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3" r:id="rId2"/>
    <p:sldMasterId id="2147483685" r:id="rId3"/>
  </p:sldMasterIdLst>
  <p:notesMasterIdLst>
    <p:notesMasterId r:id="rId16"/>
  </p:notesMasterIdLst>
  <p:sldIdLst>
    <p:sldId id="1290" r:id="rId4"/>
    <p:sldId id="1291" r:id="rId5"/>
    <p:sldId id="1248" r:id="rId6"/>
    <p:sldId id="1249" r:id="rId7"/>
    <p:sldId id="3112" r:id="rId8"/>
    <p:sldId id="3110" r:id="rId9"/>
    <p:sldId id="1244" r:id="rId10"/>
    <p:sldId id="3137" r:id="rId11"/>
    <p:sldId id="3136" r:id="rId12"/>
    <p:sldId id="1239" r:id="rId13"/>
    <p:sldId id="1241" r:id="rId14"/>
    <p:sldId id="123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563"/>
  </p:normalViewPr>
  <p:slideViewPr>
    <p:cSldViewPr snapToGrid="0" snapToObjects="1">
      <p:cViewPr varScale="1">
        <p:scale>
          <a:sx n="113" d="100"/>
          <a:sy n="113" d="100"/>
        </p:scale>
        <p:origin x="424" y="184"/>
      </p:cViewPr>
      <p:guideLst/>
    </p:cSldViewPr>
  </p:slideViewPr>
  <p:notesTextViewPr>
    <p:cViewPr>
      <p:scale>
        <a:sx n="1" d="1"/>
        <a:sy n="1" d="1"/>
      </p:scale>
      <p:origin x="0" y="0"/>
    </p:cViewPr>
  </p:notesTextViewPr>
  <p:sorterViewPr>
    <p:cViewPr>
      <p:scale>
        <a:sx n="178" d="100"/>
        <a:sy n="17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4CF168-AFEF-FD47-9FB0-7B47F617F558}" type="doc">
      <dgm:prSet loTypeId="urn:microsoft.com/office/officeart/2016/7/layout/VerticalSolidActionList" loCatId="List" qsTypeId="urn:microsoft.com/office/officeart/2005/8/quickstyle/simple1" qsCatId="simple" csTypeId="urn:microsoft.com/office/officeart/2005/8/colors/accent5_2" csCatId="accent5" phldr="1"/>
      <dgm:spPr/>
      <dgm:t>
        <a:bodyPr/>
        <a:lstStyle/>
        <a:p>
          <a:endParaRPr lang="en-US"/>
        </a:p>
      </dgm:t>
    </dgm:pt>
    <dgm:pt modelId="{65101F79-968A-F642-9AC5-AE838F273128}">
      <dgm:prSet phldrT="[Text]" custT="1"/>
      <dgm:spPr>
        <a:solidFill>
          <a:schemeClr val="accent1"/>
        </a:solidFill>
        <a:ln>
          <a:solidFill>
            <a:schemeClr val="accent1"/>
          </a:solidFill>
        </a:ln>
      </dgm:spPr>
      <dgm:t>
        <a:bodyPr anchor="ctr"/>
        <a:lstStyle/>
        <a:p>
          <a:r>
            <a:rPr lang="en-US" sz="3200" b="1" dirty="0"/>
            <a:t>Our Practice</a:t>
          </a:r>
        </a:p>
      </dgm:t>
    </dgm:pt>
    <dgm:pt modelId="{6410021F-5969-2349-86AF-DB76B5101983}" type="parTrans" cxnId="{9332289B-109F-EB44-A412-4C5FA0265FC5}">
      <dgm:prSet/>
      <dgm:spPr/>
      <dgm:t>
        <a:bodyPr/>
        <a:lstStyle/>
        <a:p>
          <a:endParaRPr lang="en-US" sz="1800"/>
        </a:p>
      </dgm:t>
    </dgm:pt>
    <dgm:pt modelId="{1F6AC5D5-C77A-2D41-89A8-C29AB911DBF8}" type="sibTrans" cxnId="{9332289B-109F-EB44-A412-4C5FA0265FC5}">
      <dgm:prSet/>
      <dgm:spPr/>
      <dgm:t>
        <a:bodyPr/>
        <a:lstStyle/>
        <a:p>
          <a:endParaRPr lang="en-US" sz="1800"/>
        </a:p>
      </dgm:t>
    </dgm:pt>
    <dgm:pt modelId="{E6666B3E-E984-F64D-93A4-9BF8A32254EE}">
      <dgm:prSet phldrT="[Text]" custT="1"/>
      <dgm:spPr/>
      <dgm:t>
        <a:bodyPr/>
        <a:lstStyle/>
        <a:p>
          <a:r>
            <a:rPr lang="en-US" sz="2400" kern="1200" dirty="0"/>
            <a:t>Number of unique patients seen annually</a:t>
          </a:r>
        </a:p>
        <a:p>
          <a:r>
            <a:rPr lang="en-US" sz="2400" kern="1200" dirty="0"/>
            <a:t>Number of visits annually</a:t>
          </a:r>
        </a:p>
      </dgm:t>
    </dgm:pt>
    <dgm:pt modelId="{90B9E0F6-493E-8A41-93F9-7E62E3770D54}" type="parTrans" cxnId="{86DE24BA-51FC-7E40-94E0-4A80B9F9C8DC}">
      <dgm:prSet/>
      <dgm:spPr/>
      <dgm:t>
        <a:bodyPr/>
        <a:lstStyle/>
        <a:p>
          <a:endParaRPr lang="en-US" sz="1800"/>
        </a:p>
      </dgm:t>
    </dgm:pt>
    <dgm:pt modelId="{6399E9A7-9A00-D244-818F-90CE8EC872DA}" type="sibTrans" cxnId="{86DE24BA-51FC-7E40-94E0-4A80B9F9C8DC}">
      <dgm:prSet/>
      <dgm:spPr/>
      <dgm:t>
        <a:bodyPr/>
        <a:lstStyle/>
        <a:p>
          <a:endParaRPr lang="en-US" sz="1800"/>
        </a:p>
      </dgm:t>
    </dgm:pt>
    <dgm:pt modelId="{076290A9-3C1F-1848-A120-D4B2171D78B4}">
      <dgm:prSet phldrT="[Text]" custT="1"/>
      <dgm:spPr>
        <a:solidFill>
          <a:srgbClr val="92D050"/>
        </a:solidFill>
        <a:ln>
          <a:solidFill>
            <a:srgbClr val="92D050"/>
          </a:solidFill>
        </a:ln>
      </dgm:spPr>
      <dgm:t>
        <a:bodyPr anchor="ctr"/>
        <a:lstStyle/>
        <a:p>
          <a:r>
            <a:rPr lang="en-US" sz="3200" b="1" dirty="0"/>
            <a:t>Our </a:t>
          </a:r>
        </a:p>
        <a:p>
          <a:r>
            <a:rPr lang="en-US" sz="3200" b="1" baseline="0" dirty="0"/>
            <a:t>Team </a:t>
          </a:r>
          <a:endParaRPr lang="en-US" sz="3200" b="1" dirty="0"/>
        </a:p>
      </dgm:t>
    </dgm:pt>
    <dgm:pt modelId="{BAA88103-9296-C84E-AA7F-0F580DE04CF6}" type="parTrans" cxnId="{9AD9E56B-0B27-A147-8249-595410644489}">
      <dgm:prSet/>
      <dgm:spPr/>
      <dgm:t>
        <a:bodyPr/>
        <a:lstStyle/>
        <a:p>
          <a:endParaRPr lang="en-US" sz="1800"/>
        </a:p>
      </dgm:t>
    </dgm:pt>
    <dgm:pt modelId="{19CB92F6-16B4-3F44-8364-C7FB3EAB31A5}" type="sibTrans" cxnId="{9AD9E56B-0B27-A147-8249-595410644489}">
      <dgm:prSet/>
      <dgm:spPr/>
      <dgm:t>
        <a:bodyPr/>
        <a:lstStyle/>
        <a:p>
          <a:endParaRPr lang="en-US" sz="1800"/>
        </a:p>
      </dgm:t>
    </dgm:pt>
    <dgm:pt modelId="{42FE3140-A9DC-3846-80F7-80F8C278BA7A}">
      <dgm:prSet phldrT="[Text]" custT="1"/>
      <dgm:spPr>
        <a:solidFill>
          <a:schemeClr val="accent3">
            <a:lumMod val="40000"/>
            <a:lumOff val="60000"/>
            <a:alpha val="90000"/>
          </a:schemeClr>
        </a:solidFill>
      </dgm:spPr>
      <dgm:t>
        <a:bodyPr/>
        <a:lstStyle/>
        <a:p>
          <a:r>
            <a:rPr lang="en-US" sz="2400" b="0" dirty="0">
              <a:solidFill>
                <a:schemeClr val="tx1"/>
              </a:solidFill>
            </a:rPr>
            <a:t>X Patient / Family Partner</a:t>
          </a:r>
          <a:endParaRPr lang="en-US" sz="2400" dirty="0">
            <a:solidFill>
              <a:schemeClr val="tx1"/>
            </a:solidFill>
          </a:endParaRPr>
        </a:p>
      </dgm:t>
    </dgm:pt>
    <dgm:pt modelId="{8DA461AC-4EB4-0944-A907-C7EA9FCCA6C0}" type="parTrans" cxnId="{E5B3EE50-1E99-C542-BEAD-A545503C4845}">
      <dgm:prSet/>
      <dgm:spPr/>
      <dgm:t>
        <a:bodyPr/>
        <a:lstStyle/>
        <a:p>
          <a:endParaRPr lang="en-US" sz="1800"/>
        </a:p>
      </dgm:t>
    </dgm:pt>
    <dgm:pt modelId="{CC34F661-C39A-A940-B7B8-3E64C7BCCB6A}" type="sibTrans" cxnId="{E5B3EE50-1E99-C542-BEAD-A545503C4845}">
      <dgm:prSet/>
      <dgm:spPr/>
      <dgm:t>
        <a:bodyPr/>
        <a:lstStyle/>
        <a:p>
          <a:endParaRPr lang="en-US" sz="1800"/>
        </a:p>
      </dgm:t>
    </dgm:pt>
    <dgm:pt modelId="{D34EBBD1-06EA-C64F-8AE1-D1DBF0292BAC}">
      <dgm:prSet phldrT="[Text]" custT="1"/>
      <dgm:spPr/>
      <dgm:t>
        <a:bodyPr/>
        <a:lstStyle/>
        <a:p>
          <a:r>
            <a:rPr lang="en-US" sz="2400" kern="1200" dirty="0">
              <a:solidFill>
                <a:prstClr val="black">
                  <a:hueOff val="0"/>
                  <a:satOff val="0"/>
                  <a:lumOff val="0"/>
                  <a:alphaOff val="0"/>
                </a:prstClr>
              </a:solidFill>
              <a:latin typeface="Calibri"/>
              <a:ea typeface="+mn-ea"/>
              <a:cs typeface="+mn-cs"/>
            </a:rPr>
            <a:t>Include additional unique features of your population (i.e. culture, language, etc.)</a:t>
          </a:r>
        </a:p>
      </dgm:t>
    </dgm:pt>
    <dgm:pt modelId="{F4DEFF3D-1ED7-3A43-928F-1F3510BB0323}" type="parTrans" cxnId="{B0040846-0BE6-A14D-9CF1-D6FF176254A5}">
      <dgm:prSet/>
      <dgm:spPr/>
      <dgm:t>
        <a:bodyPr/>
        <a:lstStyle/>
        <a:p>
          <a:endParaRPr lang="en-US" sz="1800"/>
        </a:p>
      </dgm:t>
    </dgm:pt>
    <dgm:pt modelId="{41DE1AE6-52D2-3B4C-90A2-A7FD100DB7F2}" type="sibTrans" cxnId="{B0040846-0BE6-A14D-9CF1-D6FF176254A5}">
      <dgm:prSet/>
      <dgm:spPr/>
      <dgm:t>
        <a:bodyPr/>
        <a:lstStyle/>
        <a:p>
          <a:endParaRPr lang="en-US" sz="1800"/>
        </a:p>
      </dgm:t>
    </dgm:pt>
    <dgm:pt modelId="{21CA9189-B4D2-7B49-8492-BC54E30744C0}">
      <dgm:prSet phldrT="[Text]" custT="1"/>
      <dgm:spPr/>
      <dgm:t>
        <a:bodyPr anchor="ctr"/>
        <a:lstStyle/>
        <a:p>
          <a:r>
            <a:rPr lang="en-US" sz="3200" b="1" dirty="0"/>
            <a:t>Our Population</a:t>
          </a:r>
        </a:p>
      </dgm:t>
    </dgm:pt>
    <dgm:pt modelId="{99F86A20-FDBB-D947-B91D-F3C0CAAFCE92}" type="parTrans" cxnId="{F21F4418-A4ED-9F4A-88A4-E317F1584EB6}">
      <dgm:prSet/>
      <dgm:spPr/>
      <dgm:t>
        <a:bodyPr/>
        <a:lstStyle/>
        <a:p>
          <a:endParaRPr lang="en-US" sz="1800"/>
        </a:p>
      </dgm:t>
    </dgm:pt>
    <dgm:pt modelId="{F98312F4-0DE2-694B-BA9F-3FD115DD68D8}" type="sibTrans" cxnId="{F21F4418-A4ED-9F4A-88A4-E317F1584EB6}">
      <dgm:prSet/>
      <dgm:spPr/>
      <dgm:t>
        <a:bodyPr/>
        <a:lstStyle/>
        <a:p>
          <a:endParaRPr lang="en-US" sz="1800"/>
        </a:p>
      </dgm:t>
    </dgm:pt>
    <dgm:pt modelId="{C248789C-5B5E-3F4D-9ABE-52FE3342C23A}">
      <dgm:prSet phldrT="[Text]" custT="1"/>
      <dgm:spPr>
        <a:solidFill>
          <a:schemeClr val="accent1">
            <a:lumMod val="40000"/>
            <a:lumOff val="60000"/>
            <a:alpha val="90000"/>
          </a:schemeClr>
        </a:solidFill>
      </dgm:spPr>
      <dgm:t>
        <a:bodyPr anchor="t"/>
        <a:lstStyle/>
        <a:p>
          <a:pPr>
            <a:buFont typeface="Arial" panose="020B0604020202020204" pitchFamily="34" charset="0"/>
            <a:buNone/>
          </a:pPr>
          <a:r>
            <a:rPr lang="en-US" sz="2400" dirty="0"/>
            <a:t>Type of facility: Academic, private practice, etc</a:t>
          </a:r>
        </a:p>
        <a:p>
          <a:pPr>
            <a:buFont typeface="Arial" panose="020B0604020202020204" pitchFamily="34" charset="0"/>
            <a:buNone/>
          </a:pPr>
          <a:r>
            <a:rPr lang="en-US" sz="2400" dirty="0"/>
            <a:t>Setting: Rural, urban</a:t>
          </a:r>
        </a:p>
      </dgm:t>
    </dgm:pt>
    <dgm:pt modelId="{7C3CD60F-B471-414C-B939-9B85110BA40E}" type="parTrans" cxnId="{2CE10024-D83B-3A4F-895C-63B0E96FFD3E}">
      <dgm:prSet/>
      <dgm:spPr/>
      <dgm:t>
        <a:bodyPr/>
        <a:lstStyle/>
        <a:p>
          <a:endParaRPr lang="en-US" sz="1800"/>
        </a:p>
      </dgm:t>
    </dgm:pt>
    <dgm:pt modelId="{0BC429B0-5838-A447-A681-12826706EB25}" type="sibTrans" cxnId="{2CE10024-D83B-3A4F-895C-63B0E96FFD3E}">
      <dgm:prSet/>
      <dgm:spPr/>
      <dgm:t>
        <a:bodyPr/>
        <a:lstStyle/>
        <a:p>
          <a:endParaRPr lang="en-US" sz="1800"/>
        </a:p>
      </dgm:t>
    </dgm:pt>
    <dgm:pt modelId="{E4DBE307-414C-E048-BA34-3358C3E63DE0}">
      <dgm:prSet phldrT="[Text]" custT="1"/>
      <dgm:spPr>
        <a:solidFill>
          <a:schemeClr val="accent3">
            <a:lumMod val="40000"/>
            <a:lumOff val="60000"/>
            <a:alpha val="90000"/>
          </a:schemeClr>
        </a:solidFill>
      </dgm:spPr>
      <dgm:t>
        <a:bodyPr/>
        <a:lstStyle/>
        <a:p>
          <a:r>
            <a:rPr lang="en-US" sz="2400" dirty="0">
              <a:solidFill>
                <a:schemeClr val="tx1"/>
              </a:solidFill>
            </a:rPr>
            <a:t>XX </a:t>
          </a:r>
          <a:r>
            <a:rPr lang="en-US" sz="2400" dirty="0"/>
            <a:t>MDs</a:t>
          </a:r>
        </a:p>
        <a:p>
          <a:r>
            <a:rPr lang="en-US" sz="2400" b="0" dirty="0"/>
            <a:t>XX</a:t>
          </a:r>
          <a:r>
            <a:rPr lang="en-US" sz="2400" b="1" dirty="0"/>
            <a:t> </a:t>
          </a:r>
          <a:r>
            <a:rPr lang="en-US" sz="2400" b="0" dirty="0"/>
            <a:t>NPs</a:t>
          </a:r>
        </a:p>
      </dgm:t>
    </dgm:pt>
    <dgm:pt modelId="{3E6B91AF-EC99-764A-ACE2-9935D0E7C68A}" type="parTrans" cxnId="{D434694A-3938-AC47-9A01-825ED6C63CEB}">
      <dgm:prSet/>
      <dgm:spPr/>
      <dgm:t>
        <a:bodyPr/>
        <a:lstStyle/>
        <a:p>
          <a:endParaRPr lang="en-US" sz="1800"/>
        </a:p>
      </dgm:t>
    </dgm:pt>
    <dgm:pt modelId="{26F1A0EA-6ED4-F044-B8F5-3FA5AE3F2E53}" type="sibTrans" cxnId="{D434694A-3938-AC47-9A01-825ED6C63CEB}">
      <dgm:prSet/>
      <dgm:spPr/>
      <dgm:t>
        <a:bodyPr/>
        <a:lstStyle/>
        <a:p>
          <a:endParaRPr lang="en-US" sz="1800"/>
        </a:p>
      </dgm:t>
    </dgm:pt>
    <dgm:pt modelId="{5B62B413-2C1C-8847-9859-37F1958C3CB5}" type="pres">
      <dgm:prSet presAssocID="{524CF168-AFEF-FD47-9FB0-7B47F617F558}" presName="Name0" presStyleCnt="0">
        <dgm:presLayoutVars>
          <dgm:dir/>
          <dgm:animLvl val="lvl"/>
          <dgm:resizeHandles val="exact"/>
        </dgm:presLayoutVars>
      </dgm:prSet>
      <dgm:spPr/>
    </dgm:pt>
    <dgm:pt modelId="{CD0A7018-38FF-AF42-8D48-8CE6C7A12963}" type="pres">
      <dgm:prSet presAssocID="{65101F79-968A-F642-9AC5-AE838F273128}" presName="linNode" presStyleCnt="0"/>
      <dgm:spPr/>
    </dgm:pt>
    <dgm:pt modelId="{C5439E7A-4E50-4240-A5C0-73C5FB2C94C6}" type="pres">
      <dgm:prSet presAssocID="{65101F79-968A-F642-9AC5-AE838F273128}" presName="parentText" presStyleLbl="alignNode1" presStyleIdx="0" presStyleCnt="3">
        <dgm:presLayoutVars>
          <dgm:chMax val="1"/>
          <dgm:bulletEnabled/>
        </dgm:presLayoutVars>
      </dgm:prSet>
      <dgm:spPr/>
    </dgm:pt>
    <dgm:pt modelId="{D3E7C77F-C67E-7749-AD60-6E97E974C67B}" type="pres">
      <dgm:prSet presAssocID="{65101F79-968A-F642-9AC5-AE838F273128}" presName="descendantText" presStyleLbl="alignAccFollowNode1" presStyleIdx="0" presStyleCnt="3">
        <dgm:presLayoutVars>
          <dgm:bulletEnabled/>
        </dgm:presLayoutVars>
      </dgm:prSet>
      <dgm:spPr/>
    </dgm:pt>
    <dgm:pt modelId="{AC454E1C-F95A-274D-9273-0EE9B9F7AF5F}" type="pres">
      <dgm:prSet presAssocID="{1F6AC5D5-C77A-2D41-89A8-C29AB911DBF8}" presName="sp" presStyleCnt="0"/>
      <dgm:spPr/>
    </dgm:pt>
    <dgm:pt modelId="{989651C3-0E17-5D41-A364-C51E7F43F53E}" type="pres">
      <dgm:prSet presAssocID="{21CA9189-B4D2-7B49-8492-BC54E30744C0}" presName="linNode" presStyleCnt="0"/>
      <dgm:spPr/>
    </dgm:pt>
    <dgm:pt modelId="{EEB4D084-C27B-F341-A1DE-6C793D3B283B}" type="pres">
      <dgm:prSet presAssocID="{21CA9189-B4D2-7B49-8492-BC54E30744C0}" presName="parentText" presStyleLbl="alignNode1" presStyleIdx="1" presStyleCnt="3">
        <dgm:presLayoutVars>
          <dgm:chMax val="1"/>
          <dgm:bulletEnabled/>
        </dgm:presLayoutVars>
      </dgm:prSet>
      <dgm:spPr/>
    </dgm:pt>
    <dgm:pt modelId="{8A36D7A2-C47D-8A40-8F85-D256F0BA6F6E}" type="pres">
      <dgm:prSet presAssocID="{21CA9189-B4D2-7B49-8492-BC54E30744C0}" presName="descendantText" presStyleLbl="alignAccFollowNode1" presStyleIdx="1" presStyleCnt="3">
        <dgm:presLayoutVars>
          <dgm:bulletEnabled/>
        </dgm:presLayoutVars>
      </dgm:prSet>
      <dgm:spPr/>
    </dgm:pt>
    <dgm:pt modelId="{72FA74F1-A1EF-6947-9F88-81E1CC6ED9EF}" type="pres">
      <dgm:prSet presAssocID="{F98312F4-0DE2-694B-BA9F-3FD115DD68D8}" presName="sp" presStyleCnt="0"/>
      <dgm:spPr/>
    </dgm:pt>
    <dgm:pt modelId="{CBC50209-9F36-2E41-AC1E-1AE210D9AFDC}" type="pres">
      <dgm:prSet presAssocID="{076290A9-3C1F-1848-A120-D4B2171D78B4}" presName="linNode" presStyleCnt="0"/>
      <dgm:spPr/>
    </dgm:pt>
    <dgm:pt modelId="{5FE09285-F0F9-334E-BDE7-0C35D8140067}" type="pres">
      <dgm:prSet presAssocID="{076290A9-3C1F-1848-A120-D4B2171D78B4}" presName="parentText" presStyleLbl="alignNode1" presStyleIdx="2" presStyleCnt="3">
        <dgm:presLayoutVars>
          <dgm:chMax val="1"/>
          <dgm:bulletEnabled/>
        </dgm:presLayoutVars>
      </dgm:prSet>
      <dgm:spPr/>
    </dgm:pt>
    <dgm:pt modelId="{B122786F-3E72-F848-9730-C07200078482}" type="pres">
      <dgm:prSet presAssocID="{076290A9-3C1F-1848-A120-D4B2171D78B4}" presName="descendantText" presStyleLbl="alignAccFollowNode1" presStyleIdx="2" presStyleCnt="3">
        <dgm:presLayoutVars>
          <dgm:bulletEnabled/>
        </dgm:presLayoutVars>
      </dgm:prSet>
      <dgm:spPr/>
    </dgm:pt>
  </dgm:ptLst>
  <dgm:cxnLst>
    <dgm:cxn modelId="{EB257912-813D-6D4D-96F2-64D88E15013E}" type="presOf" srcId="{21CA9189-B4D2-7B49-8492-BC54E30744C0}" destId="{EEB4D084-C27B-F341-A1DE-6C793D3B283B}" srcOrd="0" destOrd="0" presId="urn:microsoft.com/office/officeart/2016/7/layout/VerticalSolidActionList"/>
    <dgm:cxn modelId="{F21F4418-A4ED-9F4A-88A4-E317F1584EB6}" srcId="{524CF168-AFEF-FD47-9FB0-7B47F617F558}" destId="{21CA9189-B4D2-7B49-8492-BC54E30744C0}" srcOrd="1" destOrd="0" parTransId="{99F86A20-FDBB-D947-B91D-F3C0CAAFCE92}" sibTransId="{F98312F4-0DE2-694B-BA9F-3FD115DD68D8}"/>
    <dgm:cxn modelId="{0E3DB619-FA6C-404F-A3CF-40E4C101D20D}" type="presOf" srcId="{076290A9-3C1F-1848-A120-D4B2171D78B4}" destId="{5FE09285-F0F9-334E-BDE7-0C35D8140067}" srcOrd="0" destOrd="0" presId="urn:microsoft.com/office/officeart/2016/7/layout/VerticalSolidActionList"/>
    <dgm:cxn modelId="{2CE10024-D83B-3A4F-895C-63B0E96FFD3E}" srcId="{65101F79-968A-F642-9AC5-AE838F273128}" destId="{C248789C-5B5E-3F4D-9ABE-52FE3342C23A}" srcOrd="0" destOrd="0" parTransId="{7C3CD60F-B471-414C-B939-9B85110BA40E}" sibTransId="{0BC429B0-5838-A447-A681-12826706EB25}"/>
    <dgm:cxn modelId="{FF61922A-55F6-DA4B-B6A1-A29949EEDA27}" type="presOf" srcId="{E6666B3E-E984-F64D-93A4-9BF8A32254EE}" destId="{8A36D7A2-C47D-8A40-8F85-D256F0BA6F6E}" srcOrd="0" destOrd="0" presId="urn:microsoft.com/office/officeart/2016/7/layout/VerticalSolidActionList"/>
    <dgm:cxn modelId="{EB439C2B-7D56-FB4F-901D-ED166BD42618}" type="presOf" srcId="{E4DBE307-414C-E048-BA34-3358C3E63DE0}" destId="{B122786F-3E72-F848-9730-C07200078482}" srcOrd="0" destOrd="1" presId="urn:microsoft.com/office/officeart/2016/7/layout/VerticalSolidActionList"/>
    <dgm:cxn modelId="{51673542-0BBA-E64B-8F16-59FA67756F2A}" type="presOf" srcId="{C248789C-5B5E-3F4D-9ABE-52FE3342C23A}" destId="{D3E7C77F-C67E-7749-AD60-6E97E974C67B}" srcOrd="0" destOrd="0" presId="urn:microsoft.com/office/officeart/2016/7/layout/VerticalSolidActionList"/>
    <dgm:cxn modelId="{B0040846-0BE6-A14D-9CF1-D6FF176254A5}" srcId="{21CA9189-B4D2-7B49-8492-BC54E30744C0}" destId="{D34EBBD1-06EA-C64F-8AE1-D1DBF0292BAC}" srcOrd="1" destOrd="0" parTransId="{F4DEFF3D-1ED7-3A43-928F-1F3510BB0323}" sibTransId="{41DE1AE6-52D2-3B4C-90A2-A7FD100DB7F2}"/>
    <dgm:cxn modelId="{D434694A-3938-AC47-9A01-825ED6C63CEB}" srcId="{076290A9-3C1F-1848-A120-D4B2171D78B4}" destId="{E4DBE307-414C-E048-BA34-3358C3E63DE0}" srcOrd="1" destOrd="0" parTransId="{3E6B91AF-EC99-764A-ACE2-9935D0E7C68A}" sibTransId="{26F1A0EA-6ED4-F044-B8F5-3FA5AE3F2E53}"/>
    <dgm:cxn modelId="{E5B3EE50-1E99-C542-BEAD-A545503C4845}" srcId="{076290A9-3C1F-1848-A120-D4B2171D78B4}" destId="{42FE3140-A9DC-3846-80F7-80F8C278BA7A}" srcOrd="0" destOrd="0" parTransId="{8DA461AC-4EB4-0944-A907-C7EA9FCCA6C0}" sibTransId="{CC34F661-C39A-A940-B7B8-3E64C7BCCB6A}"/>
    <dgm:cxn modelId="{9AD9E56B-0B27-A147-8249-595410644489}" srcId="{524CF168-AFEF-FD47-9FB0-7B47F617F558}" destId="{076290A9-3C1F-1848-A120-D4B2171D78B4}" srcOrd="2" destOrd="0" parTransId="{BAA88103-9296-C84E-AA7F-0F580DE04CF6}" sibTransId="{19CB92F6-16B4-3F44-8364-C7FB3EAB31A5}"/>
    <dgm:cxn modelId="{2967726E-F52C-4C49-9E9B-4F7DEF445655}" type="presOf" srcId="{65101F79-968A-F642-9AC5-AE838F273128}" destId="{C5439E7A-4E50-4240-A5C0-73C5FB2C94C6}" srcOrd="0" destOrd="0" presId="urn:microsoft.com/office/officeart/2016/7/layout/VerticalSolidActionList"/>
    <dgm:cxn modelId="{7F2F9D8E-9568-614D-9129-650B632E2BA6}" type="presOf" srcId="{D34EBBD1-06EA-C64F-8AE1-D1DBF0292BAC}" destId="{8A36D7A2-C47D-8A40-8F85-D256F0BA6F6E}" srcOrd="0" destOrd="1" presId="urn:microsoft.com/office/officeart/2016/7/layout/VerticalSolidActionList"/>
    <dgm:cxn modelId="{9332289B-109F-EB44-A412-4C5FA0265FC5}" srcId="{524CF168-AFEF-FD47-9FB0-7B47F617F558}" destId="{65101F79-968A-F642-9AC5-AE838F273128}" srcOrd="0" destOrd="0" parTransId="{6410021F-5969-2349-86AF-DB76B5101983}" sibTransId="{1F6AC5D5-C77A-2D41-89A8-C29AB911DBF8}"/>
    <dgm:cxn modelId="{86DE24BA-51FC-7E40-94E0-4A80B9F9C8DC}" srcId="{21CA9189-B4D2-7B49-8492-BC54E30744C0}" destId="{E6666B3E-E984-F64D-93A4-9BF8A32254EE}" srcOrd="0" destOrd="0" parTransId="{90B9E0F6-493E-8A41-93F9-7E62E3770D54}" sibTransId="{6399E9A7-9A00-D244-818F-90CE8EC872DA}"/>
    <dgm:cxn modelId="{A79377BA-799F-A84D-9F5A-61EBFF90C346}" type="presOf" srcId="{42FE3140-A9DC-3846-80F7-80F8C278BA7A}" destId="{B122786F-3E72-F848-9730-C07200078482}" srcOrd="0" destOrd="0" presId="urn:microsoft.com/office/officeart/2016/7/layout/VerticalSolidActionList"/>
    <dgm:cxn modelId="{FECF3BDB-E20E-B445-BCBA-5FB1476446EE}" type="presOf" srcId="{524CF168-AFEF-FD47-9FB0-7B47F617F558}" destId="{5B62B413-2C1C-8847-9859-37F1958C3CB5}" srcOrd="0" destOrd="0" presId="urn:microsoft.com/office/officeart/2016/7/layout/VerticalSolidActionList"/>
    <dgm:cxn modelId="{AFE5C3EA-A0C7-ED4E-A632-FAC82657D2D7}" type="presParOf" srcId="{5B62B413-2C1C-8847-9859-37F1958C3CB5}" destId="{CD0A7018-38FF-AF42-8D48-8CE6C7A12963}" srcOrd="0" destOrd="0" presId="urn:microsoft.com/office/officeart/2016/7/layout/VerticalSolidActionList"/>
    <dgm:cxn modelId="{70166B2A-AF91-3D46-944A-58CDBD502983}" type="presParOf" srcId="{CD0A7018-38FF-AF42-8D48-8CE6C7A12963}" destId="{C5439E7A-4E50-4240-A5C0-73C5FB2C94C6}" srcOrd="0" destOrd="0" presId="urn:microsoft.com/office/officeart/2016/7/layout/VerticalSolidActionList"/>
    <dgm:cxn modelId="{F584234F-53E3-D84D-80A6-0A3713DDA2C0}" type="presParOf" srcId="{CD0A7018-38FF-AF42-8D48-8CE6C7A12963}" destId="{D3E7C77F-C67E-7749-AD60-6E97E974C67B}" srcOrd="1" destOrd="0" presId="urn:microsoft.com/office/officeart/2016/7/layout/VerticalSolidActionList"/>
    <dgm:cxn modelId="{BF56C188-E2AE-7342-9DE0-48BFC42522B5}" type="presParOf" srcId="{5B62B413-2C1C-8847-9859-37F1958C3CB5}" destId="{AC454E1C-F95A-274D-9273-0EE9B9F7AF5F}" srcOrd="1" destOrd="0" presId="urn:microsoft.com/office/officeart/2016/7/layout/VerticalSolidActionList"/>
    <dgm:cxn modelId="{0F7ABA44-3850-D64A-878B-A32392338FA1}" type="presParOf" srcId="{5B62B413-2C1C-8847-9859-37F1958C3CB5}" destId="{989651C3-0E17-5D41-A364-C51E7F43F53E}" srcOrd="2" destOrd="0" presId="urn:microsoft.com/office/officeart/2016/7/layout/VerticalSolidActionList"/>
    <dgm:cxn modelId="{786862FB-2CC1-C34A-8DFB-93FD73B284A6}" type="presParOf" srcId="{989651C3-0E17-5D41-A364-C51E7F43F53E}" destId="{EEB4D084-C27B-F341-A1DE-6C793D3B283B}" srcOrd="0" destOrd="0" presId="urn:microsoft.com/office/officeart/2016/7/layout/VerticalSolidActionList"/>
    <dgm:cxn modelId="{31AACCC4-3ED3-7449-82F0-FF060F8EA0F2}" type="presParOf" srcId="{989651C3-0E17-5D41-A364-C51E7F43F53E}" destId="{8A36D7A2-C47D-8A40-8F85-D256F0BA6F6E}" srcOrd="1" destOrd="0" presId="urn:microsoft.com/office/officeart/2016/7/layout/VerticalSolidActionList"/>
    <dgm:cxn modelId="{372B5512-5EBD-2B44-82BD-4C1373F1413E}" type="presParOf" srcId="{5B62B413-2C1C-8847-9859-37F1958C3CB5}" destId="{72FA74F1-A1EF-6947-9F88-81E1CC6ED9EF}" srcOrd="3" destOrd="0" presId="urn:microsoft.com/office/officeart/2016/7/layout/VerticalSolidActionList"/>
    <dgm:cxn modelId="{575E3149-33A0-6C40-B3E8-B447DAF6DF80}" type="presParOf" srcId="{5B62B413-2C1C-8847-9859-37F1958C3CB5}" destId="{CBC50209-9F36-2E41-AC1E-1AE210D9AFDC}" srcOrd="4" destOrd="0" presId="urn:microsoft.com/office/officeart/2016/7/layout/VerticalSolidActionList"/>
    <dgm:cxn modelId="{5C66F45F-355A-E844-9811-7AE1709C406C}" type="presParOf" srcId="{CBC50209-9F36-2E41-AC1E-1AE210D9AFDC}" destId="{5FE09285-F0F9-334E-BDE7-0C35D8140067}" srcOrd="0" destOrd="0" presId="urn:microsoft.com/office/officeart/2016/7/layout/VerticalSolidActionList"/>
    <dgm:cxn modelId="{9E2201AD-417B-B64C-8DD0-2310F45E0806}" type="presParOf" srcId="{CBC50209-9F36-2E41-AC1E-1AE210D9AFDC}" destId="{B122786F-3E72-F848-9730-C07200078482}"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F8ABC37D-95B5-4CBA-8D08-0004A3B4417A}" type="doc">
      <dgm:prSet loTypeId="urn:microsoft.com/office/officeart/2005/8/layout/vList3" loCatId="icon" qsTypeId="urn:microsoft.com/office/officeart/2005/8/quickstyle/simple1" qsCatId="simple" csTypeId="urn:microsoft.com/office/officeart/2005/8/colors/colorful1" csCatId="colorful" phldr="1"/>
      <dgm:spPr/>
      <dgm:t>
        <a:bodyPr/>
        <a:lstStyle/>
        <a:p>
          <a:endParaRPr lang="en-US"/>
        </a:p>
      </dgm:t>
    </dgm:pt>
    <dgm:pt modelId="{193FF735-D3D7-448D-9BEB-3B7F02F17430}">
      <dgm:prSet custT="1"/>
      <dgm:spPr/>
      <dgm:t>
        <a:bodyPr/>
        <a:lstStyle/>
        <a:p>
          <a:endParaRPr lang="en-US" sz="2800" dirty="0"/>
        </a:p>
      </dgm:t>
    </dgm:pt>
    <dgm:pt modelId="{C3A12508-74EC-4FBE-9AFA-2D53D2612CB6}" type="parTrans" cxnId="{731DD065-62B7-4008-A38D-5B9542FF58F8}">
      <dgm:prSet/>
      <dgm:spPr/>
      <dgm:t>
        <a:bodyPr/>
        <a:lstStyle/>
        <a:p>
          <a:endParaRPr lang="en-US"/>
        </a:p>
      </dgm:t>
    </dgm:pt>
    <dgm:pt modelId="{7C9698C4-86B6-4674-8DF7-9F4CA488C34B}" type="sibTrans" cxnId="{731DD065-62B7-4008-A38D-5B9542FF58F8}">
      <dgm:prSet/>
      <dgm:spPr/>
      <dgm:t>
        <a:bodyPr/>
        <a:lstStyle/>
        <a:p>
          <a:endParaRPr lang="en-US"/>
        </a:p>
      </dgm:t>
    </dgm:pt>
    <dgm:pt modelId="{5E9BC194-F18D-4781-B38B-B51128B88245}">
      <dgm:prSet/>
      <dgm:spPr/>
      <dgm:t>
        <a:bodyPr/>
        <a:lstStyle/>
        <a:p>
          <a:endParaRPr lang="en-US" dirty="0"/>
        </a:p>
      </dgm:t>
    </dgm:pt>
    <dgm:pt modelId="{0EAF2C50-D8DE-4207-9C1A-6DB6F74DAC9A}" type="parTrans" cxnId="{40BA2049-CBF8-4A1C-B541-7A63A3F727E9}">
      <dgm:prSet/>
      <dgm:spPr/>
      <dgm:t>
        <a:bodyPr/>
        <a:lstStyle/>
        <a:p>
          <a:endParaRPr lang="en-US"/>
        </a:p>
      </dgm:t>
    </dgm:pt>
    <dgm:pt modelId="{61922153-25B1-4A9A-BF0C-4A0AB8E0BB79}" type="sibTrans" cxnId="{40BA2049-CBF8-4A1C-B541-7A63A3F727E9}">
      <dgm:prSet/>
      <dgm:spPr/>
      <dgm:t>
        <a:bodyPr/>
        <a:lstStyle/>
        <a:p>
          <a:endParaRPr lang="en-US"/>
        </a:p>
      </dgm:t>
    </dgm:pt>
    <dgm:pt modelId="{687D771D-5C5E-C440-8A09-A7E5B5CA175C}" type="pres">
      <dgm:prSet presAssocID="{F8ABC37D-95B5-4CBA-8D08-0004A3B4417A}" presName="linearFlow" presStyleCnt="0">
        <dgm:presLayoutVars>
          <dgm:dir/>
          <dgm:resizeHandles val="exact"/>
        </dgm:presLayoutVars>
      </dgm:prSet>
      <dgm:spPr/>
    </dgm:pt>
    <dgm:pt modelId="{FA40FC60-CC08-214F-8A9B-6E5EA7DD698E}" type="pres">
      <dgm:prSet presAssocID="{193FF735-D3D7-448D-9BEB-3B7F02F17430}" presName="composite" presStyleCnt="0"/>
      <dgm:spPr/>
    </dgm:pt>
    <dgm:pt modelId="{5422F965-E801-CC4E-A06C-8FCA62CB577D}" type="pres">
      <dgm:prSet presAssocID="{193FF735-D3D7-448D-9BEB-3B7F02F17430}" presName="imgShp" presStyleLbl="fgImgPlace1" presStyleIdx="0" presStyleCnt="2"/>
      <dgm:spPr/>
    </dgm:pt>
    <dgm:pt modelId="{7E672EEF-24B6-564A-B39F-F923762581C3}" type="pres">
      <dgm:prSet presAssocID="{193FF735-D3D7-448D-9BEB-3B7F02F17430}" presName="txShp" presStyleLbl="node1" presStyleIdx="0" presStyleCnt="2">
        <dgm:presLayoutVars>
          <dgm:bulletEnabled val="1"/>
        </dgm:presLayoutVars>
      </dgm:prSet>
      <dgm:spPr/>
    </dgm:pt>
    <dgm:pt modelId="{B6A4D160-7680-DE4E-AC85-16818B08BAB0}" type="pres">
      <dgm:prSet presAssocID="{7C9698C4-86B6-4674-8DF7-9F4CA488C34B}" presName="spacing" presStyleCnt="0"/>
      <dgm:spPr/>
    </dgm:pt>
    <dgm:pt modelId="{B0345D55-C3EE-704A-90FB-C76F0AE88008}" type="pres">
      <dgm:prSet presAssocID="{5E9BC194-F18D-4781-B38B-B51128B88245}" presName="composite" presStyleCnt="0"/>
      <dgm:spPr/>
    </dgm:pt>
    <dgm:pt modelId="{903ADC5F-F575-DB45-A056-AEC787BC9215}" type="pres">
      <dgm:prSet presAssocID="{5E9BC194-F18D-4781-B38B-B51128B88245}" presName="imgShp" presStyleLbl="fgImgPlace1" presStyleIdx="1" presStyleCnt="2"/>
      <dgm:spPr/>
    </dgm:pt>
    <dgm:pt modelId="{9F211718-D167-7F4F-9167-B89ED5DA21B4}" type="pres">
      <dgm:prSet presAssocID="{5E9BC194-F18D-4781-B38B-B51128B88245}" presName="txShp" presStyleLbl="node1" presStyleIdx="1" presStyleCnt="2">
        <dgm:presLayoutVars>
          <dgm:bulletEnabled val="1"/>
        </dgm:presLayoutVars>
      </dgm:prSet>
      <dgm:spPr/>
    </dgm:pt>
  </dgm:ptLst>
  <dgm:cxnLst>
    <dgm:cxn modelId="{98347910-C5BF-2241-B7B0-A0DA59F6081E}" type="presOf" srcId="{193FF735-D3D7-448D-9BEB-3B7F02F17430}" destId="{7E672EEF-24B6-564A-B39F-F923762581C3}" srcOrd="0" destOrd="0" presId="urn:microsoft.com/office/officeart/2005/8/layout/vList3"/>
    <dgm:cxn modelId="{81E17119-7F17-5040-9729-4E6ACA20B761}" type="presOf" srcId="{5E9BC194-F18D-4781-B38B-B51128B88245}" destId="{9F211718-D167-7F4F-9167-B89ED5DA21B4}" srcOrd="0" destOrd="0" presId="urn:microsoft.com/office/officeart/2005/8/layout/vList3"/>
    <dgm:cxn modelId="{40BA2049-CBF8-4A1C-B541-7A63A3F727E9}" srcId="{F8ABC37D-95B5-4CBA-8D08-0004A3B4417A}" destId="{5E9BC194-F18D-4781-B38B-B51128B88245}" srcOrd="1" destOrd="0" parTransId="{0EAF2C50-D8DE-4207-9C1A-6DB6F74DAC9A}" sibTransId="{61922153-25B1-4A9A-BF0C-4A0AB8E0BB79}"/>
    <dgm:cxn modelId="{731DD065-62B7-4008-A38D-5B9542FF58F8}" srcId="{F8ABC37D-95B5-4CBA-8D08-0004A3B4417A}" destId="{193FF735-D3D7-448D-9BEB-3B7F02F17430}" srcOrd="0" destOrd="0" parTransId="{C3A12508-74EC-4FBE-9AFA-2D53D2612CB6}" sibTransId="{7C9698C4-86B6-4674-8DF7-9F4CA488C34B}"/>
    <dgm:cxn modelId="{4CEB8C98-1061-4A49-B998-91747FC926DB}" type="presOf" srcId="{F8ABC37D-95B5-4CBA-8D08-0004A3B4417A}" destId="{687D771D-5C5E-C440-8A09-A7E5B5CA175C}" srcOrd="0" destOrd="0" presId="urn:microsoft.com/office/officeart/2005/8/layout/vList3"/>
    <dgm:cxn modelId="{1202ADEC-F4C4-7B43-97F0-649F24956E5B}" type="presParOf" srcId="{687D771D-5C5E-C440-8A09-A7E5B5CA175C}" destId="{FA40FC60-CC08-214F-8A9B-6E5EA7DD698E}" srcOrd="0" destOrd="0" presId="urn:microsoft.com/office/officeart/2005/8/layout/vList3"/>
    <dgm:cxn modelId="{B5DA85FD-86E2-E042-A8D6-D8BE1052C09B}" type="presParOf" srcId="{FA40FC60-CC08-214F-8A9B-6E5EA7DD698E}" destId="{5422F965-E801-CC4E-A06C-8FCA62CB577D}" srcOrd="0" destOrd="0" presId="urn:microsoft.com/office/officeart/2005/8/layout/vList3"/>
    <dgm:cxn modelId="{5DC59EEF-02B2-D44E-8CC2-CD56DCE87A0A}" type="presParOf" srcId="{FA40FC60-CC08-214F-8A9B-6E5EA7DD698E}" destId="{7E672EEF-24B6-564A-B39F-F923762581C3}" srcOrd="1" destOrd="0" presId="urn:microsoft.com/office/officeart/2005/8/layout/vList3"/>
    <dgm:cxn modelId="{3F1ED925-A898-004B-BB2F-150365736D43}" type="presParOf" srcId="{687D771D-5C5E-C440-8A09-A7E5B5CA175C}" destId="{B6A4D160-7680-DE4E-AC85-16818B08BAB0}" srcOrd="1" destOrd="0" presId="urn:microsoft.com/office/officeart/2005/8/layout/vList3"/>
    <dgm:cxn modelId="{E83F8513-1958-E24B-A768-F83EA6F4720D}" type="presParOf" srcId="{687D771D-5C5E-C440-8A09-A7E5B5CA175C}" destId="{B0345D55-C3EE-704A-90FB-C76F0AE88008}" srcOrd="2" destOrd="0" presId="urn:microsoft.com/office/officeart/2005/8/layout/vList3"/>
    <dgm:cxn modelId="{E184EA90-FAAC-0942-9494-EBD55C4337B3}" type="presParOf" srcId="{B0345D55-C3EE-704A-90FB-C76F0AE88008}" destId="{903ADC5F-F575-DB45-A056-AEC787BC9215}" srcOrd="0" destOrd="0" presId="urn:microsoft.com/office/officeart/2005/8/layout/vList3"/>
    <dgm:cxn modelId="{9D05DC17-02E2-1F4D-8926-F0E498F37464}" type="presParOf" srcId="{B0345D55-C3EE-704A-90FB-C76F0AE88008}" destId="{9F211718-D167-7F4F-9167-B89ED5DA21B4}"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E7C77F-C67E-7749-AD60-6E97E974C67B}">
      <dsp:nvSpPr>
        <dsp:cNvPr id="0" name=""/>
        <dsp:cNvSpPr/>
      </dsp:nvSpPr>
      <dsp:spPr>
        <a:xfrm>
          <a:off x="2308459" y="1618"/>
          <a:ext cx="9233836" cy="1659080"/>
        </a:xfrm>
        <a:prstGeom prst="rect">
          <a:avLst/>
        </a:prstGeom>
        <a:solidFill>
          <a:schemeClr val="accent1">
            <a:lumMod val="40000"/>
            <a:lumOff val="60000"/>
            <a:alpha val="9000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162" tIns="421406" rIns="179162" bIns="421406" numCol="1" spcCol="1270" anchor="t" anchorCtr="0">
          <a:noAutofit/>
        </a:bodyPr>
        <a:lstStyle/>
        <a:p>
          <a:pPr marL="0" lvl="0" indent="0" algn="l" defTabSz="1066800">
            <a:lnSpc>
              <a:spcPct val="90000"/>
            </a:lnSpc>
            <a:spcBef>
              <a:spcPct val="0"/>
            </a:spcBef>
            <a:spcAft>
              <a:spcPct val="35000"/>
            </a:spcAft>
            <a:buFont typeface="Arial" panose="020B0604020202020204" pitchFamily="34" charset="0"/>
            <a:buNone/>
          </a:pPr>
          <a:r>
            <a:rPr lang="en-US" sz="2400" kern="1200" dirty="0"/>
            <a:t>Type of facility: Academic, private practice, etc</a:t>
          </a:r>
        </a:p>
        <a:p>
          <a:pPr marL="0" lvl="0" indent="0" algn="l" defTabSz="1066800">
            <a:lnSpc>
              <a:spcPct val="90000"/>
            </a:lnSpc>
            <a:spcBef>
              <a:spcPct val="0"/>
            </a:spcBef>
            <a:spcAft>
              <a:spcPct val="35000"/>
            </a:spcAft>
            <a:buFont typeface="Arial" panose="020B0604020202020204" pitchFamily="34" charset="0"/>
            <a:buNone/>
          </a:pPr>
          <a:r>
            <a:rPr lang="en-US" sz="2400" kern="1200" dirty="0"/>
            <a:t>Setting: Rural, urban</a:t>
          </a:r>
        </a:p>
      </dsp:txBody>
      <dsp:txXfrm>
        <a:off x="2308459" y="1618"/>
        <a:ext cx="9233836" cy="1659080"/>
      </dsp:txXfrm>
    </dsp:sp>
    <dsp:sp modelId="{C5439E7A-4E50-4240-A5C0-73C5FB2C94C6}">
      <dsp:nvSpPr>
        <dsp:cNvPr id="0" name=""/>
        <dsp:cNvSpPr/>
      </dsp:nvSpPr>
      <dsp:spPr>
        <a:xfrm>
          <a:off x="0" y="1618"/>
          <a:ext cx="2308459" cy="1659080"/>
        </a:xfrm>
        <a:prstGeom prst="rect">
          <a:avLst/>
        </a:prstGeom>
        <a:solidFill>
          <a:schemeClr val="accent1"/>
        </a:solidFill>
        <a:ln w="2540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156" tIns="163880" rIns="122156" bIns="163880" numCol="1" spcCol="1270" anchor="ctr" anchorCtr="0">
          <a:noAutofit/>
        </a:bodyPr>
        <a:lstStyle/>
        <a:p>
          <a:pPr marL="0" lvl="0" indent="0" algn="ctr" defTabSz="1422400">
            <a:lnSpc>
              <a:spcPct val="90000"/>
            </a:lnSpc>
            <a:spcBef>
              <a:spcPct val="0"/>
            </a:spcBef>
            <a:spcAft>
              <a:spcPct val="35000"/>
            </a:spcAft>
            <a:buNone/>
          </a:pPr>
          <a:r>
            <a:rPr lang="en-US" sz="3200" b="1" kern="1200" dirty="0"/>
            <a:t>Our Practice</a:t>
          </a:r>
        </a:p>
      </dsp:txBody>
      <dsp:txXfrm>
        <a:off x="0" y="1618"/>
        <a:ext cx="2308459" cy="1659080"/>
      </dsp:txXfrm>
    </dsp:sp>
    <dsp:sp modelId="{8A36D7A2-C47D-8A40-8F85-D256F0BA6F6E}">
      <dsp:nvSpPr>
        <dsp:cNvPr id="0" name=""/>
        <dsp:cNvSpPr/>
      </dsp:nvSpPr>
      <dsp:spPr>
        <a:xfrm>
          <a:off x="2308459" y="1760243"/>
          <a:ext cx="9233836" cy="1659080"/>
        </a:xfrm>
        <a:prstGeom prst="rect">
          <a:avLst/>
        </a:prstGeom>
        <a:solidFill>
          <a:schemeClr val="accent5">
            <a:alpha val="90000"/>
            <a:tint val="40000"/>
            <a:hueOff val="0"/>
            <a:satOff val="0"/>
            <a:lumOff val="0"/>
            <a:alphaOff val="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162" tIns="421406" rIns="179162" bIns="421406" numCol="1" spcCol="1270" anchor="ctr" anchorCtr="0">
          <a:noAutofit/>
        </a:bodyPr>
        <a:lstStyle/>
        <a:p>
          <a:pPr marL="0" lvl="0" indent="0" algn="l" defTabSz="1066800">
            <a:lnSpc>
              <a:spcPct val="90000"/>
            </a:lnSpc>
            <a:spcBef>
              <a:spcPct val="0"/>
            </a:spcBef>
            <a:spcAft>
              <a:spcPct val="35000"/>
            </a:spcAft>
            <a:buNone/>
          </a:pPr>
          <a:r>
            <a:rPr lang="en-US" sz="2400" kern="1200" dirty="0"/>
            <a:t>Number of unique patients seen annually</a:t>
          </a:r>
        </a:p>
        <a:p>
          <a:pPr marL="0" lvl="0" indent="0" algn="l" defTabSz="1066800">
            <a:lnSpc>
              <a:spcPct val="90000"/>
            </a:lnSpc>
            <a:spcBef>
              <a:spcPct val="0"/>
            </a:spcBef>
            <a:spcAft>
              <a:spcPct val="35000"/>
            </a:spcAft>
            <a:buNone/>
          </a:pPr>
          <a:r>
            <a:rPr lang="en-US" sz="2400" kern="1200" dirty="0"/>
            <a:t>Number of visits annually</a:t>
          </a:r>
        </a:p>
        <a:p>
          <a:pPr marL="0" lvl="0" indent="0" algn="l" defTabSz="1066800">
            <a:lnSpc>
              <a:spcPct val="90000"/>
            </a:lnSpc>
            <a:spcBef>
              <a:spcPct val="0"/>
            </a:spcBef>
            <a:spcAft>
              <a:spcPct val="35000"/>
            </a:spcAft>
            <a:buNone/>
          </a:pPr>
          <a:r>
            <a:rPr lang="en-US" sz="2400" kern="1200" dirty="0">
              <a:solidFill>
                <a:prstClr val="black">
                  <a:hueOff val="0"/>
                  <a:satOff val="0"/>
                  <a:lumOff val="0"/>
                  <a:alphaOff val="0"/>
                </a:prstClr>
              </a:solidFill>
              <a:latin typeface="Calibri"/>
              <a:ea typeface="+mn-ea"/>
              <a:cs typeface="+mn-cs"/>
            </a:rPr>
            <a:t>Include additional unique features of your population (i.e. culture, language, etc.)</a:t>
          </a:r>
        </a:p>
      </dsp:txBody>
      <dsp:txXfrm>
        <a:off x="2308459" y="1760243"/>
        <a:ext cx="9233836" cy="1659080"/>
      </dsp:txXfrm>
    </dsp:sp>
    <dsp:sp modelId="{EEB4D084-C27B-F341-A1DE-6C793D3B283B}">
      <dsp:nvSpPr>
        <dsp:cNvPr id="0" name=""/>
        <dsp:cNvSpPr/>
      </dsp:nvSpPr>
      <dsp:spPr>
        <a:xfrm>
          <a:off x="0" y="1760243"/>
          <a:ext cx="2308459" cy="1659080"/>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156" tIns="163880" rIns="122156" bIns="163880" numCol="1" spcCol="1270" anchor="ctr" anchorCtr="0">
          <a:noAutofit/>
        </a:bodyPr>
        <a:lstStyle/>
        <a:p>
          <a:pPr marL="0" lvl="0" indent="0" algn="ctr" defTabSz="1422400">
            <a:lnSpc>
              <a:spcPct val="90000"/>
            </a:lnSpc>
            <a:spcBef>
              <a:spcPct val="0"/>
            </a:spcBef>
            <a:spcAft>
              <a:spcPct val="35000"/>
            </a:spcAft>
            <a:buNone/>
          </a:pPr>
          <a:r>
            <a:rPr lang="en-US" sz="3200" b="1" kern="1200" dirty="0"/>
            <a:t>Our Population</a:t>
          </a:r>
        </a:p>
      </dsp:txBody>
      <dsp:txXfrm>
        <a:off x="0" y="1760243"/>
        <a:ext cx="2308459" cy="1659080"/>
      </dsp:txXfrm>
    </dsp:sp>
    <dsp:sp modelId="{B122786F-3E72-F848-9730-C07200078482}">
      <dsp:nvSpPr>
        <dsp:cNvPr id="0" name=""/>
        <dsp:cNvSpPr/>
      </dsp:nvSpPr>
      <dsp:spPr>
        <a:xfrm>
          <a:off x="2308459" y="3518869"/>
          <a:ext cx="9233836" cy="1659080"/>
        </a:xfrm>
        <a:prstGeom prst="rect">
          <a:avLst/>
        </a:prstGeom>
        <a:solidFill>
          <a:schemeClr val="accent3">
            <a:lumMod val="40000"/>
            <a:lumOff val="60000"/>
            <a:alpha val="90000"/>
          </a:schemeClr>
        </a:solidFill>
        <a:ln w="25400" cap="flat" cmpd="sng" algn="ctr">
          <a:solidFill>
            <a:schemeClr val="accent5">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9162" tIns="421406" rIns="179162" bIns="421406" numCol="1" spcCol="1270" anchor="ctr" anchorCtr="0">
          <a:noAutofit/>
        </a:bodyPr>
        <a:lstStyle/>
        <a:p>
          <a:pPr marL="0" lvl="0" indent="0" algn="l" defTabSz="1066800">
            <a:lnSpc>
              <a:spcPct val="90000"/>
            </a:lnSpc>
            <a:spcBef>
              <a:spcPct val="0"/>
            </a:spcBef>
            <a:spcAft>
              <a:spcPct val="35000"/>
            </a:spcAft>
            <a:buNone/>
          </a:pPr>
          <a:r>
            <a:rPr lang="en-US" sz="2400" b="0" kern="1200" dirty="0">
              <a:solidFill>
                <a:schemeClr val="tx1"/>
              </a:solidFill>
            </a:rPr>
            <a:t>X Patient / Family Partner</a:t>
          </a:r>
          <a:endParaRPr lang="en-US" sz="2400" kern="1200" dirty="0">
            <a:solidFill>
              <a:schemeClr val="tx1"/>
            </a:solidFill>
          </a:endParaRPr>
        </a:p>
        <a:p>
          <a:pPr marL="0" lvl="0" indent="0" algn="l" defTabSz="1066800">
            <a:lnSpc>
              <a:spcPct val="90000"/>
            </a:lnSpc>
            <a:spcBef>
              <a:spcPct val="0"/>
            </a:spcBef>
            <a:spcAft>
              <a:spcPct val="35000"/>
            </a:spcAft>
            <a:buNone/>
          </a:pPr>
          <a:r>
            <a:rPr lang="en-US" sz="2400" kern="1200" dirty="0">
              <a:solidFill>
                <a:schemeClr val="tx1"/>
              </a:solidFill>
            </a:rPr>
            <a:t>XX </a:t>
          </a:r>
          <a:r>
            <a:rPr lang="en-US" sz="2400" kern="1200" dirty="0"/>
            <a:t>MDs</a:t>
          </a:r>
        </a:p>
        <a:p>
          <a:pPr marL="0" lvl="0" indent="0" algn="l" defTabSz="1066800">
            <a:lnSpc>
              <a:spcPct val="90000"/>
            </a:lnSpc>
            <a:spcBef>
              <a:spcPct val="0"/>
            </a:spcBef>
            <a:spcAft>
              <a:spcPct val="35000"/>
            </a:spcAft>
            <a:buNone/>
          </a:pPr>
          <a:r>
            <a:rPr lang="en-US" sz="2400" b="0" kern="1200" dirty="0"/>
            <a:t>XX</a:t>
          </a:r>
          <a:r>
            <a:rPr lang="en-US" sz="2400" b="1" kern="1200" dirty="0"/>
            <a:t> </a:t>
          </a:r>
          <a:r>
            <a:rPr lang="en-US" sz="2400" b="0" kern="1200" dirty="0"/>
            <a:t>NPs</a:t>
          </a:r>
        </a:p>
      </dsp:txBody>
      <dsp:txXfrm>
        <a:off x="2308459" y="3518869"/>
        <a:ext cx="9233836" cy="1659080"/>
      </dsp:txXfrm>
    </dsp:sp>
    <dsp:sp modelId="{5FE09285-F0F9-334E-BDE7-0C35D8140067}">
      <dsp:nvSpPr>
        <dsp:cNvPr id="0" name=""/>
        <dsp:cNvSpPr/>
      </dsp:nvSpPr>
      <dsp:spPr>
        <a:xfrm>
          <a:off x="0" y="3518869"/>
          <a:ext cx="2308459" cy="1659080"/>
        </a:xfrm>
        <a:prstGeom prst="rect">
          <a:avLst/>
        </a:prstGeom>
        <a:solidFill>
          <a:srgbClr val="92D050"/>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2156" tIns="163880" rIns="122156" bIns="163880" numCol="1" spcCol="1270" anchor="ctr" anchorCtr="0">
          <a:noAutofit/>
        </a:bodyPr>
        <a:lstStyle/>
        <a:p>
          <a:pPr marL="0" lvl="0" indent="0" algn="ctr" defTabSz="1422400">
            <a:lnSpc>
              <a:spcPct val="90000"/>
            </a:lnSpc>
            <a:spcBef>
              <a:spcPct val="0"/>
            </a:spcBef>
            <a:spcAft>
              <a:spcPct val="35000"/>
            </a:spcAft>
            <a:buNone/>
          </a:pPr>
          <a:r>
            <a:rPr lang="en-US" sz="3200" b="1" kern="1200" dirty="0"/>
            <a:t>Our </a:t>
          </a:r>
        </a:p>
        <a:p>
          <a:pPr marL="0" lvl="0" indent="0" algn="ctr" defTabSz="1422400">
            <a:lnSpc>
              <a:spcPct val="90000"/>
            </a:lnSpc>
            <a:spcBef>
              <a:spcPct val="0"/>
            </a:spcBef>
            <a:spcAft>
              <a:spcPct val="35000"/>
            </a:spcAft>
            <a:buNone/>
          </a:pPr>
          <a:r>
            <a:rPr lang="en-US" sz="3200" b="1" kern="1200" baseline="0" dirty="0"/>
            <a:t>Team </a:t>
          </a:r>
          <a:endParaRPr lang="en-US" sz="3200" b="1" kern="1200" dirty="0"/>
        </a:p>
      </dsp:txBody>
      <dsp:txXfrm>
        <a:off x="0" y="3518869"/>
        <a:ext cx="2308459" cy="16590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672EEF-24B6-564A-B39F-F923762581C3}">
      <dsp:nvSpPr>
        <dsp:cNvPr id="0" name=""/>
        <dsp:cNvSpPr/>
      </dsp:nvSpPr>
      <dsp:spPr>
        <a:xfrm rot="10800000">
          <a:off x="1302526" y="852444"/>
          <a:ext cx="3447483" cy="1736702"/>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5837" tIns="106680" rIns="199136"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p>
      </dsp:txBody>
      <dsp:txXfrm rot="10800000">
        <a:off x="1736701" y="852444"/>
        <a:ext cx="3013308" cy="1736702"/>
      </dsp:txXfrm>
    </dsp:sp>
    <dsp:sp modelId="{5422F965-E801-CC4E-A06C-8FCA62CB577D}">
      <dsp:nvSpPr>
        <dsp:cNvPr id="0" name=""/>
        <dsp:cNvSpPr/>
      </dsp:nvSpPr>
      <dsp:spPr>
        <a:xfrm>
          <a:off x="434175" y="852444"/>
          <a:ext cx="1736702" cy="1736702"/>
        </a:xfrm>
        <a:prstGeom prst="ellipse">
          <a:avLst/>
        </a:prstGeom>
        <a:solidFill>
          <a:schemeClr val="accent2">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211718-D167-7F4F-9167-B89ED5DA21B4}">
      <dsp:nvSpPr>
        <dsp:cNvPr id="0" name=""/>
        <dsp:cNvSpPr/>
      </dsp:nvSpPr>
      <dsp:spPr>
        <a:xfrm rot="10800000">
          <a:off x="1302526" y="3107565"/>
          <a:ext cx="3447483" cy="1736702"/>
        </a:xfrm>
        <a:prstGeom prst="homePlat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5837" tIns="247650" rIns="462280" bIns="247650" numCol="1" spcCol="1270" anchor="ctr" anchorCtr="0">
          <a:noAutofit/>
        </a:bodyPr>
        <a:lstStyle/>
        <a:p>
          <a:pPr marL="0" lvl="0" indent="0" algn="ctr" defTabSz="2889250">
            <a:lnSpc>
              <a:spcPct val="90000"/>
            </a:lnSpc>
            <a:spcBef>
              <a:spcPct val="0"/>
            </a:spcBef>
            <a:spcAft>
              <a:spcPct val="35000"/>
            </a:spcAft>
            <a:buNone/>
          </a:pPr>
          <a:endParaRPr lang="en-US" sz="6500" kern="1200" dirty="0"/>
        </a:p>
      </dsp:txBody>
      <dsp:txXfrm rot="10800000">
        <a:off x="1736701" y="3107565"/>
        <a:ext cx="3013308" cy="1736702"/>
      </dsp:txXfrm>
    </dsp:sp>
    <dsp:sp modelId="{903ADC5F-F575-DB45-A056-AEC787BC9215}">
      <dsp:nvSpPr>
        <dsp:cNvPr id="0" name=""/>
        <dsp:cNvSpPr/>
      </dsp:nvSpPr>
      <dsp:spPr>
        <a:xfrm>
          <a:off x="434175" y="3107565"/>
          <a:ext cx="1736702" cy="1736702"/>
        </a:xfrm>
        <a:prstGeom prst="ellipse">
          <a:avLst/>
        </a:prstGeom>
        <a:solidFill>
          <a:schemeClr val="accent3">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5255C-9DB0-1546-BE2C-9DE0B5A93B5E}" type="datetimeFigureOut">
              <a:rPr lang="en-US" smtClean="0"/>
              <a:t>7/19/21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13FB61-1C06-5445-9FBE-919F219ED80E}" type="slidenum">
              <a:rPr lang="en-US" smtClean="0"/>
              <a:t>‹#›</a:t>
            </a:fld>
            <a:endParaRPr lang="en-US"/>
          </a:p>
        </p:txBody>
      </p:sp>
    </p:spTree>
    <p:extLst>
      <p:ext uri="{BB962C8B-B14F-4D97-AF65-F5344CB8AC3E}">
        <p14:creationId xmlns:p14="http://schemas.microsoft.com/office/powerpoint/2010/main" val="175929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Suggested script: </a:t>
            </a:r>
            <a:r>
              <a:rPr lang="en-US" dirty="0"/>
              <a:t>We are honored to be presenting on behalf of our interdisciplinary teams out work titled: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i="1" dirty="0"/>
              <a:t>This slide introduces your improvement work, your team/ presenters and organization and the learning collaborative you participate in.</a:t>
            </a:r>
          </a:p>
          <a:p>
            <a:r>
              <a:rPr lang="en-US" i="1" dirty="0"/>
              <a:t>Be sure to recognize the larger interdisciplinary team that is “behind” all of the good work you are presenting.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Timing: </a:t>
            </a:r>
            <a:r>
              <a:rPr lang="en-US" dirty="0"/>
              <a:t>30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2017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b="1" dirty="0"/>
              <a:t>SLIDE SCRIPT: </a:t>
            </a:r>
          </a:p>
          <a:p>
            <a:pPr marL="0" marR="0" lvl="0" indent="0" algn="l" defTabSz="914400" rtl="0" eaLnBrk="1" fontAlgn="auto" latinLnBrk="0" hangingPunct="1">
              <a:lnSpc>
                <a:spcPct val="90000"/>
              </a:lnSpc>
              <a:spcBef>
                <a:spcPts val="1000"/>
              </a:spcBef>
              <a:spcAft>
                <a:spcPts val="0"/>
              </a:spcAft>
              <a:buClrTx/>
              <a:buSzTx/>
              <a:buFontTx/>
              <a:buNone/>
              <a:tabLst/>
              <a:defRPr/>
            </a:pPr>
            <a:endParaRPr lang="en-US" b="1" dirty="0"/>
          </a:p>
          <a:p>
            <a:pPr marL="0" marR="0" lvl="0" indent="0" algn="l" defTabSz="914400" rtl="0" eaLnBrk="1" fontAlgn="auto" latinLnBrk="0" hangingPunct="1">
              <a:lnSpc>
                <a:spcPct val="90000"/>
              </a:lnSpc>
              <a:spcBef>
                <a:spcPts val="1000"/>
              </a:spcBef>
              <a:spcAft>
                <a:spcPts val="0"/>
              </a:spcAft>
              <a:buClrTx/>
              <a:buSzTx/>
              <a:buFontTx/>
              <a:buNone/>
              <a:tabLst/>
              <a:defRPr/>
            </a:pPr>
            <a:r>
              <a:rPr lang="en-US" b="1" i="1" dirty="0"/>
              <a:t>INSTRUCTOR NOTES: </a:t>
            </a:r>
            <a:endParaRPr lang="en-US" b="1" dirty="0"/>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a:ln>
                  <a:noFill/>
                </a:ln>
                <a:solidFill>
                  <a:prstClr val="black"/>
                </a:solidFill>
                <a:effectLst/>
                <a:uLnTx/>
                <a:uFillTx/>
                <a:latin typeface="+mn-lt"/>
                <a:ea typeface="+mn-ea"/>
                <a:cs typeface="+mn-cs"/>
              </a:rPr>
              <a:t>Insert </a:t>
            </a:r>
            <a:r>
              <a:rPr kumimoji="0" lang="en-US" sz="1200" b="1" i="1" u="none" strike="noStrike" kern="1200" cap="none" spc="0" normalizeH="0" baseline="0" noProof="0" dirty="0">
                <a:ln>
                  <a:noFill/>
                </a:ln>
                <a:solidFill>
                  <a:prstClr val="black"/>
                </a:solidFill>
                <a:effectLst/>
                <a:uLnTx/>
                <a:uFillTx/>
                <a:latin typeface="+mn-lt"/>
                <a:ea typeface="+mn-ea"/>
                <a:cs typeface="+mn-cs"/>
              </a:rPr>
              <a:t>lessons learned </a:t>
            </a:r>
            <a:r>
              <a:rPr kumimoji="0" lang="en-US" sz="1200" b="0" i="1" u="none" strike="noStrike" kern="1200" cap="none" spc="0" normalizeH="0" baseline="0" noProof="0" dirty="0">
                <a:ln>
                  <a:noFill/>
                </a:ln>
                <a:solidFill>
                  <a:prstClr val="black"/>
                </a:solidFill>
                <a:effectLst/>
                <a:uLnTx/>
                <a:uFillTx/>
                <a:latin typeface="+mn-lt"/>
                <a:ea typeface="+mn-ea"/>
                <a:cs typeface="+mn-cs"/>
              </a:rPr>
              <a:t>to date here which other teams may </a:t>
            </a:r>
            <a:r>
              <a:rPr kumimoji="0" lang="en-US" sz="1200" b="1" i="1" u="none" strike="noStrike" kern="1200" cap="none" spc="0" normalizeH="0" baseline="0" noProof="0" dirty="0">
                <a:ln>
                  <a:noFill/>
                </a:ln>
                <a:solidFill>
                  <a:prstClr val="black"/>
                </a:solidFill>
                <a:effectLst/>
                <a:uLnTx/>
                <a:uFillTx/>
                <a:latin typeface="+mn-lt"/>
                <a:ea typeface="+mn-ea"/>
                <a:cs typeface="+mn-cs"/>
              </a:rPr>
              <a:t>benefit</a:t>
            </a:r>
            <a:r>
              <a:rPr kumimoji="0" lang="en-US" sz="1200" b="0" i="1" u="none" strike="noStrike" kern="1200" cap="none" spc="0" normalizeH="0" baseline="0" noProof="0" dirty="0">
                <a:ln>
                  <a:noFill/>
                </a:ln>
                <a:solidFill>
                  <a:prstClr val="black"/>
                </a:solidFill>
                <a:effectLst/>
                <a:uLnTx/>
                <a:uFillTx/>
                <a:latin typeface="+mn-lt"/>
                <a:ea typeface="+mn-ea"/>
                <a:cs typeface="+mn-cs"/>
              </a:rPr>
              <a:t> from learning from</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a:ln>
                  <a:noFill/>
                </a:ln>
                <a:solidFill>
                  <a:prstClr val="black"/>
                </a:solidFill>
                <a:effectLst/>
                <a:uLnTx/>
                <a:uFillTx/>
                <a:latin typeface="+mn-lt"/>
                <a:ea typeface="+mn-ea"/>
                <a:cs typeface="+mn-cs"/>
              </a:rPr>
              <a:t>You may want to bold certain words to </a:t>
            </a:r>
            <a:r>
              <a:rPr kumimoji="0" lang="en-US" sz="1200" b="1" i="1" u="none" strike="noStrike" kern="1200" cap="none" spc="0" normalizeH="0" baseline="0" noProof="0" dirty="0">
                <a:ln>
                  <a:noFill/>
                </a:ln>
                <a:solidFill>
                  <a:prstClr val="black"/>
                </a:solidFill>
                <a:effectLst/>
                <a:uLnTx/>
                <a:uFillTx/>
                <a:latin typeface="+mn-lt"/>
                <a:ea typeface="+mn-ea"/>
                <a:cs typeface="+mn-cs"/>
              </a:rPr>
              <a:t>draw attention </a:t>
            </a:r>
            <a:r>
              <a:rPr kumimoji="0" lang="en-US" sz="1200" b="0" i="1" u="none" strike="noStrike" kern="1200" cap="none" spc="0" normalizeH="0" baseline="0" noProof="0" dirty="0">
                <a:ln>
                  <a:noFill/>
                </a:ln>
                <a:solidFill>
                  <a:prstClr val="black"/>
                </a:solidFill>
                <a:effectLst/>
                <a:uLnTx/>
                <a:uFillTx/>
                <a:latin typeface="+mn-lt"/>
                <a:ea typeface="+mn-ea"/>
                <a:cs typeface="+mn-cs"/>
              </a:rPr>
              <a:t>to key actions or lessons</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200" b="0" i="1" u="none" strike="noStrike" kern="1200" cap="none" spc="0" normalizeH="0" baseline="0" noProof="0" dirty="0">
                <a:ln>
                  <a:noFill/>
                </a:ln>
                <a:solidFill>
                  <a:prstClr val="black"/>
                </a:solidFill>
                <a:effectLst/>
                <a:uLnTx/>
                <a:uFillTx/>
                <a:latin typeface="+mn-lt"/>
                <a:ea typeface="+mn-ea"/>
                <a:cs typeface="+mn-cs"/>
              </a:rPr>
              <a:t>Lessons may include barriers that you overcame or wins that came easier than anticipated or some surprises or delights along the way that may help others  </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200" b="1" i="1" u="none" strike="noStrike" kern="1200" cap="none" spc="0" normalizeH="0" baseline="0" noProof="0" dirty="0">
                <a:ln>
                  <a:noFill/>
                </a:ln>
                <a:solidFill>
                  <a:prstClr val="black"/>
                </a:solidFill>
                <a:effectLst/>
                <a:uLnTx/>
                <a:uFillTx/>
                <a:latin typeface="+mn-lt"/>
                <a:ea typeface="+mn-ea"/>
                <a:cs typeface="+mn-cs"/>
              </a:rPr>
              <a:t>Remember</a:t>
            </a:r>
            <a:r>
              <a:rPr kumimoji="0" lang="en-US" sz="1200" b="0" i="1" u="none" strike="noStrike" kern="1200" cap="none" spc="0" normalizeH="0" baseline="0" noProof="0" dirty="0">
                <a:ln>
                  <a:noFill/>
                </a:ln>
                <a:solidFill>
                  <a:prstClr val="black"/>
                </a:solidFill>
                <a:effectLst/>
                <a:uLnTx/>
                <a:uFillTx/>
                <a:latin typeface="+mn-lt"/>
                <a:ea typeface="+mn-ea"/>
                <a:cs typeface="+mn-cs"/>
              </a:rPr>
              <a:t> as part of a learning collaborative we are here to </a:t>
            </a:r>
            <a:r>
              <a:rPr kumimoji="0" lang="en-US" sz="1200" b="1" i="1" u="none" strike="noStrike" kern="1200" cap="none" spc="0" normalizeH="0" baseline="0" noProof="0" dirty="0">
                <a:ln>
                  <a:noFill/>
                </a:ln>
                <a:solidFill>
                  <a:prstClr val="black"/>
                </a:solidFill>
                <a:effectLst/>
                <a:uLnTx/>
                <a:uFillTx/>
                <a:latin typeface="+mn-lt"/>
                <a:ea typeface="+mn-ea"/>
                <a:cs typeface="+mn-cs"/>
              </a:rPr>
              <a:t>all teach and all learn together.</a:t>
            </a:r>
          </a:p>
          <a:p>
            <a:pPr marL="0" indent="0" defTabSz="914400">
              <a:lnSpc>
                <a:spcPct val="90000"/>
              </a:lnSpc>
              <a:spcBef>
                <a:spcPts val="1000"/>
              </a:spcBef>
              <a:buNone/>
            </a:pPr>
            <a:endParaRPr lang="en-US" sz="1200" kern="1200" dirty="0">
              <a:solidFill>
                <a:srgbClr val="FF0000"/>
              </a:solidFill>
              <a:latin typeface="+mn-lt"/>
              <a:ea typeface="+mn-ea"/>
              <a:cs typeface="+mn-cs"/>
            </a:endParaRPr>
          </a:p>
          <a:p>
            <a:pPr marL="0" indent="0" defTabSz="914400">
              <a:lnSpc>
                <a:spcPct val="90000"/>
              </a:lnSpc>
              <a:spcBef>
                <a:spcPts val="1000"/>
              </a:spcBef>
              <a:buNone/>
            </a:pPr>
            <a:r>
              <a:rPr lang="en-US" sz="1200" b="1" kern="1200" dirty="0">
                <a:solidFill>
                  <a:srgbClr val="FF0000"/>
                </a:solidFill>
                <a:latin typeface="+mn-lt"/>
                <a:ea typeface="+mn-ea"/>
                <a:cs typeface="+mn-cs"/>
              </a:rPr>
              <a:t>Timing: </a:t>
            </a:r>
            <a:r>
              <a:rPr lang="en-US" sz="1200" kern="1200" dirty="0">
                <a:solidFill>
                  <a:srgbClr val="FF0000"/>
                </a:solidFill>
                <a:latin typeface="+mn-lt"/>
                <a:ea typeface="+mn-ea"/>
                <a:cs typeface="+mn-cs"/>
              </a:rPr>
              <a:t>30 seconds</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CAB5DB-3D81-BC4A-9228-634E6957E9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2901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b="0" i="1" dirty="0"/>
              <a:t>This slide continues the momentum of the work to date and the work that lies ahead to achieve your Aim. If you have achieved your aim it may be time to revisit your aim and develop a new aim statement to continue your improvement journey or work on plans to systematically spread and scale the work. Have a little fun and get creative with this slide!</a:t>
            </a:r>
          </a:p>
          <a:p>
            <a:endParaRPr lang="en-US" dirty="0"/>
          </a:p>
          <a:p>
            <a:r>
              <a:rPr lang="en-US" b="1" dirty="0"/>
              <a:t>Timing: </a:t>
            </a:r>
            <a:r>
              <a:rPr lang="en-US" dirty="0"/>
              <a:t>30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4869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b="0" dirty="0"/>
              <a:t>This final slide allows you to recognize your team for which this work would not be possible. You could also include patients and families to recognize their contributions here as well. This recognition is important and always well received.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r>
              <a:rPr lang="en-US" b="1" dirty="0"/>
              <a:t>Timing: </a:t>
            </a:r>
            <a:r>
              <a:rPr lang="en-US" dirty="0"/>
              <a:t>30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CAB5DB-3D81-BC4A-9228-634E6957E9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9637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 [insert your script here so anyone from your team could present the work]</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i="1" dirty="0"/>
              <a:t>This next slide helps set the context for your audience. This gives you an opportunity to describe your practice, the population you serve and the population you are focusing on for the purpose of THIS quality improvement project. You also can highlight your interdisciplinary team including </a:t>
            </a:r>
            <a:r>
              <a:rPr lang="en-US" i="1" dirty="0" err="1"/>
              <a:t>pt</a:t>
            </a:r>
            <a:r>
              <a:rPr lang="en-US" i="1" dirty="0"/>
              <a:t> and family partners that are part of your improvement team.</a:t>
            </a:r>
          </a:p>
          <a:p>
            <a:endParaRPr lang="en-US" dirty="0"/>
          </a:p>
          <a:p>
            <a:r>
              <a:rPr lang="en-US" b="1" dirty="0"/>
              <a:t>Timing: </a:t>
            </a:r>
            <a:r>
              <a:rPr lang="en-US" dirty="0"/>
              <a:t>60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2107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a:t>
            </a:r>
          </a:p>
          <a:p>
            <a:endParaRPr lang="en-US" dirty="0"/>
          </a:p>
          <a:p>
            <a:r>
              <a:rPr lang="en-US" b="1" i="1" dirty="0"/>
              <a:t>INSTRUCTOR NOTES: </a:t>
            </a:r>
            <a:r>
              <a:rPr lang="en-US" i="1" dirty="0"/>
              <a:t>This slide represents a brief, impactful, meaningful statement to get at the WHAT and WHY of the problem or challenge you are working on improving. In 30 seconds or less you should be able to easily summarize the challenge you are working on. Think of this as your elevator pitch. </a:t>
            </a:r>
          </a:p>
          <a:p>
            <a:endParaRPr lang="en-US" dirty="0"/>
          </a:p>
          <a:p>
            <a:r>
              <a:rPr lang="en-US" b="1" dirty="0"/>
              <a:t>Timing: </a:t>
            </a:r>
            <a:r>
              <a:rPr lang="en-US" dirty="0"/>
              <a:t>30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CAB5DB-3D81-BC4A-9228-634E6957E9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687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b="0" i="1" dirty="0"/>
              <a:t>Insert your local SMART aim statement here. </a:t>
            </a:r>
            <a:r>
              <a:rPr lang="en-US" i="1" dirty="0"/>
              <a:t>Your SMART Aim Statement informs your audience of what your local team is specifically working towards. Be sure to define operational definitions as needed here as well for your audience.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r>
              <a:rPr lang="en-US" b="1" dirty="0"/>
              <a:t>Timing: </a:t>
            </a:r>
            <a:r>
              <a:rPr lang="en-US" dirty="0"/>
              <a:t>30 seconds</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CAB5DB-3D81-BC4A-9228-634E6957E9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0718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cap="all"/>
            </a:pPr>
            <a:r>
              <a:rPr lang="en-US" b="1" dirty="0"/>
              <a:t>SLIDE SCRIPT:</a:t>
            </a:r>
          </a:p>
          <a:p>
            <a:pPr marL="0" marR="0" lvl="0" indent="0" algn="l" defTabSz="914400" rtl="0" eaLnBrk="1" fontAlgn="auto" latinLnBrk="0" hangingPunct="1">
              <a:lnSpc>
                <a:spcPct val="100000"/>
              </a:lnSpc>
              <a:spcBef>
                <a:spcPts val="0"/>
              </a:spcBef>
              <a:spcAft>
                <a:spcPts val="0"/>
              </a:spcAft>
              <a:buClrTx/>
              <a:buSzTx/>
              <a:buFontTx/>
              <a:buNone/>
              <a:tabLst/>
              <a:defRPr cap="all"/>
            </a:pPr>
            <a:endParaRPr lang="en-US" sz="1200" dirty="0">
              <a:solidFill>
                <a:srgbClr val="FF0000"/>
              </a:solidFill>
              <a:latin typeface="Century Schoolbook" panose="020406040505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cap="all"/>
            </a:pPr>
            <a:r>
              <a:rPr lang="en-US" b="1" i="1" dirty="0"/>
              <a:t>INSTRUCTOR NOTES:  </a:t>
            </a:r>
            <a:r>
              <a:rPr lang="en-US" sz="1200" i="1" dirty="0">
                <a:solidFill>
                  <a:srgbClr val="FF0000"/>
                </a:solidFill>
                <a:latin typeface="Century Schoolbook" panose="02040604050505020304" pitchFamily="18" charset="0"/>
              </a:rPr>
              <a:t>For your </a:t>
            </a:r>
            <a:r>
              <a:rPr lang="en-US" sz="1200" b="1" i="1" dirty="0">
                <a:solidFill>
                  <a:srgbClr val="FF0000"/>
                </a:solidFill>
                <a:latin typeface="Century Schoolbook" panose="02040604050505020304" pitchFamily="18" charset="0"/>
              </a:rPr>
              <a:t>methods</a:t>
            </a:r>
            <a:r>
              <a:rPr lang="en-US" sz="1200" i="1" dirty="0">
                <a:solidFill>
                  <a:srgbClr val="FF0000"/>
                </a:solidFill>
                <a:latin typeface="Century Schoolbook" panose="02040604050505020304" pitchFamily="18" charset="0"/>
              </a:rPr>
              <a:t> you will describe (at a high level) what were the methodologies </a:t>
            </a:r>
            <a:r>
              <a:rPr lang="en-US" sz="1200" b="1" i="1" dirty="0">
                <a:solidFill>
                  <a:srgbClr val="FF0000"/>
                </a:solidFill>
                <a:latin typeface="Century Schoolbook" panose="02040604050505020304" pitchFamily="18" charset="0"/>
              </a:rPr>
              <a:t>you</a:t>
            </a:r>
            <a:r>
              <a:rPr lang="en-US" sz="1200" i="1" dirty="0">
                <a:solidFill>
                  <a:srgbClr val="FF0000"/>
                </a:solidFill>
                <a:latin typeface="Century Schoolbook" panose="02040604050505020304" pitchFamily="18" charset="0"/>
              </a:rPr>
              <a:t> used to address the challenge and achieve your aim. You may i</a:t>
            </a:r>
            <a:r>
              <a:rPr lang="en-US" b="0" i="1" dirty="0"/>
              <a:t>nclude QI methodologies such as PDSAs, run charts, participation in a learning collaborative, and data collection methods such as the use of pre-visit surveys to systematically capture patient reported outcomes.</a:t>
            </a:r>
          </a:p>
          <a:p>
            <a:pPr marL="0" indent="0">
              <a:buFontTx/>
              <a:buNone/>
              <a:defRPr cap="all"/>
            </a:pPr>
            <a:endParaRPr lang="en-US" sz="1200" dirty="0">
              <a:solidFill>
                <a:srgbClr val="FF0000"/>
              </a:solidFill>
              <a:latin typeface="Century Schoolbook" panose="02040604050505020304" pitchFamily="18" charset="0"/>
            </a:endParaRPr>
          </a:p>
          <a:p>
            <a:pPr marL="0" indent="0">
              <a:buFontTx/>
              <a:buNone/>
              <a:defRPr cap="all"/>
            </a:pPr>
            <a:r>
              <a:rPr lang="en-US" sz="1200" b="1" dirty="0">
                <a:solidFill>
                  <a:srgbClr val="FF0000"/>
                </a:solidFill>
                <a:latin typeface="Century Schoolbook" panose="02040604050505020304" pitchFamily="18" charset="0"/>
              </a:rPr>
              <a:t>Timing: 60</a:t>
            </a:r>
            <a:r>
              <a:rPr lang="en-US" sz="1200" dirty="0">
                <a:solidFill>
                  <a:srgbClr val="FF0000"/>
                </a:solidFill>
                <a:latin typeface="Century Schoolbook" panose="02040604050505020304" pitchFamily="18" charset="0"/>
              </a:rPr>
              <a:t>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822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1085850" y="1635125"/>
            <a:ext cx="7847013" cy="441483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1001713" y="6296025"/>
            <a:ext cx="8015287" cy="515143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i="1" dirty="0"/>
              <a:t>You will also include the TTT </a:t>
            </a:r>
            <a:r>
              <a:rPr lang="en-US" b="1" i="1" dirty="0"/>
              <a:t>Key Driver Diagram </a:t>
            </a:r>
            <a:r>
              <a:rPr lang="en-US" i="1" dirty="0"/>
              <a:t>to demonstrate the drivers you and your team are working on by dragging the circle to highlight which portion(s) of the KDD you are focused on. For instance, this example indicates that this team is primary focused on patient engagement at this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a:p>
            <a:pPr marL="0" lvl="0" indent="0" algn="l" rtl="0">
              <a:spcBef>
                <a:spcPts val="0"/>
              </a:spcBef>
              <a:spcAft>
                <a:spcPts val="0"/>
              </a:spcAft>
              <a:buNone/>
            </a:pPr>
            <a:r>
              <a:rPr lang="en-US" b="1" dirty="0"/>
              <a:t>Timing: </a:t>
            </a:r>
            <a:r>
              <a:rPr lang="en-US" b="0" dirty="0"/>
              <a:t>30</a:t>
            </a:r>
            <a:r>
              <a:rPr lang="en-US" dirty="0"/>
              <a:t> seconds</a:t>
            </a:r>
          </a:p>
        </p:txBody>
      </p:sp>
      <p:sp>
        <p:nvSpPr>
          <p:cNvPr id="93" name="Google Shape;93;p1:notes"/>
          <p:cNvSpPr txBox="1">
            <a:spLocks noGrp="1"/>
          </p:cNvSpPr>
          <p:nvPr>
            <p:ph type="sldNum" idx="12"/>
          </p:nvPr>
        </p:nvSpPr>
        <p:spPr>
          <a:xfrm>
            <a:off x="5675313" y="12426950"/>
            <a:ext cx="4341812" cy="655638"/>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996119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r>
              <a:rPr lang="en-US" b="0" i="1" dirty="0"/>
              <a:t>Measurement is critical to the success of every QI project This slide is your measurement strategy ”at a glance.” Insert your table of measures or bullets to outline your key Qorus-level measures (from your monthly reports) as well as the local measures you may be collecting. At a high level you will tell your audience what you measure, how you defined it (if needed) and how you are reporting the measure (ie proportion, percentage, etc.) and how often you are collecting the data.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Timing: </a:t>
            </a:r>
            <a:r>
              <a:rPr lang="en-US" b="0" dirty="0"/>
              <a:t>60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0402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a:t>
            </a:r>
          </a:p>
          <a:p>
            <a:endParaRPr lang="en-US" dirty="0"/>
          </a:p>
          <a:p>
            <a:r>
              <a:rPr lang="en-US" b="1" i="1" dirty="0"/>
              <a:t>INSTRUCTOR NOTES:  </a:t>
            </a:r>
            <a:r>
              <a:rPr lang="en-US" i="1" dirty="0"/>
              <a:t>The goal here is to demonstrate small tests of change, you will spend more time on your annotated run chart (on the next slide) to discuss specific PDSAs more thoroughly. You could even “bundle” similar tests of change, for instance line 1 could be PDSA number 1A-D (bundling the change ideas related to a specific process of interest.  This slide, at a glance outlines the iterative “tests” of change for your work. Your next slide, the run chart or SPCC will be annotated with PDSA cycles – so do not go into great detail here. Overview – then details.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Timing: </a:t>
            </a:r>
            <a:r>
              <a:rPr lang="en-US" dirty="0"/>
              <a:t>30 seconds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A9521ED-408D-6946-86AB-901511709B01}"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94344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SLIDE SCRIPT: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1" dirty="0"/>
              <a:t>INSTRUCTOR NOTES: </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1" dirty="0"/>
              <a:t>You will spend most of your time on THIS SINGLE slide. </a:t>
            </a:r>
            <a:r>
              <a:rPr lang="en-US" sz="1400" b="1" i="1" dirty="0"/>
              <a:t>Your Annotated Run Chart or Statistical Process Control Chart </a:t>
            </a:r>
            <a:r>
              <a:rPr lang="en-US" sz="1200" b="0" i="1" dirty="0"/>
              <a:t>provides your audience an immense amount of information about the work you conducted overtime. If you only have a few minutes to pitch or inform others about your work –it would be THIS slide—as it tells your entire improvement story in ONE view.</a:t>
            </a:r>
            <a:endParaRPr lang="en-US" sz="1200" b="1"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1" dirty="0"/>
          </a:p>
          <a:p>
            <a:pPr marL="285750" indent="-285750">
              <a:buFont typeface="Arial" panose="020B0604020202020204" pitchFamily="34" charset="0"/>
              <a:buChar char="•"/>
            </a:pPr>
            <a:r>
              <a:rPr lang="en-US" i="1" dirty="0">
                <a:solidFill>
                  <a:srgbClr val="FF0000"/>
                </a:solidFill>
              </a:rPr>
              <a:t>You will insert your run chart or SPCC </a:t>
            </a:r>
            <a:r>
              <a:rPr lang="en-US" sz="900" i="1" dirty="0">
                <a:solidFill>
                  <a:srgbClr val="FF0000"/>
                </a:solidFill>
              </a:rPr>
              <a:t>for the main outcome measure you have the best data for here</a:t>
            </a:r>
          </a:p>
          <a:p>
            <a:pPr marL="285750" indent="-285750">
              <a:buFont typeface="Arial" panose="020B0604020202020204" pitchFamily="34" charset="0"/>
              <a:buChar char="•"/>
            </a:pPr>
            <a:r>
              <a:rPr lang="en-US" i="1" dirty="0">
                <a:solidFill>
                  <a:srgbClr val="FF0000"/>
                </a:solidFill>
              </a:rPr>
              <a:t>Be sure it is annotated with your PDSA cycles.</a:t>
            </a:r>
          </a:p>
          <a:p>
            <a:pPr marL="285750" indent="-285750">
              <a:buFont typeface="Arial" panose="020B0604020202020204" pitchFamily="34" charset="0"/>
              <a:buChar char="•"/>
            </a:pPr>
            <a:r>
              <a:rPr lang="en-US" i="1" dirty="0">
                <a:solidFill>
                  <a:srgbClr val="FF0000"/>
                </a:solidFill>
              </a:rPr>
              <a:t>The chart should be interpretable at-a-glance but we encourage you to take your time to explain the chart to orient your audience. For example:</a:t>
            </a:r>
          </a:p>
          <a:p>
            <a:pPr marL="742950" lvl="1" indent="-285750">
              <a:buFont typeface="Arial" panose="020B0604020202020204" pitchFamily="34" charset="0"/>
              <a:buChar char="•"/>
            </a:pPr>
            <a:r>
              <a:rPr lang="en-US" i="1" dirty="0"/>
              <a:t>This is a run chart tracking X conducted in Y from Date to Date. </a:t>
            </a:r>
          </a:p>
          <a:p>
            <a:pPr marL="742950" lvl="1" indent="-285750">
              <a:buFont typeface="Arial" panose="020B0604020202020204" pitchFamily="34" charset="0"/>
              <a:buChar char="•"/>
            </a:pPr>
            <a:r>
              <a:rPr lang="en-US" i="1" dirty="0"/>
              <a:t>The desired direction of our AIM is up or down.</a:t>
            </a:r>
          </a:p>
          <a:p>
            <a:pPr marL="742950" lvl="1" indent="-285750">
              <a:buFont typeface="Arial" panose="020B0604020202020204" pitchFamily="34" charset="0"/>
              <a:buChar char="•"/>
            </a:pPr>
            <a:r>
              <a:rPr lang="en-US" i="1" dirty="0"/>
              <a:t>You will note that the Y axis is your main outcome measure and </a:t>
            </a:r>
          </a:p>
          <a:p>
            <a:pPr marL="742950" lvl="1" indent="-285750">
              <a:buFont typeface="Arial" panose="020B0604020202020204" pitchFamily="34" charset="0"/>
              <a:buChar char="•"/>
            </a:pPr>
            <a:r>
              <a:rPr lang="en-US" i="1" dirty="0"/>
              <a:t>The X axis demonstrates the data plotted [weekly/monthly] over time</a:t>
            </a:r>
          </a:p>
          <a:p>
            <a:pPr marL="742950" lvl="1" indent="-285750">
              <a:buFont typeface="Arial" panose="020B0604020202020204" pitchFamily="34" charset="0"/>
              <a:buChar char="•"/>
            </a:pPr>
            <a:r>
              <a:rPr lang="en-US" i="1" dirty="0"/>
              <a:t>Call out your aim or goal line and median line</a:t>
            </a:r>
          </a:p>
          <a:p>
            <a:pPr marL="742950" lvl="1" indent="-285750">
              <a:buFont typeface="Arial" panose="020B0604020202020204" pitchFamily="34" charset="0"/>
              <a:buChar char="•"/>
            </a:pPr>
            <a:r>
              <a:rPr lang="en-US" i="1" dirty="0"/>
              <a:t>Spend time talking about specific PDSAs that drove your data in the desired direction and also where your tests of change did NOT go in the predicted direction.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TIMING: </a:t>
            </a:r>
            <a:r>
              <a:rPr lang="en-US" b="0" dirty="0"/>
              <a:t>2 minutes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CAB5DB-3D81-BC4A-9228-634E6957E9A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597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AAF1E66-C84E-D243-8B78-7EFB0B589FF7}" type="datetime1">
              <a:rPr lang="en-US" smtClean="0"/>
              <a:pPr/>
              <a:t>7/19/21</a:t>
            </a:fld>
            <a:endParaRPr lang="en-US"/>
          </a:p>
        </p:txBody>
      </p:sp>
      <p:sp>
        <p:nvSpPr>
          <p:cNvPr id="5" name="Footer Placeholder 4"/>
          <p:cNvSpPr>
            <a:spLocks noGrp="1"/>
          </p:cNvSpPr>
          <p:nvPr>
            <p:ph type="ftr" sz="quarter" idx="11"/>
          </p:nvPr>
        </p:nvSpPr>
        <p:spPr/>
        <p:txBody>
          <a:bodyPr/>
          <a:lstStyle/>
          <a:p>
            <a:r>
              <a:rPr lang="en-US"/>
              <a:t>tdi.dartmouth.edu</a:t>
            </a:r>
          </a:p>
        </p:txBody>
      </p:sp>
      <p:sp>
        <p:nvSpPr>
          <p:cNvPr id="6" name="Slide Number Placeholder 5"/>
          <p:cNvSpPr>
            <a:spLocks noGrp="1"/>
          </p:cNvSpPr>
          <p:nvPr>
            <p:ph type="sldNum" sz="quarter" idx="12"/>
          </p:nvPr>
        </p:nvSpPr>
        <p:spPr/>
        <p:txBody>
          <a:bodyPr/>
          <a:lstStyle/>
          <a:p>
            <a:fld id="{5F99EF57-41E5-C444-A4DB-51759876B068}" type="slidenum">
              <a:rPr lang="en-US" smtClean="0"/>
              <a:pPr/>
              <a:t>‹#›</a:t>
            </a:fld>
            <a:endParaRPr lang="en-US"/>
          </a:p>
        </p:txBody>
      </p:sp>
    </p:spTree>
    <p:extLst>
      <p:ext uri="{BB962C8B-B14F-4D97-AF65-F5344CB8AC3E}">
        <p14:creationId xmlns:p14="http://schemas.microsoft.com/office/powerpoint/2010/main" val="42407496"/>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58EA7-9FB1-454A-A8E3-2247C9C0CE64}" type="datetime1">
              <a:rPr lang="en-US" smtClean="0"/>
              <a:t>7/19/21</a:t>
            </a:fld>
            <a:endParaRPr lang="en-US"/>
          </a:p>
        </p:txBody>
      </p:sp>
      <p:sp>
        <p:nvSpPr>
          <p:cNvPr id="5" name="Footer Placeholder 4"/>
          <p:cNvSpPr>
            <a:spLocks noGrp="1"/>
          </p:cNvSpPr>
          <p:nvPr>
            <p:ph type="ftr" sz="quarter" idx="11"/>
          </p:nvPr>
        </p:nvSpPr>
        <p:spPr/>
        <p:txBody>
          <a:bodyPr/>
          <a:lstStyle/>
          <a:p>
            <a:r>
              <a:rPr lang="en-US"/>
              <a:t>tdi.dartmouth.edu</a:t>
            </a:r>
            <a:endParaRPr lang="en-US" dirty="0"/>
          </a:p>
        </p:txBody>
      </p:sp>
      <p:sp>
        <p:nvSpPr>
          <p:cNvPr id="6" name="Slide Number Placeholder 5"/>
          <p:cNvSpPr>
            <a:spLocks noGrp="1"/>
          </p:cNvSpPr>
          <p:nvPr>
            <p:ph type="sldNum" sz="quarter" idx="12"/>
          </p:nvPr>
        </p:nvSpPr>
        <p:spPr/>
        <p:txBody>
          <a:bodyPr/>
          <a:lstStyle/>
          <a:p>
            <a:fld id="{5F99EF57-41E5-C444-A4DB-51759876B068}" type="slidenum">
              <a:rPr lang="en-US" smtClean="0"/>
              <a:pPr/>
              <a:t>‹#›</a:t>
            </a:fld>
            <a:endParaRPr lang="en-US"/>
          </a:p>
        </p:txBody>
      </p:sp>
      <p:sp>
        <p:nvSpPr>
          <p:cNvPr id="7" name="Rectangle 6">
            <a:extLst>
              <a:ext uri="{FF2B5EF4-FFF2-40B4-BE49-F238E27FC236}">
                <a16:creationId xmlns:a16="http://schemas.microsoft.com/office/drawing/2014/main" id="{836FE7A5-A207-704D-A0D1-8729D679A066}"/>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Rectangle 7">
            <a:extLst>
              <a:ext uri="{FF2B5EF4-FFF2-40B4-BE49-F238E27FC236}">
                <a16:creationId xmlns:a16="http://schemas.microsoft.com/office/drawing/2014/main" id="{5D7A657B-F7E0-1944-8B28-2DD8CF83FC11}"/>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4380799D-161E-974C-8C96-FF5CF7AC5548}"/>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0" name="Rectangle 9">
            <a:extLst>
              <a:ext uri="{FF2B5EF4-FFF2-40B4-BE49-F238E27FC236}">
                <a16:creationId xmlns:a16="http://schemas.microsoft.com/office/drawing/2014/main" id="{7627C135-D383-1945-A0FF-80DC39CDE5E7}"/>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1" name="Straight Connector 10">
            <a:extLst>
              <a:ext uri="{FF2B5EF4-FFF2-40B4-BE49-F238E27FC236}">
                <a16:creationId xmlns:a16="http://schemas.microsoft.com/office/drawing/2014/main" id="{9345E5CA-8505-5441-B961-BB9D2F63B3D8}"/>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15A4A8DB-B384-3F47-B166-7BA938D5F99B}"/>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TextBox 12">
            <a:extLst>
              <a:ext uri="{FF2B5EF4-FFF2-40B4-BE49-F238E27FC236}">
                <a16:creationId xmlns:a16="http://schemas.microsoft.com/office/drawing/2014/main" id="{DD6DE4CC-B99D-4F48-94D5-F4793CE1EB79}"/>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4" name="Content Placeholder 3">
            <a:extLst>
              <a:ext uri="{FF2B5EF4-FFF2-40B4-BE49-F238E27FC236}">
                <a16:creationId xmlns:a16="http://schemas.microsoft.com/office/drawing/2014/main" id="{B7D90A23-24ED-B442-BFDA-6C38C940469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5" name="Picture 14">
            <a:extLst>
              <a:ext uri="{FF2B5EF4-FFF2-40B4-BE49-F238E27FC236}">
                <a16:creationId xmlns:a16="http://schemas.microsoft.com/office/drawing/2014/main" id="{668C8AB1-083E-2441-BF6B-2FEE12872F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225826790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58EA7-9FB1-454A-A8E3-2247C9C0CE64}" type="datetime1">
              <a:rPr lang="en-US" smtClean="0"/>
              <a:t>7/19/21</a:t>
            </a:fld>
            <a:endParaRPr lang="en-US" dirty="0"/>
          </a:p>
        </p:txBody>
      </p:sp>
      <p:sp>
        <p:nvSpPr>
          <p:cNvPr id="5" name="Footer Placeholder 4"/>
          <p:cNvSpPr>
            <a:spLocks noGrp="1"/>
          </p:cNvSpPr>
          <p:nvPr>
            <p:ph type="ftr" sz="quarter" idx="11"/>
          </p:nvPr>
        </p:nvSpPr>
        <p:spPr/>
        <p:txBody>
          <a:bodyPr/>
          <a:lstStyle/>
          <a:p>
            <a:r>
              <a:rPr lang="en-US"/>
              <a:t>tdi.dartmouth.edu</a:t>
            </a:r>
            <a:endParaRPr lang="en-US" dirty="0"/>
          </a:p>
        </p:txBody>
      </p:sp>
      <p:sp>
        <p:nvSpPr>
          <p:cNvPr id="6" name="Slide Number Placeholder 5"/>
          <p:cNvSpPr>
            <a:spLocks noGrp="1"/>
          </p:cNvSpPr>
          <p:nvPr>
            <p:ph type="sldNum" sz="quarter" idx="12"/>
          </p:nvPr>
        </p:nvSpPr>
        <p:spPr/>
        <p:txBody>
          <a:bodyPr/>
          <a:lstStyle/>
          <a:p>
            <a:fld id="{5F99EF57-41E5-C444-A4DB-51759876B068}" type="slidenum">
              <a:rPr lang="en-US" smtClean="0"/>
              <a:pPr/>
              <a:t>‹#›</a:t>
            </a:fld>
            <a:endParaRPr lang="en-US"/>
          </a:p>
        </p:txBody>
      </p:sp>
      <p:sp>
        <p:nvSpPr>
          <p:cNvPr id="7" name="Rectangle 6">
            <a:extLst>
              <a:ext uri="{FF2B5EF4-FFF2-40B4-BE49-F238E27FC236}">
                <a16:creationId xmlns:a16="http://schemas.microsoft.com/office/drawing/2014/main" id="{454E0848-ACE7-284D-9C21-77BF2CD50C4D}"/>
              </a:ext>
            </a:extLst>
          </p:cNvPr>
          <p:cNvSpPr/>
          <p:nvPr userDrawn="1"/>
        </p:nvSpPr>
        <p:spPr>
          <a:xfrm rot="5400000">
            <a:off x="-292291" y="1923288"/>
            <a:ext cx="1097280" cy="85344"/>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Rectangle 7">
            <a:extLst>
              <a:ext uri="{FF2B5EF4-FFF2-40B4-BE49-F238E27FC236}">
                <a16:creationId xmlns:a16="http://schemas.microsoft.com/office/drawing/2014/main" id="{B0EDC8F3-95EC-7247-ABEA-61BA95261984}"/>
              </a:ext>
            </a:extLst>
          </p:cNvPr>
          <p:cNvSpPr/>
          <p:nvPr userDrawn="1"/>
        </p:nvSpPr>
        <p:spPr>
          <a:xfrm rot="5400000">
            <a:off x="-1158106" y="5166544"/>
            <a:ext cx="2828594" cy="85027"/>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2EDF1C02-F0FD-7E49-9226-70EC82AD50D7}"/>
              </a:ext>
            </a:extLst>
          </p:cNvPr>
          <p:cNvSpPr/>
          <p:nvPr userDrawn="1"/>
        </p:nvSpPr>
        <p:spPr>
          <a:xfrm rot="5400000">
            <a:off x="-292608" y="734568"/>
            <a:ext cx="1097280" cy="8534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0" name="Rectangle 9">
            <a:extLst>
              <a:ext uri="{FF2B5EF4-FFF2-40B4-BE49-F238E27FC236}">
                <a16:creationId xmlns:a16="http://schemas.microsoft.com/office/drawing/2014/main" id="{7BEDD4BC-EF15-6348-84E4-84064133F717}"/>
              </a:ext>
            </a:extLst>
          </p:cNvPr>
          <p:cNvSpPr/>
          <p:nvPr userDrawn="1"/>
        </p:nvSpPr>
        <p:spPr>
          <a:xfrm rot="5400000">
            <a:off x="-292291" y="3112008"/>
            <a:ext cx="1097280" cy="8534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1" name="Rectangle 10">
            <a:extLst>
              <a:ext uri="{FF2B5EF4-FFF2-40B4-BE49-F238E27FC236}">
                <a16:creationId xmlns:a16="http://schemas.microsoft.com/office/drawing/2014/main" id="{3D1D5AFB-DF7F-E14F-AF7F-A80201AB1D7A}"/>
              </a:ext>
            </a:extLst>
          </p:cNvPr>
          <p:cNvSpPr/>
          <p:nvPr userDrawn="1"/>
        </p:nvSpPr>
        <p:spPr>
          <a:xfrm rot="5400000">
            <a:off x="8257033" y="2923034"/>
            <a:ext cx="6857999" cy="101193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12" name="Straight Connector 11">
            <a:extLst>
              <a:ext uri="{FF2B5EF4-FFF2-40B4-BE49-F238E27FC236}">
                <a16:creationId xmlns:a16="http://schemas.microsoft.com/office/drawing/2014/main" id="{7EFC8AFE-1900-B34E-875E-FCD5583A25E1}"/>
              </a:ext>
            </a:extLst>
          </p:cNvPr>
          <p:cNvCxnSpPr/>
          <p:nvPr userDrawn="1"/>
        </p:nvCxnSpPr>
        <p:spPr>
          <a:xfrm rot="5400000">
            <a:off x="7751063" y="3429001"/>
            <a:ext cx="6858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pic>
        <p:nvPicPr>
          <p:cNvPr id="13" name="Content Placeholder 3">
            <a:extLst>
              <a:ext uri="{FF2B5EF4-FFF2-40B4-BE49-F238E27FC236}">
                <a16:creationId xmlns:a16="http://schemas.microsoft.com/office/drawing/2014/main" id="{62EE4190-2066-A348-93C2-57DD15156F1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5400000">
            <a:off x="10273551" y="1434353"/>
            <a:ext cx="2743200" cy="484093"/>
          </a:xfrm>
          <a:prstGeom prst="rect">
            <a:avLst/>
          </a:prstGeom>
        </p:spPr>
      </p:pic>
      <p:pic>
        <p:nvPicPr>
          <p:cNvPr id="14" name="Picture 13">
            <a:extLst>
              <a:ext uri="{FF2B5EF4-FFF2-40B4-BE49-F238E27FC236}">
                <a16:creationId xmlns:a16="http://schemas.microsoft.com/office/drawing/2014/main" id="{6FE9D6D4-F28A-9344-A2FC-08504F0F679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5400000">
            <a:off x="10735361" y="5255837"/>
            <a:ext cx="1901342" cy="760536"/>
          </a:xfrm>
          <a:prstGeom prst="rect">
            <a:avLst/>
          </a:prstGeom>
        </p:spPr>
      </p:pic>
    </p:spTree>
    <p:extLst>
      <p:ext uri="{BB962C8B-B14F-4D97-AF65-F5344CB8AC3E}">
        <p14:creationId xmlns:p14="http://schemas.microsoft.com/office/powerpoint/2010/main" val="287677409"/>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Green Map">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E3D71C2-EA33-7D46-919D-39A74CF7B21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4203700"/>
          </a:xfrm>
          <a:prstGeom prst="rect">
            <a:avLst/>
          </a:prstGeom>
        </p:spPr>
      </p:pic>
      <p:cxnSp>
        <p:nvCxnSpPr>
          <p:cNvPr id="11" name="Straight Connector 10">
            <a:extLst>
              <a:ext uri="{FF2B5EF4-FFF2-40B4-BE49-F238E27FC236}">
                <a16:creationId xmlns:a16="http://schemas.microsoft.com/office/drawing/2014/main" id="{64A1BAA4-D859-BB4E-8B6A-577FF1AC7694}"/>
              </a:ext>
            </a:extLst>
          </p:cNvPr>
          <p:cNvCxnSpPr/>
          <p:nvPr userDrawn="1"/>
        </p:nvCxnSpPr>
        <p:spPr>
          <a:xfrm>
            <a:off x="0" y="4201028"/>
            <a:ext cx="12192000" cy="0"/>
          </a:xfrm>
          <a:prstGeom prst="line">
            <a:avLst/>
          </a:prstGeom>
          <a:ln w="6350" cmpd="sng">
            <a:solidFill>
              <a:srgbClr val="00562F"/>
            </a:solidFill>
          </a:ln>
          <a:effectLst>
            <a:outerShdw blurRad="40000" dir="5400000" rotWithShape="0">
              <a:srgbClr val="000000">
                <a:alpha val="38000"/>
              </a:srgbClr>
            </a:outerShdw>
          </a:effectLst>
        </p:spPr>
        <p:style>
          <a:lnRef idx="2">
            <a:schemeClr val="accent1"/>
          </a:lnRef>
          <a:fillRef idx="0">
            <a:schemeClr val="accent1"/>
          </a:fillRef>
          <a:effectRef idx="1">
            <a:schemeClr val="accent1"/>
          </a:effectRef>
          <a:fontRef idx="minor">
            <a:schemeClr val="tx1"/>
          </a:fontRef>
        </p:style>
      </p:cxnSp>
      <p:pic>
        <p:nvPicPr>
          <p:cNvPr id="12" name="Picture 11">
            <a:extLst>
              <a:ext uri="{FF2B5EF4-FFF2-40B4-BE49-F238E27FC236}">
                <a16:creationId xmlns:a16="http://schemas.microsoft.com/office/drawing/2014/main" id="{7C55DA38-9CB1-6845-912B-A11EB1DCE2C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21357" y="6193726"/>
            <a:ext cx="3657600" cy="363072"/>
          </a:xfrm>
          <a:prstGeom prst="rect">
            <a:avLst/>
          </a:prstGeom>
        </p:spPr>
      </p:pic>
    </p:spTree>
    <p:extLst>
      <p:ext uri="{BB962C8B-B14F-4D97-AF65-F5344CB8AC3E}">
        <p14:creationId xmlns:p14="http://schemas.microsoft.com/office/powerpoint/2010/main" val="41926622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384">
          <p15:clr>
            <a:srgbClr val="FBAE40"/>
          </p15:clr>
        </p15:guide>
        <p15:guide id="4" pos="7296">
          <p15:clr>
            <a:srgbClr val="FBAE40"/>
          </p15:clr>
        </p15:guide>
        <p15:guide id="5" orient="horz" pos="2928">
          <p15:clr>
            <a:srgbClr val="FBAE40"/>
          </p15:clr>
        </p15:guide>
        <p15:guide id="6" orient="horz" pos="4128">
          <p15:clr>
            <a:srgbClr val="FBAE40"/>
          </p15:clr>
        </p15:guide>
        <p15:guide id="7" pos="7424">
          <p15:clr>
            <a:srgbClr val="FBAE40"/>
          </p15:clr>
        </p15:guide>
        <p15:guide id="8" orient="horz" pos="362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E6C7BE1-52A7-4146-9225-33D55B654989}"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25334436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C7BE1-52A7-4146-9225-33D55B654989}"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1573761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6C7BE1-52A7-4146-9225-33D55B654989}"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692440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6C7BE1-52A7-4146-9225-33D55B654989}"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7035858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6C7BE1-52A7-4146-9225-33D55B654989}" type="datetimeFigureOut">
              <a:rPr lang="en-US" smtClean="0"/>
              <a:t>7/19/21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2512986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E6C7BE1-52A7-4146-9225-33D55B654989}" type="datetimeFigureOut">
              <a:rPr lang="en-US" smtClean="0"/>
              <a:t>7/19/21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17597561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C7BE1-52A7-4146-9225-33D55B654989}" type="datetimeFigureOut">
              <a:rPr lang="en-US" smtClean="0"/>
              <a:t>7/19/21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1481653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758EA7-9FB1-454A-A8E3-2247C9C0CE64}" type="datetime1">
              <a:rPr lang="en-US" smtClean="0"/>
              <a:pPr/>
              <a:t>7/19/21</a:t>
            </a:fld>
            <a:endParaRPr lang="en-US" dirty="0"/>
          </a:p>
        </p:txBody>
      </p:sp>
      <p:sp>
        <p:nvSpPr>
          <p:cNvPr id="5" name="Footer Placeholder 4"/>
          <p:cNvSpPr>
            <a:spLocks noGrp="1"/>
          </p:cNvSpPr>
          <p:nvPr>
            <p:ph type="ftr" sz="quarter" idx="11"/>
          </p:nvPr>
        </p:nvSpPr>
        <p:spPr/>
        <p:txBody>
          <a:bodyPr/>
          <a:lstStyle/>
          <a:p>
            <a:r>
              <a:rPr lang="en-US"/>
              <a:t>tdi.dartmouth.edu</a:t>
            </a:r>
            <a:endParaRPr lang="en-US" dirty="0"/>
          </a:p>
        </p:txBody>
      </p:sp>
      <p:sp>
        <p:nvSpPr>
          <p:cNvPr id="6" name="Slide Number Placeholder 5"/>
          <p:cNvSpPr>
            <a:spLocks noGrp="1"/>
          </p:cNvSpPr>
          <p:nvPr>
            <p:ph type="sldNum" sz="quarter" idx="12"/>
          </p:nvPr>
        </p:nvSpPr>
        <p:spPr/>
        <p:txBody>
          <a:bodyPr/>
          <a:lstStyle/>
          <a:p>
            <a:fld id="{5F99EF57-41E5-C444-A4DB-51759876B068}" type="slidenum">
              <a:rPr lang="en-US" smtClean="0"/>
              <a:pPr/>
              <a:t>‹#›</a:t>
            </a:fld>
            <a:endParaRPr lang="en-US"/>
          </a:p>
        </p:txBody>
      </p:sp>
      <p:sp>
        <p:nvSpPr>
          <p:cNvPr id="7" name="Rectangle 6">
            <a:extLst>
              <a:ext uri="{FF2B5EF4-FFF2-40B4-BE49-F238E27FC236}">
                <a16:creationId xmlns:a16="http://schemas.microsoft.com/office/drawing/2014/main" id="{B3FA6D5E-E8D3-4D44-9FF9-09FAD72B2A3F}"/>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National 2" panose="020B0504030502020203" pitchFamily="34" charset="77"/>
            </a:endParaRPr>
          </a:p>
        </p:txBody>
      </p:sp>
      <p:sp>
        <p:nvSpPr>
          <p:cNvPr id="8" name="Rectangle 7">
            <a:extLst>
              <a:ext uri="{FF2B5EF4-FFF2-40B4-BE49-F238E27FC236}">
                <a16:creationId xmlns:a16="http://schemas.microsoft.com/office/drawing/2014/main" id="{933C36E1-7C6A-5047-87EB-3FE6FA220EC3}"/>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National 2" panose="020B0504030502020203" pitchFamily="34" charset="77"/>
            </a:endParaRPr>
          </a:p>
        </p:txBody>
      </p:sp>
      <p:sp>
        <p:nvSpPr>
          <p:cNvPr id="9" name="Rectangle 8">
            <a:extLst>
              <a:ext uri="{FF2B5EF4-FFF2-40B4-BE49-F238E27FC236}">
                <a16:creationId xmlns:a16="http://schemas.microsoft.com/office/drawing/2014/main" id="{FB8F533B-E3C1-794D-B106-EB816EBBBC4E}"/>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National 2" panose="020B0504030502020203" pitchFamily="34" charset="77"/>
            </a:endParaRPr>
          </a:p>
        </p:txBody>
      </p:sp>
      <p:sp>
        <p:nvSpPr>
          <p:cNvPr id="10" name="Rectangle 9">
            <a:extLst>
              <a:ext uri="{FF2B5EF4-FFF2-40B4-BE49-F238E27FC236}">
                <a16:creationId xmlns:a16="http://schemas.microsoft.com/office/drawing/2014/main" id="{51124005-12C3-0845-97B5-5F4AC79E794A}"/>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National 2" panose="020B0504030502020203" pitchFamily="34" charset="77"/>
            </a:endParaRPr>
          </a:p>
        </p:txBody>
      </p:sp>
      <p:sp>
        <p:nvSpPr>
          <p:cNvPr id="11" name="Rectangle 10">
            <a:extLst>
              <a:ext uri="{FF2B5EF4-FFF2-40B4-BE49-F238E27FC236}">
                <a16:creationId xmlns:a16="http://schemas.microsoft.com/office/drawing/2014/main" id="{BF98C5A3-8241-2D40-8E99-B51140D14976}"/>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cxnSp>
        <p:nvCxnSpPr>
          <p:cNvPr id="12" name="Straight Connector 11">
            <a:extLst>
              <a:ext uri="{FF2B5EF4-FFF2-40B4-BE49-F238E27FC236}">
                <a16:creationId xmlns:a16="http://schemas.microsoft.com/office/drawing/2014/main" id="{1B776906-57CC-E549-A440-6A58B2BCEE5D}"/>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3" name="TextBox 12">
            <a:extLst>
              <a:ext uri="{FF2B5EF4-FFF2-40B4-BE49-F238E27FC236}">
                <a16:creationId xmlns:a16="http://schemas.microsoft.com/office/drawing/2014/main" id="{D03A4AEC-BC98-2E44-96A2-99F8FFF92625}"/>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4" name="Content Placeholder 3">
            <a:extLst>
              <a:ext uri="{FF2B5EF4-FFF2-40B4-BE49-F238E27FC236}">
                <a16:creationId xmlns:a16="http://schemas.microsoft.com/office/drawing/2014/main" id="{1278C769-72D9-CC4C-B643-90A6C687726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5" name="Picture 14">
            <a:extLst>
              <a:ext uri="{FF2B5EF4-FFF2-40B4-BE49-F238E27FC236}">
                <a16:creationId xmlns:a16="http://schemas.microsoft.com/office/drawing/2014/main" id="{DF26CB66-97F0-1342-BF19-7A0EC0CD326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396417206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C7BE1-52A7-4146-9225-33D55B654989}"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7635884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6C7BE1-52A7-4146-9225-33D55B654989}"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24834041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C7BE1-52A7-4146-9225-33D55B654989}"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17123528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6C7BE1-52A7-4146-9225-33D55B654989}"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39A4CB-EFB3-C94C-B065-CD431F2BC878}" type="slidenum">
              <a:rPr lang="en-US" smtClean="0"/>
              <a:t>‹#›</a:t>
            </a:fld>
            <a:endParaRPr lang="en-US"/>
          </a:p>
        </p:txBody>
      </p:sp>
    </p:spTree>
    <p:extLst>
      <p:ext uri="{BB962C8B-B14F-4D97-AF65-F5344CB8AC3E}">
        <p14:creationId xmlns:p14="http://schemas.microsoft.com/office/powerpoint/2010/main" val="31799222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FF98FA-3B03-D54C-A38D-0ADA4C694F8C}"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26117678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F98FA-3B03-D54C-A38D-0ADA4C694F8C}"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5088201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FF98FA-3B03-D54C-A38D-0ADA4C694F8C}"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33328122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FF98FA-3B03-D54C-A38D-0ADA4C694F8C}"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10686772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FF98FA-3B03-D54C-A38D-0ADA4C694F8C}" type="datetimeFigureOut">
              <a:rPr lang="en-US" smtClean="0"/>
              <a:t>7/19/21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18316679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FF98FA-3B03-D54C-A38D-0ADA4C694F8C}" type="datetimeFigureOut">
              <a:rPr lang="en-US" smtClean="0"/>
              <a:t>7/19/21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2951962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758EA7-9FB1-454A-A8E3-2247C9C0CE64}" type="datetime1">
              <a:rPr lang="en-US" smtClean="0"/>
              <a:t>7/19/21</a:t>
            </a:fld>
            <a:endParaRPr lang="en-US"/>
          </a:p>
        </p:txBody>
      </p:sp>
      <p:sp>
        <p:nvSpPr>
          <p:cNvPr id="5" name="Footer Placeholder 4"/>
          <p:cNvSpPr>
            <a:spLocks noGrp="1"/>
          </p:cNvSpPr>
          <p:nvPr>
            <p:ph type="ftr" sz="quarter" idx="11"/>
          </p:nvPr>
        </p:nvSpPr>
        <p:spPr/>
        <p:txBody>
          <a:bodyPr/>
          <a:lstStyle/>
          <a:p>
            <a:r>
              <a:rPr lang="en-US"/>
              <a:t>tdi.dartmouth.edu</a:t>
            </a:r>
            <a:endParaRPr lang="en-US" dirty="0"/>
          </a:p>
        </p:txBody>
      </p:sp>
      <p:sp>
        <p:nvSpPr>
          <p:cNvPr id="6" name="Slide Number Placeholder 5"/>
          <p:cNvSpPr>
            <a:spLocks noGrp="1"/>
          </p:cNvSpPr>
          <p:nvPr>
            <p:ph type="sldNum" sz="quarter" idx="12"/>
          </p:nvPr>
        </p:nvSpPr>
        <p:spPr/>
        <p:txBody>
          <a:bodyPr/>
          <a:lstStyle/>
          <a:p>
            <a:fld id="{5F99EF57-41E5-C444-A4DB-51759876B068}" type="slidenum">
              <a:rPr lang="en-US" smtClean="0"/>
              <a:pPr/>
              <a:t>‹#›</a:t>
            </a:fld>
            <a:endParaRPr lang="en-US"/>
          </a:p>
        </p:txBody>
      </p:sp>
      <p:sp>
        <p:nvSpPr>
          <p:cNvPr id="7" name="Rectangle 6">
            <a:extLst>
              <a:ext uri="{FF2B5EF4-FFF2-40B4-BE49-F238E27FC236}">
                <a16:creationId xmlns:a16="http://schemas.microsoft.com/office/drawing/2014/main" id="{986DC28C-799B-2A49-BD7C-5A40EC9D79F3}"/>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Rectangle 7">
            <a:extLst>
              <a:ext uri="{FF2B5EF4-FFF2-40B4-BE49-F238E27FC236}">
                <a16:creationId xmlns:a16="http://schemas.microsoft.com/office/drawing/2014/main" id="{120A51D2-AB55-B841-9E8F-6526B01364D1}"/>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B34BFFEB-EC07-EB4C-9EB5-339A83059C1D}"/>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0" name="Rectangle 9">
            <a:extLst>
              <a:ext uri="{FF2B5EF4-FFF2-40B4-BE49-F238E27FC236}">
                <a16:creationId xmlns:a16="http://schemas.microsoft.com/office/drawing/2014/main" id="{42ACB9C0-083D-DF47-BD99-FCEBD493464C}"/>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1" name="Straight Connector 10">
            <a:extLst>
              <a:ext uri="{FF2B5EF4-FFF2-40B4-BE49-F238E27FC236}">
                <a16:creationId xmlns:a16="http://schemas.microsoft.com/office/drawing/2014/main" id="{B264E9F5-0D30-8847-9866-5D6AA7DCEDCA}"/>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Rectangle 11">
            <a:extLst>
              <a:ext uri="{FF2B5EF4-FFF2-40B4-BE49-F238E27FC236}">
                <a16:creationId xmlns:a16="http://schemas.microsoft.com/office/drawing/2014/main" id="{A723B834-ECE0-D34A-AA73-90C9438814D7}"/>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TextBox 12">
            <a:extLst>
              <a:ext uri="{FF2B5EF4-FFF2-40B4-BE49-F238E27FC236}">
                <a16:creationId xmlns:a16="http://schemas.microsoft.com/office/drawing/2014/main" id="{F8C5C9D8-4329-E341-AF40-F83D6841EBF2}"/>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4" name="Content Placeholder 3">
            <a:extLst>
              <a:ext uri="{FF2B5EF4-FFF2-40B4-BE49-F238E27FC236}">
                <a16:creationId xmlns:a16="http://schemas.microsoft.com/office/drawing/2014/main" id="{8134B1EC-B102-9940-9FB9-964771C857C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5" name="Picture 14">
            <a:extLst>
              <a:ext uri="{FF2B5EF4-FFF2-40B4-BE49-F238E27FC236}">
                <a16:creationId xmlns:a16="http://schemas.microsoft.com/office/drawing/2014/main" id="{5A9B0DEB-6031-5048-993A-7F883E50D1C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866271901"/>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FF98FA-3B03-D54C-A38D-0ADA4C694F8C}" type="datetimeFigureOut">
              <a:rPr lang="en-US" smtClean="0"/>
              <a:t>7/19/21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23716950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FF98FA-3B03-D54C-A38D-0ADA4C694F8C}"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35306746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FF98FA-3B03-D54C-A38D-0ADA4C694F8C}" type="datetimeFigureOut">
              <a:rPr lang="en-US" smtClean="0"/>
              <a:t>7/19/21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26850211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F98FA-3B03-D54C-A38D-0ADA4C694F8C}"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24644377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FF98FA-3B03-D54C-A38D-0ADA4C694F8C}" type="datetimeFigureOut">
              <a:rPr lang="en-US" smtClean="0"/>
              <a:t>7/19/21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61F797-97F4-DF40-8D38-28011FF1E719}" type="slidenum">
              <a:rPr lang="en-US" smtClean="0"/>
              <a:t>‹#›</a:t>
            </a:fld>
            <a:endParaRPr lang="en-US"/>
          </a:p>
        </p:txBody>
      </p:sp>
    </p:spTree>
    <p:extLst>
      <p:ext uri="{BB962C8B-B14F-4D97-AF65-F5344CB8AC3E}">
        <p14:creationId xmlns:p14="http://schemas.microsoft.com/office/powerpoint/2010/main" val="4099762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758EA7-9FB1-454A-A8E3-2247C9C0CE64}" type="datetime1">
              <a:rPr lang="en-US" smtClean="0"/>
              <a:t>7/19/21</a:t>
            </a:fld>
            <a:endParaRPr lang="en-US"/>
          </a:p>
        </p:txBody>
      </p:sp>
      <p:sp>
        <p:nvSpPr>
          <p:cNvPr id="6" name="Footer Placeholder 5"/>
          <p:cNvSpPr>
            <a:spLocks noGrp="1"/>
          </p:cNvSpPr>
          <p:nvPr>
            <p:ph type="ftr" sz="quarter" idx="11"/>
          </p:nvPr>
        </p:nvSpPr>
        <p:spPr/>
        <p:txBody>
          <a:bodyPr/>
          <a:lstStyle/>
          <a:p>
            <a:r>
              <a:rPr lang="en-US"/>
              <a:t>tdi.dartmouth.edu</a:t>
            </a:r>
            <a:endParaRPr lang="en-US" dirty="0"/>
          </a:p>
        </p:txBody>
      </p:sp>
      <p:sp>
        <p:nvSpPr>
          <p:cNvPr id="7" name="Slide Number Placeholder 6"/>
          <p:cNvSpPr>
            <a:spLocks noGrp="1"/>
          </p:cNvSpPr>
          <p:nvPr>
            <p:ph type="sldNum" sz="quarter" idx="12"/>
          </p:nvPr>
        </p:nvSpPr>
        <p:spPr/>
        <p:txBody>
          <a:bodyPr/>
          <a:lstStyle/>
          <a:p>
            <a:fld id="{5F99EF57-41E5-C444-A4DB-51759876B068}" type="slidenum">
              <a:rPr lang="en-US" smtClean="0"/>
              <a:pPr/>
              <a:t>‹#›</a:t>
            </a:fld>
            <a:endParaRPr lang="en-US"/>
          </a:p>
        </p:txBody>
      </p:sp>
      <p:sp>
        <p:nvSpPr>
          <p:cNvPr id="8" name="Rectangle 7">
            <a:extLst>
              <a:ext uri="{FF2B5EF4-FFF2-40B4-BE49-F238E27FC236}">
                <a16:creationId xmlns:a16="http://schemas.microsoft.com/office/drawing/2014/main" id="{6CF16BD0-D262-654D-A7DA-13E7EE0FC463}"/>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57696F4A-5808-DB49-B628-59F972AC5E21}"/>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0" name="Rectangle 9">
            <a:extLst>
              <a:ext uri="{FF2B5EF4-FFF2-40B4-BE49-F238E27FC236}">
                <a16:creationId xmlns:a16="http://schemas.microsoft.com/office/drawing/2014/main" id="{BB290F79-D01F-C341-959E-FB25B018804A}"/>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1" name="Rectangle 10">
            <a:extLst>
              <a:ext uri="{FF2B5EF4-FFF2-40B4-BE49-F238E27FC236}">
                <a16:creationId xmlns:a16="http://schemas.microsoft.com/office/drawing/2014/main" id="{098EE213-5503-6649-A5BC-BD66980F2A75}"/>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2" name="Straight Connector 11">
            <a:extLst>
              <a:ext uri="{FF2B5EF4-FFF2-40B4-BE49-F238E27FC236}">
                <a16:creationId xmlns:a16="http://schemas.microsoft.com/office/drawing/2014/main" id="{055BD29C-8AF3-3D4F-89AC-6DFC4D872104}"/>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3" name="Rectangle 12">
            <a:extLst>
              <a:ext uri="{FF2B5EF4-FFF2-40B4-BE49-F238E27FC236}">
                <a16:creationId xmlns:a16="http://schemas.microsoft.com/office/drawing/2014/main" id="{E0D8C762-A6D5-D249-92EB-9880401501F8}"/>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TextBox 13">
            <a:extLst>
              <a:ext uri="{FF2B5EF4-FFF2-40B4-BE49-F238E27FC236}">
                <a16:creationId xmlns:a16="http://schemas.microsoft.com/office/drawing/2014/main" id="{58E881B9-5E23-F741-8677-2C69825149F5}"/>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5" name="Content Placeholder 3">
            <a:extLst>
              <a:ext uri="{FF2B5EF4-FFF2-40B4-BE49-F238E27FC236}">
                <a16:creationId xmlns:a16="http://schemas.microsoft.com/office/drawing/2014/main" id="{13F03125-829F-6B4F-8FAA-22861909C7C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6" name="Picture 15">
            <a:extLst>
              <a:ext uri="{FF2B5EF4-FFF2-40B4-BE49-F238E27FC236}">
                <a16:creationId xmlns:a16="http://schemas.microsoft.com/office/drawing/2014/main" id="{5862EFB7-0243-BD4F-B35D-34480531EC7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276026867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758EA7-9FB1-454A-A8E3-2247C9C0CE64}" type="datetime1">
              <a:rPr lang="en-US" smtClean="0"/>
              <a:t>7/19/21</a:t>
            </a:fld>
            <a:endParaRPr lang="en-US"/>
          </a:p>
        </p:txBody>
      </p:sp>
      <p:sp>
        <p:nvSpPr>
          <p:cNvPr id="8" name="Footer Placeholder 7"/>
          <p:cNvSpPr>
            <a:spLocks noGrp="1"/>
          </p:cNvSpPr>
          <p:nvPr>
            <p:ph type="ftr" sz="quarter" idx="11"/>
          </p:nvPr>
        </p:nvSpPr>
        <p:spPr/>
        <p:txBody>
          <a:bodyPr/>
          <a:lstStyle/>
          <a:p>
            <a:r>
              <a:rPr lang="en-US"/>
              <a:t>tdi.dartmouth.edu</a:t>
            </a:r>
            <a:endParaRPr lang="en-US" dirty="0"/>
          </a:p>
        </p:txBody>
      </p:sp>
      <p:sp>
        <p:nvSpPr>
          <p:cNvPr id="9" name="Slide Number Placeholder 8"/>
          <p:cNvSpPr>
            <a:spLocks noGrp="1"/>
          </p:cNvSpPr>
          <p:nvPr>
            <p:ph type="sldNum" sz="quarter" idx="12"/>
          </p:nvPr>
        </p:nvSpPr>
        <p:spPr/>
        <p:txBody>
          <a:bodyPr/>
          <a:lstStyle/>
          <a:p>
            <a:fld id="{5F99EF57-41E5-C444-A4DB-51759876B068}" type="slidenum">
              <a:rPr lang="en-US" smtClean="0"/>
              <a:pPr/>
              <a:t>‹#›</a:t>
            </a:fld>
            <a:endParaRPr lang="en-US"/>
          </a:p>
        </p:txBody>
      </p:sp>
      <p:sp>
        <p:nvSpPr>
          <p:cNvPr id="10" name="Rectangle 9">
            <a:extLst>
              <a:ext uri="{FF2B5EF4-FFF2-40B4-BE49-F238E27FC236}">
                <a16:creationId xmlns:a16="http://schemas.microsoft.com/office/drawing/2014/main" id="{12CE1276-78BE-1E4C-A592-5EA940E0E5BE}"/>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1" name="Rectangle 10">
            <a:extLst>
              <a:ext uri="{FF2B5EF4-FFF2-40B4-BE49-F238E27FC236}">
                <a16:creationId xmlns:a16="http://schemas.microsoft.com/office/drawing/2014/main" id="{ECA0977D-8C22-C040-A3BA-B78363BFEF6D}"/>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2" name="Rectangle 11">
            <a:extLst>
              <a:ext uri="{FF2B5EF4-FFF2-40B4-BE49-F238E27FC236}">
                <a16:creationId xmlns:a16="http://schemas.microsoft.com/office/drawing/2014/main" id="{B0325CC1-0BBD-944E-8933-2735FC0740CB}"/>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Rectangle 12">
            <a:extLst>
              <a:ext uri="{FF2B5EF4-FFF2-40B4-BE49-F238E27FC236}">
                <a16:creationId xmlns:a16="http://schemas.microsoft.com/office/drawing/2014/main" id="{68C6E35B-F03E-7C4D-B049-D1D7FE08C5C8}"/>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4" name="Straight Connector 13">
            <a:extLst>
              <a:ext uri="{FF2B5EF4-FFF2-40B4-BE49-F238E27FC236}">
                <a16:creationId xmlns:a16="http://schemas.microsoft.com/office/drawing/2014/main" id="{4BF7B7C3-1424-C540-8E2C-13487FF3BE55}"/>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5" name="Rectangle 14">
            <a:extLst>
              <a:ext uri="{FF2B5EF4-FFF2-40B4-BE49-F238E27FC236}">
                <a16:creationId xmlns:a16="http://schemas.microsoft.com/office/drawing/2014/main" id="{A7E5F2C0-434D-CA4C-AEC7-F7745EB4872C}"/>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6" name="TextBox 15">
            <a:extLst>
              <a:ext uri="{FF2B5EF4-FFF2-40B4-BE49-F238E27FC236}">
                <a16:creationId xmlns:a16="http://schemas.microsoft.com/office/drawing/2014/main" id="{491BBA1A-52DB-ED48-9139-CE7A2269E807}"/>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7" name="Content Placeholder 3">
            <a:extLst>
              <a:ext uri="{FF2B5EF4-FFF2-40B4-BE49-F238E27FC236}">
                <a16:creationId xmlns:a16="http://schemas.microsoft.com/office/drawing/2014/main" id="{EB781BE4-11E0-F44E-ADAE-D31B74128A2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8" name="Picture 17">
            <a:extLst>
              <a:ext uri="{FF2B5EF4-FFF2-40B4-BE49-F238E27FC236}">
                <a16:creationId xmlns:a16="http://schemas.microsoft.com/office/drawing/2014/main" id="{4174F48F-61A8-6748-816F-DFD35096E1F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321344515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758EA7-9FB1-454A-A8E3-2247C9C0CE64}" type="datetime1">
              <a:rPr lang="en-US" smtClean="0"/>
              <a:t>7/19/21</a:t>
            </a:fld>
            <a:endParaRPr lang="en-US"/>
          </a:p>
        </p:txBody>
      </p:sp>
      <p:sp>
        <p:nvSpPr>
          <p:cNvPr id="4" name="Footer Placeholder 3"/>
          <p:cNvSpPr>
            <a:spLocks noGrp="1"/>
          </p:cNvSpPr>
          <p:nvPr>
            <p:ph type="ftr" sz="quarter" idx="11"/>
          </p:nvPr>
        </p:nvSpPr>
        <p:spPr/>
        <p:txBody>
          <a:bodyPr/>
          <a:lstStyle/>
          <a:p>
            <a:r>
              <a:rPr lang="en-US"/>
              <a:t>tdi.dartmouth.edu</a:t>
            </a:r>
            <a:endParaRPr lang="en-US" dirty="0"/>
          </a:p>
        </p:txBody>
      </p:sp>
      <p:sp>
        <p:nvSpPr>
          <p:cNvPr id="5" name="Slide Number Placeholder 4"/>
          <p:cNvSpPr>
            <a:spLocks noGrp="1"/>
          </p:cNvSpPr>
          <p:nvPr>
            <p:ph type="sldNum" sz="quarter" idx="12"/>
          </p:nvPr>
        </p:nvSpPr>
        <p:spPr/>
        <p:txBody>
          <a:bodyPr/>
          <a:lstStyle/>
          <a:p>
            <a:fld id="{5F99EF57-41E5-C444-A4DB-51759876B068}" type="slidenum">
              <a:rPr lang="en-US" smtClean="0"/>
              <a:pPr/>
              <a:t>‹#›</a:t>
            </a:fld>
            <a:endParaRPr lang="en-US"/>
          </a:p>
        </p:txBody>
      </p:sp>
      <p:sp>
        <p:nvSpPr>
          <p:cNvPr id="6" name="Rectangle 5">
            <a:extLst>
              <a:ext uri="{FF2B5EF4-FFF2-40B4-BE49-F238E27FC236}">
                <a16:creationId xmlns:a16="http://schemas.microsoft.com/office/drawing/2014/main" id="{AC359D0C-98D2-B444-956D-92B012386C97}"/>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7" name="Rectangle 6">
            <a:extLst>
              <a:ext uri="{FF2B5EF4-FFF2-40B4-BE49-F238E27FC236}">
                <a16:creationId xmlns:a16="http://schemas.microsoft.com/office/drawing/2014/main" id="{8B308C94-5797-1C41-88C7-9E8E4EE7BE64}"/>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8" name="Rectangle 7">
            <a:extLst>
              <a:ext uri="{FF2B5EF4-FFF2-40B4-BE49-F238E27FC236}">
                <a16:creationId xmlns:a16="http://schemas.microsoft.com/office/drawing/2014/main" id="{61A02E2B-EA46-7449-BC9B-5993F21F0B1E}"/>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9E8AD25E-8DD4-2540-9A36-2E0741E4CBC0}"/>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0" name="Straight Connector 9">
            <a:extLst>
              <a:ext uri="{FF2B5EF4-FFF2-40B4-BE49-F238E27FC236}">
                <a16:creationId xmlns:a16="http://schemas.microsoft.com/office/drawing/2014/main" id="{1700BEF1-7BEF-2045-B41F-F26A805B7B99}"/>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1" name="Rectangle 10">
            <a:extLst>
              <a:ext uri="{FF2B5EF4-FFF2-40B4-BE49-F238E27FC236}">
                <a16:creationId xmlns:a16="http://schemas.microsoft.com/office/drawing/2014/main" id="{AE496831-83EA-C44D-8E65-E35656D3E90B}"/>
              </a:ext>
            </a:extLst>
          </p:cNvPr>
          <p:cNvSpPr/>
          <p:nvPr userDrawn="1"/>
        </p:nvSpPr>
        <p:spPr>
          <a:xfrm>
            <a:off x="0" y="0"/>
            <a:ext cx="12192000" cy="76298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TextBox 11">
            <a:extLst>
              <a:ext uri="{FF2B5EF4-FFF2-40B4-BE49-F238E27FC236}">
                <a16:creationId xmlns:a16="http://schemas.microsoft.com/office/drawing/2014/main" id="{20B00E96-278A-8E40-A26D-76235A96E322}"/>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3" name="Content Placeholder 3">
            <a:extLst>
              <a:ext uri="{FF2B5EF4-FFF2-40B4-BE49-F238E27FC236}">
                <a16:creationId xmlns:a16="http://schemas.microsoft.com/office/drawing/2014/main" id="{431B6EE4-6016-2243-897D-9D7872B80AC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4" name="Picture 13">
            <a:extLst>
              <a:ext uri="{FF2B5EF4-FFF2-40B4-BE49-F238E27FC236}">
                <a16:creationId xmlns:a16="http://schemas.microsoft.com/office/drawing/2014/main" id="{0349BF7B-A11B-B344-8780-C44859AA599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1122419567"/>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6D393F-4C0C-8F45-9672-FE160CFCDFA3}" type="datetimeFigureOut">
              <a:rPr lang="en-US" smtClean="0"/>
              <a:t>7/19/21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FCBB24-2BE7-464C-81C3-7FC35BCA38DF}" type="slidenum">
              <a:rPr lang="en-US" smtClean="0"/>
              <a:t>‹#›</a:t>
            </a:fld>
            <a:endParaRPr lang="en-US"/>
          </a:p>
        </p:txBody>
      </p:sp>
    </p:spTree>
    <p:extLst>
      <p:ext uri="{BB962C8B-B14F-4D97-AF65-F5344CB8AC3E}">
        <p14:creationId xmlns:p14="http://schemas.microsoft.com/office/powerpoint/2010/main" val="1742731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AAF1E66-C84E-D243-8B78-7EFB0B589FF7}" type="datetime1">
              <a:rPr lang="en-US" smtClean="0"/>
              <a:pPr/>
              <a:t>7/19/21</a:t>
            </a:fld>
            <a:endParaRPr lang="en-US"/>
          </a:p>
        </p:txBody>
      </p:sp>
      <p:sp>
        <p:nvSpPr>
          <p:cNvPr id="6" name="Footer Placeholder 5"/>
          <p:cNvSpPr>
            <a:spLocks noGrp="1"/>
          </p:cNvSpPr>
          <p:nvPr>
            <p:ph type="ftr" sz="quarter" idx="11"/>
          </p:nvPr>
        </p:nvSpPr>
        <p:spPr/>
        <p:txBody>
          <a:bodyPr/>
          <a:lstStyle/>
          <a:p>
            <a:r>
              <a:rPr lang="en-US"/>
              <a:t>tdi.dartmouth.edu</a:t>
            </a:r>
          </a:p>
        </p:txBody>
      </p:sp>
      <p:sp>
        <p:nvSpPr>
          <p:cNvPr id="7" name="Slide Number Placeholder 6"/>
          <p:cNvSpPr>
            <a:spLocks noGrp="1"/>
          </p:cNvSpPr>
          <p:nvPr>
            <p:ph type="sldNum" sz="quarter" idx="12"/>
          </p:nvPr>
        </p:nvSpPr>
        <p:spPr/>
        <p:txBody>
          <a:bodyPr/>
          <a:lstStyle/>
          <a:p>
            <a:fld id="{5F99EF57-41E5-C444-A4DB-51759876B068}" type="slidenum">
              <a:rPr lang="en-US" smtClean="0"/>
              <a:pPr/>
              <a:t>‹#›</a:t>
            </a:fld>
            <a:endParaRPr lang="en-US"/>
          </a:p>
        </p:txBody>
      </p:sp>
    </p:spTree>
    <p:extLst>
      <p:ext uri="{BB962C8B-B14F-4D97-AF65-F5344CB8AC3E}">
        <p14:creationId xmlns:p14="http://schemas.microsoft.com/office/powerpoint/2010/main" val="2841973872"/>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758EA7-9FB1-454A-A8E3-2247C9C0CE64}" type="datetime1">
              <a:rPr lang="en-US" smtClean="0"/>
              <a:t>7/19/21</a:t>
            </a:fld>
            <a:endParaRPr lang="en-US"/>
          </a:p>
        </p:txBody>
      </p:sp>
      <p:sp>
        <p:nvSpPr>
          <p:cNvPr id="6" name="Footer Placeholder 5"/>
          <p:cNvSpPr>
            <a:spLocks noGrp="1"/>
          </p:cNvSpPr>
          <p:nvPr>
            <p:ph type="ftr" sz="quarter" idx="11"/>
          </p:nvPr>
        </p:nvSpPr>
        <p:spPr/>
        <p:txBody>
          <a:bodyPr/>
          <a:lstStyle/>
          <a:p>
            <a:r>
              <a:rPr lang="en-US"/>
              <a:t>tdi.dartmouth.edu</a:t>
            </a:r>
            <a:endParaRPr lang="en-US" dirty="0"/>
          </a:p>
        </p:txBody>
      </p:sp>
      <p:sp>
        <p:nvSpPr>
          <p:cNvPr id="7" name="Slide Number Placeholder 6"/>
          <p:cNvSpPr>
            <a:spLocks noGrp="1"/>
          </p:cNvSpPr>
          <p:nvPr>
            <p:ph type="sldNum" sz="quarter" idx="12"/>
          </p:nvPr>
        </p:nvSpPr>
        <p:spPr/>
        <p:txBody>
          <a:bodyPr/>
          <a:lstStyle/>
          <a:p>
            <a:fld id="{5F99EF57-41E5-C444-A4DB-51759876B068}" type="slidenum">
              <a:rPr lang="en-US" smtClean="0"/>
              <a:pPr/>
              <a:t>‹#›</a:t>
            </a:fld>
            <a:endParaRPr lang="en-US"/>
          </a:p>
        </p:txBody>
      </p:sp>
      <p:sp>
        <p:nvSpPr>
          <p:cNvPr id="8" name="Rectangle 7">
            <a:extLst>
              <a:ext uri="{FF2B5EF4-FFF2-40B4-BE49-F238E27FC236}">
                <a16:creationId xmlns:a16="http://schemas.microsoft.com/office/drawing/2014/main" id="{44A0062C-B793-FC49-AB5E-D68F2A3C5E45}"/>
              </a:ext>
            </a:extLst>
          </p:cNvPr>
          <p:cNvSpPr/>
          <p:nvPr userDrawn="1"/>
        </p:nvSpPr>
        <p:spPr>
          <a:xfrm>
            <a:off x="1889760" y="6629400"/>
            <a:ext cx="1463040" cy="6835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9" name="Rectangle 8">
            <a:extLst>
              <a:ext uri="{FF2B5EF4-FFF2-40B4-BE49-F238E27FC236}">
                <a16:creationId xmlns:a16="http://schemas.microsoft.com/office/drawing/2014/main" id="{8715A3AB-78E6-E24B-BB03-6CD03F546218}"/>
              </a:ext>
            </a:extLst>
          </p:cNvPr>
          <p:cNvSpPr/>
          <p:nvPr userDrawn="1"/>
        </p:nvSpPr>
        <p:spPr>
          <a:xfrm>
            <a:off x="5059680" y="6629400"/>
            <a:ext cx="6827520" cy="6835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0" name="Rectangle 9">
            <a:extLst>
              <a:ext uri="{FF2B5EF4-FFF2-40B4-BE49-F238E27FC236}">
                <a16:creationId xmlns:a16="http://schemas.microsoft.com/office/drawing/2014/main" id="{78C4B672-A9CE-6042-B8D7-48312A1D0D7A}"/>
              </a:ext>
            </a:extLst>
          </p:cNvPr>
          <p:cNvSpPr/>
          <p:nvPr userDrawn="1"/>
        </p:nvSpPr>
        <p:spPr>
          <a:xfrm>
            <a:off x="304800" y="6629400"/>
            <a:ext cx="1463040" cy="6835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1" name="Rectangle 10">
            <a:extLst>
              <a:ext uri="{FF2B5EF4-FFF2-40B4-BE49-F238E27FC236}">
                <a16:creationId xmlns:a16="http://schemas.microsoft.com/office/drawing/2014/main" id="{FD968F32-E4EA-184C-A08C-C318AB628ACD}"/>
              </a:ext>
            </a:extLst>
          </p:cNvPr>
          <p:cNvSpPr/>
          <p:nvPr userDrawn="1"/>
        </p:nvSpPr>
        <p:spPr>
          <a:xfrm>
            <a:off x="3474720" y="6629400"/>
            <a:ext cx="1463040" cy="6835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cxnSp>
        <p:nvCxnSpPr>
          <p:cNvPr id="12" name="Straight Connector 11">
            <a:extLst>
              <a:ext uri="{FF2B5EF4-FFF2-40B4-BE49-F238E27FC236}">
                <a16:creationId xmlns:a16="http://schemas.microsoft.com/office/drawing/2014/main" id="{57850E93-B870-E64B-B775-EF131E1D671B}"/>
              </a:ext>
            </a:extLst>
          </p:cNvPr>
          <p:cNvCxnSpPr/>
          <p:nvPr userDrawn="1"/>
        </p:nvCxnSpPr>
        <p:spPr>
          <a:xfrm>
            <a:off x="0" y="758952"/>
            <a:ext cx="12192000" cy="0"/>
          </a:xfrm>
          <a:prstGeom prst="line">
            <a:avLst/>
          </a:prstGeom>
          <a:ln w="3175"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3" name="Rectangle 12">
            <a:extLst>
              <a:ext uri="{FF2B5EF4-FFF2-40B4-BE49-F238E27FC236}">
                <a16:creationId xmlns:a16="http://schemas.microsoft.com/office/drawing/2014/main" id="{F2D86BCE-5676-8540-A4B7-78782822AFAA}"/>
              </a:ext>
            </a:extLst>
          </p:cNvPr>
          <p:cNvSpPr/>
          <p:nvPr userDrawn="1"/>
        </p:nvSpPr>
        <p:spPr>
          <a:xfrm>
            <a:off x="0" y="-3782"/>
            <a:ext cx="12192000" cy="76676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TextBox 13">
            <a:extLst>
              <a:ext uri="{FF2B5EF4-FFF2-40B4-BE49-F238E27FC236}">
                <a16:creationId xmlns:a16="http://schemas.microsoft.com/office/drawing/2014/main" id="{ECFEBD96-7B22-BA40-BDA3-C16DD0B1F511}"/>
              </a:ext>
            </a:extLst>
          </p:cNvPr>
          <p:cNvSpPr txBox="1"/>
          <p:nvPr userDrawn="1"/>
        </p:nvSpPr>
        <p:spPr>
          <a:xfrm>
            <a:off x="6096001" y="236356"/>
            <a:ext cx="5689600" cy="335144"/>
          </a:xfrm>
          <a:prstGeom prst="rect">
            <a:avLst/>
          </a:prstGeom>
          <a:noFill/>
          <a:ln>
            <a:noFill/>
          </a:ln>
        </p:spPr>
        <p:txBody>
          <a:bodyPr wrap="square" lIns="0" tIns="0" rIns="0" bIns="0" rtlCol="0" anchor="ctr" anchorCtr="0">
            <a:noAutofit/>
          </a:bodyPr>
          <a:lstStyle/>
          <a:p>
            <a:pPr algn="r"/>
            <a:endParaRPr lang="en-US" sz="1400" dirty="0">
              <a:solidFill>
                <a:schemeClr val="bg1"/>
              </a:solidFill>
              <a:latin typeface="National 2" panose="020B0504030502020203" pitchFamily="34" charset="77"/>
              <a:cs typeface="Bembo Bold"/>
            </a:endParaRPr>
          </a:p>
        </p:txBody>
      </p:sp>
      <p:pic>
        <p:nvPicPr>
          <p:cNvPr id="15" name="Content Placeholder 3">
            <a:extLst>
              <a:ext uri="{FF2B5EF4-FFF2-40B4-BE49-F238E27FC236}">
                <a16:creationId xmlns:a16="http://schemas.microsoft.com/office/drawing/2014/main" id="{19481F09-9CAB-AC48-8788-7905989A226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6400" y="228601"/>
            <a:ext cx="3657600" cy="363070"/>
          </a:xfrm>
          <a:prstGeom prst="rect">
            <a:avLst/>
          </a:prstGeom>
        </p:spPr>
      </p:pic>
      <p:pic>
        <p:nvPicPr>
          <p:cNvPr id="16" name="Picture 15">
            <a:extLst>
              <a:ext uri="{FF2B5EF4-FFF2-40B4-BE49-F238E27FC236}">
                <a16:creationId xmlns:a16="http://schemas.microsoft.com/office/drawing/2014/main" id="{570C155D-4EF7-F241-92A8-9A9C146FF7B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79737" y="94824"/>
            <a:ext cx="2535123" cy="570402"/>
          </a:xfrm>
          <a:prstGeom prst="rect">
            <a:avLst/>
          </a:prstGeom>
        </p:spPr>
      </p:pic>
    </p:spTree>
    <p:extLst>
      <p:ext uri="{BB962C8B-B14F-4D97-AF65-F5344CB8AC3E}">
        <p14:creationId xmlns:p14="http://schemas.microsoft.com/office/powerpoint/2010/main" val="3117024078"/>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C7BE1-52A7-4146-9225-33D55B654989}" type="datetimeFigureOut">
              <a:rPr lang="en-US" smtClean="0"/>
              <a:t>7/19/21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9A4CB-EFB3-C94C-B065-CD431F2BC878}" type="slidenum">
              <a:rPr lang="en-US" smtClean="0"/>
              <a:t>‹#›</a:t>
            </a:fld>
            <a:endParaRPr lang="en-US"/>
          </a:p>
        </p:txBody>
      </p:sp>
    </p:spTree>
    <p:extLst>
      <p:ext uri="{BB962C8B-B14F-4D97-AF65-F5344CB8AC3E}">
        <p14:creationId xmlns:p14="http://schemas.microsoft.com/office/powerpoint/2010/main" val="25835202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C7BE1-52A7-4146-9225-33D55B654989}" type="datetimeFigureOut">
              <a:rPr lang="en-US" smtClean="0"/>
              <a:t>7/19/21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9A4CB-EFB3-C94C-B065-CD431F2BC878}" type="slidenum">
              <a:rPr lang="en-US" smtClean="0"/>
              <a:t>‹#›</a:t>
            </a:fld>
            <a:endParaRPr lang="en-US"/>
          </a:p>
        </p:txBody>
      </p:sp>
    </p:spTree>
    <p:extLst>
      <p:ext uri="{BB962C8B-B14F-4D97-AF65-F5344CB8AC3E}">
        <p14:creationId xmlns:p14="http://schemas.microsoft.com/office/powerpoint/2010/main" val="46089171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C7BE1-52A7-4146-9225-33D55B654989}" type="datetimeFigureOut">
              <a:rPr lang="en-US" smtClean="0"/>
              <a:t>7/19/21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39A4CB-EFB3-C94C-B065-CD431F2BC878}" type="slidenum">
              <a:rPr lang="en-US" smtClean="0"/>
              <a:t>‹#›</a:t>
            </a:fld>
            <a:endParaRPr lang="en-US"/>
          </a:p>
        </p:txBody>
      </p:sp>
    </p:spTree>
    <p:extLst>
      <p:ext uri="{BB962C8B-B14F-4D97-AF65-F5344CB8AC3E}">
        <p14:creationId xmlns:p14="http://schemas.microsoft.com/office/powerpoint/2010/main" val="3389999083"/>
      </p:ext>
    </p:extLst>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diagramData" Target="../diagrams/data2.xml"/><Relationship Id="rId7" Type="http://schemas.microsoft.com/office/2007/relationships/diagramDrawing" Target="../diagrams/drawing2.xml"/><Relationship Id="rId12"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openxmlformats.org/officeDocument/2006/relationships/image" Target="../media/image11.svg"/><Relationship Id="rId5" Type="http://schemas.openxmlformats.org/officeDocument/2006/relationships/diagramQuickStyle" Target="../diagrams/quickStyle2.xml"/><Relationship Id="rId10" Type="http://schemas.openxmlformats.org/officeDocument/2006/relationships/image" Target="../media/image10.png"/><Relationship Id="rId4" Type="http://schemas.openxmlformats.org/officeDocument/2006/relationships/diagramLayout" Target="../diagrams/layout2.xml"/><Relationship Id="rId9" Type="http://schemas.openxmlformats.org/officeDocument/2006/relationships/image" Target="../media/image9.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196;p1">
            <a:extLst>
              <a:ext uri="{FF2B5EF4-FFF2-40B4-BE49-F238E27FC236}">
                <a16:creationId xmlns:a16="http://schemas.microsoft.com/office/drawing/2014/main" id="{4BBA18FE-83B8-704F-BB46-278473E04DD9}"/>
              </a:ext>
            </a:extLst>
          </p:cNvPr>
          <p:cNvSpPr txBox="1"/>
          <p:nvPr/>
        </p:nvSpPr>
        <p:spPr>
          <a:xfrm>
            <a:off x="1621800" y="-138048"/>
            <a:ext cx="8948400" cy="953400"/>
          </a:xfrm>
          <a:prstGeom prst="rect">
            <a:avLst/>
          </a:prstGeom>
          <a:noFill/>
          <a:ln>
            <a:noFill/>
          </a:ln>
        </p:spPr>
        <p:txBody>
          <a:bodyPr spcFirstLastPara="1" vert="horz" wrap="square" lIns="91425" tIns="45700" rIns="91425" bIns="45700" rtlCol="0" anchor="b" anchorCtr="0">
            <a:noAutofit/>
          </a:bodyPr>
          <a:lstStyle>
            <a:defPPr>
              <a:defRPr lang="en-US"/>
            </a:defPPr>
            <a:lvl1pPr>
              <a:lnSpc>
                <a:spcPct val="90000"/>
              </a:lnSpc>
              <a:spcBef>
                <a:spcPts val="0"/>
              </a:spcBef>
              <a:buClr>
                <a:schemeClr val="accent1"/>
              </a:buClr>
              <a:buSzPts val="3200"/>
              <a:buFont typeface="Arial"/>
              <a:buNone/>
              <a:defRPr sz="4000" b="1" i="0">
                <a:latin typeface="National 2" panose="020B0504030502020203" pitchFamily="34" charset="77"/>
                <a:ea typeface="+mj-ea"/>
                <a:cs typeface="+mj-cs"/>
              </a:defRPr>
            </a:lvl1pPr>
          </a:lstStyle>
          <a:p>
            <a:pPr marL="0" marR="0" lvl="0" indent="0" algn="ctr" defTabSz="457200" rtl="0" eaLnBrk="1" fontAlgn="auto" latinLnBrk="0" hangingPunct="1">
              <a:lnSpc>
                <a:spcPct val="90000"/>
              </a:lnSpc>
              <a:spcBef>
                <a:spcPts val="0"/>
              </a:spcBef>
              <a:spcAft>
                <a:spcPts val="0"/>
              </a:spcAft>
              <a:buClr>
                <a:srgbClr val="1D9A78"/>
              </a:buClr>
              <a:buSzPts val="3200"/>
              <a:buFont typeface="Arial"/>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rPr>
              <a:t>Quality Improvement Story</a:t>
            </a:r>
          </a:p>
        </p:txBody>
      </p:sp>
      <p:sp>
        <p:nvSpPr>
          <p:cNvPr id="25" name="Google Shape;196;p1">
            <a:extLst>
              <a:ext uri="{FF2B5EF4-FFF2-40B4-BE49-F238E27FC236}">
                <a16:creationId xmlns:a16="http://schemas.microsoft.com/office/drawing/2014/main" id="{9A418329-25BC-6646-B776-F4590E48C003}"/>
              </a:ext>
            </a:extLst>
          </p:cNvPr>
          <p:cNvSpPr txBox="1"/>
          <p:nvPr/>
        </p:nvSpPr>
        <p:spPr>
          <a:xfrm>
            <a:off x="1449558" y="-538014"/>
            <a:ext cx="8948400" cy="2706732"/>
          </a:xfrm>
          <a:prstGeom prst="rect">
            <a:avLst/>
          </a:prstGeom>
          <a:noFill/>
          <a:ln>
            <a:noFill/>
          </a:ln>
        </p:spPr>
        <p:txBody>
          <a:bodyPr spcFirstLastPara="1" vert="horz" wrap="square" lIns="91425" tIns="45700" rIns="91425" bIns="45700" rtlCol="0" anchor="b" anchorCtr="0">
            <a:noAutofit/>
          </a:bodyPr>
          <a:lstStyle>
            <a:defPPr>
              <a:defRPr lang="en-US"/>
            </a:defPPr>
            <a:lvl1pPr>
              <a:lnSpc>
                <a:spcPct val="90000"/>
              </a:lnSpc>
              <a:spcBef>
                <a:spcPts val="0"/>
              </a:spcBef>
              <a:buClr>
                <a:schemeClr val="accent1"/>
              </a:buClr>
              <a:buSzPts val="3200"/>
              <a:buFont typeface="Arial"/>
              <a:buNone/>
              <a:defRPr sz="4000" b="1" i="0">
                <a:latin typeface="National 2" panose="020B0504030502020203" pitchFamily="34" charset="77"/>
                <a:ea typeface="+mj-ea"/>
                <a:cs typeface="+mj-cs"/>
              </a:defRPr>
            </a:lvl1pPr>
          </a:lstStyle>
          <a:p>
            <a:pPr marL="0" marR="0" lvl="0" indent="0" algn="ctr" defTabSz="457200" rtl="0" eaLnBrk="1" fontAlgn="auto" latinLnBrk="0" hangingPunct="1">
              <a:lnSpc>
                <a:spcPct val="90000"/>
              </a:lnSpc>
              <a:spcBef>
                <a:spcPts val="0"/>
              </a:spcBef>
              <a:spcAft>
                <a:spcPts val="0"/>
              </a:spcAft>
              <a:buClr>
                <a:srgbClr val="1D9A78"/>
              </a:buClr>
              <a:buSzPts val="3200"/>
              <a:buFont typeface="Arial"/>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j-ea"/>
              <a:cs typeface="+mj-cs"/>
            </a:endParaRPr>
          </a:p>
          <a:p>
            <a:pPr marL="0" marR="0" lvl="0" indent="0" algn="ctr" defTabSz="457200" rtl="0" eaLnBrk="1" fontAlgn="auto" latinLnBrk="0" hangingPunct="1">
              <a:lnSpc>
                <a:spcPct val="90000"/>
              </a:lnSpc>
              <a:spcBef>
                <a:spcPts val="0"/>
              </a:spcBef>
              <a:spcAft>
                <a:spcPts val="0"/>
              </a:spcAft>
              <a:buClr>
                <a:srgbClr val="1D9A78"/>
              </a:buClr>
              <a:buSzPts val="3200"/>
              <a:buFont typeface="Arial"/>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j-ea"/>
                <a:cs typeface="+mj-cs"/>
              </a:rPr>
              <a:t>Improving XX at [Clinic Name]  </a:t>
            </a:r>
          </a:p>
          <a:p>
            <a:pPr marL="0" marR="0" lvl="0" indent="0" algn="ctr" defTabSz="457200" rtl="0" eaLnBrk="1" fontAlgn="auto" latinLnBrk="0" hangingPunct="1">
              <a:lnSpc>
                <a:spcPct val="90000"/>
              </a:lnSpc>
              <a:spcBef>
                <a:spcPts val="0"/>
              </a:spcBef>
              <a:spcAft>
                <a:spcPts val="0"/>
              </a:spcAft>
              <a:buClr>
                <a:srgbClr val="1D9A78"/>
              </a:buClr>
              <a:buSzPts val="3200"/>
              <a:buFont typeface="Arial"/>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j-ea"/>
                <a:cs typeface="+mj-cs"/>
              </a:rPr>
              <a:t>Using Disciplined QI Methods</a:t>
            </a:r>
          </a:p>
          <a:p>
            <a:pPr marL="0" marR="0" lvl="0" indent="0" algn="ctr" defTabSz="457200" rtl="0" eaLnBrk="1" fontAlgn="auto" latinLnBrk="0" hangingPunct="1">
              <a:lnSpc>
                <a:spcPct val="90000"/>
              </a:lnSpc>
              <a:spcBef>
                <a:spcPts val="0"/>
              </a:spcBef>
              <a:spcAft>
                <a:spcPts val="0"/>
              </a:spcAft>
              <a:buClr>
                <a:srgbClr val="1D9A78"/>
              </a:buClr>
              <a:buSzPts val="3200"/>
              <a:buFont typeface="Arial"/>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j-ea"/>
              <a:cs typeface="+mj-cs"/>
            </a:endParaRPr>
          </a:p>
        </p:txBody>
      </p:sp>
      <p:sp>
        <p:nvSpPr>
          <p:cNvPr id="2" name="TextBox 1">
            <a:extLst>
              <a:ext uri="{FF2B5EF4-FFF2-40B4-BE49-F238E27FC236}">
                <a16:creationId xmlns:a16="http://schemas.microsoft.com/office/drawing/2014/main" id="{FCE68D6B-15AE-0740-90E0-DF52649159F2}"/>
              </a:ext>
            </a:extLst>
          </p:cNvPr>
          <p:cNvSpPr txBox="1"/>
          <p:nvPr/>
        </p:nvSpPr>
        <p:spPr>
          <a:xfrm>
            <a:off x="964624" y="4444319"/>
            <a:ext cx="3196196" cy="166199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Presenter Name &amp; Credentials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Title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Organization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City, State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Email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753B55B-9F9B-004B-B54C-B7AEA847FF3B}"/>
              </a:ext>
            </a:extLst>
          </p:cNvPr>
          <p:cNvSpPr txBox="1"/>
          <p:nvPr/>
        </p:nvSpPr>
        <p:spPr>
          <a:xfrm>
            <a:off x="7719494" y="4444318"/>
            <a:ext cx="3196196" cy="1661993"/>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Presenter Name &amp; Credentials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Title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Organization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City, State</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Email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F96222FD-6A61-7044-A378-88118068968E}"/>
              </a:ext>
            </a:extLst>
          </p:cNvPr>
          <p:cNvSpPr txBox="1"/>
          <p:nvPr/>
        </p:nvSpPr>
        <p:spPr>
          <a:xfrm>
            <a:off x="1169043" y="3244334"/>
            <a:ext cx="267375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D6FA9"/>
                </a:solidFill>
                <a:effectLst/>
                <a:uLnTx/>
                <a:uFillTx/>
                <a:latin typeface="Calibri" panose="020F0502020204030204"/>
                <a:ea typeface="+mn-ea"/>
                <a:cs typeface="+mn-cs"/>
              </a:rPr>
              <a:t>Insert Presenter headshot </a:t>
            </a:r>
          </a:p>
        </p:txBody>
      </p:sp>
      <p:sp>
        <p:nvSpPr>
          <p:cNvPr id="15" name="TextBox 14">
            <a:extLst>
              <a:ext uri="{FF2B5EF4-FFF2-40B4-BE49-F238E27FC236}">
                <a16:creationId xmlns:a16="http://schemas.microsoft.com/office/drawing/2014/main" id="{C5363D8D-9AD0-9149-ADE7-2A1DBB3021BF}"/>
              </a:ext>
            </a:extLst>
          </p:cNvPr>
          <p:cNvSpPr txBox="1"/>
          <p:nvPr/>
        </p:nvSpPr>
        <p:spPr>
          <a:xfrm>
            <a:off x="7980716" y="3316907"/>
            <a:ext cx="2673752"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1D6FA9"/>
                </a:solidFill>
                <a:effectLst/>
                <a:uLnTx/>
                <a:uFillTx/>
                <a:latin typeface="Calibri" panose="020F0502020204030204"/>
                <a:ea typeface="+mn-ea"/>
                <a:cs typeface="+mn-cs"/>
              </a:rPr>
              <a:t>Insert Presenter headshot </a:t>
            </a:r>
          </a:p>
        </p:txBody>
      </p:sp>
      <p:sp>
        <p:nvSpPr>
          <p:cNvPr id="7" name="TextBox 6">
            <a:extLst>
              <a:ext uri="{FF2B5EF4-FFF2-40B4-BE49-F238E27FC236}">
                <a16:creationId xmlns:a16="http://schemas.microsoft.com/office/drawing/2014/main" id="{F9E2AFCB-7CAB-1642-85CF-DC2E40959BB8}"/>
              </a:ext>
            </a:extLst>
          </p:cNvPr>
          <p:cNvSpPr txBox="1"/>
          <p:nvPr/>
        </p:nvSpPr>
        <p:spPr>
          <a:xfrm>
            <a:off x="1187902" y="6187794"/>
            <a:ext cx="313532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Insert logos here</a:t>
            </a:r>
          </a:p>
        </p:txBody>
      </p:sp>
      <p:sp>
        <p:nvSpPr>
          <p:cNvPr id="20" name="TextBox 19">
            <a:extLst>
              <a:ext uri="{FF2B5EF4-FFF2-40B4-BE49-F238E27FC236}">
                <a16:creationId xmlns:a16="http://schemas.microsoft.com/office/drawing/2014/main" id="{40E4137B-271A-E541-A318-D6CB30AD9CC5}"/>
              </a:ext>
            </a:extLst>
          </p:cNvPr>
          <p:cNvSpPr txBox="1"/>
          <p:nvPr/>
        </p:nvSpPr>
        <p:spPr>
          <a:xfrm>
            <a:off x="4845395" y="6187794"/>
            <a:ext cx="313532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Insert logos here</a:t>
            </a:r>
          </a:p>
        </p:txBody>
      </p:sp>
      <p:pic>
        <p:nvPicPr>
          <p:cNvPr id="4" name="Picture 3" descr="Timeline&#10;&#10;Description automatically generated with low confidence">
            <a:extLst>
              <a:ext uri="{FF2B5EF4-FFF2-40B4-BE49-F238E27FC236}">
                <a16:creationId xmlns:a16="http://schemas.microsoft.com/office/drawing/2014/main" id="{B46198F9-F9CB-F845-B290-9C4EE0A4C77E}"/>
              </a:ext>
            </a:extLst>
          </p:cNvPr>
          <p:cNvPicPr>
            <a:picLocks noChangeAspect="1"/>
          </p:cNvPicPr>
          <p:nvPr/>
        </p:nvPicPr>
        <p:blipFill rotWithShape="1">
          <a:blip r:embed="rId3"/>
          <a:srcRect l="6822" t="19838" r="6398" b="22667"/>
          <a:stretch/>
        </p:blipFill>
        <p:spPr>
          <a:xfrm>
            <a:off x="8744607" y="5730843"/>
            <a:ext cx="3447393" cy="1109892"/>
          </a:xfrm>
          <a:prstGeom prst="rect">
            <a:avLst/>
          </a:prstGeom>
        </p:spPr>
      </p:pic>
    </p:spTree>
    <p:extLst>
      <p:ext uri="{BB962C8B-B14F-4D97-AF65-F5344CB8AC3E}">
        <p14:creationId xmlns:p14="http://schemas.microsoft.com/office/powerpoint/2010/main" val="4021289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07E773EB-1EC1-4E49-9DE2-E6F4604972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10391"/>
            <a:ext cx="9144000" cy="19430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CA09F6D-4F31-DA4F-8E1D-9B6DE892C4F3}"/>
              </a:ext>
            </a:extLst>
          </p:cNvPr>
          <p:cNvSpPr>
            <a:spLocks noGrp="1"/>
          </p:cNvSpPr>
          <p:nvPr>
            <p:ph type="title"/>
          </p:nvPr>
        </p:nvSpPr>
        <p:spPr>
          <a:xfrm>
            <a:off x="0" y="0"/>
            <a:ext cx="12192000" cy="1932708"/>
          </a:xfrm>
          <a:solidFill>
            <a:schemeClr val="accent1"/>
          </a:solidFill>
        </p:spPr>
        <p:txBody>
          <a:bodyPr vert="horz" lIns="91440" tIns="45720" rIns="91440" bIns="45720" rtlCol="0" anchor="ctr">
            <a:normAutofit/>
          </a:bodyPr>
          <a:lstStyle/>
          <a:p>
            <a:pPr defTabSz="914400"/>
            <a:r>
              <a:rPr lang="en-US" kern="1200" dirty="0">
                <a:solidFill>
                  <a:schemeClr val="bg1"/>
                </a:solidFill>
                <a:latin typeface="Calibri Light" panose="020F0302020204030204" pitchFamily="34" charset="0"/>
                <a:cs typeface="Calibri Light" panose="020F0302020204030204" pitchFamily="34" charset="0"/>
              </a:rPr>
              <a:t>Key Lessons Learned</a:t>
            </a:r>
          </a:p>
        </p:txBody>
      </p:sp>
      <p:sp>
        <p:nvSpPr>
          <p:cNvPr id="4" name="Content Placeholder 3">
            <a:extLst>
              <a:ext uri="{FF2B5EF4-FFF2-40B4-BE49-F238E27FC236}">
                <a16:creationId xmlns:a16="http://schemas.microsoft.com/office/drawing/2014/main" id="{9B874378-02AC-0143-9FD0-CE5E901A77EA}"/>
              </a:ext>
            </a:extLst>
          </p:cNvPr>
          <p:cNvSpPr>
            <a:spLocks noGrp="1"/>
          </p:cNvSpPr>
          <p:nvPr>
            <p:ph idx="1"/>
          </p:nvPr>
        </p:nvSpPr>
        <p:spPr>
          <a:xfrm>
            <a:off x="1066800" y="1932708"/>
            <a:ext cx="10210800" cy="5039592"/>
          </a:xfrm>
        </p:spPr>
        <p:txBody>
          <a:bodyPr>
            <a:normAutofit/>
          </a:bodyPr>
          <a:lstStyle/>
          <a:p>
            <a:endParaRPr lang="en-US" dirty="0"/>
          </a:p>
          <a:p>
            <a:endParaRPr lang="en-US" dirty="0"/>
          </a:p>
        </p:txBody>
      </p:sp>
      <p:sp>
        <p:nvSpPr>
          <p:cNvPr id="3" name="TextBox 2">
            <a:extLst>
              <a:ext uri="{FF2B5EF4-FFF2-40B4-BE49-F238E27FC236}">
                <a16:creationId xmlns:a16="http://schemas.microsoft.com/office/drawing/2014/main" id="{9B85CB76-2503-B84E-B10A-E87CFBDCA3B5}"/>
              </a:ext>
            </a:extLst>
          </p:cNvPr>
          <p:cNvSpPr txBox="1"/>
          <p:nvPr/>
        </p:nvSpPr>
        <p:spPr>
          <a:xfrm>
            <a:off x="625033" y="2338086"/>
            <a:ext cx="11146420" cy="3257174"/>
          </a:xfrm>
          <a:prstGeom prst="rect">
            <a:avLst/>
          </a:prstGeom>
          <a:noFill/>
        </p:spPr>
        <p:txBody>
          <a:bodyPr wrap="square" rtlCol="0">
            <a:spAutoFit/>
          </a:bodyPr>
          <a:lstStyle/>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Insert </a:t>
            </a:r>
            <a:r>
              <a:rPr kumimoji="0" lang="en-US" sz="2800" b="1" i="0" u="none" strike="noStrike" kern="1200" cap="none" spc="0" normalizeH="0" baseline="0" noProof="0" dirty="0">
                <a:ln>
                  <a:noFill/>
                </a:ln>
                <a:solidFill>
                  <a:prstClr val="black"/>
                </a:solidFill>
                <a:effectLst/>
                <a:uLnTx/>
                <a:uFillTx/>
                <a:latin typeface="Calibri"/>
                <a:ea typeface="+mn-ea"/>
                <a:cs typeface="+mn-cs"/>
              </a:rPr>
              <a:t>lessons learned </a:t>
            </a:r>
            <a:r>
              <a:rPr kumimoji="0" lang="en-US" sz="2800" b="0" i="0" u="none" strike="noStrike" kern="1200" cap="none" spc="0" normalizeH="0" baseline="0" noProof="0" dirty="0">
                <a:ln>
                  <a:noFill/>
                </a:ln>
                <a:solidFill>
                  <a:prstClr val="black"/>
                </a:solidFill>
                <a:effectLst/>
                <a:uLnTx/>
                <a:uFillTx/>
                <a:latin typeface="Calibri"/>
                <a:ea typeface="+mn-ea"/>
                <a:cs typeface="+mn-cs"/>
              </a:rPr>
              <a:t>to date here which other teams may </a:t>
            </a:r>
            <a:r>
              <a:rPr kumimoji="0" lang="en-US" sz="2800" b="1" i="0" u="none" strike="noStrike" kern="1200" cap="none" spc="0" normalizeH="0" baseline="0" noProof="0" dirty="0">
                <a:ln>
                  <a:noFill/>
                </a:ln>
                <a:solidFill>
                  <a:prstClr val="black"/>
                </a:solidFill>
                <a:effectLst/>
                <a:uLnTx/>
                <a:uFillTx/>
                <a:latin typeface="Calibri"/>
                <a:ea typeface="+mn-ea"/>
                <a:cs typeface="+mn-cs"/>
              </a:rPr>
              <a:t>benefit</a:t>
            </a:r>
            <a:r>
              <a:rPr kumimoji="0" lang="en-US" sz="2800" b="0" i="0" u="none" strike="noStrike" kern="1200" cap="none" spc="0" normalizeH="0" baseline="0" noProof="0" dirty="0">
                <a:ln>
                  <a:noFill/>
                </a:ln>
                <a:solidFill>
                  <a:prstClr val="black"/>
                </a:solidFill>
                <a:effectLst/>
                <a:uLnTx/>
                <a:uFillTx/>
                <a:latin typeface="Calibri"/>
                <a:ea typeface="+mn-ea"/>
                <a:cs typeface="+mn-cs"/>
              </a:rPr>
              <a:t> from learning from</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Bold certain words to </a:t>
            </a:r>
            <a:r>
              <a:rPr kumimoji="0" lang="en-US" sz="2800" b="1" i="0" u="none" strike="noStrike" kern="1200" cap="none" spc="0" normalizeH="0" baseline="0" noProof="0" dirty="0">
                <a:ln>
                  <a:noFill/>
                </a:ln>
                <a:solidFill>
                  <a:prstClr val="black"/>
                </a:solidFill>
                <a:effectLst/>
                <a:uLnTx/>
                <a:uFillTx/>
                <a:latin typeface="Calibri"/>
                <a:ea typeface="+mn-ea"/>
                <a:cs typeface="+mn-cs"/>
              </a:rPr>
              <a:t>draw attention </a:t>
            </a:r>
            <a:r>
              <a:rPr kumimoji="0" lang="en-US" sz="2800" b="0" i="0" u="none" strike="noStrike" kern="1200" cap="none" spc="0" normalizeH="0" baseline="0" noProof="0" dirty="0">
                <a:ln>
                  <a:noFill/>
                </a:ln>
                <a:solidFill>
                  <a:prstClr val="black"/>
                </a:solidFill>
                <a:effectLst/>
                <a:uLnTx/>
                <a:uFillTx/>
                <a:latin typeface="Calibri"/>
                <a:ea typeface="+mn-ea"/>
                <a:cs typeface="+mn-cs"/>
              </a:rPr>
              <a:t>to</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a:t>
            </a:r>
          </a:p>
          <a:p>
            <a:pPr marL="285750" marR="0" lvl="0" indent="-285750" algn="l" defTabSz="4572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a:t>
            </a:r>
          </a:p>
        </p:txBody>
      </p:sp>
    </p:spTree>
    <p:extLst>
      <p:ext uri="{BB962C8B-B14F-4D97-AF65-F5344CB8AC3E}">
        <p14:creationId xmlns:p14="http://schemas.microsoft.com/office/powerpoint/2010/main" val="2748143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B3F625C-CAE2-0D45-A454-B4B4C0DF9599}"/>
              </a:ext>
            </a:extLst>
          </p:cNvPr>
          <p:cNvSpPr txBox="1">
            <a:spLocks/>
          </p:cNvSpPr>
          <p:nvPr/>
        </p:nvSpPr>
        <p:spPr>
          <a:xfrm>
            <a:off x="1684638" y="557332"/>
            <a:ext cx="8983363" cy="22838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j-ea"/>
                <a:cs typeface="Calibri Light" panose="020F0302020204030204" pitchFamily="34" charset="0"/>
              </a:rPr>
              <a:t>Next Steps: [insert a phrase here to build momentum of your work!]</a:t>
            </a: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aphicFrame>
        <p:nvGraphicFramePr>
          <p:cNvPr id="45" name="Content Placeholder 2">
            <a:extLst>
              <a:ext uri="{FF2B5EF4-FFF2-40B4-BE49-F238E27FC236}">
                <a16:creationId xmlns:a16="http://schemas.microsoft.com/office/drawing/2014/main" id="{63B1B825-5036-492B-AE93-BCA4F6B2C194}"/>
              </a:ext>
            </a:extLst>
          </p:cNvPr>
          <p:cNvGraphicFramePr/>
          <p:nvPr/>
        </p:nvGraphicFramePr>
        <p:xfrm>
          <a:off x="6619780" y="1008215"/>
          <a:ext cx="5184186" cy="5696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9" name="Graphic 18" descr="Megaphone">
            <a:extLst>
              <a:ext uri="{FF2B5EF4-FFF2-40B4-BE49-F238E27FC236}">
                <a16:creationId xmlns:a16="http://schemas.microsoft.com/office/drawing/2014/main" id="{EB446487-D2B8-804D-AEBB-305908A45A86}"/>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290247" y="2061570"/>
            <a:ext cx="1184082" cy="1184082"/>
          </a:xfrm>
          <a:prstGeom prst="rect">
            <a:avLst/>
          </a:prstGeom>
        </p:spPr>
      </p:pic>
      <p:pic>
        <p:nvPicPr>
          <p:cNvPr id="21" name="Graphic 20" descr="Raised hand">
            <a:extLst>
              <a:ext uri="{FF2B5EF4-FFF2-40B4-BE49-F238E27FC236}">
                <a16:creationId xmlns:a16="http://schemas.microsoft.com/office/drawing/2014/main" id="{DF1B29F0-EEEE-674C-A79F-93BA0C6199BA}"/>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229957" y="4156666"/>
            <a:ext cx="1304662" cy="1304662"/>
          </a:xfrm>
          <a:prstGeom prst="rect">
            <a:avLst/>
          </a:prstGeom>
        </p:spPr>
      </p:pic>
      <p:sp>
        <p:nvSpPr>
          <p:cNvPr id="3" name="TextBox 2">
            <a:extLst>
              <a:ext uri="{FF2B5EF4-FFF2-40B4-BE49-F238E27FC236}">
                <a16:creationId xmlns:a16="http://schemas.microsoft.com/office/drawing/2014/main" id="{495D41A6-39FA-D24F-9097-787563DE4B5A}"/>
              </a:ext>
            </a:extLst>
          </p:cNvPr>
          <p:cNvSpPr txBox="1"/>
          <p:nvPr/>
        </p:nvSpPr>
        <p:spPr>
          <a:xfrm>
            <a:off x="548673" y="1819943"/>
            <a:ext cx="6030410" cy="34932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Take creative liberties to highlight next steps to achieve your aim statement on this slide.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Use images, icons, etc. </a:t>
            </a:r>
          </a:p>
          <a:p>
            <a:pPr marL="865188" marR="0" lvl="0" indent="0" algn="l" defTabSz="4572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65188" marR="0" lvl="0" indent="0" algn="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To change icons, left click then right click the icons to see selection of options </a:t>
            </a:r>
          </a:p>
        </p:txBody>
      </p:sp>
      <p:pic>
        <p:nvPicPr>
          <p:cNvPr id="5" name="Picture 4" descr="Diagram&#10;&#10;Description automatically generated">
            <a:extLst>
              <a:ext uri="{FF2B5EF4-FFF2-40B4-BE49-F238E27FC236}">
                <a16:creationId xmlns:a16="http://schemas.microsoft.com/office/drawing/2014/main" id="{6CF8E3BF-75E3-5C4C-A245-E8DF7EC605A7}"/>
              </a:ext>
            </a:extLst>
          </p:cNvPr>
          <p:cNvPicPr>
            <a:picLocks noChangeAspect="1"/>
          </p:cNvPicPr>
          <p:nvPr/>
        </p:nvPicPr>
        <p:blipFill>
          <a:blip r:embed="rId12"/>
          <a:stretch>
            <a:fillRect/>
          </a:stretch>
        </p:blipFill>
        <p:spPr>
          <a:xfrm>
            <a:off x="508308" y="4241594"/>
            <a:ext cx="1628549" cy="1638360"/>
          </a:xfrm>
          <a:prstGeom prst="rect">
            <a:avLst/>
          </a:prstGeom>
        </p:spPr>
      </p:pic>
      <p:sp>
        <p:nvSpPr>
          <p:cNvPr id="14" name="Donut 13">
            <a:extLst>
              <a:ext uri="{FF2B5EF4-FFF2-40B4-BE49-F238E27FC236}">
                <a16:creationId xmlns:a16="http://schemas.microsoft.com/office/drawing/2014/main" id="{4FE76F25-1932-0141-BD2B-DFF7EA4DFD8E}"/>
              </a:ext>
            </a:extLst>
          </p:cNvPr>
          <p:cNvSpPr/>
          <p:nvPr/>
        </p:nvSpPr>
        <p:spPr>
          <a:xfrm>
            <a:off x="1572938" y="4343291"/>
            <a:ext cx="1127838" cy="859487"/>
          </a:xfrm>
          <a:prstGeom prst="donut">
            <a:avLst>
              <a:gd name="adj" fmla="val 2377"/>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00000"/>
              </a:solidFill>
              <a:effectLst/>
              <a:uLnTx/>
              <a:uFillTx/>
              <a:latin typeface="Calibri"/>
              <a:ea typeface="+mn-ea"/>
              <a:cs typeface="+mn-cs"/>
            </a:endParaRPr>
          </a:p>
        </p:txBody>
      </p:sp>
      <p:pic>
        <p:nvPicPr>
          <p:cNvPr id="7" name="Picture 6" descr="Icon&#10;&#10;Description automatically generated">
            <a:extLst>
              <a:ext uri="{FF2B5EF4-FFF2-40B4-BE49-F238E27FC236}">
                <a16:creationId xmlns:a16="http://schemas.microsoft.com/office/drawing/2014/main" id="{62BD3AB4-CD45-FA4C-B574-4412013CA797}"/>
              </a:ext>
            </a:extLst>
          </p:cNvPr>
          <p:cNvPicPr>
            <a:picLocks noChangeAspect="1"/>
          </p:cNvPicPr>
          <p:nvPr/>
        </p:nvPicPr>
        <p:blipFill rotWithShape="1">
          <a:blip r:embed="rId13"/>
          <a:srcRect l="3138" t="7099" r="3458" b="11218"/>
          <a:stretch/>
        </p:blipFill>
        <p:spPr>
          <a:xfrm>
            <a:off x="2807850" y="5411247"/>
            <a:ext cx="3506841" cy="969593"/>
          </a:xfrm>
          <a:prstGeom prst="rect">
            <a:avLst/>
          </a:prstGeom>
          <a:solidFill>
            <a:schemeClr val="accent5"/>
          </a:solidFill>
          <a:ln w="19050">
            <a:solidFill>
              <a:schemeClr val="accent5"/>
            </a:solidFill>
          </a:ln>
        </p:spPr>
      </p:pic>
    </p:spTree>
    <p:extLst>
      <p:ext uri="{BB962C8B-B14F-4D97-AF65-F5344CB8AC3E}">
        <p14:creationId xmlns:p14="http://schemas.microsoft.com/office/powerpoint/2010/main" val="2517391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49A10-96D2-094D-A3A5-285387913B76}"/>
              </a:ext>
            </a:extLst>
          </p:cNvPr>
          <p:cNvSpPr>
            <a:spLocks noGrp="1"/>
          </p:cNvSpPr>
          <p:nvPr>
            <p:ph type="title"/>
          </p:nvPr>
        </p:nvSpPr>
        <p:spPr>
          <a:xfrm>
            <a:off x="1695450" y="133475"/>
            <a:ext cx="8547547" cy="604757"/>
          </a:xfrm>
        </p:spPr>
        <p:txBody>
          <a:bodyPr>
            <a:noAutofit/>
          </a:bodyPr>
          <a:lstStyle/>
          <a:p>
            <a:pPr algn="ctr"/>
            <a:r>
              <a:rPr lang="en-US" sz="4400" dirty="0">
                <a:solidFill>
                  <a:schemeClr val="bg1"/>
                </a:solidFill>
              </a:rPr>
              <a:t>Grateful for the Support of Many</a:t>
            </a:r>
          </a:p>
        </p:txBody>
      </p:sp>
      <p:sp>
        <p:nvSpPr>
          <p:cNvPr id="3" name="Content Placeholder 2">
            <a:extLst>
              <a:ext uri="{FF2B5EF4-FFF2-40B4-BE49-F238E27FC236}">
                <a16:creationId xmlns:a16="http://schemas.microsoft.com/office/drawing/2014/main" id="{3D421C29-160C-6F45-A1FD-A65B02A3DB45}"/>
              </a:ext>
            </a:extLst>
          </p:cNvPr>
          <p:cNvSpPr>
            <a:spLocks noGrp="1"/>
          </p:cNvSpPr>
          <p:nvPr>
            <p:ph sz="half" idx="1"/>
          </p:nvPr>
        </p:nvSpPr>
        <p:spPr>
          <a:xfrm>
            <a:off x="3073949" y="5764754"/>
            <a:ext cx="6481823" cy="720178"/>
          </a:xfrm>
        </p:spPr>
        <p:txBody>
          <a:bodyPr>
            <a:noAutofit/>
          </a:bodyPr>
          <a:lstStyle/>
          <a:p>
            <a:pPr marL="0" indent="0" algn="ctr">
              <a:buNone/>
            </a:pPr>
            <a:r>
              <a:rPr lang="en-US" sz="1800" b="1" dirty="0">
                <a:solidFill>
                  <a:schemeClr val="bg1"/>
                </a:solidFill>
                <a:latin typeface="Franklin Gothic Book" panose="020B0503020102020204" pitchFamily="34" charset="0"/>
              </a:rPr>
              <a:t>Include Senior leaders within your organization </a:t>
            </a:r>
            <a:endParaRPr lang="en-US" sz="1800" dirty="0">
              <a:solidFill>
                <a:schemeClr val="bg1"/>
              </a:solidFill>
              <a:latin typeface="Franklin Gothic Book" panose="020B0503020102020204" pitchFamily="34" charset="0"/>
            </a:endParaRPr>
          </a:p>
          <a:p>
            <a:pPr marL="0" indent="0" algn="ctr">
              <a:buNone/>
            </a:pPr>
            <a:endParaRPr lang="en-US" sz="400" b="1" dirty="0">
              <a:solidFill>
                <a:schemeClr val="bg1"/>
              </a:solidFill>
              <a:latin typeface="Franklin Gothic Book" panose="020B0503020102020204" pitchFamily="34" charset="0"/>
            </a:endParaRPr>
          </a:p>
          <a:p>
            <a:pPr marL="0" indent="0" algn="ctr">
              <a:buNone/>
            </a:pPr>
            <a:endParaRPr lang="en-US" sz="1800" dirty="0">
              <a:solidFill>
                <a:schemeClr val="bg1"/>
              </a:solidFill>
              <a:latin typeface="Franklin Gothic Book" panose="020B0503020102020204" pitchFamily="34" charset="0"/>
            </a:endParaRPr>
          </a:p>
          <a:p>
            <a:pPr algn="ctr"/>
            <a:endParaRPr lang="en-US" sz="1800" dirty="0">
              <a:solidFill>
                <a:schemeClr val="bg1"/>
              </a:solidFill>
            </a:endParaRPr>
          </a:p>
          <a:p>
            <a:pPr algn="ctr"/>
            <a:endParaRPr lang="en-US" sz="1800" dirty="0"/>
          </a:p>
          <a:p>
            <a:pPr algn="ctr"/>
            <a:endParaRPr lang="en-US" sz="1800" dirty="0"/>
          </a:p>
        </p:txBody>
      </p:sp>
      <p:sp>
        <p:nvSpPr>
          <p:cNvPr id="4" name="Content Placeholder 3">
            <a:extLst>
              <a:ext uri="{FF2B5EF4-FFF2-40B4-BE49-F238E27FC236}">
                <a16:creationId xmlns:a16="http://schemas.microsoft.com/office/drawing/2014/main" id="{F228358B-46B7-9C45-86F4-A8332F90368A}"/>
              </a:ext>
            </a:extLst>
          </p:cNvPr>
          <p:cNvSpPr>
            <a:spLocks noGrp="1"/>
          </p:cNvSpPr>
          <p:nvPr>
            <p:ph sz="half" idx="2"/>
          </p:nvPr>
        </p:nvSpPr>
        <p:spPr>
          <a:xfrm>
            <a:off x="8978074" y="1107666"/>
            <a:ext cx="2422989" cy="3046987"/>
          </a:xfrm>
        </p:spPr>
        <p:txBody>
          <a:bodyPr>
            <a:normAutofit/>
          </a:bodyPr>
          <a:lstStyle/>
          <a:p>
            <a:pPr marL="0" indent="0">
              <a:lnSpc>
                <a:spcPct val="160000"/>
              </a:lnSpc>
              <a:spcBef>
                <a:spcPts val="0"/>
              </a:spcBef>
              <a:buNone/>
            </a:pPr>
            <a:r>
              <a:rPr lang="en-US" sz="1800" b="1" dirty="0">
                <a:solidFill>
                  <a:schemeClr val="bg1"/>
                </a:solidFill>
                <a:latin typeface="Franklin Gothic Book" panose="020B0503020102020204" pitchFamily="34" charset="0"/>
              </a:rPr>
              <a:t>Include a statement recognizing the patients and families at your practice </a:t>
            </a:r>
            <a:endParaRPr lang="en-US" sz="1800" dirty="0">
              <a:solidFill>
                <a:schemeClr val="bg1"/>
              </a:solidFill>
              <a:latin typeface="Franklin Gothic Book" panose="020B0503020102020204" pitchFamily="34" charset="0"/>
            </a:endParaRPr>
          </a:p>
          <a:p>
            <a:pPr marL="0" indent="0">
              <a:buNone/>
            </a:pPr>
            <a:endParaRPr lang="en-US" sz="1800" dirty="0">
              <a:solidFill>
                <a:schemeClr val="bg1"/>
              </a:solidFill>
              <a:latin typeface="Franklin Gothic Book" panose="020B0503020102020204" pitchFamily="34" charset="0"/>
            </a:endParaRPr>
          </a:p>
          <a:p>
            <a:pPr marL="0" indent="0">
              <a:buNone/>
            </a:pPr>
            <a:endParaRPr lang="en-US" sz="3750" dirty="0">
              <a:solidFill>
                <a:schemeClr val="bg1"/>
              </a:solidFill>
            </a:endParaRPr>
          </a:p>
          <a:p>
            <a:pPr marL="0" indent="0">
              <a:buNone/>
            </a:pPr>
            <a:endParaRPr lang="en-US" sz="3000" dirty="0">
              <a:solidFill>
                <a:schemeClr val="bg1"/>
              </a:solidFill>
            </a:endParaRPr>
          </a:p>
          <a:p>
            <a:pPr marL="0" indent="0">
              <a:buNone/>
            </a:pPr>
            <a:endParaRPr lang="en-US" dirty="0">
              <a:solidFill>
                <a:schemeClr val="bg1"/>
              </a:solidFill>
            </a:endParaRPr>
          </a:p>
          <a:p>
            <a:endParaRPr lang="en-US" dirty="0">
              <a:solidFill>
                <a:schemeClr val="bg1"/>
              </a:solidFill>
            </a:endParaRPr>
          </a:p>
          <a:p>
            <a:pPr marL="0" indent="0">
              <a:buNone/>
            </a:pPr>
            <a:endParaRPr lang="en-US" dirty="0">
              <a:solidFill>
                <a:schemeClr val="bg1"/>
              </a:solidFill>
            </a:endParaRPr>
          </a:p>
          <a:p>
            <a:endParaRPr lang="en-US" dirty="0">
              <a:solidFill>
                <a:schemeClr val="bg1"/>
              </a:solidFill>
            </a:endParaRPr>
          </a:p>
        </p:txBody>
      </p:sp>
      <p:sp>
        <p:nvSpPr>
          <p:cNvPr id="8" name="TextBox 7"/>
          <p:cNvSpPr txBox="1"/>
          <p:nvPr/>
        </p:nvSpPr>
        <p:spPr>
          <a:xfrm>
            <a:off x="284677" y="1107667"/>
            <a:ext cx="2690017" cy="2862322"/>
          </a:xfrm>
          <a:prstGeom prst="rect">
            <a:avLst/>
          </a:prstGeom>
          <a:noFill/>
        </p:spPr>
        <p:txBody>
          <a:bodyPr wrap="square" rtlCol="0">
            <a:spAutoFit/>
          </a:bodyPr>
          <a:lstStyle/>
          <a:p>
            <a:pPr marL="0" marR="0" lvl="0" indent="0" algn="l" defTabSz="457200" rtl="0" eaLnBrk="1" fontAlgn="auto" latinLnBrk="0" hangingPunct="1">
              <a:lnSpc>
                <a:spcPct val="15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Franklin Gothic Book" panose="020B0503020102020204" pitchFamily="34" charset="0"/>
                <a:ea typeface="+mn-ea"/>
                <a:cs typeface="+mn-cs"/>
              </a:rPr>
              <a:t>Insert list of team members engaged in your learning journey on achieving your aim</a:t>
            </a: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Franklin Gothic Book" panose="020B0503020102020204" pitchFamily="34" charset="0"/>
              <a:ea typeface="+mn-ea"/>
              <a:cs typeface="+mn-cs"/>
            </a:endParaRPr>
          </a:p>
          <a:p>
            <a:pPr marL="0" marR="0" lvl="0" indent="0" algn="l" defTabSz="457200" rtl="0" eaLnBrk="1" fontAlgn="auto" latinLnBrk="0" hangingPunct="1">
              <a:lnSpc>
                <a:spcPct val="15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Franklin Gothic Book" panose="020B05030201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685EE3EE-E6F3-F741-B63E-3D28E1119ECE}"/>
              </a:ext>
            </a:extLst>
          </p:cNvPr>
          <p:cNvSpPr txBox="1"/>
          <p:nvPr/>
        </p:nvSpPr>
        <p:spPr>
          <a:xfrm>
            <a:off x="4039565" y="1458410"/>
            <a:ext cx="4294207" cy="304698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Insert a team photo here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6474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5EF40B-18C2-E24C-9E11-EB4996E00DEE}"/>
              </a:ext>
            </a:extLst>
          </p:cNvPr>
          <p:cNvSpPr txBox="1"/>
          <p:nvPr/>
        </p:nvSpPr>
        <p:spPr>
          <a:xfrm>
            <a:off x="649705" y="104648"/>
            <a:ext cx="7879842" cy="10149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rPr>
              <a:t>About Us</a:t>
            </a:r>
          </a:p>
        </p:txBody>
      </p:sp>
      <p:graphicFrame>
        <p:nvGraphicFramePr>
          <p:cNvPr id="6" name="Content Placeholder 3">
            <a:extLst>
              <a:ext uri="{FF2B5EF4-FFF2-40B4-BE49-F238E27FC236}">
                <a16:creationId xmlns:a16="http://schemas.microsoft.com/office/drawing/2014/main" id="{8D378D84-FAF4-6744-9DF9-4B5DAEB96FAF}"/>
              </a:ext>
            </a:extLst>
          </p:cNvPr>
          <p:cNvGraphicFramePr>
            <a:graphicFrameLocks/>
          </p:cNvGraphicFramePr>
          <p:nvPr/>
        </p:nvGraphicFramePr>
        <p:xfrm>
          <a:off x="324852" y="1358058"/>
          <a:ext cx="11542295" cy="5179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06340F74-E033-6D4E-AACC-0C247B81D5AD}"/>
              </a:ext>
            </a:extLst>
          </p:cNvPr>
          <p:cNvSpPr txBox="1"/>
          <p:nvPr/>
        </p:nvSpPr>
        <p:spPr>
          <a:xfrm>
            <a:off x="6771191" y="5038409"/>
            <a:ext cx="4988688"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Include the number and type of interdisciplinary team members on your team </a:t>
            </a:r>
          </a:p>
        </p:txBody>
      </p:sp>
    </p:spTree>
    <p:extLst>
      <p:ext uri="{BB962C8B-B14F-4D97-AF65-F5344CB8AC3E}">
        <p14:creationId xmlns:p14="http://schemas.microsoft.com/office/powerpoint/2010/main" val="4236614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33"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121920" tIns="60960" rIns="121920" bIns="60960" numCol="1" anchor="t" anchorCtr="0" compatLnSpc="1">
            <a:prstTxWarp prst="textNoShape">
              <a:avLst/>
            </a:prstTxWarp>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Calibri"/>
              <a:ea typeface="+mn-ea"/>
              <a:cs typeface="+mn-cs"/>
            </a:endParaRPr>
          </a:p>
        </p:txBody>
      </p:sp>
      <p:sp>
        <p:nvSpPr>
          <p:cNvPr id="35"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5"/>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121920" tIns="60960" rIns="121920" bIns="60960" numCol="1" anchor="t" anchorCtr="0" compatLnSpc="1">
            <a:prstTxWarp prst="textNoShape">
              <a:avLst/>
            </a:prstTxWarp>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Calibri"/>
              <a:ea typeface="+mn-ea"/>
              <a:cs typeface="+mn-cs"/>
            </a:endParaRPr>
          </a:p>
        </p:txBody>
      </p:sp>
      <p:sp>
        <p:nvSpPr>
          <p:cNvPr id="37"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3"/>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121920" tIns="60960" rIns="121920" bIns="60960" numCol="1" anchor="t" anchorCtr="0" compatLnSpc="1">
            <a:prstTxWarp prst="textNoShape">
              <a:avLst/>
            </a:prstTxWarp>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Calibri"/>
              <a:ea typeface="+mn-ea"/>
              <a:cs typeface="+mn-cs"/>
            </a:endParaRPr>
          </a:p>
        </p:txBody>
      </p:sp>
      <p:sp>
        <p:nvSpPr>
          <p:cNvPr id="39"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121920" tIns="60960" rIns="121920" bIns="60960" numCol="1" anchor="t" anchorCtr="0" compatLnSpc="1">
            <a:prstTxWarp prst="textNoShape">
              <a:avLst/>
            </a:prstTxWarp>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Calibri"/>
              <a:ea typeface="+mn-ea"/>
              <a:cs typeface="+mn-cs"/>
            </a:endParaRPr>
          </a:p>
        </p:txBody>
      </p:sp>
      <p:sp>
        <p:nvSpPr>
          <p:cNvPr id="41" name="Rectangle 40">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6"/>
            <a:ext cx="10907863" cy="1541457"/>
          </a:xfrm>
          <a:prstGeom prst="rect">
            <a:avLst/>
          </a:prstGeom>
          <a:solidFill>
            <a:schemeClr val="accent1"/>
          </a:solidFill>
          <a:ln>
            <a:noFill/>
          </a:ln>
        </p:spPr>
        <p:txBody>
          <a:bodyPr vert="horz" wrap="square" lIns="121920" tIns="60960" rIns="121920" bIns="60960" numCol="1" anchor="t" anchorCtr="0" compatLnSpc="1">
            <a:prstTxWarp prst="textNoShape">
              <a:avLst/>
            </a:prstTxWarp>
          </a:bodyPr>
          <a:lstStyle/>
          <a:p>
            <a:pPr marL="0" marR="0" lvl="0" indent="0" algn="l"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Calibri"/>
              <a:ea typeface="+mn-ea"/>
              <a:cs typeface="+mn-cs"/>
            </a:endParaRPr>
          </a:p>
        </p:txBody>
      </p:sp>
      <p:sp>
        <p:nvSpPr>
          <p:cNvPr id="2" name="Title 1">
            <a:extLst>
              <a:ext uri="{FF2B5EF4-FFF2-40B4-BE49-F238E27FC236}">
                <a16:creationId xmlns:a16="http://schemas.microsoft.com/office/drawing/2014/main" id="{B231AFA7-6823-2F4C-9C6F-30D139E7E848}"/>
              </a:ext>
            </a:extLst>
          </p:cNvPr>
          <p:cNvSpPr>
            <a:spLocks noGrp="1"/>
          </p:cNvSpPr>
          <p:nvPr>
            <p:ph type="title"/>
          </p:nvPr>
        </p:nvSpPr>
        <p:spPr>
          <a:xfrm>
            <a:off x="958506" y="800392"/>
            <a:ext cx="10264697" cy="1212101"/>
          </a:xfrm>
        </p:spPr>
        <p:txBody>
          <a:bodyPr>
            <a:normAutofit/>
          </a:bodyPr>
          <a:lstStyle/>
          <a:p>
            <a:r>
              <a:rPr lang="en-US" dirty="0">
                <a:solidFill>
                  <a:srgbClr val="FFFFFF"/>
                </a:solidFill>
                <a:latin typeface="Calibri Light" panose="020F0302020204030204" pitchFamily="34" charset="0"/>
                <a:cs typeface="Calibri Light" panose="020F0302020204030204" pitchFamily="34" charset="0"/>
              </a:rPr>
              <a:t>Our Challenge</a:t>
            </a:r>
          </a:p>
        </p:txBody>
      </p:sp>
      <p:sp>
        <p:nvSpPr>
          <p:cNvPr id="13" name="Content Placeholder 2">
            <a:extLst>
              <a:ext uri="{FF2B5EF4-FFF2-40B4-BE49-F238E27FC236}">
                <a16:creationId xmlns:a16="http://schemas.microsoft.com/office/drawing/2014/main" id="{F286AD5C-BC31-5F46-83D4-0E119AD1B2C6}"/>
              </a:ext>
            </a:extLst>
          </p:cNvPr>
          <p:cNvSpPr txBox="1">
            <a:spLocks/>
          </p:cNvSpPr>
          <p:nvPr/>
        </p:nvSpPr>
        <p:spPr>
          <a:xfrm>
            <a:off x="1529032" y="2728125"/>
            <a:ext cx="8855242" cy="1952703"/>
          </a:xfrm>
          <a:prstGeom prst="rect">
            <a:avLst/>
          </a:prstGeom>
        </p:spPr>
        <p:txBody>
          <a:bodyPr vert="horz" lIns="91440" tIns="45720" rIns="91440" bIns="45720" rtlCol="0" anchor="ctr">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90000"/>
              </a:lnSpc>
              <a:spcBef>
                <a:spcPct val="20000"/>
              </a:spcBef>
              <a:spcAft>
                <a:spcPts val="0"/>
              </a:spcAft>
              <a:buClrTx/>
              <a:buSzTx/>
              <a:buFont typeface="Arial"/>
              <a:buNone/>
              <a:tabLst/>
              <a:defRPr/>
            </a:pPr>
            <a:endParaRPr kumimoji="0" lang="en-US" sz="2800" b="1" i="0" u="none" strike="noStrike" kern="1200" cap="none" spc="0" normalizeH="0" baseline="3000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What problem are you trying to solve (1 sentence or less)</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Provide baseline / graphic of performance data that suggests “gaps or opportunities to improve” in your practice (benchmark data, local data preferred, national data OK if that is the benchmark)</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en-US" sz="2800" b="0" i="0" u="none" strike="noStrike" kern="1200" cap="none" spc="0" normalizeH="0" baseline="0" noProof="0" dirty="0">
                <a:ln>
                  <a:noFill/>
                </a:ln>
                <a:solidFill>
                  <a:prstClr val="black"/>
                </a:solidFill>
                <a:effectLst/>
                <a:uLnTx/>
                <a:uFillTx/>
                <a:latin typeface="Calibri"/>
                <a:ea typeface="+mn-ea"/>
                <a:cs typeface="+mn-cs"/>
              </a:rPr>
              <a:t>Sum it up – what is the #1 concern that your project focuses on.  </a:t>
            </a:r>
          </a:p>
        </p:txBody>
      </p:sp>
      <p:sp>
        <p:nvSpPr>
          <p:cNvPr id="14" name="Rectangle 13">
            <a:extLst>
              <a:ext uri="{FF2B5EF4-FFF2-40B4-BE49-F238E27FC236}">
                <a16:creationId xmlns:a16="http://schemas.microsoft.com/office/drawing/2014/main" id="{41A8881D-5CD1-A94C-A8FA-31188BECDEB3}"/>
              </a:ext>
            </a:extLst>
          </p:cNvPr>
          <p:cNvSpPr/>
          <p:nvPr/>
        </p:nvSpPr>
        <p:spPr>
          <a:xfrm>
            <a:off x="518070" y="6175104"/>
            <a:ext cx="11429999" cy="246221"/>
          </a:xfrm>
          <a:prstGeom prst="rect">
            <a:avLst/>
          </a:prstGeom>
        </p:spPr>
        <p:txBody>
          <a:bodyPr wrap="square">
            <a:spAutoFit/>
          </a:bodyPr>
          <a:lstStyle/>
          <a:p>
            <a:pPr marL="228600" marR="0" lvl="0" indent="-228600" algn="l" defTabSz="457200" rtl="0" eaLnBrk="1" fontAlgn="auto" latinLnBrk="0" hangingPunct="1">
              <a:lnSpc>
                <a:spcPct val="100000"/>
              </a:lnSpc>
              <a:spcBef>
                <a:spcPts val="500"/>
              </a:spcBef>
              <a:spcAft>
                <a:spcPts val="500"/>
              </a:spcAft>
              <a:buClrTx/>
              <a:buSzTx/>
              <a:buFontTx/>
              <a:buAutoNum type="arabicPeriod"/>
              <a:tabLst/>
              <a:defRPr/>
            </a:pPr>
            <a:r>
              <a:rPr kumimoji="0" lang="en-US" sz="1000" b="0" i="0" u="none" strike="noStrike" kern="1200" cap="none" spc="0" normalizeH="0" baseline="0" noProof="0" dirty="0">
                <a:ln>
                  <a:noFill/>
                </a:ln>
                <a:solidFill>
                  <a:prstClr val="black"/>
                </a:solidFill>
                <a:effectLst/>
                <a:uLnTx/>
                <a:uFillTx/>
                <a:latin typeface="Calibri"/>
                <a:ea typeface="Calibri" panose="020F0502020204030204" pitchFamily="34" charset="0"/>
                <a:cs typeface="Times New Roman" panose="02020603050405020304" pitchFamily="18" charset="0"/>
              </a:rPr>
              <a:t>Include references if applicable</a:t>
            </a:r>
          </a:p>
        </p:txBody>
      </p:sp>
    </p:spTree>
    <p:extLst>
      <p:ext uri="{BB962C8B-B14F-4D97-AF65-F5344CB8AC3E}">
        <p14:creationId xmlns:p14="http://schemas.microsoft.com/office/powerpoint/2010/main" val="606069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5" y="448056"/>
            <a:ext cx="3414369"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Calibri"/>
              <a:ea typeface="+mn-ea"/>
              <a:cs typeface="+mn-cs"/>
            </a:endParaRPr>
          </a:p>
        </p:txBody>
      </p:sp>
      <p:sp>
        <p:nvSpPr>
          <p:cNvPr id="2" name="Title 1"/>
          <p:cNvSpPr>
            <a:spLocks noGrp="1"/>
          </p:cNvSpPr>
          <p:nvPr>
            <p:ph type="title"/>
          </p:nvPr>
        </p:nvSpPr>
        <p:spPr>
          <a:xfrm>
            <a:off x="777241" y="731519"/>
            <a:ext cx="2845191" cy="3237579"/>
          </a:xfrm>
        </p:spPr>
        <p:txBody>
          <a:bodyPr>
            <a:normAutofit/>
          </a:bodyPr>
          <a:lstStyle/>
          <a:p>
            <a:r>
              <a:rPr lang="en-US" sz="4000" dirty="0">
                <a:solidFill>
                  <a:srgbClr val="FFFFFF"/>
                </a:solidFill>
                <a:latin typeface="Calibri Light" panose="020F0302020204030204" pitchFamily="34" charset="0"/>
                <a:cs typeface="Calibri Light" panose="020F0302020204030204" pitchFamily="34" charset="0"/>
              </a:rPr>
              <a:t>SMART Aim</a:t>
            </a:r>
          </a:p>
        </p:txBody>
      </p:sp>
      <p:sp>
        <p:nvSpPr>
          <p:cNvPr id="30" name="Rectangle 2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32" name="Rectangle 3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6"/>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3" name="Content Placeholder 2"/>
          <p:cNvSpPr>
            <a:spLocks noGrp="1"/>
          </p:cNvSpPr>
          <p:nvPr>
            <p:ph idx="1"/>
          </p:nvPr>
        </p:nvSpPr>
        <p:spPr>
          <a:xfrm>
            <a:off x="4379708" y="686862"/>
            <a:ext cx="7037592" cy="5475129"/>
          </a:xfrm>
        </p:spPr>
        <p:txBody>
          <a:bodyPr anchor="ctr">
            <a:normAutofit/>
          </a:bodyPr>
          <a:lstStyle/>
          <a:p>
            <a:pPr marL="0" indent="0">
              <a:buNone/>
            </a:pPr>
            <a:r>
              <a:rPr lang="en-US" dirty="0"/>
              <a:t>We aim to increase % of documentation of Treat to Target conversations between IBD patients and their providers from X (baseline state) % to Y (future state) % by September 2021.</a:t>
            </a:r>
          </a:p>
        </p:txBody>
      </p:sp>
    </p:spTree>
    <p:extLst>
      <p:ext uri="{BB962C8B-B14F-4D97-AF65-F5344CB8AC3E}">
        <p14:creationId xmlns:p14="http://schemas.microsoft.com/office/powerpoint/2010/main" val="264845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2D5ACD-897E-DC4B-828F-BA51770B57D5}"/>
              </a:ext>
            </a:extLst>
          </p:cNvPr>
          <p:cNvSpPr>
            <a:spLocks noGrp="1"/>
          </p:cNvSpPr>
          <p:nvPr>
            <p:ph type="title"/>
          </p:nvPr>
        </p:nvSpPr>
        <p:spPr>
          <a:xfrm>
            <a:off x="475267" y="25829"/>
            <a:ext cx="8440133" cy="1325563"/>
          </a:xfrm>
        </p:spPr>
        <p:txBody>
          <a:bodyPr>
            <a:normAutofit/>
          </a:bodyPr>
          <a:lstStyle/>
          <a:p>
            <a:pPr>
              <a:lnSpc>
                <a:spcPct val="90000"/>
              </a:lnSpc>
              <a:spcBef>
                <a:spcPts val="500"/>
              </a:spcBef>
            </a:pPr>
            <a:r>
              <a:rPr lang="en-US" sz="4800">
                <a:latin typeface="Calibri Light" panose="020F0302020204030204" pitchFamily="34" charset="0"/>
                <a:cs typeface="Calibri Light" panose="020F0302020204030204" pitchFamily="34" charset="0"/>
              </a:rPr>
              <a:t>Our Method</a:t>
            </a:r>
            <a:endParaRPr lang="en-US" sz="4800" b="1" dirty="0"/>
          </a:p>
        </p:txBody>
      </p:sp>
      <p:sp>
        <p:nvSpPr>
          <p:cNvPr id="10" name="Content Placeholder 9">
            <a:extLst>
              <a:ext uri="{FF2B5EF4-FFF2-40B4-BE49-F238E27FC236}">
                <a16:creationId xmlns:a16="http://schemas.microsoft.com/office/drawing/2014/main" id="{BFCACA1C-5294-7E49-A072-B8AA414329EF}"/>
              </a:ext>
            </a:extLst>
          </p:cNvPr>
          <p:cNvSpPr>
            <a:spLocks noGrp="1"/>
          </p:cNvSpPr>
          <p:nvPr>
            <p:ph idx="1"/>
          </p:nvPr>
        </p:nvSpPr>
        <p:spPr>
          <a:xfrm>
            <a:off x="349515" y="1849140"/>
            <a:ext cx="8411488" cy="4676172"/>
          </a:xfrm>
        </p:spPr>
        <p:txBody>
          <a:bodyPr anchor="ctr">
            <a:normAutofit fontScale="85000" lnSpcReduction="20000"/>
          </a:bodyPr>
          <a:lstStyle/>
          <a:p>
            <a:pPr marL="468313" indent="-455613" defTabSz="800100">
              <a:spcBef>
                <a:spcPct val="0"/>
              </a:spcBef>
              <a:spcAft>
                <a:spcPct val="35000"/>
              </a:spcAft>
              <a:buFont typeface="Arial" panose="020B0604020202020204" pitchFamily="34" charset="0"/>
              <a:buChar char="•"/>
              <a:defRPr/>
            </a:pPr>
            <a:r>
              <a:rPr lang="en-US" dirty="0"/>
              <a:t>QI Methods</a:t>
            </a:r>
          </a:p>
          <a:p>
            <a:pPr marL="868363" lvl="1" indent="-455613" defTabSz="800100">
              <a:spcBef>
                <a:spcPct val="0"/>
              </a:spcBef>
              <a:spcAft>
                <a:spcPct val="35000"/>
              </a:spcAft>
              <a:buFont typeface="Arial" panose="020B0604020202020204" pitchFamily="34" charset="0"/>
              <a:buChar char="•"/>
              <a:defRPr/>
            </a:pPr>
            <a:r>
              <a:rPr lang="en-US" dirty="0"/>
              <a:t>Model for Improvement to test, implement, and sustain changes</a:t>
            </a:r>
          </a:p>
          <a:p>
            <a:pPr marL="868363" lvl="1" indent="-455613" defTabSz="800100">
              <a:spcBef>
                <a:spcPct val="0"/>
              </a:spcBef>
              <a:spcAft>
                <a:spcPct val="35000"/>
              </a:spcAft>
              <a:buFont typeface="Arial" panose="020B0604020202020204" pitchFamily="34" charset="0"/>
              <a:buChar char="•"/>
              <a:defRPr/>
            </a:pPr>
            <a:r>
              <a:rPr lang="en-US" dirty="0"/>
              <a:t>Participated in a large multi-center quality improvement collaborative (Qorus) to learn, do, measure, and share among and between centers</a:t>
            </a:r>
          </a:p>
          <a:p>
            <a:pPr marL="868363" lvl="1" indent="-455613" defTabSz="800100">
              <a:spcBef>
                <a:spcPct val="0"/>
              </a:spcBef>
              <a:spcAft>
                <a:spcPct val="35000"/>
              </a:spcAft>
              <a:buFont typeface="Arial" panose="020B0604020202020204" pitchFamily="34" charset="0"/>
              <a:buChar char="•"/>
              <a:defRPr/>
            </a:pPr>
            <a:r>
              <a:rPr lang="en-US" dirty="0"/>
              <a:t>Submitted data and received audit and feedback for benchmarking from monthly reports</a:t>
            </a:r>
          </a:p>
          <a:p>
            <a:pPr marL="868363" lvl="1" indent="-455613" defTabSz="800100">
              <a:spcBef>
                <a:spcPct val="0"/>
              </a:spcBef>
              <a:spcAft>
                <a:spcPct val="35000"/>
              </a:spcAft>
              <a:buFont typeface="Arial" panose="020B0604020202020204" pitchFamily="34" charset="0"/>
              <a:buChar char="•"/>
              <a:defRPr/>
            </a:pPr>
            <a:endParaRPr lang="en-US" dirty="0">
              <a:highlight>
                <a:srgbClr val="FFFF00"/>
              </a:highlight>
            </a:endParaRPr>
          </a:p>
          <a:p>
            <a:pPr marL="468313" lvl="0" indent="-455613" defTabSz="800100">
              <a:spcBef>
                <a:spcPct val="0"/>
              </a:spcBef>
              <a:spcAft>
                <a:spcPct val="35000"/>
              </a:spcAft>
              <a:buFont typeface="Arial" panose="020B0604020202020204" pitchFamily="34" charset="0"/>
              <a:defRPr/>
            </a:pPr>
            <a:r>
              <a:rPr lang="en-US" dirty="0"/>
              <a:t>Pre-Visit Survey: Patient-reported outcomes and clinical data</a:t>
            </a:r>
          </a:p>
          <a:p>
            <a:pPr marL="468313" indent="-455613"/>
            <a:r>
              <a:rPr lang="en-US" dirty="0"/>
              <a:t>…..</a:t>
            </a:r>
          </a:p>
          <a:p>
            <a:pPr>
              <a:lnSpc>
                <a:spcPct val="90000"/>
              </a:lnSpc>
            </a:pPr>
            <a:endParaRPr lang="en-US" sz="2800" dirty="0"/>
          </a:p>
          <a:p>
            <a:pPr>
              <a:lnSpc>
                <a:spcPct val="90000"/>
              </a:lnSpc>
            </a:pPr>
            <a:endParaRPr lang="en-US" sz="2800" dirty="0"/>
          </a:p>
        </p:txBody>
      </p:sp>
      <p:sp>
        <p:nvSpPr>
          <p:cNvPr id="17" name="Rectangle 1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19" name="Oval 1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1"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3" name="TextBox 2">
            <a:extLst>
              <a:ext uri="{FF2B5EF4-FFF2-40B4-BE49-F238E27FC236}">
                <a16:creationId xmlns:a16="http://schemas.microsoft.com/office/drawing/2014/main" id="{3F5EF40B-18C2-E24C-9E11-EB4996E00DEE}"/>
              </a:ext>
            </a:extLst>
          </p:cNvPr>
          <p:cNvSpPr txBox="1"/>
          <p:nvPr/>
        </p:nvSpPr>
        <p:spPr>
          <a:xfrm>
            <a:off x="767645" y="256032"/>
            <a:ext cx="9267135" cy="1362905"/>
          </a:xfrm>
          <a:prstGeom prst="rect">
            <a:avLst/>
          </a:prstGeom>
        </p:spPr>
        <p:txBody>
          <a:bodyPr vert="horz" lIns="91440" tIns="45720" rIns="91440" bIns="45720" rtlCol="0" anchor="b">
            <a:normAutofit/>
          </a:bodyPr>
          <a:lstStyle/>
          <a:p>
            <a:pPr marL="0" marR="0" lvl="0" indent="0" algn="l" defTabSz="914377"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p:txBody>
      </p:sp>
      <p:pic>
        <p:nvPicPr>
          <p:cNvPr id="12" name="Graphic 11" descr="Arrow circle with solid fill">
            <a:extLst>
              <a:ext uri="{FF2B5EF4-FFF2-40B4-BE49-F238E27FC236}">
                <a16:creationId xmlns:a16="http://schemas.microsoft.com/office/drawing/2014/main" id="{3AEFE5D7-FFBE-6A40-B692-6B12AB51BCD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69799" y="2532280"/>
            <a:ext cx="1831376" cy="1831376"/>
          </a:xfrm>
          <a:prstGeom prst="rect">
            <a:avLst/>
          </a:prstGeom>
        </p:spPr>
      </p:pic>
    </p:spTree>
    <p:extLst>
      <p:ext uri="{BB962C8B-B14F-4D97-AF65-F5344CB8AC3E}">
        <p14:creationId xmlns:p14="http://schemas.microsoft.com/office/powerpoint/2010/main" val="2684716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cxnSp>
        <p:nvCxnSpPr>
          <p:cNvPr id="95" name="Google Shape;95;p14"/>
          <p:cNvCxnSpPr>
            <a:cxnSpLocks/>
            <a:endCxn id="96" idx="3"/>
          </p:cNvCxnSpPr>
          <p:nvPr/>
        </p:nvCxnSpPr>
        <p:spPr>
          <a:xfrm flipH="1">
            <a:off x="2163693" y="3100180"/>
            <a:ext cx="2276310" cy="912642"/>
          </a:xfrm>
          <a:prstGeom prst="straightConnector1">
            <a:avLst/>
          </a:prstGeom>
          <a:noFill/>
          <a:ln w="34925" cap="flat" cmpd="sng">
            <a:solidFill>
              <a:srgbClr val="4A7DBA"/>
            </a:solidFill>
            <a:prstDash val="solid"/>
            <a:round/>
            <a:headEnd type="none" w="sm" len="sm"/>
            <a:tailEnd type="stealth" w="med" len="med"/>
          </a:ln>
        </p:spPr>
      </p:cxnSp>
      <p:sp>
        <p:nvSpPr>
          <p:cNvPr id="97" name="Google Shape;97;p14"/>
          <p:cNvSpPr/>
          <p:nvPr/>
        </p:nvSpPr>
        <p:spPr>
          <a:xfrm>
            <a:off x="5473482" y="5426404"/>
            <a:ext cx="2564598" cy="269571"/>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Calibri"/>
                <a:cs typeface="Calibri"/>
                <a:sym typeface="Calibri"/>
              </a:rPr>
              <a:t>Efficient and effective workflows</a:t>
            </a:r>
            <a:endParaRPr kumimoji="0"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98" name="Google Shape;98;p14"/>
          <p:cNvSpPr/>
          <p:nvPr/>
        </p:nvSpPr>
        <p:spPr>
          <a:xfrm>
            <a:off x="5446392" y="6155251"/>
            <a:ext cx="2564598" cy="279429"/>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Organizational Support:                             </a:t>
            </a:r>
            <a:endParaRPr kumimoji="0" sz="1100" b="0" i="0" u="none" strike="noStrike" kern="1200" cap="none" spc="0" normalizeH="0" baseline="0" noProof="0">
              <a:ln>
                <a:noFill/>
              </a:ln>
              <a:solidFill>
                <a:prstClr val="black"/>
              </a:solidFill>
              <a:effectLst/>
              <a:uLnTx/>
              <a:uFillTx/>
              <a:latin typeface="Calibri"/>
              <a:ea typeface="Calibri"/>
              <a:cs typeface="Calibri"/>
              <a:sym typeface="Calibri"/>
            </a:endParaRPr>
          </a:p>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Readiness to Adopt Practice Changes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99" name="Google Shape;99;p14"/>
          <p:cNvSpPr/>
          <p:nvPr/>
        </p:nvSpPr>
        <p:spPr>
          <a:xfrm>
            <a:off x="5415944" y="3681609"/>
            <a:ext cx="2603841" cy="287571"/>
          </a:xfrm>
          <a:prstGeom prst="roundRect">
            <a:avLst>
              <a:gd name="adj" fmla="val 16667"/>
            </a:avLst>
          </a:prstGeom>
          <a:solidFill>
            <a:srgbClr val="E5DFEC"/>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Education of all care team members</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0" name="Google Shape;100;p14"/>
          <p:cNvSpPr/>
          <p:nvPr/>
        </p:nvSpPr>
        <p:spPr>
          <a:xfrm>
            <a:off x="5431357" y="2918982"/>
            <a:ext cx="2564598" cy="274286"/>
          </a:xfrm>
          <a:prstGeom prst="roundRect">
            <a:avLst>
              <a:gd name="adj" fmla="val 16667"/>
            </a:avLst>
          </a:prstGeom>
          <a:solidFill>
            <a:srgbClr val="A4C2F4"/>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Education and SDM about how to reach  specified targets.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1" name="Google Shape;101;p14"/>
          <p:cNvSpPr/>
          <p:nvPr/>
        </p:nvSpPr>
        <p:spPr>
          <a:xfrm>
            <a:off x="5428392" y="3267716"/>
            <a:ext cx="2564598" cy="310071"/>
          </a:xfrm>
          <a:prstGeom prst="roundRect">
            <a:avLst>
              <a:gd name="adj" fmla="val 16667"/>
            </a:avLst>
          </a:prstGeom>
          <a:solidFill>
            <a:srgbClr val="A4C2F4"/>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Social &amp; behavioral barriers and facilitators related to patient activation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2" name="Google Shape;102;p14"/>
          <p:cNvSpPr/>
          <p:nvPr/>
        </p:nvSpPr>
        <p:spPr>
          <a:xfrm>
            <a:off x="5426569" y="4455118"/>
            <a:ext cx="2603841" cy="366643"/>
          </a:xfrm>
          <a:prstGeom prst="roundRect">
            <a:avLst>
              <a:gd name="adj" fmla="val 16667"/>
            </a:avLst>
          </a:prstGeom>
          <a:solidFill>
            <a:srgbClr val="E5DFEC"/>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Quality improvement coaching</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3" name="Google Shape;103;p14"/>
          <p:cNvSpPr/>
          <p:nvPr/>
        </p:nvSpPr>
        <p:spPr>
          <a:xfrm>
            <a:off x="5431357" y="2449644"/>
            <a:ext cx="2564598" cy="393429"/>
          </a:xfrm>
          <a:prstGeom prst="roundRect">
            <a:avLst>
              <a:gd name="adj" fmla="val 16667"/>
            </a:avLst>
          </a:prstGeom>
          <a:solidFill>
            <a:srgbClr val="A4C2F4"/>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100" b="0" i="0" u="none" strike="noStrike" kern="1200" cap="none" spc="0" normalizeH="0" baseline="0" noProof="0">
              <a:ln>
                <a:noFill/>
              </a:ln>
              <a:solidFill>
                <a:prstClr val="black"/>
              </a:solidFill>
              <a:effectLst/>
              <a:uLnTx/>
              <a:uFillTx/>
              <a:latin typeface="Calibri"/>
              <a:ea typeface="Calibri"/>
              <a:cs typeface="Calibri"/>
              <a:sym typeface="Calibri"/>
            </a:endParaRPr>
          </a:p>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Patient and provider targets are documented and reviewed at each visit. </a:t>
            </a:r>
            <a:endParaRPr kumimoji="0" sz="1100" b="0" i="0" u="none" strike="noStrike" kern="1200" cap="none" spc="0" normalizeH="0" baseline="0" noProof="0">
              <a:ln>
                <a:noFill/>
              </a:ln>
              <a:solidFill>
                <a:prstClr val="black"/>
              </a:solidFill>
              <a:effectLst/>
              <a:uLnTx/>
              <a:uFillTx/>
              <a:latin typeface="Calibri"/>
              <a:ea typeface="+mn-ea"/>
              <a:cs typeface="+mn-cs"/>
            </a:endParaRPr>
          </a:p>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4" name="Google Shape;104;p14"/>
          <p:cNvSpPr/>
          <p:nvPr/>
        </p:nvSpPr>
        <p:spPr>
          <a:xfrm>
            <a:off x="5390623" y="2027966"/>
            <a:ext cx="2603841" cy="353571"/>
          </a:xfrm>
          <a:prstGeom prst="roundRect">
            <a:avLst>
              <a:gd name="adj" fmla="val 16667"/>
            </a:avLst>
          </a:prstGeom>
          <a:solidFill>
            <a:srgbClr val="EAF1DD"/>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Calibri"/>
                <a:cs typeface="Calibri"/>
                <a:sym typeface="Calibri"/>
              </a:rPr>
              <a:t>If Targets are NOT met activate Action Plan</a:t>
            </a:r>
            <a:endParaRPr kumimoji="0"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5" name="Google Shape;105;p14"/>
          <p:cNvSpPr/>
          <p:nvPr/>
        </p:nvSpPr>
        <p:spPr>
          <a:xfrm>
            <a:off x="5457017" y="6578993"/>
            <a:ext cx="2564598" cy="269357"/>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Facilitate/Embrace QI Culture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06" name="Google Shape;106;p14"/>
          <p:cNvSpPr/>
          <p:nvPr/>
        </p:nvSpPr>
        <p:spPr>
          <a:xfrm>
            <a:off x="5390622" y="1600491"/>
            <a:ext cx="2603841" cy="339429"/>
          </a:xfrm>
          <a:prstGeom prst="roundRect">
            <a:avLst>
              <a:gd name="adj" fmla="val 16667"/>
            </a:avLst>
          </a:prstGeom>
          <a:solidFill>
            <a:srgbClr val="EAF1DD"/>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Calibri"/>
                <a:cs typeface="Calibri"/>
                <a:sym typeface="Calibri"/>
              </a:rPr>
              <a:t>Adopt a standard measures disease activity for clinicians + patients   </a:t>
            </a:r>
            <a:endParaRPr kumimoji="0" sz="11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7" name="Google Shape;107;p14"/>
          <p:cNvSpPr/>
          <p:nvPr/>
        </p:nvSpPr>
        <p:spPr>
          <a:xfrm>
            <a:off x="5390623" y="1215527"/>
            <a:ext cx="2603841" cy="307929"/>
          </a:xfrm>
          <a:prstGeom prst="roundRect">
            <a:avLst>
              <a:gd name="adj" fmla="val 16667"/>
            </a:avLst>
          </a:prstGeom>
          <a:solidFill>
            <a:srgbClr val="EAF1DD"/>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a:ea typeface="Calibri"/>
                <a:cs typeface="Calibri"/>
                <a:sym typeface="Calibri"/>
              </a:rPr>
              <a:t>Screen + discuss TARGETS at every visit, using standard approach</a:t>
            </a:r>
            <a:endParaRPr kumimoji="0" sz="1100" b="0" i="0" u="none" strike="noStrike" kern="1200" cap="none" spc="0" normalizeH="0" baseline="0" noProof="0" dirty="0">
              <a:ln>
                <a:noFill/>
              </a:ln>
              <a:solidFill>
                <a:prstClr val="black"/>
              </a:solidFill>
              <a:effectLst/>
              <a:uLnTx/>
              <a:uFillTx/>
              <a:latin typeface="Calibri"/>
              <a:ea typeface="Calibri"/>
              <a:cs typeface="Calibri"/>
              <a:sym typeface="Calibri"/>
            </a:endParaRPr>
          </a:p>
        </p:txBody>
      </p:sp>
      <p:sp>
        <p:nvSpPr>
          <p:cNvPr id="108" name="Google Shape;108;p14"/>
          <p:cNvSpPr/>
          <p:nvPr/>
        </p:nvSpPr>
        <p:spPr>
          <a:xfrm>
            <a:off x="2626510" y="1264098"/>
            <a:ext cx="2301297" cy="1389384"/>
          </a:xfrm>
          <a:prstGeom prst="roundRect">
            <a:avLst>
              <a:gd name="adj" fmla="val 16667"/>
            </a:avLst>
          </a:prstGeom>
          <a:solidFill>
            <a:srgbClr val="EAF1DD"/>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TTT Clinical Management: Assessment &amp; Action  </a:t>
            </a:r>
            <a:endParaRPr kumimoji="0"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(Clinician + Patient)</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9" name="Google Shape;109;p14"/>
          <p:cNvSpPr/>
          <p:nvPr/>
        </p:nvSpPr>
        <p:spPr>
          <a:xfrm>
            <a:off x="2672467" y="2967744"/>
            <a:ext cx="2276310" cy="1101787"/>
          </a:xfrm>
          <a:prstGeom prst="roundRect">
            <a:avLst>
              <a:gd name="adj" fmla="val 16667"/>
            </a:avLst>
          </a:prstGeom>
          <a:solidFill>
            <a:srgbClr val="A4C2F4"/>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Patient Engagement</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0" name="Google Shape;110;p14"/>
          <p:cNvSpPr/>
          <p:nvPr/>
        </p:nvSpPr>
        <p:spPr>
          <a:xfrm>
            <a:off x="2635153" y="4242175"/>
            <a:ext cx="2301297" cy="1101787"/>
          </a:xfrm>
          <a:prstGeom prst="roundRect">
            <a:avLst>
              <a:gd name="adj" fmla="val 16667"/>
            </a:avLst>
          </a:prstGeom>
          <a:solidFill>
            <a:srgbClr val="E5DFEC"/>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 Care Team Engagement </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1" name="Google Shape;111;p14"/>
          <p:cNvSpPr/>
          <p:nvPr/>
        </p:nvSpPr>
        <p:spPr>
          <a:xfrm>
            <a:off x="2647480" y="5589510"/>
            <a:ext cx="2301297" cy="1101787"/>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Supportive Culture                               </a:t>
            </a:r>
            <a:endParaRPr kumimoji="0" sz="1800" b="1" i="0" u="none" strike="noStrike" kern="1200" cap="none" spc="0" normalizeH="0" baseline="0" noProof="0" dirty="0">
              <a:ln>
                <a:noFill/>
              </a:ln>
              <a:solidFill>
                <a:prstClr val="black"/>
              </a:solidFill>
              <a:effectLst/>
              <a:uLnTx/>
              <a:uFillTx/>
              <a:latin typeface="Calibri"/>
              <a:ea typeface="Calibri"/>
              <a:cs typeface="Calibri"/>
              <a:sym typeface="Calibri"/>
            </a:endParaRPr>
          </a:p>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&amp; Leadership </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2" name="Google Shape;112;p14"/>
          <p:cNvSpPr/>
          <p:nvPr/>
        </p:nvSpPr>
        <p:spPr>
          <a:xfrm>
            <a:off x="5418909" y="4073001"/>
            <a:ext cx="2603841" cy="305143"/>
          </a:xfrm>
          <a:prstGeom prst="roundRect">
            <a:avLst>
              <a:gd name="adj" fmla="val 16667"/>
            </a:avLst>
          </a:prstGeom>
          <a:solidFill>
            <a:srgbClr val="E5DFEC"/>
          </a:solidFill>
          <a:ln w="25400"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Entire multidisciplinary team is activated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13" name="Google Shape;113;p14"/>
          <p:cNvSpPr/>
          <p:nvPr/>
        </p:nvSpPr>
        <p:spPr>
          <a:xfrm>
            <a:off x="259797" y="784953"/>
            <a:ext cx="1914429" cy="290786"/>
          </a:xfrm>
          <a:prstGeom prst="roundRect">
            <a:avLst>
              <a:gd name="adj" fmla="val 16667"/>
            </a:avLst>
          </a:prstGeom>
          <a:solidFill>
            <a:schemeClr val="accent1"/>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786" b="0" i="0" u="none" strike="noStrike" kern="1200" cap="none" spc="0" normalizeH="0" baseline="0" noProof="0">
              <a:ln>
                <a:noFill/>
              </a:ln>
              <a:solidFill>
                <a:srgbClr val="FFFFFF"/>
              </a:solidFill>
              <a:effectLst/>
              <a:uLnTx/>
              <a:uFillTx/>
              <a:latin typeface="Calibri"/>
              <a:ea typeface="Calibri"/>
              <a:cs typeface="Calibri"/>
              <a:sym typeface="Calibri"/>
            </a:endParaRPr>
          </a:p>
        </p:txBody>
      </p:sp>
      <p:sp>
        <p:nvSpPr>
          <p:cNvPr id="114" name="Google Shape;114;p14"/>
          <p:cNvSpPr/>
          <p:nvPr/>
        </p:nvSpPr>
        <p:spPr>
          <a:xfrm>
            <a:off x="2635153" y="791051"/>
            <a:ext cx="2292654" cy="340929"/>
          </a:xfrm>
          <a:prstGeom prst="roundRect">
            <a:avLst>
              <a:gd name="adj" fmla="val 16667"/>
            </a:avLst>
          </a:prstGeom>
          <a:solidFill>
            <a:schemeClr val="accent1"/>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786" b="0" i="0" u="none" strike="noStrike" kern="1200" cap="none" spc="0" normalizeH="0" baseline="0" noProof="0">
              <a:ln>
                <a:noFill/>
              </a:ln>
              <a:solidFill>
                <a:srgbClr val="FFFFFF"/>
              </a:solidFill>
              <a:effectLst/>
              <a:uLnTx/>
              <a:uFillTx/>
              <a:latin typeface="Calibri"/>
              <a:ea typeface="Calibri"/>
              <a:cs typeface="Calibri"/>
              <a:sym typeface="Calibri"/>
            </a:endParaRPr>
          </a:p>
        </p:txBody>
      </p:sp>
      <p:sp>
        <p:nvSpPr>
          <p:cNvPr id="115" name="Google Shape;115;p14"/>
          <p:cNvSpPr/>
          <p:nvPr/>
        </p:nvSpPr>
        <p:spPr>
          <a:xfrm>
            <a:off x="5380266" y="740625"/>
            <a:ext cx="2603841" cy="368571"/>
          </a:xfrm>
          <a:prstGeom prst="roundRect">
            <a:avLst>
              <a:gd name="adj" fmla="val 16667"/>
            </a:avLst>
          </a:prstGeom>
          <a:solidFill>
            <a:schemeClr val="accent1"/>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786" b="0" i="0" u="none" strike="noStrike" kern="1200" cap="none" spc="0" normalizeH="0" baseline="0" noProof="0">
              <a:ln>
                <a:noFill/>
              </a:ln>
              <a:solidFill>
                <a:srgbClr val="FFFFFF"/>
              </a:solidFill>
              <a:effectLst/>
              <a:uLnTx/>
              <a:uFillTx/>
              <a:latin typeface="Calibri"/>
              <a:ea typeface="Calibri"/>
              <a:cs typeface="Calibri"/>
              <a:sym typeface="Calibri"/>
            </a:endParaRPr>
          </a:p>
        </p:txBody>
      </p:sp>
      <p:sp>
        <p:nvSpPr>
          <p:cNvPr id="116" name="Google Shape;116;p14"/>
          <p:cNvSpPr txBox="1"/>
          <p:nvPr/>
        </p:nvSpPr>
        <p:spPr>
          <a:xfrm>
            <a:off x="-5440" y="746026"/>
            <a:ext cx="2292654" cy="312174"/>
          </a:xfrm>
          <a:prstGeom prst="rect">
            <a:avLst/>
          </a:prstGeom>
          <a:noFill/>
          <a:ln>
            <a:noFill/>
          </a:ln>
        </p:spPr>
        <p:txBody>
          <a:bodyPr spcFirstLastPara="1" wrap="square" lIns="91429" tIns="45714" rIns="91429" bIns="45714" anchor="t"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Calibri"/>
                <a:cs typeface="Calibri"/>
                <a:sym typeface="Calibri"/>
              </a:rPr>
              <a:t>Aims </a:t>
            </a: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7" name="Google Shape;117;p14"/>
          <p:cNvSpPr txBox="1"/>
          <p:nvPr/>
        </p:nvSpPr>
        <p:spPr>
          <a:xfrm>
            <a:off x="1602498" y="776747"/>
            <a:ext cx="4211551" cy="312214"/>
          </a:xfrm>
          <a:prstGeom prst="rect">
            <a:avLst/>
          </a:prstGeom>
          <a:noFill/>
          <a:ln>
            <a:noFill/>
          </a:ln>
        </p:spPr>
        <p:txBody>
          <a:bodyPr spcFirstLastPara="1" wrap="square" lIns="91429" tIns="45714" rIns="91429" bIns="45714" anchor="t"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Calibri"/>
                <a:cs typeface="Calibri"/>
                <a:sym typeface="Calibri"/>
              </a:rPr>
              <a:t>Primary Drivers </a:t>
            </a: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8" name="Google Shape;118;p14"/>
          <p:cNvSpPr txBox="1"/>
          <p:nvPr/>
        </p:nvSpPr>
        <p:spPr>
          <a:xfrm>
            <a:off x="4026221" y="722257"/>
            <a:ext cx="5205019" cy="312214"/>
          </a:xfrm>
          <a:prstGeom prst="rect">
            <a:avLst/>
          </a:prstGeom>
          <a:noFill/>
          <a:ln>
            <a:noFill/>
          </a:ln>
        </p:spPr>
        <p:txBody>
          <a:bodyPr spcFirstLastPara="1" wrap="square" lIns="91429" tIns="45714" rIns="91429" bIns="45714" anchor="t"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Calibri"/>
                <a:ea typeface="Calibri"/>
                <a:cs typeface="Calibri"/>
                <a:sym typeface="Calibri"/>
              </a:rPr>
              <a:t>Secondary Drivers </a:t>
            </a:r>
            <a:endParaRPr kumimoji="0" sz="1200" b="0" i="0" u="none" strike="noStrike" kern="1200" cap="none" spc="0" normalizeH="0" baseline="0" noProof="0" dirty="0">
              <a:ln>
                <a:noFill/>
              </a:ln>
              <a:solidFill>
                <a:prstClr val="black"/>
              </a:solidFill>
              <a:effectLst/>
              <a:uLnTx/>
              <a:uFillTx/>
              <a:latin typeface="Calibri"/>
              <a:ea typeface="+mn-ea"/>
              <a:cs typeface="+mn-cs"/>
            </a:endParaRPr>
          </a:p>
        </p:txBody>
      </p:sp>
      <p:cxnSp>
        <p:nvCxnSpPr>
          <p:cNvPr id="119" name="Google Shape;119;p14"/>
          <p:cNvCxnSpPr>
            <a:cxnSpLocks/>
            <a:stCxn id="108" idx="1"/>
            <a:endCxn id="96" idx="3"/>
          </p:cNvCxnSpPr>
          <p:nvPr/>
        </p:nvCxnSpPr>
        <p:spPr>
          <a:xfrm flipH="1">
            <a:off x="2163693" y="1958790"/>
            <a:ext cx="462817" cy="2054032"/>
          </a:xfrm>
          <a:prstGeom prst="straightConnector1">
            <a:avLst/>
          </a:prstGeom>
          <a:noFill/>
          <a:ln w="34925" cap="flat" cmpd="sng">
            <a:solidFill>
              <a:srgbClr val="4A7DBA"/>
            </a:solidFill>
            <a:prstDash val="solid"/>
            <a:round/>
            <a:headEnd type="none" w="sm" len="sm"/>
            <a:tailEnd type="stealth" w="med" len="med"/>
          </a:ln>
        </p:spPr>
      </p:cxnSp>
      <p:cxnSp>
        <p:nvCxnSpPr>
          <p:cNvPr id="120" name="Google Shape;120;p14"/>
          <p:cNvCxnSpPr>
            <a:cxnSpLocks/>
            <a:stCxn id="111" idx="1"/>
            <a:endCxn id="96" idx="3"/>
          </p:cNvCxnSpPr>
          <p:nvPr/>
        </p:nvCxnSpPr>
        <p:spPr>
          <a:xfrm flipH="1" flipV="1">
            <a:off x="2163693" y="4012822"/>
            <a:ext cx="483787" cy="2127582"/>
          </a:xfrm>
          <a:prstGeom prst="straightConnector1">
            <a:avLst/>
          </a:prstGeom>
          <a:noFill/>
          <a:ln w="34925" cap="flat" cmpd="sng">
            <a:solidFill>
              <a:srgbClr val="4A7DBA"/>
            </a:solidFill>
            <a:prstDash val="solid"/>
            <a:round/>
            <a:headEnd type="none" w="sm" len="sm"/>
            <a:tailEnd type="stealth" w="med" len="med"/>
          </a:ln>
        </p:spPr>
      </p:cxnSp>
      <p:cxnSp>
        <p:nvCxnSpPr>
          <p:cNvPr id="121" name="Google Shape;121;p14"/>
          <p:cNvCxnSpPr>
            <a:cxnSpLocks/>
            <a:stCxn id="99" idx="1"/>
            <a:endCxn id="109" idx="3"/>
          </p:cNvCxnSpPr>
          <p:nvPr/>
        </p:nvCxnSpPr>
        <p:spPr>
          <a:xfrm flipH="1" flipV="1">
            <a:off x="4948777" y="3518638"/>
            <a:ext cx="467167" cy="306757"/>
          </a:xfrm>
          <a:prstGeom prst="straightConnector1">
            <a:avLst/>
          </a:prstGeom>
          <a:noFill/>
          <a:ln w="34925" cap="flat" cmpd="sng">
            <a:solidFill>
              <a:srgbClr val="4A7DBA"/>
            </a:solidFill>
            <a:prstDash val="solid"/>
            <a:round/>
            <a:headEnd type="none" w="sm" len="sm"/>
            <a:tailEnd type="stealth" w="med" len="med"/>
          </a:ln>
        </p:spPr>
      </p:cxnSp>
      <p:cxnSp>
        <p:nvCxnSpPr>
          <p:cNvPr id="122" name="Google Shape;122;p14"/>
          <p:cNvCxnSpPr>
            <a:cxnSpLocks/>
            <a:stCxn id="100" idx="1"/>
            <a:endCxn id="109" idx="3"/>
          </p:cNvCxnSpPr>
          <p:nvPr/>
        </p:nvCxnSpPr>
        <p:spPr>
          <a:xfrm flipH="1">
            <a:off x="4948777" y="3056125"/>
            <a:ext cx="482580" cy="462513"/>
          </a:xfrm>
          <a:prstGeom prst="straightConnector1">
            <a:avLst/>
          </a:prstGeom>
          <a:noFill/>
          <a:ln w="34925" cap="flat" cmpd="sng">
            <a:solidFill>
              <a:srgbClr val="4A7DBA"/>
            </a:solidFill>
            <a:prstDash val="solid"/>
            <a:round/>
            <a:headEnd type="none" w="sm" len="sm"/>
            <a:tailEnd type="stealth" w="med" len="med"/>
          </a:ln>
        </p:spPr>
      </p:cxnSp>
      <p:cxnSp>
        <p:nvCxnSpPr>
          <p:cNvPr id="123" name="Google Shape;123;p14"/>
          <p:cNvCxnSpPr>
            <a:cxnSpLocks/>
            <a:stCxn id="101" idx="1"/>
            <a:endCxn id="109" idx="3"/>
          </p:cNvCxnSpPr>
          <p:nvPr/>
        </p:nvCxnSpPr>
        <p:spPr>
          <a:xfrm flipH="1">
            <a:off x="4948777" y="3422752"/>
            <a:ext cx="479615" cy="95886"/>
          </a:xfrm>
          <a:prstGeom prst="straightConnector1">
            <a:avLst/>
          </a:prstGeom>
          <a:noFill/>
          <a:ln w="34925" cap="flat" cmpd="sng">
            <a:solidFill>
              <a:srgbClr val="4A7DBA"/>
            </a:solidFill>
            <a:prstDash val="solid"/>
            <a:round/>
            <a:headEnd type="none" w="sm" len="sm"/>
            <a:tailEnd type="stealth" w="med" len="med"/>
          </a:ln>
        </p:spPr>
      </p:cxnSp>
      <p:cxnSp>
        <p:nvCxnSpPr>
          <p:cNvPr id="124" name="Google Shape;124;p14"/>
          <p:cNvCxnSpPr>
            <a:cxnSpLocks/>
            <a:stCxn id="110" idx="1"/>
            <a:endCxn id="96" idx="3"/>
          </p:cNvCxnSpPr>
          <p:nvPr/>
        </p:nvCxnSpPr>
        <p:spPr>
          <a:xfrm flipH="1" flipV="1">
            <a:off x="2163693" y="4012822"/>
            <a:ext cx="471460" cy="780247"/>
          </a:xfrm>
          <a:prstGeom prst="straightConnector1">
            <a:avLst/>
          </a:prstGeom>
          <a:noFill/>
          <a:ln w="34925" cap="flat" cmpd="sng">
            <a:solidFill>
              <a:srgbClr val="4A7DBA"/>
            </a:solidFill>
            <a:prstDash val="solid"/>
            <a:round/>
            <a:headEnd type="none" w="sm" len="sm"/>
            <a:tailEnd type="stealth" w="med" len="med"/>
          </a:ln>
        </p:spPr>
      </p:cxnSp>
      <p:cxnSp>
        <p:nvCxnSpPr>
          <p:cNvPr id="125" name="Google Shape;125;p14"/>
          <p:cNvCxnSpPr>
            <a:cxnSpLocks/>
            <a:stCxn id="104" idx="1"/>
            <a:endCxn id="108" idx="3"/>
          </p:cNvCxnSpPr>
          <p:nvPr/>
        </p:nvCxnSpPr>
        <p:spPr>
          <a:xfrm flipH="1" flipV="1">
            <a:off x="4927807" y="1958790"/>
            <a:ext cx="462816" cy="245962"/>
          </a:xfrm>
          <a:prstGeom prst="straightConnector1">
            <a:avLst/>
          </a:prstGeom>
          <a:noFill/>
          <a:ln w="34925" cap="flat" cmpd="sng">
            <a:solidFill>
              <a:srgbClr val="4A7DBA"/>
            </a:solidFill>
            <a:prstDash val="solid"/>
            <a:round/>
            <a:headEnd type="none" w="sm" len="sm"/>
            <a:tailEnd type="stealth" w="med" len="med"/>
          </a:ln>
        </p:spPr>
      </p:cxnSp>
      <p:cxnSp>
        <p:nvCxnSpPr>
          <p:cNvPr id="126" name="Google Shape;126;p14"/>
          <p:cNvCxnSpPr>
            <a:cxnSpLocks/>
            <a:stCxn id="98" idx="1"/>
            <a:endCxn id="111" idx="3"/>
          </p:cNvCxnSpPr>
          <p:nvPr/>
        </p:nvCxnSpPr>
        <p:spPr>
          <a:xfrm flipH="1" flipV="1">
            <a:off x="4948777" y="6140404"/>
            <a:ext cx="497615" cy="154562"/>
          </a:xfrm>
          <a:prstGeom prst="straightConnector1">
            <a:avLst/>
          </a:prstGeom>
          <a:noFill/>
          <a:ln w="34925" cap="flat" cmpd="sng">
            <a:solidFill>
              <a:srgbClr val="4A7DBA"/>
            </a:solidFill>
            <a:prstDash val="solid"/>
            <a:round/>
            <a:headEnd type="none" w="sm" len="sm"/>
            <a:tailEnd type="stealth" w="med" len="med"/>
          </a:ln>
        </p:spPr>
      </p:cxnSp>
      <p:cxnSp>
        <p:nvCxnSpPr>
          <p:cNvPr id="127" name="Google Shape;127;p14"/>
          <p:cNvCxnSpPr>
            <a:cxnSpLocks/>
            <a:stCxn id="103" idx="1"/>
            <a:endCxn id="109" idx="3"/>
          </p:cNvCxnSpPr>
          <p:nvPr/>
        </p:nvCxnSpPr>
        <p:spPr>
          <a:xfrm flipH="1">
            <a:off x="4948777" y="2646359"/>
            <a:ext cx="482580" cy="872279"/>
          </a:xfrm>
          <a:prstGeom prst="straightConnector1">
            <a:avLst/>
          </a:prstGeom>
          <a:noFill/>
          <a:ln w="34925" cap="flat" cmpd="sng">
            <a:solidFill>
              <a:srgbClr val="4A7DBA"/>
            </a:solidFill>
            <a:prstDash val="solid"/>
            <a:round/>
            <a:headEnd type="none" w="sm" len="sm"/>
            <a:tailEnd type="stealth" w="med" len="med"/>
          </a:ln>
        </p:spPr>
      </p:cxnSp>
      <p:cxnSp>
        <p:nvCxnSpPr>
          <p:cNvPr id="128" name="Google Shape;128;p14"/>
          <p:cNvCxnSpPr>
            <a:cxnSpLocks/>
            <a:stCxn id="106" idx="1"/>
            <a:endCxn id="108" idx="3"/>
          </p:cNvCxnSpPr>
          <p:nvPr/>
        </p:nvCxnSpPr>
        <p:spPr>
          <a:xfrm flipH="1">
            <a:off x="4927807" y="1770206"/>
            <a:ext cx="462815" cy="188584"/>
          </a:xfrm>
          <a:prstGeom prst="straightConnector1">
            <a:avLst/>
          </a:prstGeom>
          <a:noFill/>
          <a:ln w="34925" cap="flat" cmpd="sng">
            <a:solidFill>
              <a:srgbClr val="4A7DBA"/>
            </a:solidFill>
            <a:prstDash val="solid"/>
            <a:round/>
            <a:headEnd type="none" w="sm" len="sm"/>
            <a:tailEnd type="stealth" w="med" len="med"/>
          </a:ln>
        </p:spPr>
      </p:cxnSp>
      <p:cxnSp>
        <p:nvCxnSpPr>
          <p:cNvPr id="130" name="Google Shape;130;p14"/>
          <p:cNvCxnSpPr>
            <a:cxnSpLocks/>
            <a:stCxn id="112" idx="1"/>
            <a:endCxn id="110" idx="3"/>
          </p:cNvCxnSpPr>
          <p:nvPr/>
        </p:nvCxnSpPr>
        <p:spPr>
          <a:xfrm flipH="1">
            <a:off x="4936450" y="4225573"/>
            <a:ext cx="482459" cy="567496"/>
          </a:xfrm>
          <a:prstGeom prst="straightConnector1">
            <a:avLst/>
          </a:prstGeom>
          <a:noFill/>
          <a:ln w="34925" cap="flat" cmpd="sng">
            <a:solidFill>
              <a:srgbClr val="4A7DBA"/>
            </a:solidFill>
            <a:prstDash val="solid"/>
            <a:round/>
            <a:headEnd type="none" w="sm" len="sm"/>
            <a:tailEnd type="stealth" w="med" len="med"/>
          </a:ln>
        </p:spPr>
      </p:cxnSp>
      <p:cxnSp>
        <p:nvCxnSpPr>
          <p:cNvPr id="131" name="Google Shape;131;p14"/>
          <p:cNvCxnSpPr>
            <a:cxnSpLocks/>
            <a:stCxn id="99" idx="1"/>
            <a:endCxn id="110" idx="3"/>
          </p:cNvCxnSpPr>
          <p:nvPr/>
        </p:nvCxnSpPr>
        <p:spPr>
          <a:xfrm flipH="1">
            <a:off x="4936450" y="3825395"/>
            <a:ext cx="479494" cy="967674"/>
          </a:xfrm>
          <a:prstGeom prst="straightConnector1">
            <a:avLst/>
          </a:prstGeom>
          <a:noFill/>
          <a:ln w="34925" cap="flat" cmpd="sng">
            <a:solidFill>
              <a:srgbClr val="4A7DBA"/>
            </a:solidFill>
            <a:prstDash val="solid"/>
            <a:round/>
            <a:headEnd type="none" w="sm" len="sm"/>
            <a:tailEnd type="stealth" w="med" len="med"/>
          </a:ln>
        </p:spPr>
      </p:cxnSp>
      <p:cxnSp>
        <p:nvCxnSpPr>
          <p:cNvPr id="132" name="Google Shape;132;p14"/>
          <p:cNvCxnSpPr>
            <a:cxnSpLocks/>
            <a:stCxn id="97" idx="1"/>
            <a:endCxn id="111" idx="3"/>
          </p:cNvCxnSpPr>
          <p:nvPr/>
        </p:nvCxnSpPr>
        <p:spPr>
          <a:xfrm flipH="1">
            <a:off x="4948777" y="5561190"/>
            <a:ext cx="524705" cy="579214"/>
          </a:xfrm>
          <a:prstGeom prst="straightConnector1">
            <a:avLst/>
          </a:prstGeom>
          <a:noFill/>
          <a:ln w="34925" cap="flat" cmpd="sng">
            <a:solidFill>
              <a:srgbClr val="4A7DBA"/>
            </a:solidFill>
            <a:prstDash val="solid"/>
            <a:round/>
            <a:headEnd type="none" w="sm" len="sm"/>
            <a:tailEnd type="stealth" w="med" len="med"/>
          </a:ln>
        </p:spPr>
      </p:cxnSp>
      <p:cxnSp>
        <p:nvCxnSpPr>
          <p:cNvPr id="133" name="Google Shape;133;p14"/>
          <p:cNvCxnSpPr>
            <a:cxnSpLocks/>
            <a:stCxn id="105" idx="1"/>
            <a:endCxn id="111" idx="3"/>
          </p:cNvCxnSpPr>
          <p:nvPr/>
        </p:nvCxnSpPr>
        <p:spPr>
          <a:xfrm flipH="1" flipV="1">
            <a:off x="4948777" y="6140404"/>
            <a:ext cx="508240" cy="573268"/>
          </a:xfrm>
          <a:prstGeom prst="straightConnector1">
            <a:avLst/>
          </a:prstGeom>
          <a:noFill/>
          <a:ln w="34925" cap="flat" cmpd="sng">
            <a:solidFill>
              <a:srgbClr val="4A7DBA"/>
            </a:solidFill>
            <a:prstDash val="solid"/>
            <a:round/>
            <a:headEnd type="none" w="sm" len="sm"/>
            <a:tailEnd type="stealth" w="med" len="med"/>
          </a:ln>
        </p:spPr>
      </p:cxnSp>
      <p:sp>
        <p:nvSpPr>
          <p:cNvPr id="135" name="Google Shape;135;p14"/>
          <p:cNvSpPr/>
          <p:nvPr/>
        </p:nvSpPr>
        <p:spPr>
          <a:xfrm>
            <a:off x="5464392" y="4898769"/>
            <a:ext cx="2564598" cy="368571"/>
          </a:xfrm>
          <a:prstGeom prst="roundRect">
            <a:avLst>
              <a:gd name="adj" fmla="val 16667"/>
            </a:avLst>
          </a:prstGeom>
          <a:solidFill>
            <a:srgbClr val="E5DFEC"/>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Data-driven feedback and benchmarking  </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136" name="Google Shape;136;p14"/>
          <p:cNvSpPr/>
          <p:nvPr/>
        </p:nvSpPr>
        <p:spPr>
          <a:xfrm>
            <a:off x="8345752" y="712116"/>
            <a:ext cx="3646909" cy="368571"/>
          </a:xfrm>
          <a:prstGeom prst="roundRect">
            <a:avLst>
              <a:gd name="adj" fmla="val 16667"/>
            </a:avLst>
          </a:prstGeom>
          <a:solidFill>
            <a:schemeClr val="accent1"/>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Calibri"/>
                <a:ea typeface="Calibri"/>
                <a:cs typeface="Calibri"/>
                <a:sym typeface="Calibri"/>
              </a:rPr>
              <a:t>Change </a:t>
            </a:r>
            <a:r>
              <a:rPr kumimoji="0" lang="en-US" sz="2000" b="1" i="0" u="none" strike="noStrike" kern="1200" cap="none" spc="0" normalizeH="0" baseline="0" noProof="0" dirty="0">
                <a:ln>
                  <a:noFill/>
                </a:ln>
                <a:solidFill>
                  <a:srgbClr val="FFFFFF"/>
                </a:solidFill>
                <a:effectLst/>
                <a:uLnTx/>
                <a:uFillTx/>
                <a:latin typeface="Calibri"/>
                <a:ea typeface="Calibri"/>
                <a:cs typeface="Calibri"/>
                <a:sym typeface="Calibri"/>
              </a:rPr>
              <a:t>Ideas</a:t>
            </a:r>
            <a:endParaRPr kumimoji="0" sz="14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7" name="Google Shape;137;p14"/>
          <p:cNvSpPr/>
          <p:nvPr/>
        </p:nvSpPr>
        <p:spPr>
          <a:xfrm>
            <a:off x="5457017" y="5787965"/>
            <a:ext cx="2564598" cy="279429"/>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prstClr val="black"/>
                </a:solidFill>
                <a:effectLst/>
                <a:uLnTx/>
                <a:uFillTx/>
                <a:latin typeface="Calibri"/>
                <a:ea typeface="Calibri"/>
                <a:cs typeface="Calibri"/>
                <a:sym typeface="Calibri"/>
              </a:rPr>
              <a:t>Organizational support: Resource allocation</a:t>
            </a:r>
            <a:endParaRPr kumimoji="0" sz="1100" b="0" i="0" u="none" strike="noStrike" kern="1200" cap="none" spc="0" normalizeH="0" baseline="0" noProof="0">
              <a:ln>
                <a:noFill/>
              </a:ln>
              <a:solidFill>
                <a:prstClr val="black"/>
              </a:solidFill>
              <a:effectLst/>
              <a:uLnTx/>
              <a:uFillTx/>
              <a:latin typeface="Calibri"/>
              <a:ea typeface="+mn-ea"/>
              <a:cs typeface="+mn-cs"/>
            </a:endParaRPr>
          </a:p>
        </p:txBody>
      </p:sp>
      <p:sp>
        <p:nvSpPr>
          <p:cNvPr id="96" name="Google Shape;96;p14"/>
          <p:cNvSpPr/>
          <p:nvPr/>
        </p:nvSpPr>
        <p:spPr>
          <a:xfrm>
            <a:off x="245381" y="1420072"/>
            <a:ext cx="1918312" cy="5185500"/>
          </a:xfrm>
          <a:prstGeom prst="roundRect">
            <a:avLst>
              <a:gd name="adj" fmla="val 16667"/>
            </a:avLst>
          </a:prstGeom>
          <a:solidFill>
            <a:srgbClr val="FFFFFF"/>
          </a:solidFill>
          <a:ln w="25400" cap="flat" cmpd="sng">
            <a:solidFill>
              <a:srgbClr val="000000"/>
            </a:solidFill>
            <a:prstDash val="solid"/>
            <a:round/>
            <a:headEnd type="none" w="sm" len="sm"/>
            <a:tailEnd type="none" w="sm" len="sm"/>
          </a:ln>
        </p:spPr>
        <p:txBody>
          <a:bodyPr spcFirstLastPara="1" wrap="square" lIns="91429" tIns="45714" rIns="91429" bIns="45714" anchor="ctr" anchorCtr="0">
            <a:noAutofit/>
          </a:bodyPr>
          <a:lstStyle/>
          <a:p>
            <a:pPr marL="0" marR="0" lvl="0" indent="0" algn="ctr" defTabSz="653156" rtl="0" eaLnBrk="1" fontAlgn="auto" latinLnBrk="0" hangingPunct="1">
              <a:lnSpc>
                <a:spcPct val="100000"/>
              </a:lnSpc>
              <a:spcBef>
                <a:spcPts val="0"/>
              </a:spcBef>
              <a:spcAft>
                <a:spcPts val="0"/>
              </a:spcAft>
              <a:buClrTx/>
              <a:buSzTx/>
              <a:buFontTx/>
              <a:buNone/>
              <a:tabLst/>
              <a:defRPr/>
            </a:pPr>
            <a:endParaRPr kumimoji="0" sz="1143"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0" marR="0" lvl="0" indent="0" algn="l"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Primary Aim:</a:t>
            </a:r>
            <a:endParaRPr kumimoji="0"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653156"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Calibri"/>
                <a:cs typeface="Calibri"/>
                <a:sym typeface="Calibri"/>
              </a:rPr>
              <a:t>Test the feasibility of implementing a Treat-to-Target approach for IBD in collaboration with patients.</a:t>
            </a:r>
            <a:endParaRPr kumimoji="0"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653156" rtl="0" eaLnBrk="1" fontAlgn="auto" latinLnBrk="0" hangingPunct="1">
              <a:lnSpc>
                <a:spcPct val="100000"/>
              </a:lnSpc>
              <a:spcBef>
                <a:spcPts val="0"/>
              </a:spcBef>
              <a:spcAft>
                <a:spcPts val="0"/>
              </a:spcAft>
              <a:buClrTx/>
              <a:buSzTx/>
              <a:buFontTx/>
              <a:buNone/>
              <a:tabLst/>
              <a:defRPr/>
            </a:pPr>
            <a:endParaRPr kumimoji="0" sz="1800" b="1" i="0" u="none" strike="noStrike" kern="1200" cap="none" spc="0" normalizeH="0" baseline="0" noProof="0" dirty="0">
              <a:ln>
                <a:noFill/>
              </a:ln>
              <a:solidFill>
                <a:prstClr val="black"/>
              </a:solidFill>
              <a:effectLst/>
              <a:uLnTx/>
              <a:uFillTx/>
              <a:latin typeface="Calibri"/>
              <a:ea typeface="Calibri"/>
              <a:cs typeface="Calibri"/>
              <a:sym typeface="Calibri"/>
            </a:endParaRPr>
          </a:p>
          <a:p>
            <a:pPr marL="0" marR="0" lvl="0" indent="0" algn="l" defTabSz="653156" rtl="0" eaLnBrk="1" fontAlgn="auto" latinLnBrk="0" hangingPunct="1">
              <a:lnSpc>
                <a:spcPct val="100000"/>
              </a:lnSpc>
              <a:spcBef>
                <a:spcPts val="0"/>
              </a:spcBef>
              <a:spcAft>
                <a:spcPts val="0"/>
              </a:spcAft>
              <a:buClrTx/>
              <a:buSzTx/>
              <a:buFontTx/>
              <a:buNone/>
              <a:tabLst/>
              <a:defRPr/>
            </a:pPr>
            <a:endParaRPr kumimoji="0" sz="1800" b="1" i="0" u="none" strike="noStrike" kern="1200" cap="none" spc="0" normalizeH="0" baseline="0" noProof="0" dirty="0">
              <a:ln>
                <a:noFill/>
              </a:ln>
              <a:solidFill>
                <a:prstClr val="black"/>
              </a:solidFill>
              <a:effectLst/>
              <a:uLnTx/>
              <a:uFillTx/>
              <a:latin typeface="Calibri"/>
              <a:ea typeface="Calibri"/>
              <a:cs typeface="Calibri"/>
              <a:sym typeface="Calibri"/>
            </a:endParaRPr>
          </a:p>
          <a:p>
            <a:pPr marL="0" marR="0" lvl="0" indent="0" algn="l" defTabSz="653156"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Calibri"/>
                <a:cs typeface="Calibri"/>
                <a:sym typeface="Calibri"/>
              </a:rPr>
              <a:t>Secondary Aim:</a:t>
            </a:r>
            <a:endParaRPr kumimoji="0" sz="16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653156"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Calibri"/>
                <a:cs typeface="Calibri"/>
                <a:sym typeface="Calibri"/>
              </a:rPr>
              <a:t>Evaluate the impact of a TTT approach on improving key IBD clinical outcomes.  </a:t>
            </a:r>
            <a:endParaRPr kumimoji="0" sz="1429"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0" marR="0" lvl="0" indent="0" algn="l" defTabSz="653156" rtl="0" eaLnBrk="1" fontAlgn="auto" latinLnBrk="0" hangingPunct="1">
              <a:lnSpc>
                <a:spcPct val="100000"/>
              </a:lnSpc>
              <a:spcBef>
                <a:spcPts val="0"/>
              </a:spcBef>
              <a:spcAft>
                <a:spcPts val="0"/>
              </a:spcAft>
              <a:buClrTx/>
              <a:buSzTx/>
              <a:buFontTx/>
              <a:buNone/>
              <a:tabLst/>
              <a:defRPr/>
            </a:pPr>
            <a:endParaRPr kumimoji="0" sz="1286" b="0" i="0" u="none" strike="noStrike" kern="1200" cap="none" spc="0" normalizeH="0" baseline="0" noProof="0" dirty="0">
              <a:ln>
                <a:noFill/>
              </a:ln>
              <a:solidFill>
                <a:prstClr val="black"/>
              </a:solidFill>
              <a:effectLst/>
              <a:highlight>
                <a:srgbClr val="FFFF00"/>
              </a:highlight>
              <a:uLnTx/>
              <a:uFillTx/>
              <a:latin typeface="Calibri"/>
              <a:ea typeface="Calibri"/>
              <a:cs typeface="Calibri"/>
              <a:sym typeface="Calibri"/>
            </a:endParaRPr>
          </a:p>
          <a:p>
            <a:pPr marL="0" marR="0" lvl="0" indent="0" algn="l" defTabSz="653156" rtl="0" eaLnBrk="1" fontAlgn="auto" latinLnBrk="0" hangingPunct="1">
              <a:lnSpc>
                <a:spcPct val="100000"/>
              </a:lnSpc>
              <a:spcBef>
                <a:spcPts val="0"/>
              </a:spcBef>
              <a:spcAft>
                <a:spcPts val="0"/>
              </a:spcAft>
              <a:buClrTx/>
              <a:buSzTx/>
              <a:buFontTx/>
              <a:buNone/>
              <a:tabLst/>
              <a:defRPr/>
            </a:pPr>
            <a:endParaRPr kumimoji="0" sz="1429" b="0" i="0" u="none" strike="noStrike" kern="1200" cap="none" spc="0" normalizeH="0" baseline="0" noProof="0" dirty="0">
              <a:ln>
                <a:noFill/>
              </a:ln>
              <a:solidFill>
                <a:prstClr val="black"/>
              </a:solidFill>
              <a:effectLst/>
              <a:highlight>
                <a:srgbClr val="FFFF00"/>
              </a:highlight>
              <a:uLnTx/>
              <a:uFillTx/>
              <a:latin typeface="Calibri"/>
              <a:ea typeface="Calibri"/>
              <a:cs typeface="Calibri"/>
              <a:sym typeface="Calibri"/>
            </a:endParaRPr>
          </a:p>
        </p:txBody>
      </p:sp>
      <p:sp>
        <p:nvSpPr>
          <p:cNvPr id="138" name="Google Shape;138;p14"/>
          <p:cNvSpPr txBox="1"/>
          <p:nvPr/>
        </p:nvSpPr>
        <p:spPr>
          <a:xfrm>
            <a:off x="9256126" y="1282466"/>
            <a:ext cx="1154357" cy="1099071"/>
          </a:xfrm>
          <a:prstGeom prst="rect">
            <a:avLst/>
          </a:prstGeom>
          <a:noFill/>
          <a:ln>
            <a:noFill/>
          </a:ln>
        </p:spPr>
        <p:txBody>
          <a:bodyPr spcFirstLastPara="1" wrap="square" lIns="65304" tIns="65304" rIns="65304" bIns="65304" anchor="t" anchorCtr="0">
            <a:noAutofit/>
          </a:bodyPr>
          <a:lstStyle/>
          <a:p>
            <a:pPr marL="0" marR="0" lvl="0" indent="0" algn="l" defTabSz="653156" rtl="0" eaLnBrk="1" fontAlgn="auto" latinLnBrk="0" hangingPunct="1">
              <a:lnSpc>
                <a:spcPct val="100000"/>
              </a:lnSpc>
              <a:spcBef>
                <a:spcPts val="0"/>
              </a:spcBef>
              <a:spcAft>
                <a:spcPts val="0"/>
              </a:spcAft>
              <a:buClrTx/>
              <a:buSzTx/>
              <a:buFontTx/>
              <a:buNone/>
              <a:tabLst/>
              <a:defRPr/>
            </a:pPr>
            <a:endParaRPr kumimoji="0" sz="10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
        <p:nvSpPr>
          <p:cNvPr id="139" name="Google Shape;139;p14"/>
          <p:cNvSpPr/>
          <p:nvPr/>
        </p:nvSpPr>
        <p:spPr>
          <a:xfrm>
            <a:off x="8299957" y="1146753"/>
            <a:ext cx="3725605" cy="1166357"/>
          </a:xfrm>
          <a:prstGeom prst="roundRect">
            <a:avLst>
              <a:gd name="adj" fmla="val 16667"/>
            </a:avLst>
          </a:prstGeom>
          <a:solidFill>
            <a:srgbClr val="EAF1DD"/>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122467" marR="0" lvl="0" indent="-117931"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Pre-visit survey</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17931"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Templated provider notes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17931"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Process map for following a defined site-specific TTT algorithm</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17931"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Document action plan to achieve targets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p:txBody>
      </p:sp>
      <p:sp>
        <p:nvSpPr>
          <p:cNvPr id="140" name="Google Shape;140;p14"/>
          <p:cNvSpPr/>
          <p:nvPr/>
        </p:nvSpPr>
        <p:spPr>
          <a:xfrm>
            <a:off x="8268826" y="2357701"/>
            <a:ext cx="3756736" cy="1220086"/>
          </a:xfrm>
          <a:prstGeom prst="roundRect">
            <a:avLst>
              <a:gd name="adj" fmla="val 16667"/>
            </a:avLst>
          </a:prstGeom>
          <a:solidFill>
            <a:srgbClr val="A4C2F4"/>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122467" marR="0" lvl="0" indent="0" algn="l" defTabSz="653156" rtl="0" eaLnBrk="1" fontAlgn="auto" latinLnBrk="0" hangingPunct="1">
              <a:lnSpc>
                <a:spcPct val="9000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81644" marR="0" lvl="0" indent="-158753" algn="l" defTabSz="653156" rtl="0" eaLnBrk="1" fontAlgn="auto" latinLnBrk="0" hangingPunct="1">
              <a:lnSpc>
                <a:spcPct val="9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TTT educational materials </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81644" marR="0" lvl="0" indent="-158753" algn="l" defTabSz="653156" rtl="0" eaLnBrk="1" fontAlgn="auto" latinLnBrk="0" hangingPunct="1">
              <a:lnSpc>
                <a:spcPct val="9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Decision aids/SDM tools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73038" marR="0" lvl="0" indent="-150813" algn="l" defTabSz="653156" rtl="0" eaLnBrk="1" fontAlgn="auto" latinLnBrk="0" hangingPunct="1">
              <a:lnSpc>
                <a:spcPct val="9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Shared realistic expectations about targets b/w patients and clinicians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81644" marR="0" lvl="0" indent="-158753" algn="l" defTabSz="653156" rtl="0" eaLnBrk="1" fontAlgn="auto" latinLnBrk="0" hangingPunct="1">
              <a:lnSpc>
                <a:spcPct val="9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Assess &amp; address social and behavioral determinants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81644" marR="0" lvl="0" indent="-158753" algn="l" defTabSz="653156" rtl="0" eaLnBrk="1" fontAlgn="auto" latinLnBrk="0" hangingPunct="1">
              <a:lnSpc>
                <a:spcPct val="9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Templated note to prompt and guide TTT conversations.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40822" marR="0" lvl="0" indent="-122467" algn="ctr" defTabSz="653156"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p:txBody>
      </p:sp>
      <p:sp>
        <p:nvSpPr>
          <p:cNvPr id="141" name="Google Shape;141;p14"/>
          <p:cNvSpPr/>
          <p:nvPr/>
        </p:nvSpPr>
        <p:spPr>
          <a:xfrm>
            <a:off x="8306403" y="3635575"/>
            <a:ext cx="3725605" cy="1764643"/>
          </a:xfrm>
          <a:prstGeom prst="roundRect">
            <a:avLst>
              <a:gd name="adj" fmla="val 16667"/>
            </a:avLst>
          </a:prstGeom>
          <a:solidFill>
            <a:srgbClr val="E5DFEC"/>
          </a:solidFill>
          <a:ln w="28575" cap="flat" cmpd="sng">
            <a:solidFill>
              <a:srgbClr val="4A7DBA"/>
            </a:solidFill>
            <a:prstDash val="solid"/>
            <a:round/>
            <a:headEnd type="none" w="sm" len="sm"/>
            <a:tailEnd type="none" w="sm" len="sm"/>
          </a:ln>
        </p:spPr>
        <p:txBody>
          <a:bodyPr spcFirstLastPara="1" wrap="square" lIns="91429" tIns="45714" rIns="91429" bIns="45714" anchor="ctr" anchorCtr="0">
            <a:noAutofit/>
          </a:bodyPr>
          <a:lstStyle/>
          <a:p>
            <a:pPr marL="122467" marR="0" lvl="0" indent="0" algn="l" defTabSz="653156" rtl="0" eaLnBrk="1" fontAlgn="auto" latinLnBrk="0" hangingPunct="1">
              <a:lnSpc>
                <a:spcPct val="10000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Educational sessions and materials </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Weekly huddle </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Team review of successes, barriers and facilitators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Team attends LS and AQCs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Team social activities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Submit monthly narrative reports and data</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Regular review of team progress on TTT metrics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Documented progress through QI curriculum</a:t>
            </a:r>
            <a:endParaRPr kumimoji="0" sz="1200" b="0" i="0" u="none" strike="noStrike" kern="1200" cap="none" spc="0" normalizeH="0" baseline="0" noProof="0" dirty="0">
              <a:ln>
                <a:noFill/>
              </a:ln>
              <a:solidFill>
                <a:prstClr val="black"/>
              </a:solidFill>
              <a:effectLst/>
              <a:highlight>
                <a:srgbClr val="FFFF00"/>
              </a:highlight>
              <a:uLnTx/>
              <a:uFillTx/>
              <a:latin typeface="Calibri"/>
              <a:ea typeface="Calibri"/>
              <a:cs typeface="Calibri"/>
              <a:sym typeface="Calibri"/>
            </a:endParaRPr>
          </a:p>
          <a:p>
            <a:pPr marL="122467" marR="0" lvl="0" indent="0" algn="l" defTabSz="653156" rtl="0" eaLnBrk="1" fontAlgn="auto" latinLnBrk="0" hangingPunct="1">
              <a:lnSpc>
                <a:spcPct val="90000"/>
              </a:lnSpc>
              <a:spcBef>
                <a:spcPts val="0"/>
              </a:spcBef>
              <a:spcAft>
                <a:spcPts val="0"/>
              </a:spcAft>
              <a:buClrTx/>
              <a:buSzTx/>
              <a:buFontTx/>
              <a:buNone/>
              <a:tabLst/>
              <a:defRPr/>
            </a:pP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p:txBody>
      </p:sp>
      <p:sp>
        <p:nvSpPr>
          <p:cNvPr id="142" name="Google Shape;142;p14"/>
          <p:cNvSpPr/>
          <p:nvPr/>
        </p:nvSpPr>
        <p:spPr>
          <a:xfrm>
            <a:off x="8252148" y="5471591"/>
            <a:ext cx="3826718" cy="1351714"/>
          </a:xfrm>
          <a:prstGeom prst="roundRect">
            <a:avLst>
              <a:gd name="adj" fmla="val 16667"/>
            </a:avLst>
          </a:prstGeom>
          <a:solidFill>
            <a:srgbClr val="E5B9B7"/>
          </a:solidFill>
          <a:ln w="25400" cap="flat" cmpd="sng">
            <a:solidFill>
              <a:srgbClr val="395E89"/>
            </a:solidFill>
            <a:prstDash val="solid"/>
            <a:round/>
            <a:headEnd type="none" w="sm" len="sm"/>
            <a:tailEnd type="none" w="sm" len="sm"/>
          </a:ln>
        </p:spPr>
        <p:txBody>
          <a:bodyPr spcFirstLastPara="1" wrap="square" lIns="91429" tIns="45714" rIns="91429" bIns="45714" anchor="ctr" anchorCtr="0">
            <a:noAutofit/>
          </a:bodyPr>
          <a:lstStyle/>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Dept./Practice leadership education &amp; materials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95263" marR="0" lvl="0" indent="-195263"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Managing Up: Share successes, opportunities with leadership</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Mapping out workflows</a:t>
            </a:r>
            <a:endParaRPr kumimoji="0" sz="1200" b="0" i="0" u="none" strike="noStrike" kern="1200" cap="none" spc="0" normalizeH="0" baseline="0" noProof="0" dirty="0">
              <a:ln>
                <a:noFill/>
              </a:ln>
              <a:solidFill>
                <a:prstClr val="black"/>
              </a:solidFill>
              <a:effectLst/>
              <a:uLnTx/>
              <a:uFillTx/>
              <a:latin typeface="Calibri"/>
              <a:ea typeface="Calibri"/>
              <a:cs typeface="Calibri"/>
              <a:sym typeface="Calibri"/>
            </a:endParaRPr>
          </a:p>
          <a:p>
            <a:pPr marL="122467" marR="0" lvl="0" indent="-199575" algn="l" defTabSz="653156" rtl="0" eaLnBrk="1" fontAlgn="auto" latinLnBrk="0" hangingPunct="1">
              <a:lnSpc>
                <a:spcPct val="100000"/>
              </a:lnSpc>
              <a:spcBef>
                <a:spcPts val="0"/>
              </a:spcBef>
              <a:spcAft>
                <a:spcPts val="0"/>
              </a:spcAft>
              <a:buClrTx/>
              <a:buSzPts val="800"/>
              <a:buFont typeface="Calibri"/>
              <a:buChar char="●"/>
              <a:tabLst/>
              <a:defRPr/>
            </a:pPr>
            <a:r>
              <a:rPr kumimoji="0" lang="en-US" sz="1200" b="0" i="0" u="none" strike="noStrike" kern="1200" cap="none" spc="0" normalizeH="0" baseline="0" noProof="0" dirty="0">
                <a:ln>
                  <a:noFill/>
                </a:ln>
                <a:solidFill>
                  <a:prstClr val="black"/>
                </a:solidFill>
                <a:effectLst/>
                <a:uLnTx/>
                <a:uFillTx/>
                <a:latin typeface="Calibri"/>
                <a:ea typeface="Calibri"/>
                <a:cs typeface="Calibri"/>
                <a:sym typeface="Calibri"/>
              </a:rPr>
              <a:t>Visibility: Share work with colleagues in practice/dept.</a:t>
            </a:r>
            <a:endParaRPr kumimoji="0" sz="1200" b="0" i="0" u="none" strike="noStrike" kern="1200" cap="none" spc="0" normalizeH="0" baseline="0" noProof="0" dirty="0">
              <a:ln>
                <a:noFill/>
              </a:ln>
              <a:solidFill>
                <a:prstClr val="black"/>
              </a:solidFill>
              <a:effectLst/>
              <a:highlight>
                <a:srgbClr val="FFFFFF"/>
              </a:highlight>
              <a:uLnTx/>
              <a:uFillTx/>
              <a:latin typeface="Calibri"/>
              <a:ea typeface="Calibri"/>
              <a:cs typeface="Calibri"/>
              <a:sym typeface="Calibri"/>
            </a:endParaRPr>
          </a:p>
        </p:txBody>
      </p:sp>
      <p:cxnSp>
        <p:nvCxnSpPr>
          <p:cNvPr id="143" name="Google Shape;143;p14"/>
          <p:cNvCxnSpPr>
            <a:cxnSpLocks/>
            <a:stCxn id="104" idx="1"/>
            <a:endCxn id="109" idx="3"/>
          </p:cNvCxnSpPr>
          <p:nvPr/>
        </p:nvCxnSpPr>
        <p:spPr>
          <a:xfrm flipH="1">
            <a:off x="4948777" y="2204752"/>
            <a:ext cx="441846" cy="1313886"/>
          </a:xfrm>
          <a:prstGeom prst="straightConnector1">
            <a:avLst/>
          </a:prstGeom>
          <a:noFill/>
          <a:ln w="34925" cap="flat" cmpd="sng">
            <a:solidFill>
              <a:srgbClr val="4A7DBA"/>
            </a:solidFill>
            <a:prstDash val="solid"/>
            <a:round/>
            <a:headEnd type="none" w="sm" len="sm"/>
            <a:tailEnd type="stealth" w="med" len="med"/>
          </a:ln>
        </p:spPr>
      </p:cxnSp>
      <p:cxnSp>
        <p:nvCxnSpPr>
          <p:cNvPr id="144" name="Google Shape;144;p14"/>
          <p:cNvCxnSpPr>
            <a:cxnSpLocks/>
            <a:stCxn id="137" idx="1"/>
            <a:endCxn id="111" idx="3"/>
          </p:cNvCxnSpPr>
          <p:nvPr/>
        </p:nvCxnSpPr>
        <p:spPr>
          <a:xfrm flipH="1">
            <a:off x="4948777" y="5927680"/>
            <a:ext cx="508240" cy="212724"/>
          </a:xfrm>
          <a:prstGeom prst="straightConnector1">
            <a:avLst/>
          </a:prstGeom>
          <a:noFill/>
          <a:ln w="34925" cap="flat" cmpd="sng">
            <a:solidFill>
              <a:srgbClr val="4A7DBA"/>
            </a:solidFill>
            <a:prstDash val="solid"/>
            <a:round/>
            <a:headEnd type="none" w="sm" len="sm"/>
            <a:tailEnd type="stealth" w="med" len="med"/>
          </a:ln>
        </p:spPr>
      </p:cxnSp>
      <p:cxnSp>
        <p:nvCxnSpPr>
          <p:cNvPr id="145" name="Google Shape;145;p14"/>
          <p:cNvCxnSpPr>
            <a:cxnSpLocks/>
            <a:stCxn id="97" idx="1"/>
            <a:endCxn id="110" idx="3"/>
          </p:cNvCxnSpPr>
          <p:nvPr/>
        </p:nvCxnSpPr>
        <p:spPr>
          <a:xfrm flipH="1" flipV="1">
            <a:off x="4936450" y="4793069"/>
            <a:ext cx="537032" cy="768121"/>
          </a:xfrm>
          <a:prstGeom prst="straightConnector1">
            <a:avLst/>
          </a:prstGeom>
          <a:noFill/>
          <a:ln w="34925" cap="flat" cmpd="sng">
            <a:solidFill>
              <a:srgbClr val="4A7DBA"/>
            </a:solidFill>
            <a:prstDash val="solid"/>
            <a:round/>
            <a:headEnd type="none" w="sm" len="sm"/>
            <a:tailEnd type="stealth" w="med" len="med"/>
          </a:ln>
        </p:spPr>
      </p:cxnSp>
      <p:cxnSp>
        <p:nvCxnSpPr>
          <p:cNvPr id="146" name="Google Shape;146;p14"/>
          <p:cNvCxnSpPr>
            <a:cxnSpLocks/>
            <a:stCxn id="135" idx="1"/>
            <a:endCxn id="110" idx="3"/>
          </p:cNvCxnSpPr>
          <p:nvPr/>
        </p:nvCxnSpPr>
        <p:spPr>
          <a:xfrm flipH="1" flipV="1">
            <a:off x="4936450" y="4793069"/>
            <a:ext cx="527942" cy="289986"/>
          </a:xfrm>
          <a:prstGeom prst="straightConnector1">
            <a:avLst/>
          </a:prstGeom>
          <a:noFill/>
          <a:ln w="34925" cap="flat" cmpd="sng">
            <a:solidFill>
              <a:srgbClr val="4A7DBA"/>
            </a:solidFill>
            <a:prstDash val="solid"/>
            <a:round/>
            <a:headEnd type="none" w="sm" len="sm"/>
            <a:tailEnd type="stealth" w="med" len="med"/>
          </a:ln>
        </p:spPr>
      </p:cxnSp>
      <p:cxnSp>
        <p:nvCxnSpPr>
          <p:cNvPr id="147" name="Google Shape;147;p14"/>
          <p:cNvCxnSpPr>
            <a:cxnSpLocks/>
            <a:stCxn id="102" idx="1"/>
            <a:endCxn id="111" idx="3"/>
          </p:cNvCxnSpPr>
          <p:nvPr/>
        </p:nvCxnSpPr>
        <p:spPr>
          <a:xfrm flipH="1">
            <a:off x="4948777" y="4638440"/>
            <a:ext cx="477792" cy="1501964"/>
          </a:xfrm>
          <a:prstGeom prst="straightConnector1">
            <a:avLst/>
          </a:prstGeom>
          <a:noFill/>
          <a:ln w="34925" cap="flat" cmpd="sng">
            <a:solidFill>
              <a:srgbClr val="4A7DBA"/>
            </a:solidFill>
            <a:prstDash val="solid"/>
            <a:round/>
            <a:headEnd type="none" w="sm" len="sm"/>
            <a:tailEnd type="stealth" w="med" len="med"/>
          </a:ln>
        </p:spPr>
      </p:cxnSp>
      <p:cxnSp>
        <p:nvCxnSpPr>
          <p:cNvPr id="148" name="Google Shape;148;p14"/>
          <p:cNvCxnSpPr>
            <a:cxnSpLocks/>
            <a:stCxn id="102" idx="1"/>
            <a:endCxn id="110" idx="3"/>
          </p:cNvCxnSpPr>
          <p:nvPr/>
        </p:nvCxnSpPr>
        <p:spPr>
          <a:xfrm flipH="1">
            <a:off x="4936450" y="4638440"/>
            <a:ext cx="490119" cy="154629"/>
          </a:xfrm>
          <a:prstGeom prst="straightConnector1">
            <a:avLst/>
          </a:prstGeom>
          <a:noFill/>
          <a:ln w="34925" cap="flat" cmpd="sng">
            <a:solidFill>
              <a:srgbClr val="4A7DBA"/>
            </a:solidFill>
            <a:prstDash val="solid"/>
            <a:round/>
            <a:headEnd type="none" w="sm" len="sm"/>
            <a:tailEnd type="stealth" w="med" len="med"/>
          </a:ln>
        </p:spPr>
      </p:cxnSp>
      <p:sp>
        <p:nvSpPr>
          <p:cNvPr id="2" name="Title 1">
            <a:extLst>
              <a:ext uri="{FF2B5EF4-FFF2-40B4-BE49-F238E27FC236}">
                <a16:creationId xmlns:a16="http://schemas.microsoft.com/office/drawing/2014/main" id="{F1EE5736-D32E-400C-AA37-0AC6DD435B08}"/>
              </a:ext>
            </a:extLst>
          </p:cNvPr>
          <p:cNvSpPr>
            <a:spLocks noGrp="1"/>
          </p:cNvSpPr>
          <p:nvPr>
            <p:ph type="title"/>
          </p:nvPr>
        </p:nvSpPr>
        <p:spPr>
          <a:xfrm>
            <a:off x="1657651" y="52924"/>
            <a:ext cx="8752832" cy="524407"/>
          </a:xfrm>
        </p:spPr>
        <p:txBody>
          <a:bodyPr>
            <a:normAutofit fontScale="90000"/>
          </a:bodyPr>
          <a:lstStyle/>
          <a:p>
            <a:r>
              <a:rPr lang="en-US" dirty="0"/>
              <a:t>TTT Key Project Level Driver Diagram</a:t>
            </a:r>
          </a:p>
        </p:txBody>
      </p:sp>
      <p:cxnSp>
        <p:nvCxnSpPr>
          <p:cNvPr id="250" name="Google Shape;128;p14">
            <a:extLst>
              <a:ext uri="{FF2B5EF4-FFF2-40B4-BE49-F238E27FC236}">
                <a16:creationId xmlns:a16="http://schemas.microsoft.com/office/drawing/2014/main" id="{0BBBDAB9-62C3-0C46-8F19-CA14E452D94F}"/>
              </a:ext>
            </a:extLst>
          </p:cNvPr>
          <p:cNvCxnSpPr>
            <a:cxnSpLocks/>
            <a:stCxn id="107" idx="1"/>
          </p:cNvCxnSpPr>
          <p:nvPr/>
        </p:nvCxnSpPr>
        <p:spPr>
          <a:xfrm flipH="1">
            <a:off x="4915869" y="1369492"/>
            <a:ext cx="474754" cy="626755"/>
          </a:xfrm>
          <a:prstGeom prst="straightConnector1">
            <a:avLst/>
          </a:prstGeom>
          <a:noFill/>
          <a:ln w="34925" cap="flat" cmpd="sng">
            <a:solidFill>
              <a:srgbClr val="4A7DBA"/>
            </a:solidFill>
            <a:prstDash val="solid"/>
            <a:round/>
            <a:headEnd type="none" w="sm" len="sm"/>
            <a:tailEnd type="stealth" w="med" len="med"/>
          </a:ln>
        </p:spPr>
      </p:cxnSp>
      <p:sp>
        <p:nvSpPr>
          <p:cNvPr id="253" name="Donut 252">
            <a:extLst>
              <a:ext uri="{FF2B5EF4-FFF2-40B4-BE49-F238E27FC236}">
                <a16:creationId xmlns:a16="http://schemas.microsoft.com/office/drawing/2014/main" id="{E83C893F-F2DD-E042-856D-CD60DB8B95FD}"/>
              </a:ext>
            </a:extLst>
          </p:cNvPr>
          <p:cNvSpPr/>
          <p:nvPr/>
        </p:nvSpPr>
        <p:spPr>
          <a:xfrm>
            <a:off x="2518135" y="2783566"/>
            <a:ext cx="2582373" cy="1588442"/>
          </a:xfrm>
          <a:prstGeom prst="donut">
            <a:avLst>
              <a:gd name="adj" fmla="val 2377"/>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00000"/>
              </a:solidFill>
              <a:effectLst/>
              <a:uLnTx/>
              <a:uFillTx/>
              <a:latin typeface="Calibri"/>
              <a:ea typeface="+mn-ea"/>
              <a:cs typeface="+mn-cs"/>
            </a:endParaRPr>
          </a:p>
        </p:txBody>
      </p:sp>
    </p:spTree>
    <p:extLst>
      <p:ext uri="{BB962C8B-B14F-4D97-AF65-F5344CB8AC3E}">
        <p14:creationId xmlns:p14="http://schemas.microsoft.com/office/powerpoint/2010/main" val="2523635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42D5ACD-897E-DC4B-828F-BA51770B57D5}"/>
              </a:ext>
            </a:extLst>
          </p:cNvPr>
          <p:cNvSpPr>
            <a:spLocks noGrp="1"/>
          </p:cNvSpPr>
          <p:nvPr>
            <p:ph type="title"/>
          </p:nvPr>
        </p:nvSpPr>
        <p:spPr>
          <a:xfrm>
            <a:off x="475267" y="25829"/>
            <a:ext cx="8440133" cy="1325563"/>
          </a:xfrm>
        </p:spPr>
        <p:txBody>
          <a:bodyPr>
            <a:normAutofit fontScale="90000"/>
          </a:bodyPr>
          <a:lstStyle/>
          <a:p>
            <a:pPr>
              <a:lnSpc>
                <a:spcPct val="90000"/>
              </a:lnSpc>
              <a:spcBef>
                <a:spcPts val="500"/>
              </a:spcBef>
            </a:pPr>
            <a:r>
              <a:rPr lang="en-US" sz="4800" dirty="0">
                <a:latin typeface="Calibri Light" panose="020F0302020204030204" pitchFamily="34" charset="0"/>
                <a:cs typeface="Calibri Light" panose="020F0302020204030204" pitchFamily="34" charset="0"/>
              </a:rPr>
              <a:t>How Will We Know Our Changes Are an Improvement? </a:t>
            </a:r>
            <a:endParaRPr lang="en-US" sz="4800" b="1" dirty="0"/>
          </a:p>
        </p:txBody>
      </p:sp>
      <p:sp>
        <p:nvSpPr>
          <p:cNvPr id="10" name="Content Placeholder 9">
            <a:extLst>
              <a:ext uri="{FF2B5EF4-FFF2-40B4-BE49-F238E27FC236}">
                <a16:creationId xmlns:a16="http://schemas.microsoft.com/office/drawing/2014/main" id="{BFCACA1C-5294-7E49-A072-B8AA414329EF}"/>
              </a:ext>
            </a:extLst>
          </p:cNvPr>
          <p:cNvSpPr>
            <a:spLocks noGrp="1"/>
          </p:cNvSpPr>
          <p:nvPr>
            <p:ph idx="1"/>
          </p:nvPr>
        </p:nvSpPr>
        <p:spPr>
          <a:xfrm>
            <a:off x="415757" y="1618937"/>
            <a:ext cx="8623140" cy="5082805"/>
          </a:xfrm>
        </p:spPr>
        <p:txBody>
          <a:bodyPr anchor="ctr">
            <a:normAutofit fontScale="70000" lnSpcReduction="20000"/>
          </a:bodyPr>
          <a:lstStyle/>
          <a:p>
            <a:pPr marL="0" indent="0">
              <a:lnSpc>
                <a:spcPct val="90000"/>
              </a:lnSpc>
              <a:buNone/>
            </a:pPr>
            <a:endParaRPr lang="en-US" sz="2800" b="1" dirty="0"/>
          </a:p>
          <a:p>
            <a:pPr marL="0" indent="0">
              <a:lnSpc>
                <a:spcPct val="90000"/>
              </a:lnSpc>
              <a:buNone/>
            </a:pPr>
            <a:r>
              <a:rPr lang="en-US" sz="2800" b="1" dirty="0"/>
              <a:t>Process Measures</a:t>
            </a:r>
          </a:p>
          <a:p>
            <a:pPr>
              <a:lnSpc>
                <a:spcPct val="90000"/>
              </a:lnSpc>
            </a:pPr>
            <a:r>
              <a:rPr lang="en-US" sz="2800" dirty="0"/>
              <a:t>……..</a:t>
            </a:r>
          </a:p>
          <a:p>
            <a:pPr>
              <a:lnSpc>
                <a:spcPct val="90000"/>
              </a:lnSpc>
            </a:pPr>
            <a:r>
              <a:rPr lang="en-US" sz="2800" dirty="0"/>
              <a:t>……..</a:t>
            </a:r>
          </a:p>
          <a:p>
            <a:pPr marL="0" indent="0">
              <a:lnSpc>
                <a:spcPct val="90000"/>
              </a:lnSpc>
              <a:buNone/>
            </a:pPr>
            <a:endParaRPr lang="en-US" sz="2800" dirty="0"/>
          </a:p>
          <a:p>
            <a:pPr marL="0" indent="0">
              <a:lnSpc>
                <a:spcPct val="90000"/>
              </a:lnSpc>
              <a:buNone/>
            </a:pPr>
            <a:r>
              <a:rPr lang="en-US" sz="2800" b="1" dirty="0"/>
              <a:t>Outcome Measures </a:t>
            </a:r>
          </a:p>
          <a:p>
            <a:pPr>
              <a:lnSpc>
                <a:spcPct val="90000"/>
              </a:lnSpc>
            </a:pPr>
            <a:r>
              <a:rPr lang="en-US" sz="2800" dirty="0"/>
              <a:t>Insert measure with numerator, denominator and operational definition.</a:t>
            </a:r>
          </a:p>
          <a:p>
            <a:pPr>
              <a:lnSpc>
                <a:spcPct val="90000"/>
              </a:lnSpc>
            </a:pPr>
            <a:r>
              <a:rPr lang="en-US" sz="2800" dirty="0"/>
              <a:t>….</a:t>
            </a:r>
          </a:p>
          <a:p>
            <a:pPr marL="0" indent="0">
              <a:lnSpc>
                <a:spcPct val="90000"/>
              </a:lnSpc>
              <a:buNone/>
            </a:pPr>
            <a:endParaRPr lang="en-US" sz="2800" dirty="0"/>
          </a:p>
          <a:p>
            <a:pPr marL="0" indent="0">
              <a:lnSpc>
                <a:spcPct val="90000"/>
              </a:lnSpc>
              <a:buNone/>
            </a:pPr>
            <a:r>
              <a:rPr lang="en-US" sz="2800" b="1" dirty="0"/>
              <a:t>Patient-Focused Measures</a:t>
            </a:r>
          </a:p>
          <a:p>
            <a:pPr>
              <a:lnSpc>
                <a:spcPct val="90000"/>
              </a:lnSpc>
            </a:pPr>
            <a:r>
              <a:rPr lang="en-US" sz="2800" dirty="0"/>
              <a:t>……..</a:t>
            </a:r>
          </a:p>
          <a:p>
            <a:pPr>
              <a:lnSpc>
                <a:spcPct val="90000"/>
              </a:lnSpc>
            </a:pPr>
            <a:r>
              <a:rPr lang="en-US" sz="2800" dirty="0"/>
              <a:t>……..</a:t>
            </a:r>
            <a:endParaRPr lang="en-US" sz="2800" b="1" dirty="0"/>
          </a:p>
          <a:p>
            <a:pPr marL="0" indent="0">
              <a:lnSpc>
                <a:spcPct val="90000"/>
              </a:lnSpc>
              <a:buNone/>
            </a:pPr>
            <a:endParaRPr lang="en-US" sz="2800" b="1" dirty="0"/>
          </a:p>
          <a:p>
            <a:pPr marL="0" indent="0">
              <a:lnSpc>
                <a:spcPct val="90000"/>
              </a:lnSpc>
              <a:buNone/>
            </a:pPr>
            <a:r>
              <a:rPr lang="en-US" sz="2800" b="1" dirty="0"/>
              <a:t>Value Measure (for advanced teams working on financial impact of their work)</a:t>
            </a:r>
          </a:p>
          <a:p>
            <a:pPr marL="0" indent="0">
              <a:lnSpc>
                <a:spcPct val="90000"/>
              </a:lnSpc>
              <a:buNone/>
            </a:pPr>
            <a:endParaRPr lang="en-US" sz="2800" b="1" dirty="0"/>
          </a:p>
          <a:p>
            <a:pPr marL="0" indent="0">
              <a:lnSpc>
                <a:spcPct val="90000"/>
              </a:lnSpc>
              <a:buNone/>
            </a:pPr>
            <a:r>
              <a:rPr lang="en-US" sz="2800" b="1"/>
              <a:t>Balancing Measure</a:t>
            </a:r>
          </a:p>
          <a:p>
            <a:pPr>
              <a:lnSpc>
                <a:spcPct val="90000"/>
              </a:lnSpc>
            </a:pPr>
            <a:endParaRPr lang="en-US" sz="2800" dirty="0"/>
          </a:p>
        </p:txBody>
      </p:sp>
      <p:sp>
        <p:nvSpPr>
          <p:cNvPr id="17" name="Rectangle 1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19" name="Oval 1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1"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pic>
        <p:nvPicPr>
          <p:cNvPr id="14" name="Graphic 13" descr="Upward trend">
            <a:extLst>
              <a:ext uri="{FF2B5EF4-FFF2-40B4-BE49-F238E27FC236}">
                <a16:creationId xmlns:a16="http://schemas.microsoft.com/office/drawing/2014/main" id="{6F56A574-28C4-4360-AA1A-35F511AE4BC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6" y="2857498"/>
            <a:ext cx="1142999" cy="1142999"/>
          </a:xfrm>
          <a:prstGeom prst="rect">
            <a:avLst/>
          </a:prstGeom>
        </p:spPr>
      </p:pic>
      <p:sp>
        <p:nvSpPr>
          <p:cNvPr id="3" name="TextBox 2">
            <a:extLst>
              <a:ext uri="{FF2B5EF4-FFF2-40B4-BE49-F238E27FC236}">
                <a16:creationId xmlns:a16="http://schemas.microsoft.com/office/drawing/2014/main" id="{3F5EF40B-18C2-E24C-9E11-EB4996E00DEE}"/>
              </a:ext>
            </a:extLst>
          </p:cNvPr>
          <p:cNvSpPr txBox="1"/>
          <p:nvPr/>
        </p:nvSpPr>
        <p:spPr>
          <a:xfrm>
            <a:off x="767645" y="256032"/>
            <a:ext cx="9267135" cy="1362905"/>
          </a:xfrm>
          <a:prstGeom prst="rect">
            <a:avLst/>
          </a:prstGeom>
        </p:spPr>
        <p:txBody>
          <a:bodyPr vert="horz" lIns="91440" tIns="45720" rIns="91440" bIns="45720" rtlCol="0" anchor="b">
            <a:normAutofit/>
          </a:bodyPr>
          <a:lstStyle/>
          <a:p>
            <a:pPr marL="0" marR="0" lvl="0" indent="0" algn="l" defTabSz="914377"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p:txBody>
      </p:sp>
    </p:spTree>
    <p:extLst>
      <p:ext uri="{BB962C8B-B14F-4D97-AF65-F5344CB8AC3E}">
        <p14:creationId xmlns:p14="http://schemas.microsoft.com/office/powerpoint/2010/main" val="415462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19" name="Oval 1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1"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white"/>
              </a:solidFill>
              <a:effectLst/>
              <a:uLnTx/>
              <a:uFillTx/>
              <a:latin typeface="Calibri"/>
              <a:ea typeface="+mn-ea"/>
              <a:cs typeface="+mn-cs"/>
            </a:endParaRPr>
          </a:p>
        </p:txBody>
      </p:sp>
      <p:sp>
        <p:nvSpPr>
          <p:cNvPr id="3" name="TextBox 2">
            <a:extLst>
              <a:ext uri="{FF2B5EF4-FFF2-40B4-BE49-F238E27FC236}">
                <a16:creationId xmlns:a16="http://schemas.microsoft.com/office/drawing/2014/main" id="{3F5EF40B-18C2-E24C-9E11-EB4996E00DEE}"/>
              </a:ext>
            </a:extLst>
          </p:cNvPr>
          <p:cNvSpPr txBox="1"/>
          <p:nvPr/>
        </p:nvSpPr>
        <p:spPr>
          <a:xfrm>
            <a:off x="767645" y="256032"/>
            <a:ext cx="9267135" cy="1362905"/>
          </a:xfrm>
          <a:prstGeom prst="rect">
            <a:avLst/>
          </a:prstGeom>
        </p:spPr>
        <p:txBody>
          <a:bodyPr vert="horz" lIns="91440" tIns="45720" rIns="91440" bIns="45720" rtlCol="0" anchor="b">
            <a:normAutofit/>
          </a:bodyPr>
          <a:lstStyle/>
          <a:p>
            <a:pPr marL="0" marR="0" lvl="0" indent="0" algn="l" defTabSz="914377" rtl="0" eaLnBrk="1" fontAlgn="auto" latinLnBrk="0" hangingPunct="1">
              <a:lnSpc>
                <a:spcPct val="90000"/>
              </a:lnSpc>
              <a:spcBef>
                <a:spcPct val="0"/>
              </a:spcBef>
              <a:spcAft>
                <a:spcPts val="600"/>
              </a:spcAft>
              <a:buClrTx/>
              <a:buSzTx/>
              <a:buFontTx/>
              <a:buNone/>
              <a:tabLst/>
              <a:defRPr/>
            </a:pPr>
            <a:endPar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n-ea"/>
              <a:cs typeface="Calibri Light" panose="020F0302020204030204" pitchFamily="34" charset="0"/>
            </a:endParaRPr>
          </a:p>
        </p:txBody>
      </p:sp>
      <p:pic>
        <p:nvPicPr>
          <p:cNvPr id="8" name="Picture 7">
            <a:extLst>
              <a:ext uri="{FF2B5EF4-FFF2-40B4-BE49-F238E27FC236}">
                <a16:creationId xmlns:a16="http://schemas.microsoft.com/office/drawing/2014/main" id="{F6D5D9A4-A3EE-5940-8482-23F7A9631660}"/>
              </a:ext>
            </a:extLst>
          </p:cNvPr>
          <p:cNvPicPr>
            <a:picLocks noChangeAspect="1"/>
          </p:cNvPicPr>
          <p:nvPr/>
        </p:nvPicPr>
        <p:blipFill rotWithShape="1">
          <a:blip r:embed="rId3">
            <a:alphaModFix/>
          </a:blip>
          <a:srcRect t="6839" r="-5" b="5548"/>
          <a:stretch/>
        </p:blipFill>
        <p:spPr>
          <a:xfrm>
            <a:off x="9016855" y="2461922"/>
            <a:ext cx="1937263" cy="1934153"/>
          </a:xfrm>
          <a:custGeom>
            <a:avLst/>
            <a:gdLst/>
            <a:ahLst/>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effectLst>
            <a:softEdge rad="0"/>
          </a:effectLst>
        </p:spPr>
      </p:pic>
      <p:sp>
        <p:nvSpPr>
          <p:cNvPr id="13" name="Title 1">
            <a:extLst>
              <a:ext uri="{FF2B5EF4-FFF2-40B4-BE49-F238E27FC236}">
                <a16:creationId xmlns:a16="http://schemas.microsoft.com/office/drawing/2014/main" id="{F99557D8-9DF4-5B46-B515-F71129DDE48E}"/>
              </a:ext>
            </a:extLst>
          </p:cNvPr>
          <p:cNvSpPr txBox="1">
            <a:spLocks/>
          </p:cNvSpPr>
          <p:nvPr/>
        </p:nvSpPr>
        <p:spPr>
          <a:xfrm>
            <a:off x="1874693" y="25098"/>
            <a:ext cx="6107258" cy="16067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Calibri Light" panose="020F0302020204030204" pitchFamily="34" charset="0"/>
                <a:ea typeface="+mj-ea"/>
                <a:cs typeface="Calibri Light" panose="020F0302020204030204" pitchFamily="34" charset="0"/>
              </a:rPr>
              <a:t>PDSA Cycles </a:t>
            </a:r>
            <a:br>
              <a:rPr kumimoji="0" lang="en-US" sz="4400" b="0" i="0" u="none" strike="noStrike" kern="1200" cap="none" spc="0" normalizeH="0" baseline="0" noProof="0">
                <a:ln>
                  <a:noFill/>
                </a:ln>
                <a:solidFill>
                  <a:prstClr val="black"/>
                </a:solidFill>
                <a:effectLst/>
                <a:uLnTx/>
                <a:uFillTx/>
                <a:latin typeface="Calibri Light" panose="020F0302020204030204" pitchFamily="34" charset="0"/>
                <a:ea typeface="+mj-ea"/>
                <a:cs typeface="Calibri Light" panose="020F0302020204030204" pitchFamily="34" charset="0"/>
              </a:rPr>
            </a:br>
            <a:r>
              <a:rPr kumimoji="0" lang="en-US" sz="4400" b="0" i="0" u="none" strike="noStrike" kern="1200" cap="none" spc="0" normalizeH="0" baseline="0" noProof="0">
                <a:ln>
                  <a:noFill/>
                </a:ln>
                <a:solidFill>
                  <a:prstClr val="black"/>
                </a:solidFill>
                <a:effectLst/>
                <a:uLnTx/>
                <a:uFillTx/>
                <a:latin typeface="Calibri Light" panose="020F0302020204030204" pitchFamily="34" charset="0"/>
                <a:ea typeface="+mj-ea"/>
                <a:cs typeface="Calibri Light" panose="020F0302020204030204" pitchFamily="34" charset="0"/>
              </a:rPr>
              <a:t>Small Tests of Change</a:t>
            </a:r>
            <a:endParaRPr kumimoji="0" lang="en-US" sz="4400" b="0" i="0" u="none" strike="noStrike" kern="1200" cap="none" spc="0" normalizeH="0" baseline="0" noProof="0" dirty="0">
              <a:ln>
                <a:noFill/>
              </a:ln>
              <a:solidFill>
                <a:prstClr val="black"/>
              </a:solidFill>
              <a:effectLst/>
              <a:uLnTx/>
              <a:uFillTx/>
              <a:latin typeface="Calibri Light" panose="020F0302020204030204" pitchFamily="34" charset="0"/>
              <a:ea typeface="+mj-ea"/>
              <a:cs typeface="Calibri Light" panose="020F0302020204030204" pitchFamily="34" charset="0"/>
            </a:endParaRPr>
          </a:p>
        </p:txBody>
      </p:sp>
      <p:graphicFrame>
        <p:nvGraphicFramePr>
          <p:cNvPr id="15" name="Table 5">
            <a:extLst>
              <a:ext uri="{FF2B5EF4-FFF2-40B4-BE49-F238E27FC236}">
                <a16:creationId xmlns:a16="http://schemas.microsoft.com/office/drawing/2014/main" id="{12061B7D-655A-704D-BFD4-67B498812DF1}"/>
              </a:ext>
            </a:extLst>
          </p:cNvPr>
          <p:cNvGraphicFramePr>
            <a:graphicFrameLocks noGrp="1"/>
          </p:cNvGraphicFramePr>
          <p:nvPr/>
        </p:nvGraphicFramePr>
        <p:xfrm>
          <a:off x="394411" y="1631811"/>
          <a:ext cx="8254289" cy="4736864"/>
        </p:xfrm>
        <a:graphic>
          <a:graphicData uri="http://schemas.openxmlformats.org/drawingml/2006/table">
            <a:tbl>
              <a:tblPr firstRow="1" bandRow="1">
                <a:tableStyleId>{5C22544A-7EE6-4342-B048-85BDC9FD1C3A}</a:tableStyleId>
              </a:tblPr>
              <a:tblGrid>
                <a:gridCol w="1357110">
                  <a:extLst>
                    <a:ext uri="{9D8B030D-6E8A-4147-A177-3AD203B41FA5}">
                      <a16:colId xmlns:a16="http://schemas.microsoft.com/office/drawing/2014/main" val="571815573"/>
                    </a:ext>
                  </a:extLst>
                </a:gridCol>
                <a:gridCol w="6897179">
                  <a:extLst>
                    <a:ext uri="{9D8B030D-6E8A-4147-A177-3AD203B41FA5}">
                      <a16:colId xmlns:a16="http://schemas.microsoft.com/office/drawing/2014/main" val="1853733178"/>
                    </a:ext>
                  </a:extLst>
                </a:gridCol>
              </a:tblGrid>
              <a:tr h="759088">
                <a:tc>
                  <a:txBody>
                    <a:bodyPr/>
                    <a:lstStyle/>
                    <a:p>
                      <a:pPr algn="ctr"/>
                      <a:r>
                        <a:rPr lang="en-US" sz="2400" dirty="0"/>
                        <a:t>PDSA Cycle #</a:t>
                      </a:r>
                    </a:p>
                  </a:txBody>
                  <a:tcPr/>
                </a:tc>
                <a:tc>
                  <a:txBody>
                    <a:bodyPr/>
                    <a:lstStyle/>
                    <a:p>
                      <a:r>
                        <a:rPr lang="en-US" sz="2400" dirty="0"/>
                        <a:t>Change Idea</a:t>
                      </a:r>
                    </a:p>
                  </a:txBody>
                  <a:tcPr/>
                </a:tc>
                <a:extLst>
                  <a:ext uri="{0D108BD9-81ED-4DB2-BD59-A6C34878D82A}">
                    <a16:rowId xmlns:a16="http://schemas.microsoft.com/office/drawing/2014/main" val="1798697539"/>
                  </a:ext>
                </a:extLst>
              </a:tr>
              <a:tr h="693081">
                <a:tc>
                  <a:txBody>
                    <a:bodyPr/>
                    <a:lstStyle/>
                    <a:p>
                      <a:pPr algn="ctr"/>
                      <a:r>
                        <a:rPr lang="en-US" sz="2400" b="0" dirty="0"/>
                        <a:t>1 </a:t>
                      </a:r>
                    </a:p>
                  </a:txBody>
                  <a:tcPr/>
                </a:tc>
                <a:tc>
                  <a:txBody>
                    <a:bodyPr/>
                    <a:lstStyle/>
                    <a:p>
                      <a:pPr marL="0" marR="0" lvl="0" indent="0" algn="l" defTabSz="457200" rtl="0" eaLnBrk="1" fontAlgn="auto" latinLnBrk="0" hangingPunct="1">
                        <a:lnSpc>
                          <a:spcPct val="90000"/>
                        </a:lnSpc>
                        <a:spcBef>
                          <a:spcPts val="0"/>
                        </a:spcBef>
                        <a:spcAft>
                          <a:spcPts val="0"/>
                        </a:spcAft>
                        <a:buClrTx/>
                        <a:buSzTx/>
                        <a:buFontTx/>
                        <a:buNone/>
                        <a:tabLst/>
                        <a:defRPr/>
                      </a:pPr>
                      <a:r>
                        <a:rPr lang="en-US" sz="2400" dirty="0"/>
                        <a:t>Label and number each PDSA cycle. Provide a  short descriptive “headline” for each. </a:t>
                      </a:r>
                    </a:p>
                  </a:txBody>
                  <a:tcPr/>
                </a:tc>
                <a:extLst>
                  <a:ext uri="{0D108BD9-81ED-4DB2-BD59-A6C34878D82A}">
                    <a16:rowId xmlns:a16="http://schemas.microsoft.com/office/drawing/2014/main" val="3524977100"/>
                  </a:ext>
                </a:extLst>
              </a:tr>
              <a:tr h="251450">
                <a:tc>
                  <a:txBody>
                    <a:bodyPr/>
                    <a:lstStyle/>
                    <a:p>
                      <a:pPr algn="ctr"/>
                      <a:r>
                        <a:rPr lang="en-US" sz="2400" dirty="0"/>
                        <a:t>2</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b="0" dirty="0"/>
                        <a:t>a- d</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b="1" dirty="0"/>
                        <a:t>Huddles: </a:t>
                      </a:r>
                      <a:r>
                        <a:rPr lang="en-US" sz="2400" dirty="0"/>
                        <a:t>tested different times of day, day of week, duration and interdisciplinary team member attendance.</a:t>
                      </a:r>
                    </a:p>
                  </a:txBody>
                  <a:tcPr/>
                </a:tc>
                <a:extLst>
                  <a:ext uri="{0D108BD9-81ED-4DB2-BD59-A6C34878D82A}">
                    <a16:rowId xmlns:a16="http://schemas.microsoft.com/office/drawing/2014/main" val="2305589685"/>
                  </a:ext>
                </a:extLst>
              </a:tr>
              <a:tr h="429050">
                <a:tc>
                  <a:txBody>
                    <a:bodyPr/>
                    <a:lstStyle/>
                    <a:p>
                      <a:pPr algn="ctr"/>
                      <a:r>
                        <a:rPr lang="en-US" sz="2400" dirty="0"/>
                        <a:t>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400" dirty="0"/>
                    </a:p>
                  </a:txBody>
                  <a:tcPr/>
                </a:tc>
                <a:extLst>
                  <a:ext uri="{0D108BD9-81ED-4DB2-BD59-A6C34878D82A}">
                    <a16:rowId xmlns:a16="http://schemas.microsoft.com/office/drawing/2014/main" val="3951211652"/>
                  </a:ext>
                </a:extLst>
              </a:tr>
              <a:tr h="759088">
                <a:tc>
                  <a:txBody>
                    <a:bodyPr/>
                    <a:lstStyle/>
                    <a:p>
                      <a:pPr algn="ctr"/>
                      <a:r>
                        <a:rPr lang="en-US" sz="2400" dirty="0"/>
                        <a:t>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2400" dirty="0"/>
                    </a:p>
                  </a:txBody>
                  <a:tcPr/>
                </a:tc>
                <a:extLst>
                  <a:ext uri="{0D108BD9-81ED-4DB2-BD59-A6C34878D82A}">
                    <a16:rowId xmlns:a16="http://schemas.microsoft.com/office/drawing/2014/main" val="3742813730"/>
                  </a:ext>
                </a:extLst>
              </a:tr>
              <a:tr h="759088">
                <a:tc>
                  <a:txBody>
                    <a:bodyPr/>
                    <a:lstStyle/>
                    <a:p>
                      <a:pPr algn="ctr"/>
                      <a:r>
                        <a:rPr lang="en-US" sz="2400" dirty="0"/>
                        <a:t>5</a:t>
                      </a:r>
                    </a:p>
                  </a:txBody>
                  <a:tcPr/>
                </a:tc>
                <a:tc>
                  <a:txBody>
                    <a:bodyPr/>
                    <a:lstStyle/>
                    <a:p>
                      <a:pPr marL="0" indent="0">
                        <a:buNone/>
                      </a:pPr>
                      <a:endParaRPr lang="en-US" sz="2400" dirty="0"/>
                    </a:p>
                  </a:txBody>
                  <a:tcPr/>
                </a:tc>
                <a:extLst>
                  <a:ext uri="{0D108BD9-81ED-4DB2-BD59-A6C34878D82A}">
                    <a16:rowId xmlns:a16="http://schemas.microsoft.com/office/drawing/2014/main" val="746067633"/>
                  </a:ext>
                </a:extLst>
              </a:tr>
            </a:tbl>
          </a:graphicData>
        </a:graphic>
      </p:graphicFrame>
    </p:spTree>
    <p:extLst>
      <p:ext uri="{BB962C8B-B14F-4D97-AF65-F5344CB8AC3E}">
        <p14:creationId xmlns:p14="http://schemas.microsoft.com/office/powerpoint/2010/main" val="312018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hart, line chart&#10;&#10;Description automatically generated">
            <a:extLst>
              <a:ext uri="{FF2B5EF4-FFF2-40B4-BE49-F238E27FC236}">
                <a16:creationId xmlns:a16="http://schemas.microsoft.com/office/drawing/2014/main" id="{0C1873B8-5F46-6145-A93E-F124A62D4B53}"/>
              </a:ext>
            </a:extLst>
          </p:cNvPr>
          <p:cNvPicPr>
            <a:picLocks noChangeAspect="1"/>
          </p:cNvPicPr>
          <p:nvPr/>
        </p:nvPicPr>
        <p:blipFill>
          <a:blip r:embed="rId3"/>
          <a:stretch>
            <a:fillRect/>
          </a:stretch>
        </p:blipFill>
        <p:spPr>
          <a:xfrm>
            <a:off x="173994" y="68263"/>
            <a:ext cx="11844011" cy="6721475"/>
          </a:xfrm>
          <a:prstGeom prst="rect">
            <a:avLst/>
          </a:prstGeom>
          <a:noFill/>
        </p:spPr>
      </p:pic>
      <p:sp>
        <p:nvSpPr>
          <p:cNvPr id="8" name="TextBox 7">
            <a:extLst>
              <a:ext uri="{FF2B5EF4-FFF2-40B4-BE49-F238E27FC236}">
                <a16:creationId xmlns:a16="http://schemas.microsoft.com/office/drawing/2014/main" id="{65376D8E-F320-9D45-AC6A-75832D207696}"/>
              </a:ext>
            </a:extLst>
          </p:cNvPr>
          <p:cNvSpPr txBox="1"/>
          <p:nvPr/>
        </p:nvSpPr>
        <p:spPr>
          <a:xfrm>
            <a:off x="8874811" y="2720960"/>
            <a:ext cx="1034715"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14043780"/>
      </p:ext>
    </p:extLst>
  </p:cSld>
  <p:clrMapOvr>
    <a:masterClrMapping/>
  </p:clrMapOvr>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1903</Words>
  <Application>Microsoft Macintosh PowerPoint</Application>
  <PresentationFormat>Widescreen</PresentationFormat>
  <Paragraphs>255</Paragraphs>
  <Slides>12</Slides>
  <Notes>12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Arial</vt:lpstr>
      <vt:lpstr>Calibri</vt:lpstr>
      <vt:lpstr>Calibri Light</vt:lpstr>
      <vt:lpstr>Century Schoolbook</vt:lpstr>
      <vt:lpstr>Franklin Gothic Book</vt:lpstr>
      <vt:lpstr>National 2</vt:lpstr>
      <vt:lpstr>3_Office Theme</vt:lpstr>
      <vt:lpstr>4_Office Theme</vt:lpstr>
      <vt:lpstr>5_Office Theme</vt:lpstr>
      <vt:lpstr>PowerPoint Presentation</vt:lpstr>
      <vt:lpstr>PowerPoint Presentation</vt:lpstr>
      <vt:lpstr>Our Challenge</vt:lpstr>
      <vt:lpstr>SMART Aim</vt:lpstr>
      <vt:lpstr>Our Method</vt:lpstr>
      <vt:lpstr>TTT Key Project Level Driver Diagram</vt:lpstr>
      <vt:lpstr>How Will We Know Our Changes Are an Improvement? </vt:lpstr>
      <vt:lpstr>PowerPoint Presentation</vt:lpstr>
      <vt:lpstr>PowerPoint Presentation</vt:lpstr>
      <vt:lpstr>Key Lessons Learned</vt:lpstr>
      <vt:lpstr>PowerPoint Presentation</vt:lpstr>
      <vt:lpstr>Grateful for the Support of Many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M. Holthoff</dc:creator>
  <cp:lastModifiedBy>Megan M. Holthoff</cp:lastModifiedBy>
  <cp:revision>7</cp:revision>
  <dcterms:created xsi:type="dcterms:W3CDTF">2021-02-16T21:36:30Z</dcterms:created>
  <dcterms:modified xsi:type="dcterms:W3CDTF">2021-07-19T20:49:58Z</dcterms:modified>
</cp:coreProperties>
</file>