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826" r:id="rId6"/>
    <p:sldMasterId id="2147483839" r:id="rId7"/>
    <p:sldMasterId id="2147483852" r:id="rId8"/>
    <p:sldMasterId id="2147483864" r:id="rId9"/>
    <p:sldMasterId id="2147483876" r:id="rId10"/>
  </p:sldMasterIdLst>
  <p:notesMasterIdLst>
    <p:notesMasterId r:id="rId30"/>
  </p:notesMasterIdLst>
  <p:handoutMasterIdLst>
    <p:handoutMasterId r:id="rId31"/>
  </p:handoutMasterIdLst>
  <p:sldIdLst>
    <p:sldId id="2145706511" r:id="rId11"/>
    <p:sldId id="1281" r:id="rId12"/>
    <p:sldId id="3113" r:id="rId13"/>
    <p:sldId id="1290" r:id="rId14"/>
    <p:sldId id="1291" r:id="rId15"/>
    <p:sldId id="1248" r:id="rId16"/>
    <p:sldId id="1249" r:id="rId17"/>
    <p:sldId id="3112" r:id="rId18"/>
    <p:sldId id="3110" r:id="rId19"/>
    <p:sldId id="1244" r:id="rId20"/>
    <p:sldId id="1251" r:id="rId21"/>
    <p:sldId id="3136" r:id="rId22"/>
    <p:sldId id="1239" r:id="rId23"/>
    <p:sldId id="1241" r:id="rId24"/>
    <p:sldId id="1235" r:id="rId25"/>
    <p:sldId id="1279" r:id="rId26"/>
    <p:sldId id="1284" r:id="rId27"/>
    <p:sldId id="1250" r:id="rId28"/>
    <p:sldId id="3120"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CB3A99-F2D3-D142-A547-22A67AB3F292}">
          <p14:sldIdLst>
            <p14:sldId id="2145706511"/>
            <p14:sldId id="1281"/>
            <p14:sldId id="3113"/>
            <p14:sldId id="1290"/>
            <p14:sldId id="1291"/>
            <p14:sldId id="1248"/>
            <p14:sldId id="1249"/>
            <p14:sldId id="3112"/>
            <p14:sldId id="3110"/>
            <p14:sldId id="1244"/>
            <p14:sldId id="1251"/>
            <p14:sldId id="3136"/>
            <p14:sldId id="1239"/>
            <p14:sldId id="1241"/>
            <p14:sldId id="1235"/>
            <p14:sldId id="1279"/>
            <p14:sldId id="1284"/>
            <p14:sldId id="1250"/>
            <p14:sldId id="31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0DFC"/>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62183"/>
  </p:normalViewPr>
  <p:slideViewPr>
    <p:cSldViewPr snapToGrid="0" snapToObjects="1">
      <p:cViewPr varScale="1">
        <p:scale>
          <a:sx n="74" d="100"/>
          <a:sy n="74" d="100"/>
        </p:scale>
        <p:origin x="2480" y="168"/>
      </p:cViewPr>
      <p:guideLst>
        <p:guide orient="horz" pos="2160"/>
        <p:guide pos="3840"/>
      </p:guideLst>
    </p:cSldViewPr>
  </p:slideViewPr>
  <p:notesTextViewPr>
    <p:cViewPr>
      <p:scale>
        <a:sx n="135" d="100"/>
        <a:sy n="135" d="100"/>
      </p:scale>
      <p:origin x="0" y="0"/>
    </p:cViewPr>
  </p:notesTextViewPr>
  <p:sorterViewPr>
    <p:cViewPr>
      <p:scale>
        <a:sx n="113" d="100"/>
        <a:sy n="11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628B0C-973F-4E25-B6FF-F2D2A3434F49}">
      <dgm:prSet custT="1"/>
      <dgm:spPr/>
      <dgm:t>
        <a:bodyPr/>
        <a:lstStyle/>
        <a:p>
          <a:r>
            <a:rPr lang="en-US" sz="2800" b="1" dirty="0"/>
            <a:t>Identify</a:t>
          </a:r>
          <a:r>
            <a:rPr lang="en-US" sz="2800" b="1" baseline="0" dirty="0"/>
            <a:t> </a:t>
          </a:r>
          <a:endParaRPr lang="en-US" sz="2800" b="1" dirty="0"/>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586CCD3F-589E-468D-9E47-D1CF4DE9D6D9}">
      <dgm:prSet custT="1"/>
      <dgm:spPr/>
      <dgm:t>
        <a:bodyPr/>
        <a:lstStyle/>
        <a:p>
          <a:r>
            <a:rPr lang="en-US" sz="2800" b="0" dirty="0"/>
            <a:t>Identify the key elements of a structured data-driven improvement story.</a:t>
          </a:r>
          <a:endParaRPr lang="en-US" sz="2800" dirty="0"/>
        </a:p>
      </dgm:t>
    </dgm:pt>
    <dgm:pt modelId="{8ADFBB4A-0733-4BA6-B90A-CE2753DFF2FC}" type="parTrans" cxnId="{01638664-0DA3-4A1E-BF21-FF4EE41BCD9B}">
      <dgm:prSet/>
      <dgm:spPr/>
      <dgm:t>
        <a:bodyPr/>
        <a:lstStyle/>
        <a:p>
          <a:endParaRPr lang="en-US"/>
        </a:p>
      </dgm:t>
    </dgm:pt>
    <dgm:pt modelId="{F99D76C8-18DA-49C1-B1A0-C6CDC32BAB03}" type="sibTrans" cxnId="{01638664-0DA3-4A1E-BF21-FF4EE41BCD9B}">
      <dgm:prSet/>
      <dgm:spPr/>
      <dgm:t>
        <a:bodyPr/>
        <a:lstStyle/>
        <a:p>
          <a:endParaRPr lang="en-US"/>
        </a:p>
      </dgm:t>
    </dgm:pt>
    <dgm:pt modelId="{6CF8B312-9A72-4120-86BB-44690BDE009E}">
      <dgm:prSet/>
      <dgm:spPr/>
      <dgm:t>
        <a:bodyPr/>
        <a:lstStyle/>
        <a:p>
          <a:r>
            <a:rPr lang="en-US" b="1" dirty="0"/>
            <a:t>Develop </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2800" b="0" dirty="0"/>
            <a:t>Develop a compelling QI story by </a:t>
          </a:r>
          <a:r>
            <a:rPr lang="en-US" sz="2800" b="0" dirty="0">
              <a:solidFill>
                <a:schemeClr val="bg1"/>
              </a:solidFill>
            </a:rPr>
            <a:t>using</a:t>
          </a:r>
          <a:r>
            <a:rPr lang="en-US" sz="2800" b="0" dirty="0">
              <a:solidFill>
                <a:srgbClr val="FF0000"/>
              </a:solidFill>
            </a:rPr>
            <a:t> </a:t>
          </a:r>
          <a:r>
            <a:rPr lang="en-US" sz="2800" b="0" dirty="0"/>
            <a:t>a 12-step template.</a:t>
          </a:r>
          <a:endParaRPr lang="en-US" sz="2800" dirty="0"/>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67DB4A59-43F5-4594-B8FF-D57D8D360887}">
      <dgm:prSet/>
      <dgm:spPr/>
      <dgm:t>
        <a:bodyPr/>
        <a:lstStyle/>
        <a:p>
          <a:r>
            <a:rPr lang="en-US" b="1" dirty="0"/>
            <a:t>Recognize  </a:t>
          </a:r>
        </a:p>
      </dgm:t>
    </dgm:pt>
    <dgm:pt modelId="{E3E42DCC-0FE3-4FF1-9DE2-8B23ACCE6735}" type="parTrans" cxnId="{8A6AA977-EDD7-4265-A910-E9273B0ECB82}">
      <dgm:prSet/>
      <dgm:spPr/>
      <dgm:t>
        <a:bodyPr/>
        <a:lstStyle/>
        <a:p>
          <a:endParaRPr lang="en-US"/>
        </a:p>
      </dgm:t>
    </dgm:pt>
    <dgm:pt modelId="{59D5B548-FAD8-4F68-9137-F8F0E65ACE15}" type="sibTrans" cxnId="{8A6AA977-EDD7-4265-A910-E9273B0ECB82}">
      <dgm:prSet/>
      <dgm:spPr/>
      <dgm:t>
        <a:bodyPr/>
        <a:lstStyle/>
        <a:p>
          <a:endParaRPr lang="en-US"/>
        </a:p>
      </dgm:t>
    </dgm:pt>
    <dgm:pt modelId="{EAF502DA-7902-4ED5-9472-8F6ECAAAF578}">
      <dgm:prSet custT="1"/>
      <dgm:spPr/>
      <dgm:t>
        <a:bodyPr/>
        <a:lstStyle/>
        <a:p>
          <a:r>
            <a:rPr lang="en-US" sz="2800" b="0" dirty="0"/>
            <a:t>Recognize the multiple ways your improvement story can be used. </a:t>
          </a:r>
          <a:endParaRPr lang="en-US" sz="2800" dirty="0"/>
        </a:p>
      </dgm:t>
    </dgm:pt>
    <dgm:pt modelId="{54F81A39-EF58-455C-B6EF-E2705DE4537A}" type="parTrans" cxnId="{68912E52-E821-4FE3-9A39-609F14781AA7}">
      <dgm:prSet/>
      <dgm:spPr/>
      <dgm:t>
        <a:bodyPr/>
        <a:lstStyle/>
        <a:p>
          <a:endParaRPr lang="en-US"/>
        </a:p>
      </dgm:t>
    </dgm:pt>
    <dgm:pt modelId="{0D4E45B9-F063-432F-9AD1-1AF25F4CA222}" type="sibTrans" cxnId="{68912E52-E821-4FE3-9A39-609F14781AA7}">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3">
        <dgm:presLayoutVars>
          <dgm:chMax val="1"/>
          <dgm:bulletEnabled/>
        </dgm:presLayoutVars>
      </dgm:prSet>
      <dgm:spPr/>
    </dgm:pt>
    <dgm:pt modelId="{E8221F51-55A5-2846-9D25-1B6B9DB5445B}" type="pres">
      <dgm:prSet presAssocID="{69628B0C-973F-4E25-B6FF-F2D2A3434F49}" presName="descendantText" presStyleLbl="alignNode1" presStyleIdx="0" presStyleCnt="3">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3">
        <dgm:presLayoutVars>
          <dgm:chMax val="1"/>
          <dgm:bulletEnabled/>
        </dgm:presLayoutVars>
      </dgm:prSet>
      <dgm:spPr/>
    </dgm:pt>
    <dgm:pt modelId="{D0E99BCC-505E-124F-8B70-2703834E7A43}" type="pres">
      <dgm:prSet presAssocID="{6CF8B312-9A72-4120-86BB-44690BDE009E}" presName="descendantText" presStyleLbl="alignNode1" presStyleIdx="1" presStyleCnt="3">
        <dgm:presLayoutVars>
          <dgm:bulletEnabled/>
        </dgm:presLayoutVars>
      </dgm:prSet>
      <dgm:spPr/>
    </dgm:pt>
    <dgm:pt modelId="{980DA1D6-3834-6F4F-80E3-DDA1E8A54E7A}" type="pres">
      <dgm:prSet presAssocID="{D5D02001-2646-4279-8C13-BB8179688A31}" presName="sp" presStyleCnt="0"/>
      <dgm:spPr/>
    </dgm:pt>
    <dgm:pt modelId="{1DC66106-4367-7344-99B8-6B2A08C421C1}" type="pres">
      <dgm:prSet presAssocID="{67DB4A59-43F5-4594-B8FF-D57D8D360887}" presName="linNode" presStyleCnt="0"/>
      <dgm:spPr/>
    </dgm:pt>
    <dgm:pt modelId="{19648176-06C6-3E42-8A6E-E624B13BDE2D}" type="pres">
      <dgm:prSet presAssocID="{67DB4A59-43F5-4594-B8FF-D57D8D360887}" presName="parentText" presStyleLbl="solidFgAcc1" presStyleIdx="2" presStyleCnt="3">
        <dgm:presLayoutVars>
          <dgm:chMax val="1"/>
          <dgm:bulletEnabled/>
        </dgm:presLayoutVars>
      </dgm:prSet>
      <dgm:spPr/>
    </dgm:pt>
    <dgm:pt modelId="{D84F214D-A939-ED4B-BBD7-3E8820C34E20}" type="pres">
      <dgm:prSet presAssocID="{67DB4A59-43F5-4594-B8FF-D57D8D360887}" presName="descendantText" presStyleLbl="alignNode1" presStyleIdx="2" presStyleCnt="3">
        <dgm:presLayoutVars>
          <dgm:bulletEnabled/>
        </dgm:presLayoutVars>
      </dgm:prSet>
      <dgm:spPr/>
    </dgm:pt>
  </dgm:ptLst>
  <dgm:cxnLst>
    <dgm:cxn modelId="{3DA9C32E-99EE-EE4C-B42F-D60873DE8820}" type="presOf" srcId="{9C69CB78-AEB7-415F-86E8-E95430110168}" destId="{D0E99BCC-505E-124F-8B70-2703834E7A43}" srcOrd="0" destOrd="0" presId="urn:microsoft.com/office/officeart/2016/7/layout/VerticalHollowActionList"/>
    <dgm:cxn modelId="{26DBE53A-DB96-497F-8537-55227568C767}" srcId="{10FA4429-BF1C-4D59-A397-929E0049A128}" destId="{69628B0C-973F-4E25-B6FF-F2D2A3434F49}" srcOrd="0" destOrd="0" parTransId="{38BC6435-7839-4FF0-8500-4463DBF75131}" sibTransId="{B13404CE-C336-47A1-9940-1FE939324FFD}"/>
    <dgm:cxn modelId="{736D5B42-6AC4-6248-B29A-EE4E74F8D526}" type="presOf" srcId="{67DB4A59-43F5-4594-B8FF-D57D8D360887}" destId="{19648176-06C6-3E42-8A6E-E624B13BDE2D}" srcOrd="0" destOrd="0" presId="urn:microsoft.com/office/officeart/2016/7/layout/VerticalHollowActionList"/>
    <dgm:cxn modelId="{68912E52-E821-4FE3-9A39-609F14781AA7}" srcId="{67DB4A59-43F5-4594-B8FF-D57D8D360887}" destId="{EAF502DA-7902-4ED5-9472-8F6ECAAAF578}" srcOrd="0" destOrd="0" parTransId="{54F81A39-EF58-455C-B6EF-E2705DE4537A}" sibTransId="{0D4E45B9-F063-432F-9AD1-1AF25F4CA222}"/>
    <dgm:cxn modelId="{01638664-0DA3-4A1E-BF21-FF4EE41BCD9B}" srcId="{69628B0C-973F-4E25-B6FF-F2D2A3434F49}" destId="{586CCD3F-589E-468D-9E47-D1CF4DE9D6D9}" srcOrd="0" destOrd="0" parTransId="{8ADFBB4A-0733-4BA6-B90A-CE2753DFF2FC}" sibTransId="{F99D76C8-18DA-49C1-B1A0-C6CDC32BAB03}"/>
    <dgm:cxn modelId="{23C26968-B146-4263-B12E-5663A79DA287}" srcId="{10FA4429-BF1C-4D59-A397-929E0049A128}" destId="{6CF8B312-9A72-4120-86BB-44690BDE009E}" srcOrd="1" destOrd="0" parTransId="{D73C275A-4027-419A-9492-BD454D9969A7}" sibTransId="{D5D02001-2646-4279-8C13-BB8179688A31}"/>
    <dgm:cxn modelId="{4EFEA76E-D3D5-B447-B0C5-18AD33CA4229}" type="presOf" srcId="{69628B0C-973F-4E25-B6FF-F2D2A3434F49}" destId="{55216251-E1A0-8742-8EE9-F69D56E8CF1D}" srcOrd="0" destOrd="0" presId="urn:microsoft.com/office/officeart/2016/7/layout/VerticalHollowActionList"/>
    <dgm:cxn modelId="{8A6AA977-EDD7-4265-A910-E9273B0ECB82}" srcId="{10FA4429-BF1C-4D59-A397-929E0049A128}" destId="{67DB4A59-43F5-4594-B8FF-D57D8D360887}" srcOrd="2" destOrd="0" parTransId="{E3E42DCC-0FE3-4FF1-9DE2-8B23ACCE6735}" sibTransId="{59D5B548-FAD8-4F68-9137-F8F0E65ACE15}"/>
    <dgm:cxn modelId="{81C5B9A5-B450-0645-8AAF-A2E9DF612306}" type="presOf" srcId="{6CF8B312-9A72-4120-86BB-44690BDE009E}" destId="{B20BAC83-D428-0746-A73F-30DA206B5871}" srcOrd="0" destOrd="0" presId="urn:microsoft.com/office/officeart/2016/7/layout/VerticalHollowActionList"/>
    <dgm:cxn modelId="{69C392B6-DCBB-2242-80F5-32DC795227B2}" type="presOf" srcId="{EAF502DA-7902-4ED5-9472-8F6ECAAAF578}" destId="{D84F214D-A939-ED4B-BBD7-3E8820C34E20}"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DEEF77D0-3379-A840-B395-46BE49EFFDB8}" type="presOf" srcId="{586CCD3F-589E-468D-9E47-D1CF4DE9D6D9}" destId="{E8221F51-55A5-2846-9D25-1B6B9DB5445B}" srcOrd="0" destOrd="0" presId="urn:microsoft.com/office/officeart/2016/7/layout/VerticalHollowActionList"/>
    <dgm:cxn modelId="{DDFD86E7-CFDF-43F9-B0CC-9A05DD590129}" srcId="{6CF8B312-9A72-4120-86BB-44690BDE009E}" destId="{9C69CB78-AEB7-415F-86E8-E95430110168}" srcOrd="0" destOrd="0" parTransId="{5F6BF555-1CFE-40B4-95C8-1D563F01A661}" sibTransId="{CB333FC0-E79A-4726-802E-664AD1F3B730}"/>
    <dgm:cxn modelId="{23DE6F7B-74B5-2247-BB73-4C65BB85BFE6}" type="presParOf" srcId="{C590B4DB-5C7B-C54F-A76C-144FF17D03BE}" destId="{083995E4-1C8A-7449-BBE6-825D5E85402B}" srcOrd="0" destOrd="0" presId="urn:microsoft.com/office/officeart/2016/7/layout/VerticalHollowActionList"/>
    <dgm:cxn modelId="{2B3A2C9B-D804-B148-A45D-8A8EFC3A0BFD}" type="presParOf" srcId="{083995E4-1C8A-7449-BBE6-825D5E85402B}" destId="{55216251-E1A0-8742-8EE9-F69D56E8CF1D}" srcOrd="0" destOrd="0" presId="urn:microsoft.com/office/officeart/2016/7/layout/VerticalHollowActionList"/>
    <dgm:cxn modelId="{1ABACCAD-67F2-424B-B31C-91CA43EB5E77}" type="presParOf" srcId="{083995E4-1C8A-7449-BBE6-825D5E85402B}" destId="{E8221F51-55A5-2846-9D25-1B6B9DB5445B}" srcOrd="1" destOrd="0" presId="urn:microsoft.com/office/officeart/2016/7/layout/VerticalHollowActionList"/>
    <dgm:cxn modelId="{AE17667E-7970-1C47-8F29-45D56C974F55}" type="presParOf" srcId="{C590B4DB-5C7B-C54F-A76C-144FF17D03BE}" destId="{054AE5FD-2906-A247-918E-EED3920AB6F1}" srcOrd="1" destOrd="0" presId="urn:microsoft.com/office/officeart/2016/7/layout/VerticalHollowActionList"/>
    <dgm:cxn modelId="{4B599AC5-513B-3745-AA6B-D9295CC95486}" type="presParOf" srcId="{C590B4DB-5C7B-C54F-A76C-144FF17D03BE}" destId="{A1AF75A6-7B32-0841-B6E8-91FFF2E20405}" srcOrd="2" destOrd="0" presId="urn:microsoft.com/office/officeart/2016/7/layout/VerticalHollowActionList"/>
    <dgm:cxn modelId="{42CA718C-AFEE-6440-B8F3-5792CB8798D0}" type="presParOf" srcId="{A1AF75A6-7B32-0841-B6E8-91FFF2E20405}" destId="{B20BAC83-D428-0746-A73F-30DA206B5871}" srcOrd="0" destOrd="0" presId="urn:microsoft.com/office/officeart/2016/7/layout/VerticalHollowActionList"/>
    <dgm:cxn modelId="{E3C14322-D5FB-1F46-8F71-7D5C65FA92BF}" type="presParOf" srcId="{A1AF75A6-7B32-0841-B6E8-91FFF2E20405}" destId="{D0E99BCC-505E-124F-8B70-2703834E7A43}" srcOrd="1" destOrd="0" presId="urn:microsoft.com/office/officeart/2016/7/layout/VerticalHollowActionList"/>
    <dgm:cxn modelId="{7AFCAB05-A8F4-1C42-9B39-0FC7ADD3FB21}" type="presParOf" srcId="{C590B4DB-5C7B-C54F-A76C-144FF17D03BE}" destId="{980DA1D6-3834-6F4F-80E3-DDA1E8A54E7A}" srcOrd="3" destOrd="0" presId="urn:microsoft.com/office/officeart/2016/7/layout/VerticalHollowActionList"/>
    <dgm:cxn modelId="{6C8674A0-9E71-1F45-97CB-4FE6B3B97BC6}" type="presParOf" srcId="{C590B4DB-5C7B-C54F-A76C-144FF17D03BE}" destId="{1DC66106-4367-7344-99B8-6B2A08C421C1}" srcOrd="4" destOrd="0" presId="urn:microsoft.com/office/officeart/2016/7/layout/VerticalHollowActionList"/>
    <dgm:cxn modelId="{D9E72F05-99FA-9743-9E6B-8C5758539F16}" type="presParOf" srcId="{1DC66106-4367-7344-99B8-6B2A08C421C1}" destId="{19648176-06C6-3E42-8A6E-E624B13BDE2D}" srcOrd="0" destOrd="0" presId="urn:microsoft.com/office/officeart/2016/7/layout/VerticalHollowActionList"/>
    <dgm:cxn modelId="{2385924B-5C56-994D-A917-48D841693507}" type="presParOf" srcId="{1DC66106-4367-7344-99B8-6B2A08C421C1}" destId="{D84F214D-A939-ED4B-BBD7-3E8820C34E2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CF168-AFEF-FD47-9FB0-7B47F617F558}" type="doc">
      <dgm:prSet loTypeId="urn:microsoft.com/office/officeart/2016/7/layout/VerticalSolidActionList" loCatId="List" qsTypeId="urn:microsoft.com/office/officeart/2005/8/quickstyle/simple1" qsCatId="simple" csTypeId="urn:microsoft.com/office/officeart/2005/8/colors/accent5_2" csCatId="accent5" phldr="1"/>
      <dgm:spPr/>
      <dgm:t>
        <a:bodyPr/>
        <a:lstStyle/>
        <a:p>
          <a:endParaRPr lang="en-US"/>
        </a:p>
      </dgm:t>
    </dgm:pt>
    <dgm:pt modelId="{65101F79-968A-F642-9AC5-AE838F273128}">
      <dgm:prSet phldrT="[Text]" custT="1"/>
      <dgm:spPr>
        <a:solidFill>
          <a:schemeClr val="accent1"/>
        </a:solidFill>
        <a:ln>
          <a:solidFill>
            <a:schemeClr val="accent1"/>
          </a:solidFill>
        </a:ln>
      </dgm:spPr>
      <dgm:t>
        <a:bodyPr anchor="ctr"/>
        <a:lstStyle/>
        <a:p>
          <a:r>
            <a:rPr lang="en-US" sz="3200" b="1" dirty="0"/>
            <a:t>Our Practice</a:t>
          </a:r>
        </a:p>
      </dgm:t>
    </dgm:pt>
    <dgm:pt modelId="{6410021F-5969-2349-86AF-DB76B5101983}" type="parTrans" cxnId="{9332289B-109F-EB44-A412-4C5FA0265FC5}">
      <dgm:prSet/>
      <dgm:spPr/>
      <dgm:t>
        <a:bodyPr/>
        <a:lstStyle/>
        <a:p>
          <a:endParaRPr lang="en-US" sz="1800"/>
        </a:p>
      </dgm:t>
    </dgm:pt>
    <dgm:pt modelId="{1F6AC5D5-C77A-2D41-89A8-C29AB911DBF8}" type="sibTrans" cxnId="{9332289B-109F-EB44-A412-4C5FA0265FC5}">
      <dgm:prSet/>
      <dgm:spPr/>
      <dgm:t>
        <a:bodyPr/>
        <a:lstStyle/>
        <a:p>
          <a:endParaRPr lang="en-US" sz="1800"/>
        </a:p>
      </dgm:t>
    </dgm:pt>
    <dgm:pt modelId="{E6666B3E-E984-F64D-93A4-9BF8A32254EE}">
      <dgm:prSet phldrT="[Text]" custT="1"/>
      <dgm:spPr/>
      <dgm:t>
        <a:bodyPr/>
        <a:lstStyle/>
        <a:p>
          <a:r>
            <a:rPr lang="en-US" sz="2400" kern="1200" dirty="0"/>
            <a:t>Number of unique patients seen annually</a:t>
          </a:r>
        </a:p>
        <a:p>
          <a:r>
            <a:rPr lang="en-US" sz="2400" kern="1200" dirty="0"/>
            <a:t>Number of visits annually</a:t>
          </a:r>
        </a:p>
      </dgm:t>
    </dgm:pt>
    <dgm:pt modelId="{90B9E0F6-493E-8A41-93F9-7E62E3770D54}" type="parTrans" cxnId="{86DE24BA-51FC-7E40-94E0-4A80B9F9C8DC}">
      <dgm:prSet/>
      <dgm:spPr/>
      <dgm:t>
        <a:bodyPr/>
        <a:lstStyle/>
        <a:p>
          <a:endParaRPr lang="en-US" sz="1800"/>
        </a:p>
      </dgm:t>
    </dgm:pt>
    <dgm:pt modelId="{6399E9A7-9A00-D244-818F-90CE8EC872DA}" type="sibTrans" cxnId="{86DE24BA-51FC-7E40-94E0-4A80B9F9C8DC}">
      <dgm:prSet/>
      <dgm:spPr/>
      <dgm:t>
        <a:bodyPr/>
        <a:lstStyle/>
        <a:p>
          <a:endParaRPr lang="en-US" sz="1800"/>
        </a:p>
      </dgm:t>
    </dgm:pt>
    <dgm:pt modelId="{076290A9-3C1F-1848-A120-D4B2171D78B4}">
      <dgm:prSet phldrT="[Text]" custT="1"/>
      <dgm:spPr>
        <a:solidFill>
          <a:srgbClr val="92D050"/>
        </a:solidFill>
        <a:ln>
          <a:solidFill>
            <a:srgbClr val="92D050"/>
          </a:solidFill>
        </a:ln>
      </dgm:spPr>
      <dgm:t>
        <a:bodyPr anchor="ctr"/>
        <a:lstStyle/>
        <a:p>
          <a:r>
            <a:rPr lang="en-US" sz="3200" b="1" dirty="0"/>
            <a:t>Our </a:t>
          </a:r>
        </a:p>
        <a:p>
          <a:r>
            <a:rPr lang="en-US" sz="3200" b="1" baseline="0" dirty="0"/>
            <a:t>Team </a:t>
          </a:r>
          <a:endParaRPr lang="en-US" sz="3200" b="1" dirty="0"/>
        </a:p>
      </dgm:t>
    </dgm:pt>
    <dgm:pt modelId="{BAA88103-9296-C84E-AA7F-0F580DE04CF6}" type="parTrans" cxnId="{9AD9E56B-0B27-A147-8249-595410644489}">
      <dgm:prSet/>
      <dgm:spPr/>
      <dgm:t>
        <a:bodyPr/>
        <a:lstStyle/>
        <a:p>
          <a:endParaRPr lang="en-US" sz="1800"/>
        </a:p>
      </dgm:t>
    </dgm:pt>
    <dgm:pt modelId="{19CB92F6-16B4-3F44-8364-C7FB3EAB31A5}" type="sibTrans" cxnId="{9AD9E56B-0B27-A147-8249-595410644489}">
      <dgm:prSet/>
      <dgm:spPr/>
      <dgm:t>
        <a:bodyPr/>
        <a:lstStyle/>
        <a:p>
          <a:endParaRPr lang="en-US" sz="1800"/>
        </a:p>
      </dgm:t>
    </dgm:pt>
    <dgm:pt modelId="{42FE3140-A9DC-3846-80F7-80F8C278BA7A}">
      <dgm:prSet phldrT="[Text]" custT="1"/>
      <dgm:spPr>
        <a:solidFill>
          <a:schemeClr val="accent3">
            <a:lumMod val="40000"/>
            <a:lumOff val="60000"/>
            <a:alpha val="90000"/>
          </a:schemeClr>
        </a:solidFill>
      </dgm:spPr>
      <dgm:t>
        <a:bodyPr/>
        <a:lstStyle/>
        <a:p>
          <a:r>
            <a:rPr lang="en-US" sz="2400" b="0" dirty="0">
              <a:solidFill>
                <a:schemeClr val="tx1"/>
              </a:solidFill>
            </a:rPr>
            <a:t>X Patient / Family Partner</a:t>
          </a:r>
          <a:endParaRPr lang="en-US" sz="2400" dirty="0">
            <a:solidFill>
              <a:schemeClr val="tx1"/>
            </a:solidFill>
          </a:endParaRPr>
        </a:p>
      </dgm:t>
    </dgm:pt>
    <dgm:pt modelId="{8DA461AC-4EB4-0944-A907-C7EA9FCCA6C0}" type="parTrans" cxnId="{E5B3EE50-1E99-C542-BEAD-A545503C4845}">
      <dgm:prSet/>
      <dgm:spPr/>
      <dgm:t>
        <a:bodyPr/>
        <a:lstStyle/>
        <a:p>
          <a:endParaRPr lang="en-US" sz="1800"/>
        </a:p>
      </dgm:t>
    </dgm:pt>
    <dgm:pt modelId="{CC34F661-C39A-A940-B7B8-3E64C7BCCB6A}" type="sibTrans" cxnId="{E5B3EE50-1E99-C542-BEAD-A545503C4845}">
      <dgm:prSet/>
      <dgm:spPr/>
      <dgm:t>
        <a:bodyPr/>
        <a:lstStyle/>
        <a:p>
          <a:endParaRPr lang="en-US" sz="1800"/>
        </a:p>
      </dgm:t>
    </dgm:pt>
    <dgm:pt modelId="{D34EBBD1-06EA-C64F-8AE1-D1DBF0292BAC}">
      <dgm:prSet phldrT="[Text]" custT="1"/>
      <dgm:spPr/>
      <dgm:t>
        <a:bodyPr/>
        <a:lstStyle/>
        <a:p>
          <a:r>
            <a:rPr lang="en-US" sz="2400" kern="1200" dirty="0">
              <a:solidFill>
                <a:prstClr val="black">
                  <a:hueOff val="0"/>
                  <a:satOff val="0"/>
                  <a:lumOff val="0"/>
                  <a:alphaOff val="0"/>
                </a:prstClr>
              </a:solidFill>
              <a:latin typeface="Calibri"/>
              <a:ea typeface="+mn-ea"/>
              <a:cs typeface="+mn-cs"/>
            </a:rPr>
            <a:t>Include additional unique features of your population (i.e. culture, language, etc.)</a:t>
          </a:r>
        </a:p>
      </dgm:t>
    </dgm:pt>
    <dgm:pt modelId="{F4DEFF3D-1ED7-3A43-928F-1F3510BB0323}" type="parTrans" cxnId="{B0040846-0BE6-A14D-9CF1-D6FF176254A5}">
      <dgm:prSet/>
      <dgm:spPr/>
      <dgm:t>
        <a:bodyPr/>
        <a:lstStyle/>
        <a:p>
          <a:endParaRPr lang="en-US" sz="1800"/>
        </a:p>
      </dgm:t>
    </dgm:pt>
    <dgm:pt modelId="{41DE1AE6-52D2-3B4C-90A2-A7FD100DB7F2}" type="sibTrans" cxnId="{B0040846-0BE6-A14D-9CF1-D6FF176254A5}">
      <dgm:prSet/>
      <dgm:spPr/>
      <dgm:t>
        <a:bodyPr/>
        <a:lstStyle/>
        <a:p>
          <a:endParaRPr lang="en-US" sz="1800"/>
        </a:p>
      </dgm:t>
    </dgm:pt>
    <dgm:pt modelId="{21CA9189-B4D2-7B49-8492-BC54E30744C0}">
      <dgm:prSet phldrT="[Text]" custT="1"/>
      <dgm:spPr/>
      <dgm:t>
        <a:bodyPr anchor="ctr"/>
        <a:lstStyle/>
        <a:p>
          <a:r>
            <a:rPr lang="en-US" sz="3200" b="1" dirty="0"/>
            <a:t>Our Population</a:t>
          </a:r>
        </a:p>
      </dgm:t>
    </dgm:pt>
    <dgm:pt modelId="{99F86A20-FDBB-D947-B91D-F3C0CAAFCE92}" type="parTrans" cxnId="{F21F4418-A4ED-9F4A-88A4-E317F1584EB6}">
      <dgm:prSet/>
      <dgm:spPr/>
      <dgm:t>
        <a:bodyPr/>
        <a:lstStyle/>
        <a:p>
          <a:endParaRPr lang="en-US" sz="1800"/>
        </a:p>
      </dgm:t>
    </dgm:pt>
    <dgm:pt modelId="{F98312F4-0DE2-694B-BA9F-3FD115DD68D8}" type="sibTrans" cxnId="{F21F4418-A4ED-9F4A-88A4-E317F1584EB6}">
      <dgm:prSet/>
      <dgm:spPr/>
      <dgm:t>
        <a:bodyPr/>
        <a:lstStyle/>
        <a:p>
          <a:endParaRPr lang="en-US" sz="1800"/>
        </a:p>
      </dgm:t>
    </dgm:pt>
    <dgm:pt modelId="{C248789C-5B5E-3F4D-9ABE-52FE3342C23A}">
      <dgm:prSet phldrT="[Text]" custT="1"/>
      <dgm:spPr>
        <a:solidFill>
          <a:schemeClr val="accent1">
            <a:lumMod val="40000"/>
            <a:lumOff val="60000"/>
            <a:alpha val="90000"/>
          </a:schemeClr>
        </a:solidFill>
      </dgm:spPr>
      <dgm:t>
        <a:bodyPr anchor="t"/>
        <a:lstStyle/>
        <a:p>
          <a:pPr>
            <a:buFont typeface="Arial" panose="020B0604020202020204" pitchFamily="34" charset="0"/>
            <a:buNone/>
          </a:pPr>
          <a:r>
            <a:rPr lang="en-US" sz="2400" dirty="0"/>
            <a:t>Type of facility: Academic, private practice, etc</a:t>
          </a:r>
        </a:p>
        <a:p>
          <a:pPr>
            <a:buFont typeface="Arial" panose="020B0604020202020204" pitchFamily="34" charset="0"/>
            <a:buNone/>
          </a:pPr>
          <a:r>
            <a:rPr lang="en-US" sz="2400" dirty="0"/>
            <a:t>Setting: Rural, urban</a:t>
          </a:r>
        </a:p>
      </dgm:t>
    </dgm:pt>
    <dgm:pt modelId="{7C3CD60F-B471-414C-B939-9B85110BA40E}" type="parTrans" cxnId="{2CE10024-D83B-3A4F-895C-63B0E96FFD3E}">
      <dgm:prSet/>
      <dgm:spPr/>
      <dgm:t>
        <a:bodyPr/>
        <a:lstStyle/>
        <a:p>
          <a:endParaRPr lang="en-US" sz="1800"/>
        </a:p>
      </dgm:t>
    </dgm:pt>
    <dgm:pt modelId="{0BC429B0-5838-A447-A681-12826706EB25}" type="sibTrans" cxnId="{2CE10024-D83B-3A4F-895C-63B0E96FFD3E}">
      <dgm:prSet/>
      <dgm:spPr/>
      <dgm:t>
        <a:bodyPr/>
        <a:lstStyle/>
        <a:p>
          <a:endParaRPr lang="en-US" sz="1800"/>
        </a:p>
      </dgm:t>
    </dgm:pt>
    <dgm:pt modelId="{E4DBE307-414C-E048-BA34-3358C3E63DE0}">
      <dgm:prSet phldrT="[Text]" custT="1"/>
      <dgm:spPr>
        <a:solidFill>
          <a:schemeClr val="accent3">
            <a:lumMod val="40000"/>
            <a:lumOff val="60000"/>
            <a:alpha val="90000"/>
          </a:schemeClr>
        </a:solidFill>
      </dgm:spPr>
      <dgm:t>
        <a:bodyPr/>
        <a:lstStyle/>
        <a:p>
          <a:r>
            <a:rPr lang="en-US" sz="2400" dirty="0">
              <a:solidFill>
                <a:schemeClr val="tx1"/>
              </a:solidFill>
            </a:rPr>
            <a:t>XX </a:t>
          </a:r>
          <a:r>
            <a:rPr lang="en-US" sz="2400" dirty="0"/>
            <a:t>MDs</a:t>
          </a:r>
        </a:p>
        <a:p>
          <a:r>
            <a:rPr lang="en-US" sz="2400" b="0" dirty="0"/>
            <a:t>XX</a:t>
          </a:r>
          <a:r>
            <a:rPr lang="en-US" sz="2400" b="1" dirty="0"/>
            <a:t> </a:t>
          </a:r>
          <a:r>
            <a:rPr lang="en-US" sz="2400" b="0" dirty="0"/>
            <a:t>NPs</a:t>
          </a:r>
        </a:p>
      </dgm:t>
    </dgm:pt>
    <dgm:pt modelId="{3E6B91AF-EC99-764A-ACE2-9935D0E7C68A}" type="parTrans" cxnId="{D434694A-3938-AC47-9A01-825ED6C63CEB}">
      <dgm:prSet/>
      <dgm:spPr/>
      <dgm:t>
        <a:bodyPr/>
        <a:lstStyle/>
        <a:p>
          <a:endParaRPr lang="en-US" sz="1800"/>
        </a:p>
      </dgm:t>
    </dgm:pt>
    <dgm:pt modelId="{26F1A0EA-6ED4-F044-B8F5-3FA5AE3F2E53}" type="sibTrans" cxnId="{D434694A-3938-AC47-9A01-825ED6C63CEB}">
      <dgm:prSet/>
      <dgm:spPr/>
      <dgm:t>
        <a:bodyPr/>
        <a:lstStyle/>
        <a:p>
          <a:endParaRPr lang="en-US" sz="1800"/>
        </a:p>
      </dgm:t>
    </dgm:pt>
    <dgm:pt modelId="{5B62B413-2C1C-8847-9859-37F1958C3CB5}" type="pres">
      <dgm:prSet presAssocID="{524CF168-AFEF-FD47-9FB0-7B47F617F558}" presName="Name0" presStyleCnt="0">
        <dgm:presLayoutVars>
          <dgm:dir/>
          <dgm:animLvl val="lvl"/>
          <dgm:resizeHandles val="exact"/>
        </dgm:presLayoutVars>
      </dgm:prSet>
      <dgm:spPr/>
    </dgm:pt>
    <dgm:pt modelId="{CD0A7018-38FF-AF42-8D48-8CE6C7A12963}" type="pres">
      <dgm:prSet presAssocID="{65101F79-968A-F642-9AC5-AE838F273128}" presName="linNode" presStyleCnt="0"/>
      <dgm:spPr/>
    </dgm:pt>
    <dgm:pt modelId="{C5439E7A-4E50-4240-A5C0-73C5FB2C94C6}" type="pres">
      <dgm:prSet presAssocID="{65101F79-968A-F642-9AC5-AE838F273128}" presName="parentText" presStyleLbl="alignNode1" presStyleIdx="0" presStyleCnt="3">
        <dgm:presLayoutVars>
          <dgm:chMax val="1"/>
          <dgm:bulletEnabled/>
        </dgm:presLayoutVars>
      </dgm:prSet>
      <dgm:spPr/>
    </dgm:pt>
    <dgm:pt modelId="{D3E7C77F-C67E-7749-AD60-6E97E974C67B}" type="pres">
      <dgm:prSet presAssocID="{65101F79-968A-F642-9AC5-AE838F273128}" presName="descendantText" presStyleLbl="alignAccFollowNode1" presStyleIdx="0" presStyleCnt="3">
        <dgm:presLayoutVars>
          <dgm:bulletEnabled/>
        </dgm:presLayoutVars>
      </dgm:prSet>
      <dgm:spPr/>
    </dgm:pt>
    <dgm:pt modelId="{AC454E1C-F95A-274D-9273-0EE9B9F7AF5F}" type="pres">
      <dgm:prSet presAssocID="{1F6AC5D5-C77A-2D41-89A8-C29AB911DBF8}" presName="sp" presStyleCnt="0"/>
      <dgm:spPr/>
    </dgm:pt>
    <dgm:pt modelId="{989651C3-0E17-5D41-A364-C51E7F43F53E}" type="pres">
      <dgm:prSet presAssocID="{21CA9189-B4D2-7B49-8492-BC54E30744C0}" presName="linNode" presStyleCnt="0"/>
      <dgm:spPr/>
    </dgm:pt>
    <dgm:pt modelId="{EEB4D084-C27B-F341-A1DE-6C793D3B283B}" type="pres">
      <dgm:prSet presAssocID="{21CA9189-B4D2-7B49-8492-BC54E30744C0}" presName="parentText" presStyleLbl="alignNode1" presStyleIdx="1" presStyleCnt="3">
        <dgm:presLayoutVars>
          <dgm:chMax val="1"/>
          <dgm:bulletEnabled/>
        </dgm:presLayoutVars>
      </dgm:prSet>
      <dgm:spPr/>
    </dgm:pt>
    <dgm:pt modelId="{8A36D7A2-C47D-8A40-8F85-D256F0BA6F6E}" type="pres">
      <dgm:prSet presAssocID="{21CA9189-B4D2-7B49-8492-BC54E30744C0}" presName="descendantText" presStyleLbl="alignAccFollowNode1" presStyleIdx="1" presStyleCnt="3">
        <dgm:presLayoutVars>
          <dgm:bulletEnabled/>
        </dgm:presLayoutVars>
      </dgm:prSet>
      <dgm:spPr/>
    </dgm:pt>
    <dgm:pt modelId="{72FA74F1-A1EF-6947-9F88-81E1CC6ED9EF}" type="pres">
      <dgm:prSet presAssocID="{F98312F4-0DE2-694B-BA9F-3FD115DD68D8}" presName="sp" presStyleCnt="0"/>
      <dgm:spPr/>
    </dgm:pt>
    <dgm:pt modelId="{CBC50209-9F36-2E41-AC1E-1AE210D9AFDC}" type="pres">
      <dgm:prSet presAssocID="{076290A9-3C1F-1848-A120-D4B2171D78B4}" presName="linNode" presStyleCnt="0"/>
      <dgm:spPr/>
    </dgm:pt>
    <dgm:pt modelId="{5FE09285-F0F9-334E-BDE7-0C35D8140067}" type="pres">
      <dgm:prSet presAssocID="{076290A9-3C1F-1848-A120-D4B2171D78B4}" presName="parentText" presStyleLbl="alignNode1" presStyleIdx="2" presStyleCnt="3">
        <dgm:presLayoutVars>
          <dgm:chMax val="1"/>
          <dgm:bulletEnabled/>
        </dgm:presLayoutVars>
      </dgm:prSet>
      <dgm:spPr/>
    </dgm:pt>
    <dgm:pt modelId="{B122786F-3E72-F848-9730-C07200078482}" type="pres">
      <dgm:prSet presAssocID="{076290A9-3C1F-1848-A120-D4B2171D78B4}" presName="descendantText" presStyleLbl="alignAccFollowNode1" presStyleIdx="2" presStyleCnt="3">
        <dgm:presLayoutVars>
          <dgm:bulletEnabled/>
        </dgm:presLayoutVars>
      </dgm:prSet>
      <dgm:spPr/>
    </dgm:pt>
  </dgm:ptLst>
  <dgm:cxnLst>
    <dgm:cxn modelId="{EB257912-813D-6D4D-96F2-64D88E15013E}" type="presOf" srcId="{21CA9189-B4D2-7B49-8492-BC54E30744C0}" destId="{EEB4D084-C27B-F341-A1DE-6C793D3B283B}" srcOrd="0" destOrd="0" presId="urn:microsoft.com/office/officeart/2016/7/layout/VerticalSolidActionList"/>
    <dgm:cxn modelId="{F21F4418-A4ED-9F4A-88A4-E317F1584EB6}" srcId="{524CF168-AFEF-FD47-9FB0-7B47F617F558}" destId="{21CA9189-B4D2-7B49-8492-BC54E30744C0}" srcOrd="1" destOrd="0" parTransId="{99F86A20-FDBB-D947-B91D-F3C0CAAFCE92}" sibTransId="{F98312F4-0DE2-694B-BA9F-3FD115DD68D8}"/>
    <dgm:cxn modelId="{0E3DB619-FA6C-404F-A3CF-40E4C101D20D}" type="presOf" srcId="{076290A9-3C1F-1848-A120-D4B2171D78B4}" destId="{5FE09285-F0F9-334E-BDE7-0C35D8140067}" srcOrd="0" destOrd="0" presId="urn:microsoft.com/office/officeart/2016/7/layout/VerticalSolidActionList"/>
    <dgm:cxn modelId="{2CE10024-D83B-3A4F-895C-63B0E96FFD3E}" srcId="{65101F79-968A-F642-9AC5-AE838F273128}" destId="{C248789C-5B5E-3F4D-9ABE-52FE3342C23A}" srcOrd="0" destOrd="0" parTransId="{7C3CD60F-B471-414C-B939-9B85110BA40E}" sibTransId="{0BC429B0-5838-A447-A681-12826706EB25}"/>
    <dgm:cxn modelId="{FF61922A-55F6-DA4B-B6A1-A29949EEDA27}" type="presOf" srcId="{E6666B3E-E984-F64D-93A4-9BF8A32254EE}" destId="{8A36D7A2-C47D-8A40-8F85-D256F0BA6F6E}" srcOrd="0" destOrd="0" presId="urn:microsoft.com/office/officeart/2016/7/layout/VerticalSolidActionList"/>
    <dgm:cxn modelId="{EB439C2B-7D56-FB4F-901D-ED166BD42618}" type="presOf" srcId="{E4DBE307-414C-E048-BA34-3358C3E63DE0}" destId="{B122786F-3E72-F848-9730-C07200078482}" srcOrd="0" destOrd="1" presId="urn:microsoft.com/office/officeart/2016/7/layout/VerticalSolidActionList"/>
    <dgm:cxn modelId="{51673542-0BBA-E64B-8F16-59FA67756F2A}" type="presOf" srcId="{C248789C-5B5E-3F4D-9ABE-52FE3342C23A}" destId="{D3E7C77F-C67E-7749-AD60-6E97E974C67B}" srcOrd="0" destOrd="0" presId="urn:microsoft.com/office/officeart/2016/7/layout/VerticalSolidActionList"/>
    <dgm:cxn modelId="{B0040846-0BE6-A14D-9CF1-D6FF176254A5}" srcId="{21CA9189-B4D2-7B49-8492-BC54E30744C0}" destId="{D34EBBD1-06EA-C64F-8AE1-D1DBF0292BAC}" srcOrd="1" destOrd="0" parTransId="{F4DEFF3D-1ED7-3A43-928F-1F3510BB0323}" sibTransId="{41DE1AE6-52D2-3B4C-90A2-A7FD100DB7F2}"/>
    <dgm:cxn modelId="{D434694A-3938-AC47-9A01-825ED6C63CEB}" srcId="{076290A9-3C1F-1848-A120-D4B2171D78B4}" destId="{E4DBE307-414C-E048-BA34-3358C3E63DE0}" srcOrd="1" destOrd="0" parTransId="{3E6B91AF-EC99-764A-ACE2-9935D0E7C68A}" sibTransId="{26F1A0EA-6ED4-F044-B8F5-3FA5AE3F2E53}"/>
    <dgm:cxn modelId="{E5B3EE50-1E99-C542-BEAD-A545503C4845}" srcId="{076290A9-3C1F-1848-A120-D4B2171D78B4}" destId="{42FE3140-A9DC-3846-80F7-80F8C278BA7A}" srcOrd="0" destOrd="0" parTransId="{8DA461AC-4EB4-0944-A907-C7EA9FCCA6C0}" sibTransId="{CC34F661-C39A-A940-B7B8-3E64C7BCCB6A}"/>
    <dgm:cxn modelId="{9AD9E56B-0B27-A147-8249-595410644489}" srcId="{524CF168-AFEF-FD47-9FB0-7B47F617F558}" destId="{076290A9-3C1F-1848-A120-D4B2171D78B4}" srcOrd="2" destOrd="0" parTransId="{BAA88103-9296-C84E-AA7F-0F580DE04CF6}" sibTransId="{19CB92F6-16B4-3F44-8364-C7FB3EAB31A5}"/>
    <dgm:cxn modelId="{2967726E-F52C-4C49-9E9B-4F7DEF445655}" type="presOf" srcId="{65101F79-968A-F642-9AC5-AE838F273128}" destId="{C5439E7A-4E50-4240-A5C0-73C5FB2C94C6}" srcOrd="0" destOrd="0" presId="urn:microsoft.com/office/officeart/2016/7/layout/VerticalSolidActionList"/>
    <dgm:cxn modelId="{7F2F9D8E-9568-614D-9129-650B632E2BA6}" type="presOf" srcId="{D34EBBD1-06EA-C64F-8AE1-D1DBF0292BAC}" destId="{8A36D7A2-C47D-8A40-8F85-D256F0BA6F6E}" srcOrd="0" destOrd="1" presId="urn:microsoft.com/office/officeart/2016/7/layout/VerticalSolidActionList"/>
    <dgm:cxn modelId="{9332289B-109F-EB44-A412-4C5FA0265FC5}" srcId="{524CF168-AFEF-FD47-9FB0-7B47F617F558}" destId="{65101F79-968A-F642-9AC5-AE838F273128}" srcOrd="0" destOrd="0" parTransId="{6410021F-5969-2349-86AF-DB76B5101983}" sibTransId="{1F6AC5D5-C77A-2D41-89A8-C29AB911DBF8}"/>
    <dgm:cxn modelId="{86DE24BA-51FC-7E40-94E0-4A80B9F9C8DC}" srcId="{21CA9189-B4D2-7B49-8492-BC54E30744C0}" destId="{E6666B3E-E984-F64D-93A4-9BF8A32254EE}" srcOrd="0" destOrd="0" parTransId="{90B9E0F6-493E-8A41-93F9-7E62E3770D54}" sibTransId="{6399E9A7-9A00-D244-818F-90CE8EC872DA}"/>
    <dgm:cxn modelId="{A79377BA-799F-A84D-9F5A-61EBFF90C346}" type="presOf" srcId="{42FE3140-A9DC-3846-80F7-80F8C278BA7A}" destId="{B122786F-3E72-F848-9730-C07200078482}" srcOrd="0" destOrd="0" presId="urn:microsoft.com/office/officeart/2016/7/layout/VerticalSolidActionList"/>
    <dgm:cxn modelId="{FECF3BDB-E20E-B445-BCBA-5FB1476446EE}" type="presOf" srcId="{524CF168-AFEF-FD47-9FB0-7B47F617F558}" destId="{5B62B413-2C1C-8847-9859-37F1958C3CB5}" srcOrd="0" destOrd="0" presId="urn:microsoft.com/office/officeart/2016/7/layout/VerticalSolidActionList"/>
    <dgm:cxn modelId="{AFE5C3EA-A0C7-ED4E-A632-FAC82657D2D7}" type="presParOf" srcId="{5B62B413-2C1C-8847-9859-37F1958C3CB5}" destId="{CD0A7018-38FF-AF42-8D48-8CE6C7A12963}" srcOrd="0" destOrd="0" presId="urn:microsoft.com/office/officeart/2016/7/layout/VerticalSolidActionList"/>
    <dgm:cxn modelId="{70166B2A-AF91-3D46-944A-58CDBD502983}" type="presParOf" srcId="{CD0A7018-38FF-AF42-8D48-8CE6C7A12963}" destId="{C5439E7A-4E50-4240-A5C0-73C5FB2C94C6}" srcOrd="0" destOrd="0" presId="urn:microsoft.com/office/officeart/2016/7/layout/VerticalSolidActionList"/>
    <dgm:cxn modelId="{F584234F-53E3-D84D-80A6-0A3713DDA2C0}" type="presParOf" srcId="{CD0A7018-38FF-AF42-8D48-8CE6C7A12963}" destId="{D3E7C77F-C67E-7749-AD60-6E97E974C67B}" srcOrd="1" destOrd="0" presId="urn:microsoft.com/office/officeart/2016/7/layout/VerticalSolidActionList"/>
    <dgm:cxn modelId="{BF56C188-E2AE-7342-9DE0-48BFC42522B5}" type="presParOf" srcId="{5B62B413-2C1C-8847-9859-37F1958C3CB5}" destId="{AC454E1C-F95A-274D-9273-0EE9B9F7AF5F}" srcOrd="1" destOrd="0" presId="urn:microsoft.com/office/officeart/2016/7/layout/VerticalSolidActionList"/>
    <dgm:cxn modelId="{0F7ABA44-3850-D64A-878B-A32392338FA1}" type="presParOf" srcId="{5B62B413-2C1C-8847-9859-37F1958C3CB5}" destId="{989651C3-0E17-5D41-A364-C51E7F43F53E}" srcOrd="2" destOrd="0" presId="urn:microsoft.com/office/officeart/2016/7/layout/VerticalSolidActionList"/>
    <dgm:cxn modelId="{786862FB-2CC1-C34A-8DFB-93FD73B284A6}" type="presParOf" srcId="{989651C3-0E17-5D41-A364-C51E7F43F53E}" destId="{EEB4D084-C27B-F341-A1DE-6C793D3B283B}" srcOrd="0" destOrd="0" presId="urn:microsoft.com/office/officeart/2016/7/layout/VerticalSolidActionList"/>
    <dgm:cxn modelId="{31AACCC4-3ED3-7449-82F0-FF060F8EA0F2}" type="presParOf" srcId="{989651C3-0E17-5D41-A364-C51E7F43F53E}" destId="{8A36D7A2-C47D-8A40-8F85-D256F0BA6F6E}" srcOrd="1" destOrd="0" presId="urn:microsoft.com/office/officeart/2016/7/layout/VerticalSolidActionList"/>
    <dgm:cxn modelId="{372B5512-5EBD-2B44-82BD-4C1373F1413E}" type="presParOf" srcId="{5B62B413-2C1C-8847-9859-37F1958C3CB5}" destId="{72FA74F1-A1EF-6947-9F88-81E1CC6ED9EF}" srcOrd="3" destOrd="0" presId="urn:microsoft.com/office/officeart/2016/7/layout/VerticalSolidActionList"/>
    <dgm:cxn modelId="{575E3149-33A0-6C40-B3E8-B447DAF6DF80}" type="presParOf" srcId="{5B62B413-2C1C-8847-9859-37F1958C3CB5}" destId="{CBC50209-9F36-2E41-AC1E-1AE210D9AFDC}" srcOrd="4" destOrd="0" presId="urn:microsoft.com/office/officeart/2016/7/layout/VerticalSolidActionList"/>
    <dgm:cxn modelId="{5C66F45F-355A-E844-9811-7AE1709C406C}" type="presParOf" srcId="{CBC50209-9F36-2E41-AC1E-1AE210D9AFDC}" destId="{5FE09285-F0F9-334E-BDE7-0C35D8140067}" srcOrd="0" destOrd="0" presId="urn:microsoft.com/office/officeart/2016/7/layout/VerticalSolidActionList"/>
    <dgm:cxn modelId="{9E2201AD-417B-B64C-8DD0-2310F45E0806}" type="presParOf" srcId="{CBC50209-9F36-2E41-AC1E-1AE210D9AFDC}" destId="{B122786F-3E72-F848-9730-C072000784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8ABC37D-95B5-4CBA-8D08-0004A3B4417A}" type="doc">
      <dgm:prSet loTypeId="urn:microsoft.com/office/officeart/2005/8/layout/vList3" loCatId="icon" qsTypeId="urn:microsoft.com/office/officeart/2005/8/quickstyle/simple1" qsCatId="simple" csTypeId="urn:microsoft.com/office/officeart/2005/8/colors/colorful1" csCatId="colorful" phldr="1"/>
      <dgm:spPr/>
      <dgm:t>
        <a:bodyPr/>
        <a:lstStyle/>
        <a:p>
          <a:endParaRPr lang="en-US"/>
        </a:p>
      </dgm:t>
    </dgm:pt>
    <dgm:pt modelId="{193FF735-D3D7-448D-9BEB-3B7F02F17430}">
      <dgm:prSet custT="1"/>
      <dgm:spPr/>
      <dgm:t>
        <a:bodyPr/>
        <a:lstStyle/>
        <a:p>
          <a:endParaRPr lang="en-US" sz="2800" dirty="0"/>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5E9BC194-F18D-4781-B38B-B51128B88245}">
      <dgm:prSet/>
      <dgm:spPr/>
      <dgm:t>
        <a:bodyPr/>
        <a:lstStyle/>
        <a:p>
          <a:endParaRPr lang="en-US" dirty="0"/>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687D771D-5C5E-C440-8A09-A7E5B5CA175C}" type="pres">
      <dgm:prSet presAssocID="{F8ABC37D-95B5-4CBA-8D08-0004A3B4417A}" presName="linearFlow" presStyleCnt="0">
        <dgm:presLayoutVars>
          <dgm:dir/>
          <dgm:resizeHandles val="exact"/>
        </dgm:presLayoutVars>
      </dgm:prSet>
      <dgm:spPr/>
    </dgm:pt>
    <dgm:pt modelId="{FA40FC60-CC08-214F-8A9B-6E5EA7DD698E}" type="pres">
      <dgm:prSet presAssocID="{193FF735-D3D7-448D-9BEB-3B7F02F17430}" presName="composite" presStyleCnt="0"/>
      <dgm:spPr/>
    </dgm:pt>
    <dgm:pt modelId="{5422F965-E801-CC4E-A06C-8FCA62CB577D}" type="pres">
      <dgm:prSet presAssocID="{193FF735-D3D7-448D-9BEB-3B7F02F17430}" presName="imgShp" presStyleLbl="fgImgPlace1" presStyleIdx="0" presStyleCnt="2"/>
      <dgm:spPr/>
    </dgm:pt>
    <dgm:pt modelId="{7E672EEF-24B6-564A-B39F-F923762581C3}" type="pres">
      <dgm:prSet presAssocID="{193FF735-D3D7-448D-9BEB-3B7F02F17430}" presName="txShp" presStyleLbl="node1" presStyleIdx="0" presStyleCnt="2">
        <dgm:presLayoutVars>
          <dgm:bulletEnabled val="1"/>
        </dgm:presLayoutVars>
      </dgm:prSet>
      <dgm:spPr/>
    </dgm:pt>
    <dgm:pt modelId="{B6A4D160-7680-DE4E-AC85-16818B08BAB0}" type="pres">
      <dgm:prSet presAssocID="{7C9698C4-86B6-4674-8DF7-9F4CA488C34B}" presName="spacing" presStyleCnt="0"/>
      <dgm:spPr/>
    </dgm:pt>
    <dgm:pt modelId="{B0345D55-C3EE-704A-90FB-C76F0AE88008}" type="pres">
      <dgm:prSet presAssocID="{5E9BC194-F18D-4781-B38B-B51128B88245}" presName="composite" presStyleCnt="0"/>
      <dgm:spPr/>
    </dgm:pt>
    <dgm:pt modelId="{903ADC5F-F575-DB45-A056-AEC787BC9215}" type="pres">
      <dgm:prSet presAssocID="{5E9BC194-F18D-4781-B38B-B51128B88245}" presName="imgShp" presStyleLbl="fgImgPlace1" presStyleIdx="1" presStyleCnt="2"/>
      <dgm:spPr/>
    </dgm:pt>
    <dgm:pt modelId="{9F211718-D167-7F4F-9167-B89ED5DA21B4}" type="pres">
      <dgm:prSet presAssocID="{5E9BC194-F18D-4781-B38B-B51128B88245}" presName="txShp" presStyleLbl="node1" presStyleIdx="1" presStyleCnt="2">
        <dgm:presLayoutVars>
          <dgm:bulletEnabled val="1"/>
        </dgm:presLayoutVars>
      </dgm:prSet>
      <dgm:spPr/>
    </dgm:pt>
  </dgm:ptLst>
  <dgm:cxnLst>
    <dgm:cxn modelId="{98347910-C5BF-2241-B7B0-A0DA59F6081E}" type="presOf" srcId="{193FF735-D3D7-448D-9BEB-3B7F02F17430}" destId="{7E672EEF-24B6-564A-B39F-F923762581C3}" srcOrd="0" destOrd="0" presId="urn:microsoft.com/office/officeart/2005/8/layout/vList3"/>
    <dgm:cxn modelId="{81E17119-7F17-5040-9729-4E6ACA20B761}" type="presOf" srcId="{5E9BC194-F18D-4781-B38B-B51128B88245}" destId="{9F211718-D167-7F4F-9167-B89ED5DA21B4}" srcOrd="0" destOrd="0" presId="urn:microsoft.com/office/officeart/2005/8/layout/vList3"/>
    <dgm:cxn modelId="{40BA2049-CBF8-4A1C-B541-7A63A3F727E9}" srcId="{F8ABC37D-95B5-4CBA-8D08-0004A3B4417A}" destId="{5E9BC194-F18D-4781-B38B-B51128B88245}" srcOrd="1" destOrd="0" parTransId="{0EAF2C50-D8DE-4207-9C1A-6DB6F74DAC9A}" sibTransId="{61922153-25B1-4A9A-BF0C-4A0AB8E0BB79}"/>
    <dgm:cxn modelId="{731DD065-62B7-4008-A38D-5B9542FF58F8}" srcId="{F8ABC37D-95B5-4CBA-8D08-0004A3B4417A}" destId="{193FF735-D3D7-448D-9BEB-3B7F02F17430}" srcOrd="0" destOrd="0" parTransId="{C3A12508-74EC-4FBE-9AFA-2D53D2612CB6}" sibTransId="{7C9698C4-86B6-4674-8DF7-9F4CA488C34B}"/>
    <dgm:cxn modelId="{4CEB8C98-1061-4A49-B998-91747FC926DB}" type="presOf" srcId="{F8ABC37D-95B5-4CBA-8D08-0004A3B4417A}" destId="{687D771D-5C5E-C440-8A09-A7E5B5CA175C}" srcOrd="0" destOrd="0" presId="urn:microsoft.com/office/officeart/2005/8/layout/vList3"/>
    <dgm:cxn modelId="{1202ADEC-F4C4-7B43-97F0-649F24956E5B}" type="presParOf" srcId="{687D771D-5C5E-C440-8A09-A7E5B5CA175C}" destId="{FA40FC60-CC08-214F-8A9B-6E5EA7DD698E}" srcOrd="0" destOrd="0" presId="urn:microsoft.com/office/officeart/2005/8/layout/vList3"/>
    <dgm:cxn modelId="{B5DA85FD-86E2-E042-A8D6-D8BE1052C09B}" type="presParOf" srcId="{FA40FC60-CC08-214F-8A9B-6E5EA7DD698E}" destId="{5422F965-E801-CC4E-A06C-8FCA62CB577D}" srcOrd="0" destOrd="0" presId="urn:microsoft.com/office/officeart/2005/8/layout/vList3"/>
    <dgm:cxn modelId="{5DC59EEF-02B2-D44E-8CC2-CD56DCE87A0A}" type="presParOf" srcId="{FA40FC60-CC08-214F-8A9B-6E5EA7DD698E}" destId="{7E672EEF-24B6-564A-B39F-F923762581C3}" srcOrd="1" destOrd="0" presId="urn:microsoft.com/office/officeart/2005/8/layout/vList3"/>
    <dgm:cxn modelId="{3F1ED925-A898-004B-BB2F-150365736D43}" type="presParOf" srcId="{687D771D-5C5E-C440-8A09-A7E5B5CA175C}" destId="{B6A4D160-7680-DE4E-AC85-16818B08BAB0}" srcOrd="1" destOrd="0" presId="urn:microsoft.com/office/officeart/2005/8/layout/vList3"/>
    <dgm:cxn modelId="{E83F8513-1958-E24B-A768-F83EA6F4720D}" type="presParOf" srcId="{687D771D-5C5E-C440-8A09-A7E5B5CA175C}" destId="{B0345D55-C3EE-704A-90FB-C76F0AE88008}" srcOrd="2" destOrd="0" presId="urn:microsoft.com/office/officeart/2005/8/layout/vList3"/>
    <dgm:cxn modelId="{E184EA90-FAAC-0942-9494-EBD55C4337B3}" type="presParOf" srcId="{B0345D55-C3EE-704A-90FB-C76F0AE88008}" destId="{903ADC5F-F575-DB45-A056-AEC787BC9215}" srcOrd="0" destOrd="0" presId="urn:microsoft.com/office/officeart/2005/8/layout/vList3"/>
    <dgm:cxn modelId="{9D05DC17-02E2-1F4D-8926-F0E498F37464}" type="presParOf" srcId="{B0345D55-C3EE-704A-90FB-C76F0AE88008}" destId="{9F211718-D167-7F4F-9167-B89ED5DA21B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4CF168-AFEF-FD47-9FB0-7B47F617F558}" type="doc">
      <dgm:prSet loTypeId="urn:microsoft.com/office/officeart/2009/3/layout/StepUpProcess" loCatId="" qsTypeId="urn:microsoft.com/office/officeart/2005/8/quickstyle/simple5" qsCatId="simple" csTypeId="urn:microsoft.com/office/officeart/2005/8/colors/colorful2" csCatId="colorful" phldr="1"/>
      <dgm:spPr/>
      <dgm:t>
        <a:bodyPr/>
        <a:lstStyle/>
        <a:p>
          <a:endParaRPr lang="en-US"/>
        </a:p>
      </dgm:t>
    </dgm:pt>
    <dgm:pt modelId="{DC3719E1-EF1B-F444-9CC4-7E057C8A0863}">
      <dgm:prSet phldrT="[Text]" custT="1"/>
      <dgm:spPr/>
      <dgm:t>
        <a:bodyPr anchor="ctr"/>
        <a:lstStyle/>
        <a:p>
          <a:pPr>
            <a:lnSpc>
              <a:spcPct val="150000"/>
            </a:lnSpc>
          </a:pPr>
          <a:r>
            <a:rPr lang="en-US" sz="1800" dirty="0"/>
            <a:t>MOC Credits      Engagement Score    All Teach-All Share</a:t>
          </a:r>
          <a:endParaRPr lang="en-US" sz="1600" dirty="0"/>
        </a:p>
      </dgm:t>
    </dgm:pt>
    <dgm:pt modelId="{AB2CB30B-D818-A94B-84AF-EE1C58A9F5DE}" type="sibTrans" cxnId="{F0EACCC2-19E9-414C-8B24-488E102270BD}">
      <dgm:prSet/>
      <dgm:spPr/>
      <dgm:t>
        <a:bodyPr/>
        <a:lstStyle/>
        <a:p>
          <a:endParaRPr lang="en-US"/>
        </a:p>
      </dgm:t>
    </dgm:pt>
    <dgm:pt modelId="{AB381617-AC5A-9647-B418-191CAD983911}" type="parTrans" cxnId="{F0EACCC2-19E9-414C-8B24-488E102270BD}">
      <dgm:prSet/>
      <dgm:spPr/>
      <dgm:t>
        <a:bodyPr/>
        <a:lstStyle/>
        <a:p>
          <a:endParaRPr lang="en-US" sz="2000"/>
        </a:p>
      </dgm:t>
    </dgm:pt>
    <dgm:pt modelId="{3E4F1D52-0300-7F4B-AAB5-337D4689D57E}">
      <dgm:prSet phldrT="[Text]" custT="1"/>
      <dgm:spPr/>
      <dgm:t>
        <a:bodyPr anchor="ctr"/>
        <a:lstStyle/>
        <a:p>
          <a:pPr>
            <a:lnSpc>
              <a:spcPct val="100000"/>
            </a:lnSpc>
          </a:pPr>
          <a:r>
            <a:rPr lang="en-US" sz="1800" dirty="0"/>
            <a:t>Early Pilot Data </a:t>
          </a:r>
        </a:p>
        <a:p>
          <a:pPr>
            <a:lnSpc>
              <a:spcPct val="100000"/>
            </a:lnSpc>
          </a:pPr>
          <a:r>
            <a:rPr lang="en-US" sz="1800" dirty="0"/>
            <a:t>Abstracts for Conferences    </a:t>
          </a:r>
        </a:p>
        <a:p>
          <a:pPr>
            <a:lnSpc>
              <a:spcPct val="150000"/>
            </a:lnSpc>
          </a:pPr>
          <a:r>
            <a:rPr lang="en-US" sz="1800" dirty="0"/>
            <a:t>Manuscripts</a:t>
          </a:r>
        </a:p>
      </dgm:t>
    </dgm:pt>
    <dgm:pt modelId="{91D80B72-A262-5248-AD09-21AFEE0CE322}" type="parTrans" cxnId="{75DCD05B-96DD-3C46-8A7E-F3F1CF23B837}">
      <dgm:prSet/>
      <dgm:spPr/>
      <dgm:t>
        <a:bodyPr/>
        <a:lstStyle/>
        <a:p>
          <a:endParaRPr lang="en-US"/>
        </a:p>
      </dgm:t>
    </dgm:pt>
    <dgm:pt modelId="{84651A7E-7450-754F-A55C-DF4987199A09}" type="sibTrans" cxnId="{75DCD05B-96DD-3C46-8A7E-F3F1CF23B837}">
      <dgm:prSet/>
      <dgm:spPr/>
      <dgm:t>
        <a:bodyPr/>
        <a:lstStyle/>
        <a:p>
          <a:endParaRPr lang="en-US"/>
        </a:p>
      </dgm:t>
    </dgm:pt>
    <dgm:pt modelId="{4D55D90E-F0E0-2B44-B223-5EC7AB227E83}">
      <dgm:prSet phldrT="[Text]" custT="1"/>
      <dgm:spPr/>
      <dgm:t>
        <a:bodyPr anchor="ctr"/>
        <a:lstStyle/>
        <a:p>
          <a:pPr>
            <a:lnSpc>
              <a:spcPct val="150000"/>
            </a:lnSpc>
          </a:pPr>
          <a:r>
            <a:rPr lang="en-US" sz="1800" dirty="0"/>
            <a:t>Expand Participation      Secure Support              Third-Party Payers</a:t>
          </a:r>
          <a:endParaRPr lang="en-US" sz="1600" dirty="0"/>
        </a:p>
      </dgm:t>
    </dgm:pt>
    <dgm:pt modelId="{461441F5-27D1-8A48-B881-4B7A24188F1C}" type="parTrans" cxnId="{9C942794-C384-A54F-8294-CAED6A45F526}">
      <dgm:prSet/>
      <dgm:spPr/>
      <dgm:t>
        <a:bodyPr/>
        <a:lstStyle/>
        <a:p>
          <a:endParaRPr lang="en-US"/>
        </a:p>
      </dgm:t>
    </dgm:pt>
    <dgm:pt modelId="{4DB6CE86-DD10-2246-86ED-3147F81440AC}" type="sibTrans" cxnId="{9C942794-C384-A54F-8294-CAED6A45F526}">
      <dgm:prSet/>
      <dgm:spPr/>
      <dgm:t>
        <a:bodyPr/>
        <a:lstStyle/>
        <a:p>
          <a:endParaRPr lang="en-US"/>
        </a:p>
      </dgm:t>
    </dgm:pt>
    <dgm:pt modelId="{B2EE4964-BB84-C742-BCD2-A9FF214D4CF6}" type="pres">
      <dgm:prSet presAssocID="{524CF168-AFEF-FD47-9FB0-7B47F617F558}" presName="rootnode" presStyleCnt="0">
        <dgm:presLayoutVars>
          <dgm:chMax/>
          <dgm:chPref/>
          <dgm:dir/>
          <dgm:animLvl val="lvl"/>
        </dgm:presLayoutVars>
      </dgm:prSet>
      <dgm:spPr/>
    </dgm:pt>
    <dgm:pt modelId="{F731DFC6-3315-A749-AD94-47ABA371B5B1}" type="pres">
      <dgm:prSet presAssocID="{DC3719E1-EF1B-F444-9CC4-7E057C8A0863}" presName="composite" presStyleCnt="0"/>
      <dgm:spPr/>
    </dgm:pt>
    <dgm:pt modelId="{60830503-4612-7043-B716-98EC4E604970}" type="pres">
      <dgm:prSet presAssocID="{DC3719E1-EF1B-F444-9CC4-7E057C8A0863}" presName="LShape" presStyleLbl="alignNode1" presStyleIdx="0" presStyleCnt="5"/>
      <dgm:spPr/>
    </dgm:pt>
    <dgm:pt modelId="{D531EE30-B926-CD49-93EF-888677116C00}" type="pres">
      <dgm:prSet presAssocID="{DC3719E1-EF1B-F444-9CC4-7E057C8A0863}" presName="ParentText" presStyleLbl="revTx" presStyleIdx="0" presStyleCnt="3" custLinFactNeighborX="4097" custLinFactNeighborY="-9763">
        <dgm:presLayoutVars>
          <dgm:chMax val="0"/>
          <dgm:chPref val="0"/>
          <dgm:bulletEnabled val="1"/>
        </dgm:presLayoutVars>
      </dgm:prSet>
      <dgm:spPr/>
    </dgm:pt>
    <dgm:pt modelId="{983CAFAC-B521-3745-9623-DEEBF2166976}" type="pres">
      <dgm:prSet presAssocID="{DC3719E1-EF1B-F444-9CC4-7E057C8A0863}" presName="Triangle" presStyleLbl="alignNode1" presStyleIdx="1" presStyleCnt="5"/>
      <dgm:spPr/>
    </dgm:pt>
    <dgm:pt modelId="{8D4B2370-19F9-4546-96F1-3E8EE4E098FB}" type="pres">
      <dgm:prSet presAssocID="{AB2CB30B-D818-A94B-84AF-EE1C58A9F5DE}" presName="sibTrans" presStyleCnt="0"/>
      <dgm:spPr/>
    </dgm:pt>
    <dgm:pt modelId="{7F6F763A-8E85-FB44-9DE4-0E2703B7C69E}" type="pres">
      <dgm:prSet presAssocID="{AB2CB30B-D818-A94B-84AF-EE1C58A9F5DE}" presName="space" presStyleCnt="0"/>
      <dgm:spPr/>
    </dgm:pt>
    <dgm:pt modelId="{21B4727D-0B99-174A-9CDE-23A6AAE00727}" type="pres">
      <dgm:prSet presAssocID="{4D55D90E-F0E0-2B44-B223-5EC7AB227E83}" presName="composite" presStyleCnt="0"/>
      <dgm:spPr/>
    </dgm:pt>
    <dgm:pt modelId="{C15182B8-DF65-3246-A3FE-E70C97FB592E}" type="pres">
      <dgm:prSet presAssocID="{4D55D90E-F0E0-2B44-B223-5EC7AB227E83}" presName="LShape" presStyleLbl="alignNode1" presStyleIdx="2" presStyleCnt="5"/>
      <dgm:spPr/>
    </dgm:pt>
    <dgm:pt modelId="{8F301FC7-88E2-8940-9244-2FA218F48F4D}" type="pres">
      <dgm:prSet presAssocID="{4D55D90E-F0E0-2B44-B223-5EC7AB227E83}" presName="ParentText" presStyleLbl="revTx" presStyleIdx="1" presStyleCnt="3" custScaleX="129436" custLinFactNeighborX="16613" custLinFactNeighborY="-12937">
        <dgm:presLayoutVars>
          <dgm:chMax val="0"/>
          <dgm:chPref val="0"/>
          <dgm:bulletEnabled val="1"/>
        </dgm:presLayoutVars>
      </dgm:prSet>
      <dgm:spPr/>
    </dgm:pt>
    <dgm:pt modelId="{BB867A63-E465-BB46-9239-5F75CD1B8679}" type="pres">
      <dgm:prSet presAssocID="{4D55D90E-F0E0-2B44-B223-5EC7AB227E83}" presName="Triangle" presStyleLbl="alignNode1" presStyleIdx="3" presStyleCnt="5"/>
      <dgm:spPr/>
    </dgm:pt>
    <dgm:pt modelId="{1E860EA4-7060-4548-B9CA-0A04FFAAAE46}" type="pres">
      <dgm:prSet presAssocID="{4DB6CE86-DD10-2246-86ED-3147F81440AC}" presName="sibTrans" presStyleCnt="0"/>
      <dgm:spPr/>
    </dgm:pt>
    <dgm:pt modelId="{DCFE5F42-5353-C346-A969-D89EFB85C429}" type="pres">
      <dgm:prSet presAssocID="{4DB6CE86-DD10-2246-86ED-3147F81440AC}" presName="space" presStyleCnt="0"/>
      <dgm:spPr/>
    </dgm:pt>
    <dgm:pt modelId="{5E15C5A9-73BA-5C43-92B5-47429C73A911}" type="pres">
      <dgm:prSet presAssocID="{3E4F1D52-0300-7F4B-AAB5-337D4689D57E}" presName="composite" presStyleCnt="0"/>
      <dgm:spPr/>
    </dgm:pt>
    <dgm:pt modelId="{A7756209-E1A7-694D-B788-0E63E4ED435B}" type="pres">
      <dgm:prSet presAssocID="{3E4F1D52-0300-7F4B-AAB5-337D4689D57E}" presName="LShape" presStyleLbl="alignNode1" presStyleIdx="4" presStyleCnt="5"/>
      <dgm:spPr/>
    </dgm:pt>
    <dgm:pt modelId="{D0EB2E1C-4A51-D64D-BC8A-0066DE673C0E}" type="pres">
      <dgm:prSet presAssocID="{3E4F1D52-0300-7F4B-AAB5-337D4689D57E}" presName="ParentText" presStyleLbl="revTx" presStyleIdx="2" presStyleCnt="3" custLinFactNeighborX="10100" custLinFactNeighborY="-579">
        <dgm:presLayoutVars>
          <dgm:chMax val="0"/>
          <dgm:chPref val="0"/>
          <dgm:bulletEnabled val="1"/>
        </dgm:presLayoutVars>
      </dgm:prSet>
      <dgm:spPr/>
    </dgm:pt>
  </dgm:ptLst>
  <dgm:cxnLst>
    <dgm:cxn modelId="{5D963313-82C6-C34C-8373-71E5703CD2C9}" type="presOf" srcId="{3E4F1D52-0300-7F4B-AAB5-337D4689D57E}" destId="{D0EB2E1C-4A51-D64D-BC8A-0066DE673C0E}" srcOrd="0" destOrd="0" presId="urn:microsoft.com/office/officeart/2009/3/layout/StepUpProcess"/>
    <dgm:cxn modelId="{16468114-8122-1441-B9D0-C4DBE54EBE1E}" type="presOf" srcId="{524CF168-AFEF-FD47-9FB0-7B47F617F558}" destId="{B2EE4964-BB84-C742-BCD2-A9FF214D4CF6}" srcOrd="0" destOrd="0" presId="urn:microsoft.com/office/officeart/2009/3/layout/StepUpProcess"/>
    <dgm:cxn modelId="{75DCD05B-96DD-3C46-8A7E-F3F1CF23B837}" srcId="{524CF168-AFEF-FD47-9FB0-7B47F617F558}" destId="{3E4F1D52-0300-7F4B-AAB5-337D4689D57E}" srcOrd="2" destOrd="0" parTransId="{91D80B72-A262-5248-AD09-21AFEE0CE322}" sibTransId="{84651A7E-7450-754F-A55C-DF4987199A09}"/>
    <dgm:cxn modelId="{9C942794-C384-A54F-8294-CAED6A45F526}" srcId="{524CF168-AFEF-FD47-9FB0-7B47F617F558}" destId="{4D55D90E-F0E0-2B44-B223-5EC7AB227E83}" srcOrd="1" destOrd="0" parTransId="{461441F5-27D1-8A48-B881-4B7A24188F1C}" sibTransId="{4DB6CE86-DD10-2246-86ED-3147F81440AC}"/>
    <dgm:cxn modelId="{F0EACCC2-19E9-414C-8B24-488E102270BD}" srcId="{524CF168-AFEF-FD47-9FB0-7B47F617F558}" destId="{DC3719E1-EF1B-F444-9CC4-7E057C8A0863}" srcOrd="0" destOrd="0" parTransId="{AB381617-AC5A-9647-B418-191CAD983911}" sibTransId="{AB2CB30B-D818-A94B-84AF-EE1C58A9F5DE}"/>
    <dgm:cxn modelId="{CF2916C8-5EFB-8840-99AD-C33E6013C6E4}" type="presOf" srcId="{DC3719E1-EF1B-F444-9CC4-7E057C8A0863}" destId="{D531EE30-B926-CD49-93EF-888677116C00}" srcOrd="0" destOrd="0" presId="urn:microsoft.com/office/officeart/2009/3/layout/StepUpProcess"/>
    <dgm:cxn modelId="{B4EFB3F8-B7EE-0C4A-B42E-D85E5FAF22CA}" type="presOf" srcId="{4D55D90E-F0E0-2B44-B223-5EC7AB227E83}" destId="{8F301FC7-88E2-8940-9244-2FA218F48F4D}" srcOrd="0" destOrd="0" presId="urn:microsoft.com/office/officeart/2009/3/layout/StepUpProcess"/>
    <dgm:cxn modelId="{76A39133-BFDB-5E48-8FEF-5972A808025E}" type="presParOf" srcId="{B2EE4964-BB84-C742-BCD2-A9FF214D4CF6}" destId="{F731DFC6-3315-A749-AD94-47ABA371B5B1}" srcOrd="0" destOrd="0" presId="urn:microsoft.com/office/officeart/2009/3/layout/StepUpProcess"/>
    <dgm:cxn modelId="{11C1276E-4ACD-8E48-8ADD-D9EB89943EA5}" type="presParOf" srcId="{F731DFC6-3315-A749-AD94-47ABA371B5B1}" destId="{60830503-4612-7043-B716-98EC4E604970}" srcOrd="0" destOrd="0" presId="urn:microsoft.com/office/officeart/2009/3/layout/StepUpProcess"/>
    <dgm:cxn modelId="{C1187DA6-C9E6-6042-8668-5D30FAF0BDA6}" type="presParOf" srcId="{F731DFC6-3315-A749-AD94-47ABA371B5B1}" destId="{D531EE30-B926-CD49-93EF-888677116C00}" srcOrd="1" destOrd="0" presId="urn:microsoft.com/office/officeart/2009/3/layout/StepUpProcess"/>
    <dgm:cxn modelId="{8904C828-1AFA-4E45-BD02-A0916D75266B}" type="presParOf" srcId="{F731DFC6-3315-A749-AD94-47ABA371B5B1}" destId="{983CAFAC-B521-3745-9623-DEEBF2166976}" srcOrd="2" destOrd="0" presId="urn:microsoft.com/office/officeart/2009/3/layout/StepUpProcess"/>
    <dgm:cxn modelId="{D9FE8C3C-7084-5645-990A-7BA65463E2D4}" type="presParOf" srcId="{B2EE4964-BB84-C742-BCD2-A9FF214D4CF6}" destId="{8D4B2370-19F9-4546-96F1-3E8EE4E098FB}" srcOrd="1" destOrd="0" presId="urn:microsoft.com/office/officeart/2009/3/layout/StepUpProcess"/>
    <dgm:cxn modelId="{6F69665D-7AD8-204D-8531-8C01E317DF10}" type="presParOf" srcId="{8D4B2370-19F9-4546-96F1-3E8EE4E098FB}" destId="{7F6F763A-8E85-FB44-9DE4-0E2703B7C69E}" srcOrd="0" destOrd="0" presId="urn:microsoft.com/office/officeart/2009/3/layout/StepUpProcess"/>
    <dgm:cxn modelId="{13F68D2E-AF46-3042-A37D-1718F9AB1B95}" type="presParOf" srcId="{B2EE4964-BB84-C742-BCD2-A9FF214D4CF6}" destId="{21B4727D-0B99-174A-9CDE-23A6AAE00727}" srcOrd="2" destOrd="0" presId="urn:microsoft.com/office/officeart/2009/3/layout/StepUpProcess"/>
    <dgm:cxn modelId="{4C82B539-A292-8844-B2F2-164EC735E3C5}" type="presParOf" srcId="{21B4727D-0B99-174A-9CDE-23A6AAE00727}" destId="{C15182B8-DF65-3246-A3FE-E70C97FB592E}" srcOrd="0" destOrd="0" presId="urn:microsoft.com/office/officeart/2009/3/layout/StepUpProcess"/>
    <dgm:cxn modelId="{60E59D37-B9F3-274F-86B7-035ADDE4BBC5}" type="presParOf" srcId="{21B4727D-0B99-174A-9CDE-23A6AAE00727}" destId="{8F301FC7-88E2-8940-9244-2FA218F48F4D}" srcOrd="1" destOrd="0" presId="urn:microsoft.com/office/officeart/2009/3/layout/StepUpProcess"/>
    <dgm:cxn modelId="{8CA1AC39-5F3A-A64E-B261-8692A6176AB6}" type="presParOf" srcId="{21B4727D-0B99-174A-9CDE-23A6AAE00727}" destId="{BB867A63-E465-BB46-9239-5F75CD1B8679}" srcOrd="2" destOrd="0" presId="urn:microsoft.com/office/officeart/2009/3/layout/StepUpProcess"/>
    <dgm:cxn modelId="{501E4EAD-789B-BA47-8892-F60B4F6B19A0}" type="presParOf" srcId="{B2EE4964-BB84-C742-BCD2-A9FF214D4CF6}" destId="{1E860EA4-7060-4548-B9CA-0A04FFAAAE46}" srcOrd="3" destOrd="0" presId="urn:microsoft.com/office/officeart/2009/3/layout/StepUpProcess"/>
    <dgm:cxn modelId="{7AA79297-34BF-324C-994B-D08C9F6410C6}" type="presParOf" srcId="{1E860EA4-7060-4548-B9CA-0A04FFAAAE46}" destId="{DCFE5F42-5353-C346-A969-D89EFB85C429}" srcOrd="0" destOrd="0" presId="urn:microsoft.com/office/officeart/2009/3/layout/StepUpProcess"/>
    <dgm:cxn modelId="{E825CA5A-ADC5-7545-996F-33078E7D2908}" type="presParOf" srcId="{B2EE4964-BB84-C742-BCD2-A9FF214D4CF6}" destId="{5E15C5A9-73BA-5C43-92B5-47429C73A911}" srcOrd="4" destOrd="0" presId="urn:microsoft.com/office/officeart/2009/3/layout/StepUpProcess"/>
    <dgm:cxn modelId="{30581B51-A245-C543-B579-B1569D4DD0B2}" type="presParOf" srcId="{5E15C5A9-73BA-5C43-92B5-47429C73A911}" destId="{A7756209-E1A7-694D-B788-0E63E4ED435B}" srcOrd="0" destOrd="0" presId="urn:microsoft.com/office/officeart/2009/3/layout/StepUpProcess"/>
    <dgm:cxn modelId="{A777F67C-7B92-CA46-9955-B3003A7DDF41}" type="presParOf" srcId="{5E15C5A9-73BA-5C43-92B5-47429C73A911}" destId="{D0EB2E1C-4A51-D64D-BC8A-0066DE673C0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93FF735-D3D7-448D-9BEB-3B7F02F17430}">
      <dgm:prSet custT="1"/>
      <dgm:spPr/>
      <dgm:t>
        <a:bodyPr/>
        <a:lstStyle/>
        <a:p>
          <a:r>
            <a:rPr lang="en-US" sz="2800" dirty="0"/>
            <a:t>There are 12 components to a data-driven improvement story that align with the QI curriculum and the standard work related to your participation in IBD Qorus.</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5E9BC194-F18D-4781-B38B-B51128B88245}">
      <dgm:prSet custT="1"/>
      <dgm:spPr/>
      <dgm:t>
        <a:bodyPr/>
        <a:lstStyle/>
        <a:p>
          <a:r>
            <a:rPr lang="en-US" sz="2800" dirty="0"/>
            <a:t>The improvement story is a tool that teams can use to develop a compelling story. </a:t>
          </a:r>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30F3B33E-A59A-4253-AF4E-89EFC02E0631}">
      <dgm:prSet custT="1"/>
      <dgm:spPr/>
      <dgm:t>
        <a:bodyPr/>
        <a:lstStyle/>
        <a:p>
          <a:r>
            <a:rPr lang="en-US" sz="2800" dirty="0"/>
            <a:t>The improvement story can be used for multiple purposes including earning Maintenance of Certification credits, garnering local engagement and support, and for academic pursuits.</a:t>
          </a:r>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9C4009F1-B979-F444-BC4C-17775940A5A0}" type="pres">
      <dgm:prSet presAssocID="{F8ABC37D-95B5-4CBA-8D08-0004A3B4417A}" presName="Name0" presStyleCnt="0">
        <dgm:presLayoutVars>
          <dgm:dir/>
          <dgm:animLvl val="lvl"/>
          <dgm:resizeHandles val="exact"/>
        </dgm:presLayoutVars>
      </dgm:prSet>
      <dgm:spPr/>
    </dgm:pt>
    <dgm:pt modelId="{FFF04A8A-38D7-0743-AAAB-D24794A7F2E0}" type="pres">
      <dgm:prSet presAssocID="{30F3B33E-A59A-4253-AF4E-89EFC02E0631}" presName="boxAndChildren" presStyleCnt="0"/>
      <dgm:spPr/>
    </dgm:pt>
    <dgm:pt modelId="{C7658D64-28BD-BD4C-9C53-92959329A498}" type="pres">
      <dgm:prSet presAssocID="{30F3B33E-A59A-4253-AF4E-89EFC02E0631}" presName="parentTextBox" presStyleLbl="node1" presStyleIdx="0" presStyleCnt="3"/>
      <dgm:spPr/>
    </dgm:pt>
    <dgm:pt modelId="{C3C6D370-E321-BD47-9CA1-430F463EA430}" type="pres">
      <dgm:prSet presAssocID="{61922153-25B1-4A9A-BF0C-4A0AB8E0BB79}" presName="sp" presStyleCnt="0"/>
      <dgm:spPr/>
    </dgm:pt>
    <dgm:pt modelId="{B45F7EFB-F07A-9F4A-B59E-AAA504F50AD6}" type="pres">
      <dgm:prSet presAssocID="{5E9BC194-F18D-4781-B38B-B51128B88245}" presName="arrowAndChildren" presStyleCnt="0"/>
      <dgm:spPr/>
    </dgm:pt>
    <dgm:pt modelId="{A5EF8E13-3057-B042-B220-6A424F62FEAA}" type="pres">
      <dgm:prSet presAssocID="{5E9BC194-F18D-4781-B38B-B51128B88245}" presName="parentTextArrow" presStyleLbl="node1" presStyleIdx="1" presStyleCnt="3"/>
      <dgm:spPr/>
    </dgm:pt>
    <dgm:pt modelId="{10E74088-96C4-1B43-B132-4BDE21AAAD5E}" type="pres">
      <dgm:prSet presAssocID="{7C9698C4-86B6-4674-8DF7-9F4CA488C34B}" presName="sp" presStyleCnt="0"/>
      <dgm:spPr/>
    </dgm:pt>
    <dgm:pt modelId="{8268249F-757B-BA46-8688-4D66FA8AFC1F}" type="pres">
      <dgm:prSet presAssocID="{193FF735-D3D7-448D-9BEB-3B7F02F17430}" presName="arrowAndChildren" presStyleCnt="0"/>
      <dgm:spPr/>
    </dgm:pt>
    <dgm:pt modelId="{BED487E0-4574-2B4C-9CBC-33A440D58261}" type="pres">
      <dgm:prSet presAssocID="{193FF735-D3D7-448D-9BEB-3B7F02F17430}" presName="parentTextArrow" presStyleLbl="node1" presStyleIdx="2" presStyleCnt="3"/>
      <dgm:spPr/>
    </dgm:pt>
  </dgm:ptLst>
  <dgm:cxnLst>
    <dgm:cxn modelId="{A9A9890A-0C14-AE45-BBA4-5BA2A7638F8A}" type="presOf" srcId="{193FF735-D3D7-448D-9BEB-3B7F02F17430}" destId="{BED487E0-4574-2B4C-9CBC-33A440D58261}" srcOrd="0" destOrd="0" presId="urn:microsoft.com/office/officeart/2005/8/layout/process4"/>
    <dgm:cxn modelId="{40BA2049-CBF8-4A1C-B541-7A63A3F727E9}" srcId="{F8ABC37D-95B5-4CBA-8D08-0004A3B4417A}" destId="{5E9BC194-F18D-4781-B38B-B51128B88245}" srcOrd="1" destOrd="0" parTransId="{0EAF2C50-D8DE-4207-9C1A-6DB6F74DAC9A}" sibTransId="{61922153-25B1-4A9A-BF0C-4A0AB8E0BB79}"/>
    <dgm:cxn modelId="{731DD065-62B7-4008-A38D-5B9542FF58F8}" srcId="{F8ABC37D-95B5-4CBA-8D08-0004A3B4417A}" destId="{193FF735-D3D7-448D-9BEB-3B7F02F17430}" srcOrd="0" destOrd="0" parTransId="{C3A12508-74EC-4FBE-9AFA-2D53D2612CB6}" sibTransId="{7C9698C4-86B6-4674-8DF7-9F4CA488C34B}"/>
    <dgm:cxn modelId="{1BD80F6F-CF32-464B-9C8F-E6E95AADE790}" type="presOf" srcId="{30F3B33E-A59A-4253-AF4E-89EFC02E0631}" destId="{C7658D64-28BD-BD4C-9C53-92959329A498}" srcOrd="0" destOrd="0" presId="urn:microsoft.com/office/officeart/2005/8/layout/process4"/>
    <dgm:cxn modelId="{28D36671-ABEF-1241-AECB-76962250E609}" type="presOf" srcId="{F8ABC37D-95B5-4CBA-8D08-0004A3B4417A}" destId="{9C4009F1-B979-F444-BC4C-17775940A5A0}" srcOrd="0" destOrd="0" presId="urn:microsoft.com/office/officeart/2005/8/layout/process4"/>
    <dgm:cxn modelId="{19F594BD-4323-465C-8AC5-837A5A47145A}" srcId="{F8ABC37D-95B5-4CBA-8D08-0004A3B4417A}" destId="{30F3B33E-A59A-4253-AF4E-89EFC02E0631}" srcOrd="2" destOrd="0" parTransId="{A2F36399-9CE2-4400-9C6E-0E9D43278C0F}" sibTransId="{F9CB736B-0B35-4B55-A90F-D42008B44A8F}"/>
    <dgm:cxn modelId="{26909FDD-E476-FA4A-A8C1-9FD917C50916}" type="presOf" srcId="{5E9BC194-F18D-4781-B38B-B51128B88245}" destId="{A5EF8E13-3057-B042-B220-6A424F62FEAA}" srcOrd="0" destOrd="0" presId="urn:microsoft.com/office/officeart/2005/8/layout/process4"/>
    <dgm:cxn modelId="{F37DC020-9DCE-194C-B794-E3E94DAB7C07}" type="presParOf" srcId="{9C4009F1-B979-F444-BC4C-17775940A5A0}" destId="{FFF04A8A-38D7-0743-AAAB-D24794A7F2E0}" srcOrd="0" destOrd="0" presId="urn:microsoft.com/office/officeart/2005/8/layout/process4"/>
    <dgm:cxn modelId="{9565B17D-BD64-8041-84CB-1696CE09E2D0}" type="presParOf" srcId="{FFF04A8A-38D7-0743-AAAB-D24794A7F2E0}" destId="{C7658D64-28BD-BD4C-9C53-92959329A498}" srcOrd="0" destOrd="0" presId="urn:microsoft.com/office/officeart/2005/8/layout/process4"/>
    <dgm:cxn modelId="{4DDF436B-6AE2-4D48-BF6E-CB1F8110B901}" type="presParOf" srcId="{9C4009F1-B979-F444-BC4C-17775940A5A0}" destId="{C3C6D370-E321-BD47-9CA1-430F463EA430}" srcOrd="1" destOrd="0" presId="urn:microsoft.com/office/officeart/2005/8/layout/process4"/>
    <dgm:cxn modelId="{3C673292-5F8C-0F49-8757-E4A540AEAD45}" type="presParOf" srcId="{9C4009F1-B979-F444-BC4C-17775940A5A0}" destId="{B45F7EFB-F07A-9F4A-B59E-AAA504F50AD6}" srcOrd="2" destOrd="0" presId="urn:microsoft.com/office/officeart/2005/8/layout/process4"/>
    <dgm:cxn modelId="{38F86DEC-0F52-694F-A523-B6EA5C4C42C2}" type="presParOf" srcId="{B45F7EFB-F07A-9F4A-B59E-AAA504F50AD6}" destId="{A5EF8E13-3057-B042-B220-6A424F62FEAA}" srcOrd="0" destOrd="0" presId="urn:microsoft.com/office/officeart/2005/8/layout/process4"/>
    <dgm:cxn modelId="{81E7FFBC-6D3C-7544-989E-176B0EDEE72A}" type="presParOf" srcId="{9C4009F1-B979-F444-BC4C-17775940A5A0}" destId="{10E74088-96C4-1B43-B132-4BDE21AAAD5E}" srcOrd="3" destOrd="0" presId="urn:microsoft.com/office/officeart/2005/8/layout/process4"/>
    <dgm:cxn modelId="{36A6F52B-C25F-F347-9397-D676B6651EAB}" type="presParOf" srcId="{9C4009F1-B979-F444-BC4C-17775940A5A0}" destId="{8268249F-757B-BA46-8688-4D66FA8AFC1F}" srcOrd="4" destOrd="0" presId="urn:microsoft.com/office/officeart/2005/8/layout/process4"/>
    <dgm:cxn modelId="{7CF2044C-F053-1847-A809-DF5D6579D165}" type="presParOf" srcId="{8268249F-757B-BA46-8688-4D66FA8AFC1F}" destId="{BED487E0-4574-2B4C-9CBC-33A440D582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276167" y="1495"/>
          <a:ext cx="9104668" cy="15327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6" tIns="389315" rIns="176656" bIns="389315" numCol="1" spcCol="1270" anchor="ctr" anchorCtr="0">
          <a:noAutofit/>
        </a:bodyPr>
        <a:lstStyle/>
        <a:p>
          <a:pPr marL="0" lvl="0" indent="0" algn="l" defTabSz="1244600">
            <a:lnSpc>
              <a:spcPct val="90000"/>
            </a:lnSpc>
            <a:spcBef>
              <a:spcPct val="0"/>
            </a:spcBef>
            <a:spcAft>
              <a:spcPct val="35000"/>
            </a:spcAft>
            <a:buNone/>
          </a:pPr>
          <a:r>
            <a:rPr lang="en-US" sz="2800" b="0" kern="1200" dirty="0"/>
            <a:t>Identify the key elements of a structured data-driven improvement story.</a:t>
          </a:r>
          <a:endParaRPr lang="en-US" sz="2800" kern="1200" dirty="0"/>
        </a:p>
      </dsp:txBody>
      <dsp:txXfrm>
        <a:off x="2276167" y="1495"/>
        <a:ext cx="9104668" cy="1532737"/>
      </dsp:txXfrm>
    </dsp:sp>
    <dsp:sp modelId="{55216251-E1A0-8742-8EE9-F69D56E8CF1D}">
      <dsp:nvSpPr>
        <dsp:cNvPr id="0" name=""/>
        <dsp:cNvSpPr/>
      </dsp:nvSpPr>
      <dsp:spPr>
        <a:xfrm>
          <a:off x="0" y="1495"/>
          <a:ext cx="2276167" cy="153273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447" tIns="151400" rIns="120447"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Identify</a:t>
          </a:r>
          <a:r>
            <a:rPr lang="en-US" sz="2800" b="1" kern="1200" baseline="0" dirty="0"/>
            <a:t> </a:t>
          </a:r>
          <a:endParaRPr lang="en-US" sz="2800" b="1" kern="1200" dirty="0"/>
        </a:p>
      </dsp:txBody>
      <dsp:txXfrm>
        <a:off x="0" y="1495"/>
        <a:ext cx="2276167" cy="1532737"/>
      </dsp:txXfrm>
    </dsp:sp>
    <dsp:sp modelId="{D0E99BCC-505E-124F-8B70-2703834E7A43}">
      <dsp:nvSpPr>
        <dsp:cNvPr id="0" name=""/>
        <dsp:cNvSpPr/>
      </dsp:nvSpPr>
      <dsp:spPr>
        <a:xfrm>
          <a:off x="2276167" y="1626197"/>
          <a:ext cx="9104668" cy="15327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6" tIns="389315" rIns="176656" bIns="389315" numCol="1" spcCol="1270" anchor="ctr" anchorCtr="0">
          <a:noAutofit/>
        </a:bodyPr>
        <a:lstStyle/>
        <a:p>
          <a:pPr marL="0" lvl="0" indent="0" algn="l" defTabSz="1244600">
            <a:lnSpc>
              <a:spcPct val="90000"/>
            </a:lnSpc>
            <a:spcBef>
              <a:spcPct val="0"/>
            </a:spcBef>
            <a:spcAft>
              <a:spcPct val="35000"/>
            </a:spcAft>
            <a:buNone/>
          </a:pPr>
          <a:r>
            <a:rPr lang="en-US" sz="2800" b="0" kern="1200" dirty="0"/>
            <a:t>Develop a compelling QI story by </a:t>
          </a:r>
          <a:r>
            <a:rPr lang="en-US" sz="2800" b="0" kern="1200" dirty="0">
              <a:solidFill>
                <a:schemeClr val="bg1"/>
              </a:solidFill>
            </a:rPr>
            <a:t>using</a:t>
          </a:r>
          <a:r>
            <a:rPr lang="en-US" sz="2800" b="0" kern="1200" dirty="0">
              <a:solidFill>
                <a:srgbClr val="FF0000"/>
              </a:solidFill>
            </a:rPr>
            <a:t> </a:t>
          </a:r>
          <a:r>
            <a:rPr lang="en-US" sz="2800" b="0" kern="1200" dirty="0"/>
            <a:t>a 12-step template.</a:t>
          </a:r>
          <a:endParaRPr lang="en-US" sz="2800" kern="1200" dirty="0"/>
        </a:p>
      </dsp:txBody>
      <dsp:txXfrm>
        <a:off x="2276167" y="1626197"/>
        <a:ext cx="9104668" cy="1532737"/>
      </dsp:txXfrm>
    </dsp:sp>
    <dsp:sp modelId="{B20BAC83-D428-0746-A73F-30DA206B5871}">
      <dsp:nvSpPr>
        <dsp:cNvPr id="0" name=""/>
        <dsp:cNvSpPr/>
      </dsp:nvSpPr>
      <dsp:spPr>
        <a:xfrm>
          <a:off x="0" y="1626197"/>
          <a:ext cx="2276167" cy="153273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447" tIns="151400" rIns="120447"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Develop </a:t>
          </a:r>
        </a:p>
      </dsp:txBody>
      <dsp:txXfrm>
        <a:off x="0" y="1626197"/>
        <a:ext cx="2276167" cy="1532737"/>
      </dsp:txXfrm>
    </dsp:sp>
    <dsp:sp modelId="{D84F214D-A939-ED4B-BBD7-3E8820C34E20}">
      <dsp:nvSpPr>
        <dsp:cNvPr id="0" name=""/>
        <dsp:cNvSpPr/>
      </dsp:nvSpPr>
      <dsp:spPr>
        <a:xfrm>
          <a:off x="2276167" y="3250899"/>
          <a:ext cx="9104668" cy="153273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6" tIns="389315" rIns="176656" bIns="389315" numCol="1" spcCol="1270" anchor="ctr" anchorCtr="0">
          <a:noAutofit/>
        </a:bodyPr>
        <a:lstStyle/>
        <a:p>
          <a:pPr marL="0" lvl="0" indent="0" algn="l" defTabSz="1244600">
            <a:lnSpc>
              <a:spcPct val="90000"/>
            </a:lnSpc>
            <a:spcBef>
              <a:spcPct val="0"/>
            </a:spcBef>
            <a:spcAft>
              <a:spcPct val="35000"/>
            </a:spcAft>
            <a:buNone/>
          </a:pPr>
          <a:r>
            <a:rPr lang="en-US" sz="2800" b="0" kern="1200" dirty="0"/>
            <a:t>Recognize the multiple ways your improvement story can be used. </a:t>
          </a:r>
          <a:endParaRPr lang="en-US" sz="2800" kern="1200" dirty="0"/>
        </a:p>
      </dsp:txBody>
      <dsp:txXfrm>
        <a:off x="2276167" y="3250899"/>
        <a:ext cx="9104668" cy="1532737"/>
      </dsp:txXfrm>
    </dsp:sp>
    <dsp:sp modelId="{19648176-06C6-3E42-8A6E-E624B13BDE2D}">
      <dsp:nvSpPr>
        <dsp:cNvPr id="0" name=""/>
        <dsp:cNvSpPr/>
      </dsp:nvSpPr>
      <dsp:spPr>
        <a:xfrm>
          <a:off x="0" y="3250899"/>
          <a:ext cx="2276167" cy="153273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447" tIns="151400" rIns="120447"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Recognize  </a:t>
          </a:r>
        </a:p>
      </dsp:txBody>
      <dsp:txXfrm>
        <a:off x="0" y="3250899"/>
        <a:ext cx="2276167" cy="153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C77F-C67E-7749-AD60-6E97E974C67B}">
      <dsp:nvSpPr>
        <dsp:cNvPr id="0" name=""/>
        <dsp:cNvSpPr/>
      </dsp:nvSpPr>
      <dsp:spPr>
        <a:xfrm>
          <a:off x="2308459" y="1618"/>
          <a:ext cx="9233836" cy="1659080"/>
        </a:xfrm>
        <a:prstGeom prst="rect">
          <a:avLst/>
        </a:prstGeom>
        <a:solidFill>
          <a:schemeClr val="accent1">
            <a:lumMod val="40000"/>
            <a:lumOff val="60000"/>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162" tIns="421406" rIns="179162" bIns="421406"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Type of facility: Academic, private practice, etc</a:t>
          </a:r>
        </a:p>
        <a:p>
          <a:pPr marL="0" lvl="0" indent="0" algn="l" defTabSz="1066800">
            <a:lnSpc>
              <a:spcPct val="90000"/>
            </a:lnSpc>
            <a:spcBef>
              <a:spcPct val="0"/>
            </a:spcBef>
            <a:spcAft>
              <a:spcPct val="35000"/>
            </a:spcAft>
            <a:buFont typeface="Arial" panose="020B0604020202020204" pitchFamily="34" charset="0"/>
            <a:buNone/>
          </a:pPr>
          <a:r>
            <a:rPr lang="en-US" sz="2400" kern="1200" dirty="0"/>
            <a:t>Setting: Rural, urban</a:t>
          </a:r>
        </a:p>
      </dsp:txBody>
      <dsp:txXfrm>
        <a:off x="2308459" y="1618"/>
        <a:ext cx="9233836" cy="1659080"/>
      </dsp:txXfrm>
    </dsp:sp>
    <dsp:sp modelId="{C5439E7A-4E50-4240-A5C0-73C5FB2C94C6}">
      <dsp:nvSpPr>
        <dsp:cNvPr id="0" name=""/>
        <dsp:cNvSpPr/>
      </dsp:nvSpPr>
      <dsp:spPr>
        <a:xfrm>
          <a:off x="0" y="1618"/>
          <a:ext cx="2308459" cy="165908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156" tIns="163880" rIns="122156" bIns="163880" numCol="1" spcCol="1270" anchor="ctr" anchorCtr="0">
          <a:noAutofit/>
        </a:bodyPr>
        <a:lstStyle/>
        <a:p>
          <a:pPr marL="0" lvl="0" indent="0" algn="ctr" defTabSz="1422400">
            <a:lnSpc>
              <a:spcPct val="90000"/>
            </a:lnSpc>
            <a:spcBef>
              <a:spcPct val="0"/>
            </a:spcBef>
            <a:spcAft>
              <a:spcPct val="35000"/>
            </a:spcAft>
            <a:buNone/>
          </a:pPr>
          <a:r>
            <a:rPr lang="en-US" sz="3200" b="1" kern="1200" dirty="0"/>
            <a:t>Our Practice</a:t>
          </a:r>
        </a:p>
      </dsp:txBody>
      <dsp:txXfrm>
        <a:off x="0" y="1618"/>
        <a:ext cx="2308459" cy="1659080"/>
      </dsp:txXfrm>
    </dsp:sp>
    <dsp:sp modelId="{8A36D7A2-C47D-8A40-8F85-D256F0BA6F6E}">
      <dsp:nvSpPr>
        <dsp:cNvPr id="0" name=""/>
        <dsp:cNvSpPr/>
      </dsp:nvSpPr>
      <dsp:spPr>
        <a:xfrm>
          <a:off x="2308459" y="1760243"/>
          <a:ext cx="9233836" cy="165908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162" tIns="421406" rIns="179162" bIns="421406" numCol="1" spcCol="1270" anchor="ctr" anchorCtr="0">
          <a:noAutofit/>
        </a:bodyPr>
        <a:lstStyle/>
        <a:p>
          <a:pPr marL="0" lvl="0" indent="0" algn="l" defTabSz="1066800">
            <a:lnSpc>
              <a:spcPct val="90000"/>
            </a:lnSpc>
            <a:spcBef>
              <a:spcPct val="0"/>
            </a:spcBef>
            <a:spcAft>
              <a:spcPct val="35000"/>
            </a:spcAft>
            <a:buNone/>
          </a:pPr>
          <a:r>
            <a:rPr lang="en-US" sz="2400" kern="1200" dirty="0"/>
            <a:t>Number of unique patients seen annually</a:t>
          </a:r>
        </a:p>
        <a:p>
          <a:pPr marL="0" lvl="0" indent="0" algn="l" defTabSz="1066800">
            <a:lnSpc>
              <a:spcPct val="90000"/>
            </a:lnSpc>
            <a:spcBef>
              <a:spcPct val="0"/>
            </a:spcBef>
            <a:spcAft>
              <a:spcPct val="35000"/>
            </a:spcAft>
            <a:buNone/>
          </a:pPr>
          <a:r>
            <a:rPr lang="en-US" sz="2400" kern="1200" dirty="0"/>
            <a:t>Number of visits annually</a:t>
          </a:r>
        </a:p>
        <a:p>
          <a:pPr marL="0" lvl="0" indent="0" algn="l" defTabSz="1066800">
            <a:lnSpc>
              <a:spcPct val="90000"/>
            </a:lnSpc>
            <a:spcBef>
              <a:spcPct val="0"/>
            </a:spcBef>
            <a:spcAft>
              <a:spcPct val="35000"/>
            </a:spcAft>
            <a:buNone/>
          </a:pPr>
          <a:r>
            <a:rPr lang="en-US" sz="2400" kern="1200" dirty="0">
              <a:solidFill>
                <a:prstClr val="black">
                  <a:hueOff val="0"/>
                  <a:satOff val="0"/>
                  <a:lumOff val="0"/>
                  <a:alphaOff val="0"/>
                </a:prstClr>
              </a:solidFill>
              <a:latin typeface="Calibri"/>
              <a:ea typeface="+mn-ea"/>
              <a:cs typeface="+mn-cs"/>
            </a:rPr>
            <a:t>Include additional unique features of your population (i.e. culture, language, etc.)</a:t>
          </a:r>
        </a:p>
      </dsp:txBody>
      <dsp:txXfrm>
        <a:off x="2308459" y="1760243"/>
        <a:ext cx="9233836" cy="1659080"/>
      </dsp:txXfrm>
    </dsp:sp>
    <dsp:sp modelId="{EEB4D084-C27B-F341-A1DE-6C793D3B283B}">
      <dsp:nvSpPr>
        <dsp:cNvPr id="0" name=""/>
        <dsp:cNvSpPr/>
      </dsp:nvSpPr>
      <dsp:spPr>
        <a:xfrm>
          <a:off x="0" y="1760243"/>
          <a:ext cx="2308459" cy="165908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156" tIns="163880" rIns="122156" bIns="163880" numCol="1" spcCol="1270" anchor="ctr" anchorCtr="0">
          <a:noAutofit/>
        </a:bodyPr>
        <a:lstStyle/>
        <a:p>
          <a:pPr marL="0" lvl="0" indent="0" algn="ctr" defTabSz="1422400">
            <a:lnSpc>
              <a:spcPct val="90000"/>
            </a:lnSpc>
            <a:spcBef>
              <a:spcPct val="0"/>
            </a:spcBef>
            <a:spcAft>
              <a:spcPct val="35000"/>
            </a:spcAft>
            <a:buNone/>
          </a:pPr>
          <a:r>
            <a:rPr lang="en-US" sz="3200" b="1" kern="1200" dirty="0"/>
            <a:t>Our Population</a:t>
          </a:r>
        </a:p>
      </dsp:txBody>
      <dsp:txXfrm>
        <a:off x="0" y="1760243"/>
        <a:ext cx="2308459" cy="1659080"/>
      </dsp:txXfrm>
    </dsp:sp>
    <dsp:sp modelId="{B122786F-3E72-F848-9730-C07200078482}">
      <dsp:nvSpPr>
        <dsp:cNvPr id="0" name=""/>
        <dsp:cNvSpPr/>
      </dsp:nvSpPr>
      <dsp:spPr>
        <a:xfrm>
          <a:off x="2308459" y="3518869"/>
          <a:ext cx="9233836" cy="1659080"/>
        </a:xfrm>
        <a:prstGeom prst="rect">
          <a:avLst/>
        </a:prstGeom>
        <a:solidFill>
          <a:schemeClr val="accent3">
            <a:lumMod val="40000"/>
            <a:lumOff val="60000"/>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162" tIns="421406" rIns="179162" bIns="421406"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X Patient / Family Partner</a:t>
          </a:r>
          <a:endParaRPr lang="en-US" sz="2400" kern="1200" dirty="0">
            <a:solidFill>
              <a:schemeClr val="tx1"/>
            </a:solidFill>
          </a:endParaRPr>
        </a:p>
        <a:p>
          <a:pPr marL="0" lvl="0" indent="0" algn="l" defTabSz="1066800">
            <a:lnSpc>
              <a:spcPct val="90000"/>
            </a:lnSpc>
            <a:spcBef>
              <a:spcPct val="0"/>
            </a:spcBef>
            <a:spcAft>
              <a:spcPct val="35000"/>
            </a:spcAft>
            <a:buNone/>
          </a:pPr>
          <a:r>
            <a:rPr lang="en-US" sz="2400" kern="1200" dirty="0">
              <a:solidFill>
                <a:schemeClr val="tx1"/>
              </a:solidFill>
            </a:rPr>
            <a:t>XX </a:t>
          </a:r>
          <a:r>
            <a:rPr lang="en-US" sz="2400" kern="1200" dirty="0"/>
            <a:t>MDs</a:t>
          </a:r>
        </a:p>
        <a:p>
          <a:pPr marL="0" lvl="0" indent="0" algn="l" defTabSz="1066800">
            <a:lnSpc>
              <a:spcPct val="90000"/>
            </a:lnSpc>
            <a:spcBef>
              <a:spcPct val="0"/>
            </a:spcBef>
            <a:spcAft>
              <a:spcPct val="35000"/>
            </a:spcAft>
            <a:buNone/>
          </a:pPr>
          <a:r>
            <a:rPr lang="en-US" sz="2400" b="0" kern="1200" dirty="0"/>
            <a:t>XX</a:t>
          </a:r>
          <a:r>
            <a:rPr lang="en-US" sz="2400" b="1" kern="1200" dirty="0"/>
            <a:t> </a:t>
          </a:r>
          <a:r>
            <a:rPr lang="en-US" sz="2400" b="0" kern="1200" dirty="0"/>
            <a:t>NPs</a:t>
          </a:r>
        </a:p>
      </dsp:txBody>
      <dsp:txXfrm>
        <a:off x="2308459" y="3518869"/>
        <a:ext cx="9233836" cy="1659080"/>
      </dsp:txXfrm>
    </dsp:sp>
    <dsp:sp modelId="{5FE09285-F0F9-334E-BDE7-0C35D8140067}">
      <dsp:nvSpPr>
        <dsp:cNvPr id="0" name=""/>
        <dsp:cNvSpPr/>
      </dsp:nvSpPr>
      <dsp:spPr>
        <a:xfrm>
          <a:off x="0" y="3518869"/>
          <a:ext cx="2308459" cy="1659080"/>
        </a:xfrm>
        <a:prstGeom prst="rect">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156" tIns="163880" rIns="122156" bIns="163880" numCol="1" spcCol="1270" anchor="ctr" anchorCtr="0">
          <a:noAutofit/>
        </a:bodyPr>
        <a:lstStyle/>
        <a:p>
          <a:pPr marL="0" lvl="0" indent="0" algn="ctr" defTabSz="1422400">
            <a:lnSpc>
              <a:spcPct val="90000"/>
            </a:lnSpc>
            <a:spcBef>
              <a:spcPct val="0"/>
            </a:spcBef>
            <a:spcAft>
              <a:spcPct val="35000"/>
            </a:spcAft>
            <a:buNone/>
          </a:pPr>
          <a:r>
            <a:rPr lang="en-US" sz="3200" b="1" kern="1200" dirty="0"/>
            <a:t>Our </a:t>
          </a:r>
        </a:p>
        <a:p>
          <a:pPr marL="0" lvl="0" indent="0" algn="ctr" defTabSz="1422400">
            <a:lnSpc>
              <a:spcPct val="90000"/>
            </a:lnSpc>
            <a:spcBef>
              <a:spcPct val="0"/>
            </a:spcBef>
            <a:spcAft>
              <a:spcPct val="35000"/>
            </a:spcAft>
            <a:buNone/>
          </a:pPr>
          <a:r>
            <a:rPr lang="en-US" sz="3200" b="1" kern="1200" baseline="0" dirty="0"/>
            <a:t>Team </a:t>
          </a:r>
          <a:endParaRPr lang="en-US" sz="3200" b="1" kern="1200" dirty="0"/>
        </a:p>
      </dsp:txBody>
      <dsp:txXfrm>
        <a:off x="0" y="3518869"/>
        <a:ext cx="2308459" cy="1659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2EEF-24B6-564A-B39F-F923762581C3}">
      <dsp:nvSpPr>
        <dsp:cNvPr id="0" name=""/>
        <dsp:cNvSpPr/>
      </dsp:nvSpPr>
      <dsp:spPr>
        <a:xfrm rot="10800000">
          <a:off x="1302526" y="852444"/>
          <a:ext cx="3447483" cy="173670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837" tIns="106680" rIns="199136"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10800000">
        <a:off x="1736701" y="852444"/>
        <a:ext cx="3013308" cy="1736702"/>
      </dsp:txXfrm>
    </dsp:sp>
    <dsp:sp modelId="{5422F965-E801-CC4E-A06C-8FCA62CB577D}">
      <dsp:nvSpPr>
        <dsp:cNvPr id="0" name=""/>
        <dsp:cNvSpPr/>
      </dsp:nvSpPr>
      <dsp:spPr>
        <a:xfrm>
          <a:off x="434175" y="852444"/>
          <a:ext cx="1736702" cy="173670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211718-D167-7F4F-9167-B89ED5DA21B4}">
      <dsp:nvSpPr>
        <dsp:cNvPr id="0" name=""/>
        <dsp:cNvSpPr/>
      </dsp:nvSpPr>
      <dsp:spPr>
        <a:xfrm rot="10800000">
          <a:off x="1302526" y="3107565"/>
          <a:ext cx="3447483" cy="173670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837" tIns="247650" rIns="46228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1736701" y="3107565"/>
        <a:ext cx="3013308" cy="1736702"/>
      </dsp:txXfrm>
    </dsp:sp>
    <dsp:sp modelId="{903ADC5F-F575-DB45-A056-AEC787BC9215}">
      <dsp:nvSpPr>
        <dsp:cNvPr id="0" name=""/>
        <dsp:cNvSpPr/>
      </dsp:nvSpPr>
      <dsp:spPr>
        <a:xfrm>
          <a:off x="434175" y="3107565"/>
          <a:ext cx="1736702" cy="173670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30503-4612-7043-B716-98EC4E604970}">
      <dsp:nvSpPr>
        <dsp:cNvPr id="0" name=""/>
        <dsp:cNvSpPr/>
      </dsp:nvSpPr>
      <dsp:spPr>
        <a:xfrm rot="5400000">
          <a:off x="450142" y="1154959"/>
          <a:ext cx="1343438" cy="2235451"/>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31EE30-B926-CD49-93EF-888677116C00}">
      <dsp:nvSpPr>
        <dsp:cNvPr id="0" name=""/>
        <dsp:cNvSpPr/>
      </dsp:nvSpPr>
      <dsp:spPr>
        <a:xfrm>
          <a:off x="308574" y="1650165"/>
          <a:ext cx="2018178" cy="176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MOC Credits      Engagement Score    All Teach-All Share</a:t>
          </a:r>
          <a:endParaRPr lang="en-US" sz="1600" kern="1200" dirty="0"/>
        </a:p>
      </dsp:txBody>
      <dsp:txXfrm>
        <a:off x="308574" y="1650165"/>
        <a:ext cx="2018178" cy="1769051"/>
      </dsp:txXfrm>
    </dsp:sp>
    <dsp:sp modelId="{983CAFAC-B521-3745-9623-DEEBF2166976}">
      <dsp:nvSpPr>
        <dsp:cNvPr id="0" name=""/>
        <dsp:cNvSpPr/>
      </dsp:nvSpPr>
      <dsp:spPr>
        <a:xfrm>
          <a:off x="1863279" y="990383"/>
          <a:ext cx="380788" cy="380788"/>
        </a:xfrm>
        <a:prstGeom prst="triangle">
          <a:avLst>
            <a:gd name="adj" fmla="val 100000"/>
          </a:avLst>
        </a:prstGeom>
        <a:gradFill rotWithShape="0">
          <a:gsLst>
            <a:gs pos="0">
              <a:schemeClr val="accent2">
                <a:hueOff val="1591615"/>
                <a:satOff val="2700"/>
                <a:lumOff val="-98"/>
                <a:alphaOff val="0"/>
                <a:satMod val="103000"/>
                <a:lumMod val="102000"/>
                <a:tint val="94000"/>
              </a:schemeClr>
            </a:gs>
            <a:gs pos="50000">
              <a:schemeClr val="accent2">
                <a:hueOff val="1591615"/>
                <a:satOff val="2700"/>
                <a:lumOff val="-98"/>
                <a:alphaOff val="0"/>
                <a:satMod val="110000"/>
                <a:lumMod val="100000"/>
                <a:shade val="100000"/>
              </a:schemeClr>
            </a:gs>
            <a:gs pos="100000">
              <a:schemeClr val="accent2">
                <a:hueOff val="1591615"/>
                <a:satOff val="2700"/>
                <a:lumOff val="-98"/>
                <a:alphaOff val="0"/>
                <a:lumMod val="99000"/>
                <a:satMod val="120000"/>
                <a:shade val="78000"/>
              </a:schemeClr>
            </a:gs>
          </a:gsLst>
          <a:lin ang="5400000" scaled="0"/>
        </a:gradFill>
        <a:ln w="6350" cap="flat" cmpd="sng" algn="ctr">
          <a:solidFill>
            <a:schemeClr val="accent2">
              <a:hueOff val="1591615"/>
              <a:satOff val="2700"/>
              <a:lumOff val="-9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5182B8-DF65-3246-A3FE-E70C97FB592E}">
      <dsp:nvSpPr>
        <dsp:cNvPr id="0" name=""/>
        <dsp:cNvSpPr/>
      </dsp:nvSpPr>
      <dsp:spPr>
        <a:xfrm rot="5400000">
          <a:off x="2996069" y="543596"/>
          <a:ext cx="1343438" cy="2235451"/>
        </a:xfrm>
        <a:prstGeom prst="corner">
          <a:avLst>
            <a:gd name="adj1" fmla="val 16120"/>
            <a:gd name="adj2" fmla="val 16110"/>
          </a:avLst>
        </a:prstGeom>
        <a:gradFill rotWithShape="0">
          <a:gsLst>
            <a:gs pos="0">
              <a:schemeClr val="accent2">
                <a:hueOff val="3183231"/>
                <a:satOff val="5400"/>
                <a:lumOff val="-196"/>
                <a:alphaOff val="0"/>
                <a:satMod val="103000"/>
                <a:lumMod val="102000"/>
                <a:tint val="94000"/>
              </a:schemeClr>
            </a:gs>
            <a:gs pos="50000">
              <a:schemeClr val="accent2">
                <a:hueOff val="3183231"/>
                <a:satOff val="5400"/>
                <a:lumOff val="-196"/>
                <a:alphaOff val="0"/>
                <a:satMod val="110000"/>
                <a:lumMod val="100000"/>
                <a:shade val="100000"/>
              </a:schemeClr>
            </a:gs>
            <a:gs pos="100000">
              <a:schemeClr val="accent2">
                <a:hueOff val="3183231"/>
                <a:satOff val="5400"/>
                <a:lumOff val="-196"/>
                <a:alphaOff val="0"/>
                <a:lumMod val="99000"/>
                <a:satMod val="120000"/>
                <a:shade val="78000"/>
              </a:schemeClr>
            </a:gs>
          </a:gsLst>
          <a:lin ang="5400000" scaled="0"/>
        </a:gradFill>
        <a:ln w="6350" cap="flat" cmpd="sng" algn="ctr">
          <a:solidFill>
            <a:schemeClr val="accent2">
              <a:hueOff val="3183231"/>
              <a:satOff val="5400"/>
              <a:lumOff val="-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301FC7-88E2-8940-9244-2FA218F48F4D}">
      <dsp:nvSpPr>
        <dsp:cNvPr id="0" name=""/>
        <dsp:cNvSpPr/>
      </dsp:nvSpPr>
      <dsp:spPr>
        <a:xfrm>
          <a:off x="2810060" y="982652"/>
          <a:ext cx="2612249" cy="176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Expand Participation      Secure Support              Third-Party Payers</a:t>
          </a:r>
          <a:endParaRPr lang="en-US" sz="1600" kern="1200" dirty="0"/>
        </a:p>
      </dsp:txBody>
      <dsp:txXfrm>
        <a:off x="2810060" y="982652"/>
        <a:ext cx="2612249" cy="1769051"/>
      </dsp:txXfrm>
    </dsp:sp>
    <dsp:sp modelId="{BB867A63-E465-BB46-9239-5F75CD1B8679}">
      <dsp:nvSpPr>
        <dsp:cNvPr id="0" name=""/>
        <dsp:cNvSpPr/>
      </dsp:nvSpPr>
      <dsp:spPr>
        <a:xfrm>
          <a:off x="4409205" y="379019"/>
          <a:ext cx="380788" cy="380788"/>
        </a:xfrm>
        <a:prstGeom prst="triangle">
          <a:avLst>
            <a:gd name="adj" fmla="val 100000"/>
          </a:avLst>
        </a:prstGeom>
        <a:gradFill rotWithShape="0">
          <a:gsLst>
            <a:gs pos="0">
              <a:schemeClr val="accent2">
                <a:hueOff val="4774846"/>
                <a:satOff val="8100"/>
                <a:lumOff val="-294"/>
                <a:alphaOff val="0"/>
                <a:satMod val="103000"/>
                <a:lumMod val="102000"/>
                <a:tint val="94000"/>
              </a:schemeClr>
            </a:gs>
            <a:gs pos="50000">
              <a:schemeClr val="accent2">
                <a:hueOff val="4774846"/>
                <a:satOff val="8100"/>
                <a:lumOff val="-294"/>
                <a:alphaOff val="0"/>
                <a:satMod val="110000"/>
                <a:lumMod val="100000"/>
                <a:shade val="100000"/>
              </a:schemeClr>
            </a:gs>
            <a:gs pos="100000">
              <a:schemeClr val="accent2">
                <a:hueOff val="4774846"/>
                <a:satOff val="8100"/>
                <a:lumOff val="-294"/>
                <a:alphaOff val="0"/>
                <a:lumMod val="99000"/>
                <a:satMod val="120000"/>
                <a:shade val="78000"/>
              </a:schemeClr>
            </a:gs>
          </a:gsLst>
          <a:lin ang="5400000" scaled="0"/>
        </a:gradFill>
        <a:ln w="6350" cap="flat" cmpd="sng" algn="ctr">
          <a:solidFill>
            <a:schemeClr val="accent2">
              <a:hueOff val="4774846"/>
              <a:satOff val="8100"/>
              <a:lumOff val="-29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756209-E1A7-694D-B788-0E63E4ED435B}">
      <dsp:nvSpPr>
        <dsp:cNvPr id="0" name=""/>
        <dsp:cNvSpPr/>
      </dsp:nvSpPr>
      <dsp:spPr>
        <a:xfrm rot="5400000">
          <a:off x="5391431" y="-67767"/>
          <a:ext cx="1343438" cy="2235451"/>
        </a:xfrm>
        <a:prstGeom prst="corner">
          <a:avLst>
            <a:gd name="adj1" fmla="val 16120"/>
            <a:gd name="adj2" fmla="val 16110"/>
          </a:avLst>
        </a:prstGeom>
        <a:gradFill rotWithShape="0">
          <a:gsLst>
            <a:gs pos="0">
              <a:schemeClr val="accent2">
                <a:hueOff val="6366461"/>
                <a:satOff val="10800"/>
                <a:lumOff val="-392"/>
                <a:alphaOff val="0"/>
                <a:satMod val="103000"/>
                <a:lumMod val="102000"/>
                <a:tint val="94000"/>
              </a:schemeClr>
            </a:gs>
            <a:gs pos="50000">
              <a:schemeClr val="accent2">
                <a:hueOff val="6366461"/>
                <a:satOff val="10800"/>
                <a:lumOff val="-392"/>
                <a:alphaOff val="0"/>
                <a:satMod val="110000"/>
                <a:lumMod val="100000"/>
                <a:shade val="100000"/>
              </a:schemeClr>
            </a:gs>
            <a:gs pos="100000">
              <a:schemeClr val="accent2">
                <a:hueOff val="6366461"/>
                <a:satOff val="10800"/>
                <a:lumOff val="-392"/>
                <a:alphaOff val="0"/>
                <a:lumMod val="99000"/>
                <a:satMod val="120000"/>
                <a:shade val="78000"/>
              </a:schemeClr>
            </a:gs>
          </a:gsLst>
          <a:lin ang="5400000" scaled="0"/>
        </a:gradFill>
        <a:ln w="6350" cap="flat" cmpd="sng" algn="ctr">
          <a:solidFill>
            <a:schemeClr val="accent2">
              <a:hueOff val="6366461"/>
              <a:satOff val="10800"/>
              <a:lumOff val="-39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EB2E1C-4A51-D64D-BC8A-0066DE673C0E}">
      <dsp:nvSpPr>
        <dsp:cNvPr id="0" name=""/>
        <dsp:cNvSpPr/>
      </dsp:nvSpPr>
      <dsp:spPr>
        <a:xfrm>
          <a:off x="5171313" y="589908"/>
          <a:ext cx="2018178" cy="176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Early Pilot Data </a:t>
          </a:r>
        </a:p>
        <a:p>
          <a:pPr marL="0" lvl="0" indent="0" algn="l" defTabSz="800100">
            <a:lnSpc>
              <a:spcPct val="100000"/>
            </a:lnSpc>
            <a:spcBef>
              <a:spcPct val="0"/>
            </a:spcBef>
            <a:spcAft>
              <a:spcPct val="35000"/>
            </a:spcAft>
            <a:buNone/>
          </a:pPr>
          <a:r>
            <a:rPr lang="en-US" sz="1800" kern="1200" dirty="0"/>
            <a:t>Abstracts for Conferences    </a:t>
          </a:r>
        </a:p>
        <a:p>
          <a:pPr marL="0" lvl="0" indent="0" algn="l" defTabSz="800100">
            <a:lnSpc>
              <a:spcPct val="150000"/>
            </a:lnSpc>
            <a:spcBef>
              <a:spcPct val="0"/>
            </a:spcBef>
            <a:spcAft>
              <a:spcPct val="35000"/>
            </a:spcAft>
            <a:buNone/>
          </a:pPr>
          <a:r>
            <a:rPr lang="en-US" sz="1800" kern="1200" dirty="0"/>
            <a:t>Manuscripts</a:t>
          </a:r>
        </a:p>
      </dsp:txBody>
      <dsp:txXfrm>
        <a:off x="5171313" y="589908"/>
        <a:ext cx="2018178" cy="1769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58D64-28BD-BD4C-9C53-92959329A498}">
      <dsp:nvSpPr>
        <dsp:cNvPr id="0" name=""/>
        <dsp:cNvSpPr/>
      </dsp:nvSpPr>
      <dsp:spPr>
        <a:xfrm>
          <a:off x="0" y="3681039"/>
          <a:ext cx="10515600" cy="12081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 improvement story can be used for multiple purposes including earning Maintenance of Certification credits, garnering local engagement and support, and for academic pursuits.</a:t>
          </a:r>
        </a:p>
      </dsp:txBody>
      <dsp:txXfrm>
        <a:off x="0" y="3681039"/>
        <a:ext cx="10515600" cy="1208199"/>
      </dsp:txXfrm>
    </dsp:sp>
    <dsp:sp modelId="{A5EF8E13-3057-B042-B220-6A424F62FEAA}">
      <dsp:nvSpPr>
        <dsp:cNvPr id="0" name=""/>
        <dsp:cNvSpPr/>
      </dsp:nvSpPr>
      <dsp:spPr>
        <a:xfrm rot="10800000">
          <a:off x="0" y="1840951"/>
          <a:ext cx="10515600" cy="18582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 improvement story is a tool that teams can use to develop a compelling story. </a:t>
          </a:r>
        </a:p>
      </dsp:txBody>
      <dsp:txXfrm rot="10800000">
        <a:off x="0" y="1840951"/>
        <a:ext cx="10515600" cy="1207409"/>
      </dsp:txXfrm>
    </dsp:sp>
    <dsp:sp modelId="{BED487E0-4574-2B4C-9CBC-33A440D58261}">
      <dsp:nvSpPr>
        <dsp:cNvPr id="0" name=""/>
        <dsp:cNvSpPr/>
      </dsp:nvSpPr>
      <dsp:spPr>
        <a:xfrm rot="10800000">
          <a:off x="0" y="864"/>
          <a:ext cx="10515600" cy="185821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There are 12 components to a data-driven improvement story that align with the QI curriculum and the standard work related to your participation in IBD Qorus.</a:t>
          </a:r>
        </a:p>
      </dsp:txBody>
      <dsp:txXfrm rot="10800000">
        <a:off x="0" y="864"/>
        <a:ext cx="10515600" cy="120740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12/13/23</a:t>
            </a:fld>
            <a:endParaRPr lang="en-US"/>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12/13/23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share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a:t>
            </a:r>
            <a:r>
              <a:rPr lang="en-US" i="0" dirty="0"/>
              <a:t>The purpose of this lesson is to introduce you to the steps </a:t>
            </a:r>
            <a:r>
              <a:rPr lang="en-US" b="0" i="0" dirty="0"/>
              <a:t>to develop a structured, data-driven improvement story — because quality improvement work is not complete until it is shared!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is your measurement strategy at a glance.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 a table of measures or bullets to outline your key measures from your monthly reports as well as any local measures you may be collecting. At a high level you will tell your audience what you measure, how you defined it, how you are reporting the measure (ie proportion, percentage, etc.) and frequency of data collection.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61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r>
              <a:rPr lang="en-US" dirty="0"/>
              <a:t>The goal of this slide is to show the multiple change ideas you’ve been testing. You won’t spend a lot of time on this slide. On the next slide, you’ll be showing how the PDSAs impacted your outcome of interest.</a:t>
            </a:r>
          </a:p>
          <a:p>
            <a:endParaRPr lang="en-US" dirty="0"/>
          </a:p>
          <a:p>
            <a:r>
              <a:rPr lang="en-US" dirty="0"/>
              <a:t>Over time you and your team will have run multiple PDSAs and you may run out of room on one slide to demonstrate all of your work. When you get to that point, you can bundle similar tests of change. </a:t>
            </a:r>
          </a:p>
          <a:p>
            <a:endParaRPr lang="en-US" dirty="0"/>
          </a:p>
          <a:p>
            <a:r>
              <a:rPr lang="en-US" dirty="0"/>
              <a:t>For instance, if you ran multiple PDSAs on team huddles, rather than documenting 4 separate PDSAs, you could bundle them into one line to indicate you spent PDSA 2 on multiple iterations of huddle testing.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6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r>
              <a:rPr lang="en-US" b="0" dirty="0"/>
              <a:t>Here is your run chart, annotated with PDSAs from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When presenting, you will spend most of your time on this single slide. </a:t>
            </a:r>
            <a:r>
              <a:rPr lang="en-US" sz="1400" b="0" i="0" dirty="0"/>
              <a:t>Your Annotated Run Chart or Statistical Process Control Chart </a:t>
            </a:r>
            <a:r>
              <a:rPr lang="en-US" sz="1200" b="0" i="0" dirty="0"/>
              <a:t>provides your audience an immense amount of information about the work you conducted overtime. If you only have a few minutes to pitch or inform others about your work –it would be THIS slide—as it tells your entire improvement story in ONE view.</a:t>
            </a:r>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285750" indent="-285750">
              <a:buFont typeface="Arial" panose="020B0604020202020204" pitchFamily="34" charset="0"/>
              <a:buChar char="•"/>
            </a:pPr>
            <a:r>
              <a:rPr lang="en-US" i="0" dirty="0">
                <a:solidFill>
                  <a:srgbClr val="FF0000"/>
                </a:solidFill>
              </a:rPr>
              <a:t>You will insert your run chart or SPCC </a:t>
            </a:r>
            <a:r>
              <a:rPr lang="en-US" sz="900" i="0" dirty="0">
                <a:solidFill>
                  <a:srgbClr val="FF0000"/>
                </a:solidFill>
              </a:rPr>
              <a:t>for the main outcome measure you have the best data for here</a:t>
            </a:r>
          </a:p>
          <a:p>
            <a:pPr marL="285750" indent="-285750">
              <a:buFont typeface="Arial" panose="020B0604020202020204" pitchFamily="34" charset="0"/>
              <a:buChar char="•"/>
            </a:pPr>
            <a:r>
              <a:rPr lang="en-US" i="0" dirty="0">
                <a:solidFill>
                  <a:srgbClr val="FF0000"/>
                </a:solidFill>
              </a:rPr>
              <a:t>Be sure it is annotated with your PDSA cycles.</a:t>
            </a:r>
          </a:p>
          <a:p>
            <a:pPr marL="285750" indent="-285750">
              <a:buFont typeface="Arial" panose="020B0604020202020204" pitchFamily="34" charset="0"/>
              <a:buChar char="•"/>
            </a:pPr>
            <a:r>
              <a:rPr lang="en-US" i="0" dirty="0">
                <a:solidFill>
                  <a:srgbClr val="FF0000"/>
                </a:solidFill>
              </a:rPr>
              <a:t>The chart should be interpretable at-a-glance but we encourage you to take your time to explain the chart to orient your audience. For example:</a:t>
            </a:r>
          </a:p>
          <a:p>
            <a:pPr marL="742950" lvl="1" indent="-285750">
              <a:buFont typeface="Arial" panose="020B0604020202020204" pitchFamily="34" charset="0"/>
              <a:buChar char="•"/>
            </a:pPr>
            <a:r>
              <a:rPr lang="en-US" i="0" dirty="0"/>
              <a:t>This is a run chart tracking X conducted in Y from Date to Date. </a:t>
            </a:r>
          </a:p>
          <a:p>
            <a:pPr marL="742950" lvl="1" indent="-285750">
              <a:buFont typeface="Arial" panose="020B0604020202020204" pitchFamily="34" charset="0"/>
              <a:buChar char="•"/>
            </a:pPr>
            <a:r>
              <a:rPr lang="en-US" i="0" dirty="0"/>
              <a:t>The desired direction of our AIM is up or down.</a:t>
            </a:r>
          </a:p>
          <a:p>
            <a:pPr marL="742950" lvl="1" indent="-285750">
              <a:buFont typeface="Arial" panose="020B0604020202020204" pitchFamily="34" charset="0"/>
              <a:buChar char="•"/>
            </a:pPr>
            <a:r>
              <a:rPr lang="en-US" i="0" dirty="0"/>
              <a:t>You will note that the Y axis is your main outcome measure and </a:t>
            </a:r>
          </a:p>
          <a:p>
            <a:pPr marL="742950" lvl="1" indent="-285750">
              <a:buFont typeface="Arial" panose="020B0604020202020204" pitchFamily="34" charset="0"/>
              <a:buChar char="•"/>
            </a:pPr>
            <a:r>
              <a:rPr lang="en-US" i="0" dirty="0"/>
              <a:t>The X axis demonstrates the data plotted [weekly/monthly] over time</a:t>
            </a:r>
          </a:p>
          <a:p>
            <a:pPr marL="742950" lvl="1" indent="-285750">
              <a:buFont typeface="Arial" panose="020B0604020202020204" pitchFamily="34" charset="0"/>
              <a:buChar char="•"/>
            </a:pPr>
            <a:r>
              <a:rPr lang="en-US" i="0" dirty="0"/>
              <a:t>Call out your aim or goal line and median line</a:t>
            </a:r>
          </a:p>
          <a:p>
            <a:pPr marL="742950" lvl="1" indent="-285750">
              <a:buFont typeface="Arial" panose="020B0604020202020204" pitchFamily="34" charset="0"/>
              <a:buChar char="•"/>
            </a:pPr>
            <a:r>
              <a:rPr lang="en-US" i="0" dirty="0"/>
              <a:t>Spend time talking about specific PDSAs that drove your data in the desired direction and also where your tests of change did NOT go in the predicted direction.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a:t>
            </a:r>
            <a:r>
              <a:rPr lang="en-US" b="0" dirty="0"/>
              <a:t>2 minutes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5DB-3D81-BC4A-9228-634E6957E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7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b="1" dirty="0"/>
              <a:t>SLIDE SCRIPT: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we wrap up the improvement story, you will share your </a:t>
            </a:r>
            <a:r>
              <a:rPr kumimoji="0" lang="en-US" sz="1200" b="1" i="0" u="none" strike="noStrike" kern="1200" cap="none" spc="0" normalizeH="0" baseline="0" noProof="0" dirty="0">
                <a:ln>
                  <a:noFill/>
                </a:ln>
                <a:solidFill>
                  <a:prstClr val="black"/>
                </a:solidFill>
                <a:effectLst/>
                <a:uLnTx/>
                <a:uFillTx/>
                <a:latin typeface="+mn-lt"/>
                <a:ea typeface="+mn-ea"/>
                <a:cs typeface="+mn-cs"/>
              </a:rPr>
              <a:t>lessons learned </a:t>
            </a:r>
            <a:r>
              <a:rPr kumimoji="0" lang="en-US" sz="1200" b="0" i="0" u="none" strike="noStrike" kern="1200" cap="none" spc="0" normalizeH="0" baseline="0" noProof="0" dirty="0">
                <a:ln>
                  <a:noFill/>
                </a:ln>
                <a:solidFill>
                  <a:prstClr val="black"/>
                </a:solidFill>
                <a:effectLst/>
                <a:uLnTx/>
                <a:uFillTx/>
                <a:latin typeface="+mn-lt"/>
                <a:ea typeface="+mn-ea"/>
                <a:cs typeface="+mn-cs"/>
              </a:rPr>
              <a:t>to date.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want to bold certain words to </a:t>
            </a:r>
            <a:r>
              <a:rPr kumimoji="0" lang="en-US" sz="1200" b="1" i="0" u="none" strike="noStrike" kern="1200" cap="none" spc="0" normalizeH="0" baseline="0" noProof="0" dirty="0">
                <a:ln>
                  <a:noFill/>
                </a:ln>
                <a:solidFill>
                  <a:prstClr val="black"/>
                </a:solidFill>
                <a:effectLst/>
                <a:uLnTx/>
                <a:uFillTx/>
                <a:latin typeface="+mn-lt"/>
                <a:ea typeface="+mn-ea"/>
                <a:cs typeface="+mn-cs"/>
              </a:rPr>
              <a:t>draw attention </a:t>
            </a:r>
            <a:r>
              <a:rPr kumimoji="0" lang="en-US" sz="1200" b="0" i="0" u="none" strike="noStrike" kern="1200" cap="none" spc="0" normalizeH="0" baseline="0" noProof="0" dirty="0">
                <a:ln>
                  <a:noFill/>
                </a:ln>
                <a:solidFill>
                  <a:prstClr val="black"/>
                </a:solidFill>
                <a:effectLst/>
                <a:uLnTx/>
                <a:uFillTx/>
                <a:latin typeface="+mn-lt"/>
                <a:ea typeface="+mn-ea"/>
                <a:cs typeface="+mn-cs"/>
              </a:rPr>
              <a:t>to key actions or lessons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Remember</a:t>
            </a:r>
            <a:r>
              <a:rPr kumimoji="0" lang="en-US" sz="1200" b="0" i="0" u="none" strike="noStrike" kern="1200" cap="none" spc="0" normalizeH="0" baseline="0" noProof="0" dirty="0">
                <a:ln>
                  <a:noFill/>
                </a:ln>
                <a:solidFill>
                  <a:prstClr val="black"/>
                </a:solidFill>
                <a:effectLst/>
                <a:uLnTx/>
                <a:uFillTx/>
                <a:latin typeface="+mn-lt"/>
                <a:ea typeface="+mn-ea"/>
                <a:cs typeface="+mn-cs"/>
              </a:rPr>
              <a:t> that as part of a learning collaborative we are here to </a:t>
            </a:r>
            <a:r>
              <a:rPr kumimoji="0" lang="en-US" sz="1200" b="1" i="0" u="none" strike="noStrike" kern="1200" cap="none" spc="0" normalizeH="0" baseline="0" noProof="0" dirty="0">
                <a:ln>
                  <a:noFill/>
                </a:ln>
                <a:solidFill>
                  <a:prstClr val="black"/>
                </a:solidFill>
                <a:effectLst/>
                <a:uLnTx/>
                <a:uFillTx/>
                <a:latin typeface="+mn-lt"/>
                <a:ea typeface="+mn-ea"/>
                <a:cs typeface="+mn-cs"/>
              </a:rPr>
              <a:t>all teach and all learn together.</a:t>
            </a:r>
          </a:p>
          <a:p>
            <a:pPr marL="0" indent="0" defTabSz="914400">
              <a:lnSpc>
                <a:spcPct val="90000"/>
              </a:lnSpc>
              <a:spcBef>
                <a:spcPts val="1000"/>
              </a:spcBef>
              <a:buNone/>
            </a:pPr>
            <a:endParaRPr lang="en-US" sz="1200" kern="1200" dirty="0">
              <a:solidFill>
                <a:srgbClr val="FF0000"/>
              </a:solidFill>
              <a:latin typeface="+mn-lt"/>
              <a:ea typeface="+mn-ea"/>
              <a:cs typeface="+mn-cs"/>
            </a:endParaRPr>
          </a:p>
          <a:p>
            <a:pPr marL="0" indent="0" defTabSz="914400">
              <a:lnSpc>
                <a:spcPct val="90000"/>
              </a:lnSpc>
              <a:spcBef>
                <a:spcPts val="1000"/>
              </a:spcBef>
              <a:buNone/>
            </a:pPr>
            <a:r>
              <a:rPr lang="en-US" sz="1200" b="1" kern="1200" dirty="0">
                <a:solidFill>
                  <a:srgbClr val="FF0000"/>
                </a:solidFill>
                <a:latin typeface="+mn-lt"/>
                <a:ea typeface="+mn-ea"/>
                <a:cs typeface="+mn-cs"/>
              </a:rPr>
              <a:t>TIME: </a:t>
            </a:r>
            <a:r>
              <a:rPr lang="en-US" sz="1200" kern="1200" dirty="0">
                <a:solidFill>
                  <a:srgbClr val="FF0000"/>
                </a:solidFill>
                <a:latin typeface="+mn-lt"/>
                <a:ea typeface="+mn-ea"/>
                <a:cs typeface="+mn-cs"/>
              </a:rPr>
              <a:t>30 seconds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5DB-3D81-BC4A-9228-634E6957E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53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continues the momentum of the work to date and the work that lies ahead to achieve your Aim. If you have achieved your aim it may be time to revisit and develop a new aim statement to continue your improvement journey or work on plans to systematically spread and scale the work. Have a little fun and get creative with this slide!</a:t>
            </a:r>
          </a:p>
          <a:p>
            <a:endParaRPr lang="en-US" dirty="0"/>
          </a:p>
          <a:p>
            <a:r>
              <a:rPr lang="en-US" b="1" dirty="0"/>
              <a:t>TIME: </a:t>
            </a:r>
            <a:r>
              <a:rPr lang="en-US" dirty="0"/>
              <a:t>20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09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final slide allows you to recognize your team including patients and families to recognize their contributions to the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r>
              <a:rPr lang="en-US" b="0" i="1" dirty="0"/>
              <a:t>Pause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TIME: </a:t>
            </a:r>
            <a:r>
              <a:rPr lang="en-US" dirty="0"/>
              <a:t>15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5DB-3D81-BC4A-9228-634E6957E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63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r>
              <a:rPr lang="en-US" dirty="0"/>
              <a:t>Your 12-slide improvement story can be used in many ways including:</a:t>
            </a:r>
          </a:p>
          <a:p>
            <a:endParaRPr lang="en-US" dirty="0"/>
          </a:p>
          <a:p>
            <a:r>
              <a:rPr lang="en-US" b="1" dirty="0"/>
              <a:t>QORUS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Receiving annual MOC credits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assess engagement in the QI collaborative.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Allows you to learn, do, measure, and share with other Qorus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the LOCAL level.  You can </a:t>
            </a:r>
          </a:p>
          <a:p>
            <a:pPr marL="171450" indent="-171450">
              <a:buFont typeface="Arial" panose="020B0604020202020204" pitchFamily="34" charset="0"/>
              <a:buChar char="•"/>
            </a:pPr>
            <a:r>
              <a:rPr lang="en-US" dirty="0"/>
              <a:t>Share your story with your team and those within your practice to get others curious and engaged in the work. For instance, posting your run chart in the break room or incorporating it into your huddles or team meetings—are ways to keep others informed of your work and keep an eye on your primary measures and aim.</a:t>
            </a:r>
          </a:p>
          <a:p>
            <a:pPr marL="171450" indent="-171450">
              <a:buFont typeface="Arial" panose="020B0604020202020204" pitchFamily="34" charset="0"/>
              <a:buChar char="•"/>
            </a:pPr>
            <a:r>
              <a:rPr lang="en-US" dirty="0"/>
              <a:t>You could also use the improvement story to report up to senior leaders in your organization demonstrating the value of your QI efforts to garner support and resources</a:t>
            </a:r>
          </a:p>
          <a:p>
            <a:pPr marL="171450" indent="-171450">
              <a:buFont typeface="Arial" panose="020B0604020202020204" pitchFamily="34" charset="0"/>
              <a:buChar char="•"/>
            </a:pPr>
            <a:r>
              <a:rPr lang="en-US" dirty="0"/>
              <a:t>Finally, you could share your results with third-party payers to demonstrate your investment in cost-effective and quality care.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For those that are interested, you could also</a:t>
            </a:r>
          </a:p>
          <a:p>
            <a:pPr marL="171450" indent="-171450">
              <a:buFont typeface="Arial" panose="020B0604020202020204" pitchFamily="34" charset="0"/>
              <a:buChar char="•"/>
            </a:pPr>
            <a:r>
              <a:rPr lang="en-US" dirty="0"/>
              <a:t>Use your run chart data as pilot data to pursue funding opportunities</a:t>
            </a:r>
          </a:p>
          <a:p>
            <a:pPr marL="171450" indent="-171450">
              <a:buFont typeface="Arial" panose="020B0604020202020204" pitchFamily="34" charset="0"/>
              <a:buChar char="•"/>
            </a:pPr>
            <a:r>
              <a:rPr lang="en-US" dirty="0"/>
              <a:t>You could submit your improvement story as an abstract for professional conferences and </a:t>
            </a:r>
          </a:p>
          <a:p>
            <a:pPr marL="171450" indent="-171450">
              <a:buFont typeface="Arial" panose="020B0604020202020204" pitchFamily="34" charset="0"/>
              <a:buChar char="•"/>
            </a:pPr>
            <a:r>
              <a:rPr lang="en-US" dirty="0"/>
              <a:t>Elevate your results to a publishable manuscript.</a:t>
            </a:r>
          </a:p>
          <a:p>
            <a:pPr marL="171450" indent="-171450">
              <a:buFont typeface="Arial" panose="020B0604020202020204" pitchFamily="34" charset="0"/>
              <a:buChar char="•"/>
            </a:pPr>
            <a:endParaRPr lang="en-US" dirty="0"/>
          </a:p>
          <a:p>
            <a:pPr marL="0" indent="0">
              <a:buFontTx/>
              <a:buNone/>
            </a:pPr>
            <a:r>
              <a:rPr lang="en-US" dirty="0"/>
              <a:t>I hope you see the value of building and telling your story – and how easy it can be using this template. </a:t>
            </a:r>
          </a:p>
          <a:p>
            <a:endParaRPr lang="en-US" b="1" dirty="0"/>
          </a:p>
          <a:p>
            <a:r>
              <a:rPr lang="en-US" b="1" dirty="0"/>
              <a:t>TIME: </a:t>
            </a:r>
            <a:r>
              <a:rPr lang="en-US" b="0" dirty="0"/>
              <a:t>80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600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SLIDE SCRIPT:</a:t>
            </a:r>
          </a:p>
          <a:p>
            <a:pPr marL="0" indent="0">
              <a:buFontTx/>
              <a:buNone/>
            </a:pPr>
            <a:endParaRPr lang="en-US" b="1" dirty="0"/>
          </a:p>
          <a:p>
            <a:pPr marL="0" indent="0">
              <a:buFontTx/>
              <a:buNone/>
            </a:pPr>
            <a:r>
              <a:rPr lang="en-US" dirty="0"/>
              <a:t>In summary the most important take home message </a:t>
            </a:r>
            <a:r>
              <a:rPr lang="en-US" i="1" dirty="0"/>
              <a:t>...read slide</a:t>
            </a:r>
          </a:p>
          <a:p>
            <a:pPr marL="0" indent="0">
              <a:buFontTx/>
              <a:buNone/>
            </a:pPr>
            <a:endParaRPr lang="en-US" dirty="0"/>
          </a:p>
          <a:p>
            <a:pPr marL="0" indent="0">
              <a:buFontTx/>
              <a:buNone/>
            </a:pPr>
            <a:r>
              <a:rPr lang="en-US" b="1" dirty="0"/>
              <a:t>TIME: </a:t>
            </a:r>
            <a:r>
              <a:rPr lang="en-US" b="0" dirty="0"/>
              <a:t>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77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b="1" dirty="0"/>
          </a:p>
          <a:p>
            <a:r>
              <a:rPr lang="en-US" b="0" dirty="0"/>
              <a:t>Here are some resources for you to explore, that may be found in the supplemental lesson materials. </a:t>
            </a:r>
          </a:p>
          <a:p>
            <a:endParaRPr lang="en-US" dirty="0"/>
          </a:p>
          <a:p>
            <a:r>
              <a:rPr lang="en-US" b="1" dirty="0"/>
              <a:t>INSTRUCTOR NOTES: </a:t>
            </a:r>
            <a:endParaRPr lang="en-US" b="0" i="1" dirty="0"/>
          </a:p>
          <a:p>
            <a:r>
              <a:rPr lang="en-US" b="0" i="1" dirty="0"/>
              <a:t>If you will be coaching others you </a:t>
            </a:r>
            <a:r>
              <a:rPr lang="en-US" i="1" dirty="0"/>
              <a:t>will find reviewing at least these brief resources will enrich your learning and help you meet your team’s needs more completely.</a:t>
            </a:r>
          </a:p>
          <a:p>
            <a:r>
              <a:rPr lang="en-US" i="1" dirty="0"/>
              <a:t>Also, it is often  important to share these resources with eager or more advanced learners on your QI team may help you to meet their learning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p>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72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If the Collaborative is currently in an Action Period of an Improvement Initiative, you may be asked to take some next steps at this time, such as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Check with IBD </a:t>
            </a:r>
            <a:r>
              <a:rPr lang="en-US" b="0" i="0" dirty="0" err="1"/>
              <a:t>Qorus</a:t>
            </a:r>
            <a:r>
              <a:rPr lang="en-US" b="0" i="0" dirty="0"/>
              <a:t> Leadership to see what next steps are right for you!</a:t>
            </a:r>
            <a:endParaRPr lang="en-US" sz="1200" b="1" kern="1200" dirty="0">
              <a:solidFill>
                <a:schemeClr val="tx1"/>
              </a:solidFill>
              <a:effectLst/>
              <a:latin typeface="+mn-lt"/>
              <a:ea typeface="+mn-ea"/>
              <a:cs typeface="+mn-cs"/>
            </a:endParaRPr>
          </a:p>
          <a:p>
            <a:endParaRPr lang="en-US" b="1" dirty="0"/>
          </a:p>
          <a:p>
            <a:r>
              <a:rPr lang="en-US" b="1" dirty="0"/>
              <a:t>INSTRUCTOR NOTES:</a:t>
            </a:r>
          </a:p>
          <a:p>
            <a:endParaRPr lang="en-US" b="1" dirty="0"/>
          </a:p>
          <a:p>
            <a:r>
              <a:rPr lang="en-US" b="1" dirty="0"/>
              <a:t>TIME: </a:t>
            </a:r>
            <a:r>
              <a:rPr lang="en-US" b="0" dirty="0"/>
              <a:t>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5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endParaRPr lang="en-US" dirty="0"/>
          </a:p>
          <a:p>
            <a:r>
              <a:rPr lang="en-US" dirty="0"/>
              <a:t>By the end of this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Identify the key elements of a structured data-driven improvement 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Be able to easily </a:t>
            </a:r>
            <a:r>
              <a:rPr lang="en-US" sz="1200" b="0" dirty="0"/>
              <a:t>develop a compelling QI story by </a:t>
            </a:r>
            <a:r>
              <a:rPr lang="en-US" sz="1200" b="0" dirty="0">
                <a:solidFill>
                  <a:schemeClr val="bg1"/>
                </a:solidFill>
              </a:rPr>
              <a:t>using</a:t>
            </a:r>
            <a:r>
              <a:rPr lang="en-US" sz="1200" b="0" dirty="0">
                <a:solidFill>
                  <a:srgbClr val="FF0000"/>
                </a:solidFill>
              </a:rPr>
              <a:t> </a:t>
            </a:r>
            <a:r>
              <a:rPr lang="en-US" sz="1200" b="0" dirty="0"/>
              <a:t>a 12-step template;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Recognize the multiple ways your improvement story can be used. </a:t>
            </a:r>
            <a:endParaRPr lang="en-US" sz="1200" dirty="0"/>
          </a:p>
          <a:p>
            <a:endParaRPr lang="en-US" dirty="0"/>
          </a:p>
          <a:p>
            <a:r>
              <a:rPr lang="en-US" b="1" dirty="0"/>
              <a:t>TIME: </a:t>
            </a:r>
            <a:r>
              <a:rPr lang="en-US" b="0" dirty="0"/>
              <a:t>30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30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snapshot of the layout of an improvement story--12 slides in 10 minutes--it </a:t>
            </a:r>
            <a:r>
              <a:rPr lang="en-US" b="1" dirty="0"/>
              <a:t>is</a:t>
            </a:r>
            <a:r>
              <a:rPr lang="en-US" dirty="0"/>
              <a:t> possible! As I walk you through the key elements ---I want you to think about the improvement work you have </a:t>
            </a:r>
            <a:r>
              <a:rPr lang="en-US" b="1" dirty="0"/>
              <a:t>already</a:t>
            </a:r>
            <a:r>
              <a:rPr lang="en-US" dirty="0"/>
              <a:t> completed and see how you could easily start to populate this standard template with your own improvement story. </a:t>
            </a:r>
          </a:p>
          <a:p>
            <a:endParaRPr lang="en-US" dirty="0"/>
          </a:p>
          <a:p>
            <a:r>
              <a:rPr lang="en-US" b="1" dirty="0"/>
              <a:t>TIME: </a:t>
            </a:r>
            <a:r>
              <a:rPr lang="en-US" b="0" dirty="0"/>
              <a:t>25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63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provide a standard template for you and your team to populate with your local details.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suggested presentation times on each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introduces your improvement work, your team and your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recognize the larger interdisciplinary team that is behind all of the good work you are presenting.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25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65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r>
              <a:rPr lang="en-US" dirty="0"/>
              <a:t>This next slide helps set the context for your audience. This gives you an opportunity to describe your practice, the population you serve and the population you are focusing on for the purpose of this quality improvement project. You also can highlight your interdisciplinary team including patient and family partners as members of your improvement team.</a:t>
            </a:r>
          </a:p>
          <a:p>
            <a:endParaRPr lang="en-US" dirty="0"/>
          </a:p>
          <a:p>
            <a:r>
              <a:rPr lang="en-US" b="1" dirty="0"/>
              <a:t>TIME: </a:t>
            </a:r>
            <a:r>
              <a:rPr lang="en-US" dirty="0"/>
              <a:t>20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7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r>
              <a:rPr lang="en-US" dirty="0"/>
              <a:t>This slide represents a brief and impactful statement to get at the what and why of the challenge you are working on. This could include a statement or a visual representation of the challenge. It might include data.</a:t>
            </a:r>
          </a:p>
          <a:p>
            <a:endParaRPr lang="en-US" i="1" dirty="0"/>
          </a:p>
          <a:p>
            <a:r>
              <a:rPr lang="en-US" i="0" dirty="0"/>
              <a:t>In 30 seconds or less you should be able to easily summarize the challenge you are working on. Think of this as your elevator pitch. </a:t>
            </a:r>
            <a:endParaRPr lang="en-US" dirty="0"/>
          </a:p>
          <a:p>
            <a:endParaRPr lang="en-US" dirty="0"/>
          </a:p>
          <a:p>
            <a:r>
              <a:rPr lang="en-US" b="1" dirty="0"/>
              <a:t>TIME: </a:t>
            </a:r>
            <a:r>
              <a:rPr lang="en-US" dirty="0"/>
              <a:t>25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5DB-3D81-BC4A-9228-634E6957E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1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SMART Aim Statement, connected to a driver from the Treat to Target Key Driver Diagram, informs your audience of what your local team is specifically working towards. Be sure to define operational definitions as needed here as well for your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TIME: </a:t>
            </a:r>
            <a:r>
              <a:rPr lang="en-US" dirty="0"/>
              <a:t>15 seconds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5DB-3D81-BC4A-9228-634E6957E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83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cap="all"/>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cap="all"/>
            </a:pPr>
            <a:r>
              <a:rPr lang="en-US" sz="1200" cap="none" baseline="0" dirty="0">
                <a:solidFill>
                  <a:srgbClr val="FF0000"/>
                </a:solidFill>
                <a:latin typeface="Century Schoolbook" panose="02040604050505020304" pitchFamily="18" charset="0"/>
              </a:rPr>
              <a:t>For your </a:t>
            </a:r>
            <a:r>
              <a:rPr lang="en-US" sz="1200" b="1" cap="none" baseline="0" dirty="0">
                <a:solidFill>
                  <a:srgbClr val="FF0000"/>
                </a:solidFill>
                <a:latin typeface="Century Schoolbook" panose="02040604050505020304" pitchFamily="18" charset="0"/>
              </a:rPr>
              <a:t>methods</a:t>
            </a:r>
            <a:r>
              <a:rPr lang="en-US" sz="1200" cap="none" baseline="0" dirty="0">
                <a:solidFill>
                  <a:srgbClr val="FF0000"/>
                </a:solidFill>
                <a:latin typeface="Century Schoolbook" panose="02040604050505020304" pitchFamily="18" charset="0"/>
              </a:rPr>
              <a:t> you will describe (at a high level) what were the methodologies </a:t>
            </a:r>
            <a:r>
              <a:rPr lang="en-US" sz="1200" b="1" cap="none" baseline="0" dirty="0">
                <a:solidFill>
                  <a:srgbClr val="FF0000"/>
                </a:solidFill>
                <a:latin typeface="Century Schoolbook" panose="02040604050505020304" pitchFamily="18" charset="0"/>
              </a:rPr>
              <a:t>you</a:t>
            </a:r>
            <a:r>
              <a:rPr lang="en-US" sz="1200" cap="none" baseline="0" dirty="0">
                <a:solidFill>
                  <a:srgbClr val="FF0000"/>
                </a:solidFill>
                <a:latin typeface="Century Schoolbook" panose="02040604050505020304" pitchFamily="18" charset="0"/>
              </a:rPr>
              <a:t> used to address the challenge and achieve your aim. </a:t>
            </a:r>
          </a:p>
          <a:p>
            <a:pPr marL="0" marR="0" lvl="0" indent="0" algn="l" defTabSz="914400" rtl="0" eaLnBrk="1" fontAlgn="auto" latinLnBrk="0" hangingPunct="1">
              <a:lnSpc>
                <a:spcPct val="100000"/>
              </a:lnSpc>
              <a:spcBef>
                <a:spcPts val="0"/>
              </a:spcBef>
              <a:spcAft>
                <a:spcPts val="0"/>
              </a:spcAft>
              <a:buClrTx/>
              <a:buSzTx/>
              <a:buFontTx/>
              <a:buNone/>
              <a:tabLst/>
              <a:defRPr cap="all"/>
            </a:pPr>
            <a:endParaRPr lang="en-US" sz="1200" cap="none" baseline="0" dirty="0">
              <a:solidFill>
                <a:srgbClr val="FF0000"/>
              </a:solidFill>
              <a:latin typeface="Century Schoolbook" panose="020406040505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cap="all"/>
            </a:pPr>
            <a:r>
              <a:rPr lang="en-US" sz="1200" cap="none" baseline="0" dirty="0">
                <a:solidFill>
                  <a:srgbClr val="FF0000"/>
                </a:solidFill>
                <a:latin typeface="Century Schoolbook" panose="02040604050505020304" pitchFamily="18" charset="0"/>
              </a:rPr>
              <a:t>You may i</a:t>
            </a:r>
            <a:r>
              <a:rPr lang="en-US" b="0" cap="none" baseline="0" dirty="0"/>
              <a:t>nclude QI methodologies such 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b="0" cap="none" baseline="0" dirty="0"/>
              <a:t>The Model for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b="0" cap="none" baseline="0" dirty="0"/>
              <a:t>PDSAs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b="0" cap="none" baseline="0" dirty="0"/>
              <a:t>Run charts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b="0" cap="none" baseline="0" dirty="0"/>
              <a:t>Participation in a learning collaborative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cap="all"/>
            </a:pPr>
            <a:endParaRPr lang="en-US" b="0" cap="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cap="all"/>
            </a:pPr>
            <a:r>
              <a:rPr lang="en-US" b="0" cap="none" baseline="0" dirty="0"/>
              <a:t>You can also describe your data collection methods such 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b="0" cap="none" baseline="0" dirty="0"/>
              <a:t>Pre-visit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b="0" cap="none" baseline="0" dirty="0"/>
              <a:t>Tick and tally tracking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endParaRPr lang="en-US" b="0" cap="none" baseline="0" dirty="0"/>
          </a:p>
          <a:p>
            <a:pPr marL="0" indent="0">
              <a:buFontTx/>
              <a:buNone/>
              <a:defRPr cap="all"/>
            </a:pPr>
            <a:endParaRPr lang="en-US" sz="1200" dirty="0">
              <a:solidFill>
                <a:srgbClr val="FF0000"/>
              </a:solidFill>
              <a:latin typeface="Century Schoolbook" panose="02040604050505020304" pitchFamily="18" charset="0"/>
            </a:endParaRPr>
          </a:p>
          <a:p>
            <a:pPr marL="0" indent="0">
              <a:buFontTx/>
              <a:buNone/>
              <a:defRPr cap="all"/>
            </a:pPr>
            <a:r>
              <a:rPr lang="en-US" sz="1200" b="1" dirty="0" err="1">
                <a:solidFill>
                  <a:srgbClr val="FF0000"/>
                </a:solidFill>
                <a:latin typeface="Century Schoolbook" panose="02040604050505020304" pitchFamily="18" charset="0"/>
              </a:rPr>
              <a:t>TimE</a:t>
            </a:r>
            <a:r>
              <a:rPr lang="en-US" sz="1200" b="1" dirty="0">
                <a:solidFill>
                  <a:srgbClr val="FF0000"/>
                </a:solidFill>
                <a:latin typeface="Century Schoolbook" panose="02040604050505020304" pitchFamily="18" charset="0"/>
              </a:rPr>
              <a:t>: </a:t>
            </a:r>
            <a:r>
              <a:rPr lang="en-US" sz="1200" dirty="0">
                <a:solidFill>
                  <a:srgbClr val="FF0000"/>
                </a:solidFill>
                <a:latin typeface="Century Schoolbook" panose="02040604050505020304" pitchFamily="18" charset="0"/>
              </a:rPr>
              <a:t>25 </a:t>
            </a:r>
            <a:r>
              <a:rPr lang="en-US" sz="1200" cap="none" baseline="0" dirty="0">
                <a:solidFill>
                  <a:srgbClr val="FF0000"/>
                </a:solidFill>
                <a:latin typeface="Century Schoolbook" panose="02040604050505020304" pitchFamily="18" charset="0"/>
              </a:rPr>
              <a:t>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39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085850" y="1635125"/>
            <a:ext cx="7847013" cy="441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1001713" y="6296025"/>
            <a:ext cx="8015287" cy="51514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also include the </a:t>
            </a:r>
            <a:r>
              <a:rPr lang="en-US" b="1" dirty="0"/>
              <a:t>Key Driver Diagram </a:t>
            </a:r>
            <a:r>
              <a:rPr lang="en-US" b="0" dirty="0"/>
              <a:t>for your project </a:t>
            </a:r>
            <a:r>
              <a:rPr lang="en-US" dirty="0"/>
              <a:t>to illustrate the </a:t>
            </a:r>
            <a:r>
              <a:rPr lang="en-US" b="1" i="1" dirty="0"/>
              <a:t>drivers</a:t>
            </a:r>
            <a:r>
              <a:rPr lang="en-US" dirty="0"/>
              <a:t> you and your team are working on by dragging the circle to highlight which portion(s) of the KDD you are focused on. For instance, this example indicates that this team is primarily focused on clinical management– particularly, </a:t>
            </a:r>
            <a:r>
              <a:rPr lang="en-US" b="0" i="0" dirty="0"/>
              <a:t>screening and discussing targets at every visit using a standard approach – the pre-visit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Your team should call out the key drivers that your SMART AIM focuses on.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TIME: </a:t>
            </a:r>
            <a:r>
              <a:rPr lang="en-US" dirty="0"/>
              <a:t>20 seconds</a:t>
            </a:r>
          </a:p>
        </p:txBody>
      </p:sp>
      <p:sp>
        <p:nvSpPr>
          <p:cNvPr id="93" name="Google Shape;93;p1:notes"/>
          <p:cNvSpPr txBox="1">
            <a:spLocks noGrp="1"/>
          </p:cNvSpPr>
          <p:nvPr>
            <p:ph type="sldNum" idx="12"/>
          </p:nvPr>
        </p:nvSpPr>
        <p:spPr>
          <a:xfrm>
            <a:off x="5675313" y="12426950"/>
            <a:ext cx="4341812" cy="6556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4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12/13/23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12/13/23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12/13/23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12/13/23</a:t>
            </a:fld>
            <a:endParaRPr lang="en-US"/>
          </a:p>
        </p:txBody>
      </p:sp>
      <p:sp>
        <p:nvSpPr>
          <p:cNvPr id="8" name="Footer Placeholder 7"/>
          <p:cNvSpPr>
            <a:spLocks noGrp="1"/>
          </p:cNvSpPr>
          <p:nvPr>
            <p:ph type="ftr" sz="quarter" idx="11"/>
          </p:nvPr>
        </p:nvSpPr>
        <p:spPr/>
        <p:txBody>
          <a:bodyPr/>
          <a:lstStyle/>
          <a:p>
            <a:r>
              <a:rPr lang="en-US"/>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12/13/23</a:t>
            </a:fld>
            <a:endParaRPr lang="en-US"/>
          </a:p>
        </p:txBody>
      </p:sp>
      <p:sp>
        <p:nvSpPr>
          <p:cNvPr id="4" name="Footer Placeholder 3"/>
          <p:cNvSpPr>
            <a:spLocks noGrp="1"/>
          </p:cNvSpPr>
          <p:nvPr>
            <p:ph type="ftr" sz="quarter" idx="11"/>
          </p:nvPr>
        </p:nvSpPr>
        <p:spPr/>
        <p:txBody>
          <a:bodyPr/>
          <a:lstStyle/>
          <a:p>
            <a:r>
              <a:rPr lang="en-US"/>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12/13/23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12/13/23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12/13/23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37994526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12/13/23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5555887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8997519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12/13/23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10638911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12/13/23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82503621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12/13/23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2606312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183099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12/13/23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884296315"/>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12/13/23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84153736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5686628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25950123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371496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12/13/23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2580835141"/>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12/13/23</a:t>
            </a:fld>
            <a:endParaRPr lang="en-US" dirty="0"/>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B3FA6D5E-E8D3-4D44-9FF9-09FAD72B2A3F}"/>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933C36E1-7C6A-5047-87EB-3FE6FA220EC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FB8F533B-E3C1-794D-B106-EB816EBBBC4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51124005-12C3-0845-97B5-5F4AC79E794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BF98C5A3-8241-2D40-8E99-B51140D14976}"/>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1B776906-57CC-E549-A440-6A58B2BCEE5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03A4AEC-BC98-2E44-96A2-99F8FFF926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278C769-72D9-CC4C-B643-90A6C68772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DF26CB66-97F0-1342-BF19-7A0EC0CD32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01591813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986DC28C-799B-2A49-BD7C-5A40EC9D79F3}"/>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120A51D2-AB55-B841-9E8F-6526B01364D1}"/>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34BFFEB-EC07-EB4C-9EB5-339A83059C1D}"/>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42ACB9C0-083D-DF47-BD99-FCEBD493464C}"/>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B264E9F5-0D30-8847-9866-5D6AA7DCEDCA}"/>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A723B834-ECE0-D34A-AA73-90C9438814D7}"/>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F8C5C9D8-4329-E341-AF40-F83D6841EBF2}"/>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8134B1EC-B102-9940-9FB9-964771C85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5A9B0DEB-6031-5048-993A-7F883E50D1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04789109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12/13/23</a:t>
            </a:fld>
            <a:endParaRPr lang="en-US"/>
          </a:p>
        </p:txBody>
      </p:sp>
      <p:sp>
        <p:nvSpPr>
          <p:cNvPr id="6" name="Footer Placeholder 5"/>
          <p:cNvSpPr>
            <a:spLocks noGrp="1"/>
          </p:cNvSpPr>
          <p:nvPr>
            <p:ph type="ftr" sz="quarter" idx="11"/>
          </p:nvPr>
        </p:nvSpPr>
        <p:spPr/>
        <p:txBody>
          <a:bodyPr/>
          <a:lstStyle/>
          <a:p>
            <a:r>
              <a:rPr lang="en-US"/>
              <a:t>tdi.dartmouth.edu</a:t>
            </a:r>
            <a:endParaRPr lang="en-US" dirty="0"/>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6CF16BD0-D262-654D-A7DA-13E7EE0FC463}"/>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7696F4A-5808-DB49-B628-59F972AC5E21}"/>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BB290F79-D01F-C341-959E-FB25B018804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98EE213-5503-6649-A5BC-BD66980F2A7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055BD29C-8AF3-3D4F-89AC-6DFC4D87210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0D8C762-A6D5-D249-92EB-9880401501F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58E881B9-5E23-F741-8677-2C69825149F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13F03125-829F-6B4F-8FAA-22861909C7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862EFB7-0243-BD4F-B35D-34480531EC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940223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166741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12/13/23</a:t>
            </a:fld>
            <a:endParaRPr lang="en-US"/>
          </a:p>
        </p:txBody>
      </p:sp>
      <p:sp>
        <p:nvSpPr>
          <p:cNvPr id="8" name="Footer Placeholder 7"/>
          <p:cNvSpPr>
            <a:spLocks noGrp="1"/>
          </p:cNvSpPr>
          <p:nvPr>
            <p:ph type="ftr" sz="quarter" idx="11"/>
          </p:nvPr>
        </p:nvSpPr>
        <p:spPr/>
        <p:txBody>
          <a:bodyPr/>
          <a:lstStyle/>
          <a:p>
            <a:r>
              <a:rPr lang="en-US"/>
              <a:t>tdi.dartmouth.edu</a:t>
            </a:r>
            <a:endParaRPr lang="en-US" dirty="0"/>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12CE1276-78BE-1E4C-A592-5EA940E0E5BE}"/>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CA0977D-8C22-C040-A3BA-B78363BFEF6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B0325CC1-0BBD-944E-8933-2735FC0740CB}"/>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68C6E35B-F03E-7C4D-B049-D1D7FE08C5C8}"/>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4BF7B7C3-1424-C540-8E2C-13487FF3BE5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A7E5F2C0-434D-CA4C-AEC7-F7745EB4872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491BBA1A-52DB-ED48-9139-CE7A2269E807}"/>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EB781BE4-11E0-F44E-ADAE-D31B74128A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4174F48F-61A8-6748-816F-DFD35096E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513177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12/13/23</a:t>
            </a:fld>
            <a:endParaRPr lang="en-US"/>
          </a:p>
        </p:txBody>
      </p:sp>
      <p:sp>
        <p:nvSpPr>
          <p:cNvPr id="4" name="Footer Placeholder 3"/>
          <p:cNvSpPr>
            <a:spLocks noGrp="1"/>
          </p:cNvSpPr>
          <p:nvPr>
            <p:ph type="ftr" sz="quarter" idx="11"/>
          </p:nvPr>
        </p:nvSpPr>
        <p:spPr/>
        <p:txBody>
          <a:bodyPr/>
          <a:lstStyle/>
          <a:p>
            <a:r>
              <a:rPr lang="en-US"/>
              <a:t>tdi.dartmouth.edu</a:t>
            </a:r>
            <a:endParaRPr lang="en-US" dirty="0"/>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AC359D0C-98D2-B444-956D-92B012386C97}"/>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8B308C94-5797-1C41-88C7-9E8E4EE7BE6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61A02E2B-EA46-7449-BC9B-5993F21F0B1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E8AD25E-8DD4-2540-9A36-2E0741E4CBC0}"/>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1700BEF1-7BEF-2045-B41F-F26A805B7B99}"/>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AE496831-83EA-C44D-8E65-E35656D3E90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20B00E96-278A-8E40-A26D-76235A96E322}"/>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431B6EE4-6016-2243-897D-9D7872B80A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0349BF7B-A11B-B344-8780-C44859AA5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6909243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3400002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12/13/23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3362047310"/>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12/13/23</a:t>
            </a:fld>
            <a:endParaRPr lang="en-US"/>
          </a:p>
        </p:txBody>
      </p:sp>
      <p:sp>
        <p:nvSpPr>
          <p:cNvPr id="6" name="Footer Placeholder 5"/>
          <p:cNvSpPr>
            <a:spLocks noGrp="1"/>
          </p:cNvSpPr>
          <p:nvPr>
            <p:ph type="ftr" sz="quarter" idx="11"/>
          </p:nvPr>
        </p:nvSpPr>
        <p:spPr/>
        <p:txBody>
          <a:bodyPr/>
          <a:lstStyle/>
          <a:p>
            <a:r>
              <a:rPr lang="en-US"/>
              <a:t>tdi.dartmouth.edu</a:t>
            </a:r>
            <a:endParaRPr lang="en-US" dirty="0"/>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44A0062C-B793-FC49-AB5E-D68F2A3C5E4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8715A3AB-78E6-E24B-BB03-6CD03F546218}"/>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8C4B672-A9CE-6042-B8D7-48312A1D0D7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FD968F32-E4EA-184C-A08C-C318AB628ACD}"/>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57850E93-B870-E64B-B775-EF131E1D671B}"/>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2D86BCE-5676-8540-A4B7-78782822AFAA}"/>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ECFEBD96-7B22-BA40-BDA3-C16DD0B1F51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19481F09-9CAB-AC48-8788-7905989A22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70C155D-4EF7-F241-92A8-9A9C146FF7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7834665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836FE7A5-A207-704D-A0D1-8729D679A066}"/>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D7A657B-F7E0-1944-8B28-2DD8CF83FC11}"/>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80799D-161E-974C-8C96-FF5CF7AC554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27C135-D383-1945-A0FF-80DC39CDE5E7}"/>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9345E5CA-8505-5441-B961-BB9D2F63B3D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5A4A8DB-B384-3F47-B166-7BA938D5F99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DD6DE4CC-B99D-4F48-94D5-F4793CE1EB7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B7D90A23-24ED-B442-BFDA-6C38C9404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668C8AB1-083E-2441-BF6B-2FEE12872F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24391564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12/13/23</a:t>
            </a:fld>
            <a:endParaRPr lang="en-US" dirty="0"/>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454E0848-ACE7-284D-9C21-77BF2CD50C4D}"/>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B0EDC8F3-95EC-7247-ABEA-61BA95261984}"/>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2EDF1C02-F0FD-7E49-9226-70EC82AD50D7}"/>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BEDD4BC-EF15-6348-84E4-84064133F717}"/>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D1D5AFB-DF7F-E14F-AF7F-A80201AB1D7A}"/>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7EFC8AFE-1900-B34E-875E-FCD5583A25E1}"/>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62EE4190-2066-A348-93C2-57DD15156F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6FE9D6D4-F28A-9344-A2FC-08504F0F6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84052470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3394872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6C7BE1-52A7-4146-9225-33D55B654989}"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2303804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C7BE1-52A7-4146-9225-33D55B654989}"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106134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544514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6C7BE1-52A7-4146-9225-33D55B654989}"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281427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6C7BE1-52A7-4146-9225-33D55B654989}"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616097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6C7BE1-52A7-4146-9225-33D55B654989}" type="datetimeFigureOut">
              <a:rPr lang="en-US" smtClean="0"/>
              <a:t>12/13/23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3016477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6C7BE1-52A7-4146-9225-33D55B654989}" type="datetimeFigureOut">
              <a:rPr lang="en-US" smtClean="0"/>
              <a:t>12/13/23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2572914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C7BE1-52A7-4146-9225-33D55B654989}" type="datetimeFigureOut">
              <a:rPr lang="en-US" smtClean="0"/>
              <a:t>12/13/23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4287239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C7BE1-52A7-4146-9225-33D55B654989}"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2730903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C7BE1-52A7-4146-9225-33D55B654989}"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2193112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C7BE1-52A7-4146-9225-33D55B654989}"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1850469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C7BE1-52A7-4146-9225-33D55B654989}"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A4CB-EFB3-C94C-B065-CD431F2BC878}" type="slidenum">
              <a:rPr lang="en-US" smtClean="0"/>
              <a:t>‹#›</a:t>
            </a:fld>
            <a:endParaRPr lang="en-US"/>
          </a:p>
        </p:txBody>
      </p:sp>
    </p:spTree>
    <p:extLst>
      <p:ext uri="{BB962C8B-B14F-4D97-AF65-F5344CB8AC3E}">
        <p14:creationId xmlns:p14="http://schemas.microsoft.com/office/powerpoint/2010/main" val="1465556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F98FA-3B03-D54C-A38D-0ADA4C694F8C}"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61936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482515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F98FA-3B03-D54C-A38D-0ADA4C694F8C}"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18493675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F98FA-3B03-D54C-A38D-0ADA4C694F8C}"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1714854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F98FA-3B03-D54C-A38D-0ADA4C694F8C}"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7728367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F98FA-3B03-D54C-A38D-0ADA4C694F8C}" type="datetimeFigureOut">
              <a:rPr lang="en-US" smtClean="0"/>
              <a:t>12/13/23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2232646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F98FA-3B03-D54C-A38D-0ADA4C694F8C}" type="datetimeFigureOut">
              <a:rPr lang="en-US" smtClean="0"/>
              <a:t>12/13/23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1002199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F98FA-3B03-D54C-A38D-0ADA4C694F8C}" type="datetimeFigureOut">
              <a:rPr lang="en-US" smtClean="0"/>
              <a:t>12/13/23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3771416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F98FA-3B03-D54C-A38D-0ADA4C694F8C}"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2701137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F98FA-3B03-D54C-A38D-0ADA4C694F8C}"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1996522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F98FA-3B03-D54C-A38D-0ADA4C694F8C}"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324837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F98FA-3B03-D54C-A38D-0ADA4C694F8C}"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1F797-97F4-DF40-8D38-28011FF1E719}" type="slidenum">
              <a:rPr lang="en-US" smtClean="0"/>
              <a:t>‹#›</a:t>
            </a:fld>
            <a:endParaRPr lang="en-US"/>
          </a:p>
        </p:txBody>
      </p:sp>
    </p:spTree>
    <p:extLst>
      <p:ext uri="{BB962C8B-B14F-4D97-AF65-F5344CB8AC3E}">
        <p14:creationId xmlns:p14="http://schemas.microsoft.com/office/powerpoint/2010/main" val="140010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1471926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2945231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0824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73857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12/13/23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410051741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C7BE1-52A7-4146-9225-33D55B654989}" type="datetimeFigureOut">
              <a:rPr lang="en-US" smtClean="0"/>
              <a:t>12/13/23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9A4CB-EFB3-C94C-B065-CD431F2BC878}" type="slidenum">
              <a:rPr lang="en-US" smtClean="0"/>
              <a:t>‹#›</a:t>
            </a:fld>
            <a:endParaRPr lang="en-US"/>
          </a:p>
        </p:txBody>
      </p:sp>
    </p:spTree>
    <p:extLst>
      <p:ext uri="{BB962C8B-B14F-4D97-AF65-F5344CB8AC3E}">
        <p14:creationId xmlns:p14="http://schemas.microsoft.com/office/powerpoint/2010/main" val="191779751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C7BE1-52A7-4146-9225-33D55B654989}" type="datetimeFigureOut">
              <a:rPr lang="en-US" smtClean="0"/>
              <a:t>12/13/23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9A4CB-EFB3-C94C-B065-CD431F2BC878}" type="slidenum">
              <a:rPr lang="en-US" smtClean="0"/>
              <a:t>‹#›</a:t>
            </a:fld>
            <a:endParaRPr lang="en-US"/>
          </a:p>
        </p:txBody>
      </p:sp>
    </p:spTree>
    <p:extLst>
      <p:ext uri="{BB962C8B-B14F-4D97-AF65-F5344CB8AC3E}">
        <p14:creationId xmlns:p14="http://schemas.microsoft.com/office/powerpoint/2010/main" val="359656811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C7BE1-52A7-4146-9225-33D55B654989}" type="datetimeFigureOut">
              <a:rPr lang="en-US" smtClean="0"/>
              <a:t>12/13/23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9A4CB-EFB3-C94C-B065-CD431F2BC878}" type="slidenum">
              <a:rPr lang="en-US" smtClean="0"/>
              <a:t>‹#›</a:t>
            </a:fld>
            <a:endParaRPr lang="en-US"/>
          </a:p>
        </p:txBody>
      </p:sp>
    </p:spTree>
    <p:extLst>
      <p:ext uri="{BB962C8B-B14F-4D97-AF65-F5344CB8AC3E}">
        <p14:creationId xmlns:p14="http://schemas.microsoft.com/office/powerpoint/2010/main" val="1171927521"/>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155861467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diagramColors" Target="../diagrams/colors3.xml"/><Relationship Id="rId11" Type="http://schemas.openxmlformats.org/officeDocument/2006/relationships/image" Target="../media/image21.svg"/><Relationship Id="rId5" Type="http://schemas.openxmlformats.org/officeDocument/2006/relationships/diagramQuickStyle" Target="../diagrams/quickStyle3.xml"/><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Google Shape;196;p1">
            <a:extLst>
              <a:ext uri="{FF2B5EF4-FFF2-40B4-BE49-F238E27FC236}">
                <a16:creationId xmlns:a16="http://schemas.microsoft.com/office/drawing/2014/main" id="{F8469EA6-3030-7921-2E2A-0E3D33CC1EA8}"/>
              </a:ext>
            </a:extLst>
          </p:cNvPr>
          <p:cNvSpPr txBox="1"/>
          <p:nvPr/>
        </p:nvSpPr>
        <p:spPr>
          <a:xfrm>
            <a:off x="351800" y="171212"/>
            <a:ext cx="8948400" cy="2147410"/>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marL="0" marR="0" lvl="0" indent="0" algn="l" defTabSz="457200" rtl="0" eaLnBrk="1" fontAlgn="auto" latinLnBrk="0" hangingPunct="1">
              <a:lnSpc>
                <a:spcPct val="90000"/>
              </a:lnSpc>
              <a:spcBef>
                <a:spcPts val="0"/>
              </a:spcBef>
              <a:spcAft>
                <a:spcPts val="0"/>
              </a:spcAft>
              <a:buClr>
                <a:srgbClr val="001A70"/>
              </a:buClr>
              <a:buSzPts val="3200"/>
              <a:buFont typeface="Arial"/>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Data Driven Improvement Story</a:t>
            </a: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D5ACD-897E-DC4B-828F-BA51770B57D5}"/>
              </a:ext>
            </a:extLst>
          </p:cNvPr>
          <p:cNvSpPr>
            <a:spLocks noGrp="1"/>
          </p:cNvSpPr>
          <p:nvPr>
            <p:ph type="title"/>
          </p:nvPr>
        </p:nvSpPr>
        <p:spPr>
          <a:xfrm>
            <a:off x="475267" y="25829"/>
            <a:ext cx="8440133" cy="1325563"/>
          </a:xfrm>
        </p:spPr>
        <p:txBody>
          <a:bodyPr>
            <a:normAutofit fontScale="90000"/>
          </a:bodyPr>
          <a:lstStyle/>
          <a:p>
            <a:pPr>
              <a:lnSpc>
                <a:spcPct val="90000"/>
              </a:lnSpc>
              <a:spcBef>
                <a:spcPts val="500"/>
              </a:spcBef>
            </a:pPr>
            <a:r>
              <a:rPr lang="en-US" sz="4800" dirty="0">
                <a:latin typeface="Calibri Light" panose="020F0302020204030204" pitchFamily="34" charset="0"/>
                <a:cs typeface="Calibri Light" panose="020F0302020204030204" pitchFamily="34" charset="0"/>
              </a:rPr>
              <a:t>How Will We Know Our Changes Are an Improvement? </a:t>
            </a:r>
            <a:endParaRPr lang="en-US" sz="4800" b="1" dirty="0"/>
          </a:p>
        </p:txBody>
      </p:sp>
      <p:sp>
        <p:nvSpPr>
          <p:cNvPr id="10" name="Content Placeholder 9">
            <a:extLst>
              <a:ext uri="{FF2B5EF4-FFF2-40B4-BE49-F238E27FC236}">
                <a16:creationId xmlns:a16="http://schemas.microsoft.com/office/drawing/2014/main" id="{BFCACA1C-5294-7E49-A072-B8AA414329EF}"/>
              </a:ext>
            </a:extLst>
          </p:cNvPr>
          <p:cNvSpPr>
            <a:spLocks noGrp="1"/>
          </p:cNvSpPr>
          <p:nvPr>
            <p:ph idx="1"/>
          </p:nvPr>
        </p:nvSpPr>
        <p:spPr>
          <a:xfrm>
            <a:off x="383762" y="1662411"/>
            <a:ext cx="9651017" cy="4676172"/>
          </a:xfrm>
        </p:spPr>
        <p:txBody>
          <a:bodyPr anchor="ctr">
            <a:noAutofit/>
          </a:bodyPr>
          <a:lstStyle/>
          <a:p>
            <a:pPr marL="0" indent="0">
              <a:lnSpc>
                <a:spcPct val="90000"/>
              </a:lnSpc>
              <a:buNone/>
            </a:pPr>
            <a:r>
              <a:rPr lang="en-US" sz="2200" b="1" dirty="0"/>
              <a:t>Outcome Measures </a:t>
            </a:r>
          </a:p>
          <a:p>
            <a:pPr>
              <a:lnSpc>
                <a:spcPct val="90000"/>
              </a:lnSpc>
            </a:pPr>
            <a:r>
              <a:rPr lang="en-US" sz="2200" dirty="0"/>
              <a:t>Insert measure with numerator, denominator and operational definition.</a:t>
            </a:r>
          </a:p>
          <a:p>
            <a:pPr>
              <a:lnSpc>
                <a:spcPct val="90000"/>
              </a:lnSpc>
            </a:pPr>
            <a:r>
              <a:rPr lang="en-US" sz="2200" dirty="0"/>
              <a:t>….</a:t>
            </a:r>
          </a:p>
          <a:p>
            <a:pPr>
              <a:lnSpc>
                <a:spcPct val="90000"/>
              </a:lnSpc>
            </a:pPr>
            <a:endParaRPr lang="en-US" sz="2200" b="1" dirty="0"/>
          </a:p>
          <a:p>
            <a:pPr marL="0" indent="0">
              <a:lnSpc>
                <a:spcPct val="90000"/>
              </a:lnSpc>
              <a:buNone/>
            </a:pPr>
            <a:r>
              <a:rPr lang="en-US" sz="2200" b="1" dirty="0"/>
              <a:t>Process Measures</a:t>
            </a:r>
          </a:p>
          <a:p>
            <a:pPr>
              <a:lnSpc>
                <a:spcPct val="90000"/>
              </a:lnSpc>
            </a:pPr>
            <a:r>
              <a:rPr lang="en-US" sz="2200" dirty="0"/>
              <a:t>……..</a:t>
            </a:r>
          </a:p>
          <a:p>
            <a:pPr>
              <a:lnSpc>
                <a:spcPct val="90000"/>
              </a:lnSpc>
            </a:pPr>
            <a:r>
              <a:rPr lang="en-US" sz="2200" dirty="0"/>
              <a:t>……..</a:t>
            </a:r>
          </a:p>
          <a:p>
            <a:pPr marL="0" indent="0">
              <a:lnSpc>
                <a:spcPct val="90000"/>
              </a:lnSpc>
              <a:buNone/>
            </a:pPr>
            <a:endParaRPr lang="en-US" sz="2200" dirty="0"/>
          </a:p>
          <a:p>
            <a:pPr marL="0" indent="0">
              <a:lnSpc>
                <a:spcPct val="90000"/>
              </a:lnSpc>
              <a:buNone/>
            </a:pPr>
            <a:r>
              <a:rPr lang="en-US" sz="2200" b="1" dirty="0"/>
              <a:t>Balancing Measures</a:t>
            </a:r>
          </a:p>
          <a:p>
            <a:pPr>
              <a:lnSpc>
                <a:spcPct val="90000"/>
              </a:lnSpc>
            </a:pPr>
            <a:r>
              <a:rPr lang="en-US" sz="2200" dirty="0"/>
              <a:t>……..</a:t>
            </a:r>
          </a:p>
          <a:p>
            <a:pPr>
              <a:lnSpc>
                <a:spcPct val="90000"/>
              </a:lnSpc>
            </a:pPr>
            <a:r>
              <a:rPr lang="en-US" sz="2200" dirty="0"/>
              <a:t>……..</a:t>
            </a:r>
          </a:p>
          <a:p>
            <a:pPr marL="0" indent="0">
              <a:lnSpc>
                <a:spcPct val="90000"/>
              </a:lnSpc>
              <a:buNone/>
            </a:pPr>
            <a:endParaRPr lang="en-US" sz="2200" b="1"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1"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Upward trend">
            <a:extLst>
              <a:ext uri="{FF2B5EF4-FFF2-40B4-BE49-F238E27FC236}">
                <a16:creationId xmlns:a16="http://schemas.microsoft.com/office/drawing/2014/main" id="{6F56A574-28C4-4360-AA1A-35F511AE4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6" y="2857498"/>
            <a:ext cx="1142999" cy="1142999"/>
          </a:xfrm>
          <a:prstGeom prst="rect">
            <a:avLst/>
          </a:prstGeom>
        </p:spPr>
      </p:pic>
      <p:sp>
        <p:nvSpPr>
          <p:cNvPr id="3" name="TextBox 2">
            <a:extLst>
              <a:ext uri="{FF2B5EF4-FFF2-40B4-BE49-F238E27FC236}">
                <a16:creationId xmlns:a16="http://schemas.microsoft.com/office/drawing/2014/main" id="{3F5EF40B-18C2-E24C-9E11-EB4996E00DEE}"/>
              </a:ext>
            </a:extLst>
          </p:cNvPr>
          <p:cNvSpPr txBox="1"/>
          <p:nvPr/>
        </p:nvSpPr>
        <p:spPr>
          <a:xfrm>
            <a:off x="767645" y="256032"/>
            <a:ext cx="9267135" cy="1362905"/>
          </a:xfrm>
          <a:prstGeom prst="rect">
            <a:avLst/>
          </a:prstGeom>
        </p:spPr>
        <p:txBody>
          <a:bodyPr vert="horz" lIns="91440" tIns="45720" rIns="91440" bIns="45720" rtlCol="0" anchor="b">
            <a:normAutofit/>
          </a:bodyPr>
          <a:lstStyle/>
          <a:p>
            <a:pPr marL="0" marR="0" lvl="0" indent="0" algn="l" defTabSz="914377"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3472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1"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F5EF40B-18C2-E24C-9E11-EB4996E00DEE}"/>
              </a:ext>
            </a:extLst>
          </p:cNvPr>
          <p:cNvSpPr txBox="1"/>
          <p:nvPr/>
        </p:nvSpPr>
        <p:spPr>
          <a:xfrm>
            <a:off x="767645" y="256032"/>
            <a:ext cx="9267135" cy="1362905"/>
          </a:xfrm>
          <a:prstGeom prst="rect">
            <a:avLst/>
          </a:prstGeom>
        </p:spPr>
        <p:txBody>
          <a:bodyPr vert="horz" lIns="91440" tIns="45720" rIns="91440" bIns="45720" rtlCol="0" anchor="b">
            <a:normAutofit/>
          </a:bodyPr>
          <a:lstStyle/>
          <a:p>
            <a:pPr marL="0" marR="0" lvl="0" indent="0" algn="l" defTabSz="914377"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F6D5D9A4-A3EE-5940-8482-23F7A9631660}"/>
              </a:ext>
            </a:extLst>
          </p:cNvPr>
          <p:cNvPicPr>
            <a:picLocks noChangeAspect="1"/>
          </p:cNvPicPr>
          <p:nvPr/>
        </p:nvPicPr>
        <p:blipFill rotWithShape="1">
          <a:blip r:embed="rId3">
            <a:alphaModFix/>
          </a:blip>
          <a:srcRect t="6839" r="-5" b="5548"/>
          <a:stretch/>
        </p:blipFill>
        <p:spPr>
          <a:xfrm>
            <a:off x="9016855" y="2461922"/>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3" name="Title 1">
            <a:extLst>
              <a:ext uri="{FF2B5EF4-FFF2-40B4-BE49-F238E27FC236}">
                <a16:creationId xmlns:a16="http://schemas.microsoft.com/office/drawing/2014/main" id="{F99557D8-9DF4-5B46-B515-F71129DDE48E}"/>
              </a:ext>
            </a:extLst>
          </p:cNvPr>
          <p:cNvSpPr txBox="1">
            <a:spLocks/>
          </p:cNvSpPr>
          <p:nvPr/>
        </p:nvSpPr>
        <p:spPr>
          <a:xfrm>
            <a:off x="1874693" y="25098"/>
            <a:ext cx="6107258" cy="16067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rPr>
              <a:t>PDSA Cycles </a:t>
            </a:r>
            <a:br>
              <a:rPr kumimoji="0" lang="en-US" sz="44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rPr>
            </a:br>
            <a:r>
              <a:rPr kumimoji="0" lang="en-US" sz="44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rPr>
              <a:t>Small Tests of Change</a:t>
            </a:r>
            <a:endPar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graphicFrame>
        <p:nvGraphicFramePr>
          <p:cNvPr id="15" name="Table 5">
            <a:extLst>
              <a:ext uri="{FF2B5EF4-FFF2-40B4-BE49-F238E27FC236}">
                <a16:creationId xmlns:a16="http://schemas.microsoft.com/office/drawing/2014/main" id="{12061B7D-655A-704D-BFD4-67B498812DF1}"/>
              </a:ext>
            </a:extLst>
          </p:cNvPr>
          <p:cNvGraphicFramePr>
            <a:graphicFrameLocks noGrp="1"/>
          </p:cNvGraphicFramePr>
          <p:nvPr>
            <p:extLst>
              <p:ext uri="{D42A27DB-BD31-4B8C-83A1-F6EECF244321}">
                <p14:modId xmlns:p14="http://schemas.microsoft.com/office/powerpoint/2010/main" val="3625771522"/>
              </p:ext>
            </p:extLst>
          </p:nvPr>
        </p:nvGraphicFramePr>
        <p:xfrm>
          <a:off x="406286" y="1501182"/>
          <a:ext cx="8254289" cy="5016506"/>
        </p:xfrm>
        <a:graphic>
          <a:graphicData uri="http://schemas.openxmlformats.org/drawingml/2006/table">
            <a:tbl>
              <a:tblPr firstRow="1" bandRow="1">
                <a:tableStyleId>{5C22544A-7EE6-4342-B048-85BDC9FD1C3A}</a:tableStyleId>
              </a:tblPr>
              <a:tblGrid>
                <a:gridCol w="1357110">
                  <a:extLst>
                    <a:ext uri="{9D8B030D-6E8A-4147-A177-3AD203B41FA5}">
                      <a16:colId xmlns:a16="http://schemas.microsoft.com/office/drawing/2014/main" val="571815573"/>
                    </a:ext>
                  </a:extLst>
                </a:gridCol>
                <a:gridCol w="6897179">
                  <a:extLst>
                    <a:ext uri="{9D8B030D-6E8A-4147-A177-3AD203B41FA5}">
                      <a16:colId xmlns:a16="http://schemas.microsoft.com/office/drawing/2014/main" val="1853733178"/>
                    </a:ext>
                  </a:extLst>
                </a:gridCol>
              </a:tblGrid>
              <a:tr h="759088">
                <a:tc>
                  <a:txBody>
                    <a:bodyPr/>
                    <a:lstStyle/>
                    <a:p>
                      <a:pPr algn="ctr"/>
                      <a:r>
                        <a:rPr lang="en-US" sz="2400" dirty="0"/>
                        <a:t>PDSA Cycle #</a:t>
                      </a:r>
                    </a:p>
                  </a:txBody>
                  <a:tcPr/>
                </a:tc>
                <a:tc>
                  <a:txBody>
                    <a:bodyPr/>
                    <a:lstStyle/>
                    <a:p>
                      <a:r>
                        <a:rPr lang="en-US" sz="2400" dirty="0"/>
                        <a:t>Change Idea</a:t>
                      </a:r>
                    </a:p>
                  </a:txBody>
                  <a:tcPr/>
                </a:tc>
                <a:extLst>
                  <a:ext uri="{0D108BD9-81ED-4DB2-BD59-A6C34878D82A}">
                    <a16:rowId xmlns:a16="http://schemas.microsoft.com/office/drawing/2014/main" val="1798697539"/>
                  </a:ext>
                </a:extLst>
              </a:tr>
              <a:tr h="693081">
                <a:tc>
                  <a:txBody>
                    <a:bodyPr/>
                    <a:lstStyle/>
                    <a:p>
                      <a:pPr algn="ctr"/>
                      <a:r>
                        <a:rPr lang="en-US" sz="2400" b="0" dirty="0"/>
                        <a:t>1 </a:t>
                      </a:r>
                    </a:p>
                  </a:txBody>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2400" dirty="0"/>
                        <a:t>Improvement team formed</a:t>
                      </a:r>
                    </a:p>
                  </a:txBody>
                  <a:tcPr/>
                </a:tc>
                <a:extLst>
                  <a:ext uri="{0D108BD9-81ED-4DB2-BD59-A6C34878D82A}">
                    <a16:rowId xmlns:a16="http://schemas.microsoft.com/office/drawing/2014/main" val="3524977100"/>
                  </a:ext>
                </a:extLst>
              </a:tr>
              <a:tr h="429050">
                <a:tc>
                  <a:txBody>
                    <a:bodyPr/>
                    <a:lstStyle/>
                    <a:p>
                      <a:pPr algn="ctr"/>
                      <a:r>
                        <a:rPr lang="en-US" sz="2400" dirty="0"/>
                        <a:t>2</a:t>
                      </a:r>
                    </a:p>
                    <a:p>
                      <a:pPr algn="ctr"/>
                      <a:r>
                        <a:rPr lang="en-US" sz="2400" b="0" dirty="0"/>
                        <a:t>a-d</a:t>
                      </a:r>
                    </a:p>
                    <a:p>
                      <a:pPr algn="ctr"/>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Huddles: </a:t>
                      </a:r>
                      <a:r>
                        <a:rPr lang="en-US" sz="2400" dirty="0"/>
                        <a:t>tested different times of day, day of week, duration and interdisciplinary team member attendance.</a:t>
                      </a:r>
                    </a:p>
                  </a:txBody>
                  <a:tcPr/>
                </a:tc>
                <a:extLst>
                  <a:ext uri="{0D108BD9-81ED-4DB2-BD59-A6C34878D82A}">
                    <a16:rowId xmlns:a16="http://schemas.microsoft.com/office/drawing/2014/main" val="2305589685"/>
                  </a:ext>
                </a:extLst>
              </a:tr>
              <a:tr h="793569">
                <a:tc>
                  <a:txBody>
                    <a:bodyPr/>
                    <a:lstStyle/>
                    <a:p>
                      <a:pPr algn="ctr"/>
                      <a:r>
                        <a:rPr lang="en-US" sz="2400"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951211652"/>
                  </a:ext>
                </a:extLst>
              </a:tr>
              <a:tr h="759088">
                <a:tc>
                  <a:txBody>
                    <a:bodyPr/>
                    <a:lstStyle/>
                    <a:p>
                      <a:pPr algn="ctr"/>
                      <a:r>
                        <a:rPr lang="en-US" sz="2400" dirty="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42813730"/>
                  </a:ext>
                </a:extLst>
              </a:tr>
              <a:tr h="759088">
                <a:tc>
                  <a:txBody>
                    <a:bodyPr/>
                    <a:lstStyle/>
                    <a:p>
                      <a:pPr algn="ctr"/>
                      <a:r>
                        <a:rPr lang="en-US" sz="2400" dirty="0"/>
                        <a:t>5</a:t>
                      </a:r>
                    </a:p>
                  </a:txBody>
                  <a:tcPr/>
                </a:tc>
                <a:tc>
                  <a:txBody>
                    <a:bodyPr/>
                    <a:lstStyle/>
                    <a:p>
                      <a:pPr marL="0" indent="0">
                        <a:buNone/>
                      </a:pPr>
                      <a:endParaRPr lang="en-US" sz="2400" dirty="0"/>
                    </a:p>
                  </a:txBody>
                  <a:tcPr/>
                </a:tc>
                <a:extLst>
                  <a:ext uri="{0D108BD9-81ED-4DB2-BD59-A6C34878D82A}">
                    <a16:rowId xmlns:a16="http://schemas.microsoft.com/office/drawing/2014/main" val="746067633"/>
                  </a:ext>
                </a:extLst>
              </a:tr>
            </a:tbl>
          </a:graphicData>
        </a:graphic>
      </p:graphicFrame>
    </p:spTree>
    <p:extLst>
      <p:ext uri="{BB962C8B-B14F-4D97-AF65-F5344CB8AC3E}">
        <p14:creationId xmlns:p14="http://schemas.microsoft.com/office/powerpoint/2010/main" val="391973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1CE20-5A4A-0C38-1F48-69BA7C85854E}"/>
              </a:ext>
            </a:extLst>
          </p:cNvPr>
          <p:cNvSpPr txBox="1"/>
          <p:nvPr/>
        </p:nvSpPr>
        <p:spPr>
          <a:xfrm>
            <a:off x="6987396" y="899714"/>
            <a:ext cx="1887415" cy="113275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graph with lines and dots&#10;&#10;Description automatically generated">
            <a:extLst>
              <a:ext uri="{FF2B5EF4-FFF2-40B4-BE49-F238E27FC236}">
                <a16:creationId xmlns:a16="http://schemas.microsoft.com/office/drawing/2014/main" id="{9B8FAEA2-D0A4-2535-F74D-C517AA53F503}"/>
              </a:ext>
            </a:extLst>
          </p:cNvPr>
          <p:cNvPicPr>
            <a:picLocks noChangeAspect="1"/>
          </p:cNvPicPr>
          <p:nvPr/>
        </p:nvPicPr>
        <p:blipFill>
          <a:blip r:embed="rId3"/>
          <a:stretch>
            <a:fillRect/>
          </a:stretch>
        </p:blipFill>
        <p:spPr>
          <a:xfrm>
            <a:off x="1094161" y="0"/>
            <a:ext cx="9786652" cy="6858000"/>
          </a:xfrm>
          <a:prstGeom prst="rect">
            <a:avLst/>
          </a:prstGeom>
        </p:spPr>
      </p:pic>
      <p:sp>
        <p:nvSpPr>
          <p:cNvPr id="4" name="TextBox 3">
            <a:extLst>
              <a:ext uri="{FF2B5EF4-FFF2-40B4-BE49-F238E27FC236}">
                <a16:creationId xmlns:a16="http://schemas.microsoft.com/office/drawing/2014/main" id="{083044FD-39F4-982F-F3CD-73C929EB87EE}"/>
              </a:ext>
            </a:extLst>
          </p:cNvPr>
          <p:cNvSpPr txBox="1"/>
          <p:nvPr/>
        </p:nvSpPr>
        <p:spPr>
          <a:xfrm>
            <a:off x="5392479" y="715048"/>
            <a:ext cx="1190016" cy="369332"/>
          </a:xfrm>
          <a:prstGeom prst="rect">
            <a:avLst/>
          </a:prstGeom>
          <a:noFill/>
        </p:spPr>
        <p:txBody>
          <a:bodyPr wrap="square" rtlCol="0">
            <a:spAutoFit/>
          </a:bodyPr>
          <a:lstStyle/>
          <a:p>
            <a:r>
              <a:rPr lang="en-US" b="1" dirty="0"/>
              <a:t>Run Chart</a:t>
            </a:r>
          </a:p>
        </p:txBody>
      </p:sp>
      <p:sp>
        <p:nvSpPr>
          <p:cNvPr id="5" name="TextBox 4">
            <a:extLst>
              <a:ext uri="{FF2B5EF4-FFF2-40B4-BE49-F238E27FC236}">
                <a16:creationId xmlns:a16="http://schemas.microsoft.com/office/drawing/2014/main" id="{A05F2336-CBBB-2F7F-6991-176766ECB3BA}"/>
              </a:ext>
            </a:extLst>
          </p:cNvPr>
          <p:cNvSpPr txBox="1"/>
          <p:nvPr/>
        </p:nvSpPr>
        <p:spPr>
          <a:xfrm>
            <a:off x="2121121" y="1277655"/>
            <a:ext cx="874734" cy="369332"/>
          </a:xfrm>
          <a:prstGeom prst="rect">
            <a:avLst/>
          </a:prstGeom>
          <a:noFill/>
          <a:ln>
            <a:solidFill>
              <a:schemeClr val="tx1"/>
            </a:solidFill>
          </a:ln>
        </p:spPr>
        <p:txBody>
          <a:bodyPr wrap="square" rtlCol="0">
            <a:spAutoFit/>
          </a:bodyPr>
          <a:lstStyle/>
          <a:p>
            <a:r>
              <a:rPr lang="en-US" dirty="0"/>
              <a:t>PDSA 1</a:t>
            </a:r>
          </a:p>
        </p:txBody>
      </p:sp>
      <p:sp>
        <p:nvSpPr>
          <p:cNvPr id="6" name="TextBox 5">
            <a:extLst>
              <a:ext uri="{FF2B5EF4-FFF2-40B4-BE49-F238E27FC236}">
                <a16:creationId xmlns:a16="http://schemas.microsoft.com/office/drawing/2014/main" id="{3EE4EEDA-2273-4795-44EA-A0F7A7A56BBB}"/>
              </a:ext>
            </a:extLst>
          </p:cNvPr>
          <p:cNvSpPr txBox="1"/>
          <p:nvPr/>
        </p:nvSpPr>
        <p:spPr>
          <a:xfrm>
            <a:off x="6871616" y="1261905"/>
            <a:ext cx="874734" cy="369332"/>
          </a:xfrm>
          <a:prstGeom prst="rect">
            <a:avLst/>
          </a:prstGeom>
          <a:noFill/>
          <a:ln>
            <a:solidFill>
              <a:schemeClr val="tx1"/>
            </a:solidFill>
          </a:ln>
        </p:spPr>
        <p:txBody>
          <a:bodyPr wrap="square" rtlCol="0">
            <a:spAutoFit/>
          </a:bodyPr>
          <a:lstStyle/>
          <a:p>
            <a:r>
              <a:rPr lang="en-US" dirty="0"/>
              <a:t>PDSA 2</a:t>
            </a:r>
          </a:p>
        </p:txBody>
      </p:sp>
      <p:cxnSp>
        <p:nvCxnSpPr>
          <p:cNvPr id="9" name="Straight Arrow Connector 8">
            <a:extLst>
              <a:ext uri="{FF2B5EF4-FFF2-40B4-BE49-F238E27FC236}">
                <a16:creationId xmlns:a16="http://schemas.microsoft.com/office/drawing/2014/main" id="{34207951-AE5B-792C-3E1B-5395D85C11A6}"/>
              </a:ext>
            </a:extLst>
          </p:cNvPr>
          <p:cNvCxnSpPr>
            <a:cxnSpLocks/>
          </p:cNvCxnSpPr>
          <p:nvPr/>
        </p:nvCxnSpPr>
        <p:spPr>
          <a:xfrm>
            <a:off x="2572057" y="1646987"/>
            <a:ext cx="0" cy="43154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090B7F39-C70D-45F9-82A1-E66760C30760}"/>
              </a:ext>
            </a:extLst>
          </p:cNvPr>
          <p:cNvCxnSpPr>
            <a:cxnSpLocks/>
            <a:stCxn id="6" idx="2"/>
          </p:cNvCxnSpPr>
          <p:nvPr/>
        </p:nvCxnSpPr>
        <p:spPr>
          <a:xfrm>
            <a:off x="7308983" y="1631237"/>
            <a:ext cx="0" cy="4331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1404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0391"/>
            <a:ext cx="9144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CA09F6D-4F31-DA4F-8E1D-9B6DE892C4F3}"/>
              </a:ext>
            </a:extLst>
          </p:cNvPr>
          <p:cNvSpPr>
            <a:spLocks noGrp="1"/>
          </p:cNvSpPr>
          <p:nvPr>
            <p:ph type="title"/>
          </p:nvPr>
        </p:nvSpPr>
        <p:spPr>
          <a:xfrm>
            <a:off x="0" y="0"/>
            <a:ext cx="12192000" cy="1932708"/>
          </a:xfrm>
          <a:solidFill>
            <a:schemeClr val="accent1"/>
          </a:solidFill>
        </p:spPr>
        <p:txBody>
          <a:bodyPr vert="horz" lIns="91440" tIns="45720" rIns="91440" bIns="45720" rtlCol="0" anchor="ctr">
            <a:normAutofit/>
          </a:bodyPr>
          <a:lstStyle/>
          <a:p>
            <a:pPr defTabSz="914400"/>
            <a:r>
              <a:rPr lang="en-US" kern="1200" dirty="0">
                <a:solidFill>
                  <a:schemeClr val="bg1"/>
                </a:solidFill>
                <a:latin typeface="Calibri Light" panose="020F0302020204030204" pitchFamily="34" charset="0"/>
                <a:cs typeface="Calibri Light" panose="020F0302020204030204" pitchFamily="34" charset="0"/>
              </a:rPr>
              <a:t>Key Lessons Learned</a:t>
            </a:r>
          </a:p>
        </p:txBody>
      </p:sp>
      <p:sp>
        <p:nvSpPr>
          <p:cNvPr id="4" name="Content Placeholder 3">
            <a:extLst>
              <a:ext uri="{FF2B5EF4-FFF2-40B4-BE49-F238E27FC236}">
                <a16:creationId xmlns:a16="http://schemas.microsoft.com/office/drawing/2014/main" id="{9B874378-02AC-0143-9FD0-CE5E901A77EA}"/>
              </a:ext>
            </a:extLst>
          </p:cNvPr>
          <p:cNvSpPr>
            <a:spLocks noGrp="1"/>
          </p:cNvSpPr>
          <p:nvPr>
            <p:ph idx="1"/>
          </p:nvPr>
        </p:nvSpPr>
        <p:spPr>
          <a:xfrm>
            <a:off x="1066800" y="1932708"/>
            <a:ext cx="10210800" cy="5039592"/>
          </a:xfrm>
        </p:spPr>
        <p:txBody>
          <a:bodyPr>
            <a:normAutofit/>
          </a:bodyPr>
          <a:lstStyle/>
          <a:p>
            <a:endParaRPr lang="en-US" dirty="0"/>
          </a:p>
          <a:p>
            <a:endParaRPr lang="en-US" dirty="0"/>
          </a:p>
        </p:txBody>
      </p:sp>
      <p:sp>
        <p:nvSpPr>
          <p:cNvPr id="3" name="TextBox 2">
            <a:extLst>
              <a:ext uri="{FF2B5EF4-FFF2-40B4-BE49-F238E27FC236}">
                <a16:creationId xmlns:a16="http://schemas.microsoft.com/office/drawing/2014/main" id="{9B85CB76-2503-B84E-B10A-E87CFBDCA3B5}"/>
              </a:ext>
            </a:extLst>
          </p:cNvPr>
          <p:cNvSpPr txBox="1"/>
          <p:nvPr/>
        </p:nvSpPr>
        <p:spPr>
          <a:xfrm>
            <a:off x="625033" y="2338086"/>
            <a:ext cx="11146420" cy="3257174"/>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Insert </a:t>
            </a:r>
            <a:r>
              <a:rPr kumimoji="0" lang="en-US" sz="2800" b="1" i="0" u="none" strike="noStrike" kern="1200" cap="none" spc="0" normalizeH="0" baseline="0" noProof="0" dirty="0">
                <a:ln>
                  <a:noFill/>
                </a:ln>
                <a:solidFill>
                  <a:prstClr val="black"/>
                </a:solidFill>
                <a:effectLst/>
                <a:uLnTx/>
                <a:uFillTx/>
                <a:latin typeface="Calibri"/>
                <a:ea typeface="+mn-ea"/>
                <a:cs typeface="+mn-cs"/>
              </a:rPr>
              <a:t>lessons learned </a:t>
            </a:r>
            <a:r>
              <a:rPr kumimoji="0" lang="en-US" sz="2800" b="0" i="0" u="none" strike="noStrike" kern="1200" cap="none" spc="0" normalizeH="0" baseline="0" noProof="0" dirty="0">
                <a:ln>
                  <a:noFill/>
                </a:ln>
                <a:solidFill>
                  <a:prstClr val="black"/>
                </a:solidFill>
                <a:effectLst/>
                <a:uLnTx/>
                <a:uFillTx/>
                <a:latin typeface="Calibri"/>
                <a:ea typeface="+mn-ea"/>
                <a:cs typeface="+mn-cs"/>
              </a:rPr>
              <a:t>to date here which other teams may </a:t>
            </a:r>
            <a:r>
              <a:rPr kumimoji="0" lang="en-US" sz="2800" b="1" i="0" u="none" strike="noStrike" kern="1200" cap="none" spc="0" normalizeH="0" baseline="0" noProof="0" dirty="0">
                <a:ln>
                  <a:noFill/>
                </a:ln>
                <a:solidFill>
                  <a:prstClr val="black"/>
                </a:solidFill>
                <a:effectLst/>
                <a:uLnTx/>
                <a:uFillTx/>
                <a:latin typeface="Calibri"/>
                <a:ea typeface="+mn-ea"/>
                <a:cs typeface="+mn-cs"/>
              </a:rPr>
              <a:t>benefit</a:t>
            </a:r>
            <a:r>
              <a:rPr kumimoji="0" lang="en-US" sz="2800" b="0" i="0" u="none" strike="noStrike" kern="1200" cap="none" spc="0" normalizeH="0" baseline="0" noProof="0" dirty="0">
                <a:ln>
                  <a:noFill/>
                </a:ln>
                <a:solidFill>
                  <a:prstClr val="black"/>
                </a:solidFill>
                <a:effectLst/>
                <a:uLnTx/>
                <a:uFillTx/>
                <a:latin typeface="Calibri"/>
                <a:ea typeface="+mn-ea"/>
                <a:cs typeface="+mn-cs"/>
              </a:rPr>
              <a:t> from learning from</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Bold certain words to </a:t>
            </a:r>
            <a:r>
              <a:rPr kumimoji="0" lang="en-US" sz="2800" b="1" i="0" u="none" strike="noStrike" kern="1200" cap="none" spc="0" normalizeH="0" baseline="0" noProof="0" dirty="0">
                <a:ln>
                  <a:noFill/>
                </a:ln>
                <a:solidFill>
                  <a:prstClr val="black"/>
                </a:solidFill>
                <a:effectLst/>
                <a:uLnTx/>
                <a:uFillTx/>
                <a:latin typeface="Calibri"/>
                <a:ea typeface="+mn-ea"/>
                <a:cs typeface="+mn-cs"/>
              </a:rPr>
              <a:t>draw attention </a:t>
            </a:r>
            <a:r>
              <a:rPr kumimoji="0" lang="en-US" sz="2800" b="0" i="0" u="none" strike="noStrike" kern="1200" cap="none" spc="0" normalizeH="0" baseline="0" noProof="0" dirty="0">
                <a:ln>
                  <a:noFill/>
                </a:ln>
                <a:solidFill>
                  <a:prstClr val="black"/>
                </a:solidFill>
                <a:effectLst/>
                <a:uLnTx/>
                <a:uFillTx/>
                <a:latin typeface="Calibri"/>
                <a:ea typeface="+mn-ea"/>
                <a:cs typeface="+mn-cs"/>
              </a:rPr>
              <a:t>to</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11579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1684638" y="557332"/>
            <a:ext cx="8983363" cy="2283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Calibri Light" panose="020F0302020204030204" pitchFamily="34" charset="0"/>
              </a:rPr>
              <a:t>Next Steps: [insert a phrase here to build momentum of your work!]</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nvGraphicFramePr>
        <p:xfrm>
          <a:off x="6619780" y="1008215"/>
          <a:ext cx="518418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Megaphone">
            <a:extLst>
              <a:ext uri="{FF2B5EF4-FFF2-40B4-BE49-F238E27FC236}">
                <a16:creationId xmlns:a16="http://schemas.microsoft.com/office/drawing/2014/main" id="{EB446487-D2B8-804D-AEBB-305908A45A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90247" y="2061570"/>
            <a:ext cx="1184082" cy="1184082"/>
          </a:xfrm>
          <a:prstGeom prst="rect">
            <a:avLst/>
          </a:prstGeom>
        </p:spPr>
      </p:pic>
      <p:pic>
        <p:nvPicPr>
          <p:cNvPr id="21" name="Graphic 20" descr="Raised hand">
            <a:extLst>
              <a:ext uri="{FF2B5EF4-FFF2-40B4-BE49-F238E27FC236}">
                <a16:creationId xmlns:a16="http://schemas.microsoft.com/office/drawing/2014/main" id="{DF1B29F0-EEEE-674C-A79F-93BA0C6199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29957" y="4156666"/>
            <a:ext cx="1304662" cy="1304662"/>
          </a:xfrm>
          <a:prstGeom prst="rect">
            <a:avLst/>
          </a:prstGeom>
        </p:spPr>
      </p:pic>
      <p:sp>
        <p:nvSpPr>
          <p:cNvPr id="3" name="TextBox 2">
            <a:extLst>
              <a:ext uri="{FF2B5EF4-FFF2-40B4-BE49-F238E27FC236}">
                <a16:creationId xmlns:a16="http://schemas.microsoft.com/office/drawing/2014/main" id="{495D41A6-39FA-D24F-9097-787563DE4B5A}"/>
              </a:ext>
            </a:extLst>
          </p:cNvPr>
          <p:cNvSpPr txBox="1"/>
          <p:nvPr/>
        </p:nvSpPr>
        <p:spPr>
          <a:xfrm>
            <a:off x="548673" y="1819943"/>
            <a:ext cx="6030410" cy="34932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Take creative liberties to highlight next steps to achieve your aim statement on this slide.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images, icons, etc. </a:t>
            </a:r>
          </a:p>
          <a:p>
            <a:pPr marL="865188"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65188"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change icons, left click then right click the icons to see selection of options </a:t>
            </a:r>
          </a:p>
        </p:txBody>
      </p:sp>
      <p:pic>
        <p:nvPicPr>
          <p:cNvPr id="5" name="Picture 4" descr="Diagram&#10;&#10;Description automatically generated">
            <a:extLst>
              <a:ext uri="{FF2B5EF4-FFF2-40B4-BE49-F238E27FC236}">
                <a16:creationId xmlns:a16="http://schemas.microsoft.com/office/drawing/2014/main" id="{6CF8E3BF-75E3-5C4C-A245-E8DF7EC605A7}"/>
              </a:ext>
            </a:extLst>
          </p:cNvPr>
          <p:cNvPicPr>
            <a:picLocks noChangeAspect="1"/>
          </p:cNvPicPr>
          <p:nvPr/>
        </p:nvPicPr>
        <p:blipFill>
          <a:blip r:embed="rId12"/>
          <a:stretch>
            <a:fillRect/>
          </a:stretch>
        </p:blipFill>
        <p:spPr>
          <a:xfrm>
            <a:off x="508308" y="4241594"/>
            <a:ext cx="1628549" cy="1638360"/>
          </a:xfrm>
          <a:prstGeom prst="rect">
            <a:avLst/>
          </a:prstGeom>
        </p:spPr>
      </p:pic>
      <p:sp>
        <p:nvSpPr>
          <p:cNvPr id="14" name="Donut 13">
            <a:extLst>
              <a:ext uri="{FF2B5EF4-FFF2-40B4-BE49-F238E27FC236}">
                <a16:creationId xmlns:a16="http://schemas.microsoft.com/office/drawing/2014/main" id="{4FE76F25-1932-0141-BD2B-DFF7EA4DFD8E}"/>
              </a:ext>
            </a:extLst>
          </p:cNvPr>
          <p:cNvSpPr/>
          <p:nvPr/>
        </p:nvSpPr>
        <p:spPr>
          <a:xfrm>
            <a:off x="1572938" y="4343291"/>
            <a:ext cx="1127838" cy="859487"/>
          </a:xfrm>
          <a:prstGeom prst="donut">
            <a:avLst>
              <a:gd name="adj" fmla="val 237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pic>
        <p:nvPicPr>
          <p:cNvPr id="7" name="Picture 6" descr="Icon&#10;&#10;Description automatically generated">
            <a:extLst>
              <a:ext uri="{FF2B5EF4-FFF2-40B4-BE49-F238E27FC236}">
                <a16:creationId xmlns:a16="http://schemas.microsoft.com/office/drawing/2014/main" id="{62BD3AB4-CD45-FA4C-B574-4412013CA797}"/>
              </a:ext>
            </a:extLst>
          </p:cNvPr>
          <p:cNvPicPr>
            <a:picLocks noChangeAspect="1"/>
          </p:cNvPicPr>
          <p:nvPr/>
        </p:nvPicPr>
        <p:blipFill rotWithShape="1">
          <a:blip r:embed="rId13"/>
          <a:srcRect l="3138" t="7099" r="3458" b="11218"/>
          <a:stretch/>
        </p:blipFill>
        <p:spPr>
          <a:xfrm>
            <a:off x="2807850" y="5411247"/>
            <a:ext cx="3506841" cy="969593"/>
          </a:xfrm>
          <a:prstGeom prst="rect">
            <a:avLst/>
          </a:prstGeom>
          <a:solidFill>
            <a:schemeClr val="accent5"/>
          </a:solidFill>
          <a:ln w="19050">
            <a:solidFill>
              <a:schemeClr val="accent5"/>
            </a:solidFill>
          </a:ln>
        </p:spPr>
      </p:pic>
    </p:spTree>
    <p:extLst>
      <p:ext uri="{BB962C8B-B14F-4D97-AF65-F5344CB8AC3E}">
        <p14:creationId xmlns:p14="http://schemas.microsoft.com/office/powerpoint/2010/main" val="287978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9A10-96D2-094D-A3A5-285387913B76}"/>
              </a:ext>
            </a:extLst>
          </p:cNvPr>
          <p:cNvSpPr>
            <a:spLocks noGrp="1"/>
          </p:cNvSpPr>
          <p:nvPr>
            <p:ph type="title"/>
          </p:nvPr>
        </p:nvSpPr>
        <p:spPr>
          <a:xfrm>
            <a:off x="1695450" y="133475"/>
            <a:ext cx="8547547" cy="604757"/>
          </a:xfrm>
        </p:spPr>
        <p:txBody>
          <a:bodyPr>
            <a:noAutofit/>
          </a:bodyPr>
          <a:lstStyle/>
          <a:p>
            <a:pPr algn="ctr"/>
            <a:r>
              <a:rPr lang="en-US" sz="4400" dirty="0">
                <a:solidFill>
                  <a:schemeClr val="bg1"/>
                </a:solidFill>
              </a:rPr>
              <a:t>Grateful for the Support of Many</a:t>
            </a:r>
          </a:p>
        </p:txBody>
      </p:sp>
      <p:sp>
        <p:nvSpPr>
          <p:cNvPr id="3" name="Content Placeholder 2">
            <a:extLst>
              <a:ext uri="{FF2B5EF4-FFF2-40B4-BE49-F238E27FC236}">
                <a16:creationId xmlns:a16="http://schemas.microsoft.com/office/drawing/2014/main" id="{3D421C29-160C-6F45-A1FD-A65B02A3DB45}"/>
              </a:ext>
            </a:extLst>
          </p:cNvPr>
          <p:cNvSpPr>
            <a:spLocks noGrp="1"/>
          </p:cNvSpPr>
          <p:nvPr>
            <p:ph sz="half" idx="1"/>
          </p:nvPr>
        </p:nvSpPr>
        <p:spPr>
          <a:xfrm>
            <a:off x="2431652" y="5756083"/>
            <a:ext cx="7328696" cy="720178"/>
          </a:xfrm>
        </p:spPr>
        <p:txBody>
          <a:bodyPr>
            <a:noAutofit/>
          </a:bodyPr>
          <a:lstStyle/>
          <a:p>
            <a:pPr marL="0" indent="0" algn="ctr">
              <a:buNone/>
            </a:pPr>
            <a:r>
              <a:rPr lang="en-US" sz="1800" b="1" dirty="0">
                <a:solidFill>
                  <a:schemeClr val="bg1"/>
                </a:solidFill>
                <a:latin typeface="Franklin Gothic Book" panose="020B0503020102020204" pitchFamily="34" charset="0"/>
              </a:rPr>
              <a:t>You may want to include senior leaders within your organization </a:t>
            </a:r>
            <a:endParaRPr lang="en-US" sz="1800" dirty="0">
              <a:solidFill>
                <a:schemeClr val="bg1"/>
              </a:solidFill>
              <a:latin typeface="Franklin Gothic Book" panose="020B0503020102020204" pitchFamily="34" charset="0"/>
            </a:endParaRPr>
          </a:p>
          <a:p>
            <a:pPr marL="0" indent="0" algn="ctr">
              <a:buNone/>
            </a:pPr>
            <a:endParaRPr lang="en-US" sz="400" b="1" dirty="0">
              <a:solidFill>
                <a:schemeClr val="bg1"/>
              </a:solidFill>
              <a:latin typeface="Franklin Gothic Book" panose="020B0503020102020204" pitchFamily="34" charset="0"/>
            </a:endParaRPr>
          </a:p>
          <a:p>
            <a:pPr marL="0" indent="0" algn="ctr">
              <a:buNone/>
            </a:pPr>
            <a:endParaRPr lang="en-US" sz="1800" dirty="0">
              <a:solidFill>
                <a:schemeClr val="bg1"/>
              </a:solidFill>
              <a:latin typeface="Franklin Gothic Book" panose="020B0503020102020204" pitchFamily="34" charset="0"/>
            </a:endParaRPr>
          </a:p>
          <a:p>
            <a:pPr algn="ctr"/>
            <a:endParaRPr lang="en-US" sz="1800" dirty="0">
              <a:solidFill>
                <a:schemeClr val="bg1"/>
              </a:solidFill>
            </a:endParaRPr>
          </a:p>
          <a:p>
            <a:pPr algn="ctr"/>
            <a:endParaRPr lang="en-US" sz="1800" dirty="0"/>
          </a:p>
          <a:p>
            <a:pPr algn="ctr"/>
            <a:endParaRPr lang="en-US" sz="1800" dirty="0"/>
          </a:p>
        </p:txBody>
      </p:sp>
      <p:sp>
        <p:nvSpPr>
          <p:cNvPr id="4" name="Content Placeholder 3">
            <a:extLst>
              <a:ext uri="{FF2B5EF4-FFF2-40B4-BE49-F238E27FC236}">
                <a16:creationId xmlns:a16="http://schemas.microsoft.com/office/drawing/2014/main" id="{F228358B-46B7-9C45-86F4-A8332F90368A}"/>
              </a:ext>
            </a:extLst>
          </p:cNvPr>
          <p:cNvSpPr>
            <a:spLocks noGrp="1"/>
          </p:cNvSpPr>
          <p:nvPr>
            <p:ph sz="half" idx="2"/>
          </p:nvPr>
        </p:nvSpPr>
        <p:spPr>
          <a:xfrm>
            <a:off x="8978074" y="1107666"/>
            <a:ext cx="2422989" cy="3046987"/>
          </a:xfrm>
        </p:spPr>
        <p:txBody>
          <a:bodyPr>
            <a:normAutofit/>
          </a:bodyPr>
          <a:lstStyle/>
          <a:p>
            <a:pPr marL="0" indent="0">
              <a:lnSpc>
                <a:spcPct val="160000"/>
              </a:lnSpc>
              <a:spcBef>
                <a:spcPts val="0"/>
              </a:spcBef>
              <a:buNone/>
            </a:pPr>
            <a:r>
              <a:rPr lang="en-US" sz="1800" b="1" dirty="0">
                <a:solidFill>
                  <a:schemeClr val="bg1"/>
                </a:solidFill>
                <a:latin typeface="Franklin Gothic Book" panose="020B0503020102020204" pitchFamily="34" charset="0"/>
              </a:rPr>
              <a:t>Include a statement recognizing the patients and families at your practice </a:t>
            </a:r>
            <a:endParaRPr lang="en-US" sz="1800" dirty="0">
              <a:solidFill>
                <a:schemeClr val="bg1"/>
              </a:solidFill>
              <a:latin typeface="Franklin Gothic Book" panose="020B0503020102020204" pitchFamily="34" charset="0"/>
            </a:endParaRPr>
          </a:p>
          <a:p>
            <a:pPr marL="0" indent="0">
              <a:buNone/>
            </a:pPr>
            <a:endParaRPr lang="en-US" sz="1800" dirty="0">
              <a:solidFill>
                <a:schemeClr val="bg1"/>
              </a:solidFill>
              <a:latin typeface="Franklin Gothic Book" panose="020B0503020102020204" pitchFamily="34" charset="0"/>
            </a:endParaRPr>
          </a:p>
          <a:p>
            <a:pPr marL="0" indent="0">
              <a:buNone/>
            </a:pPr>
            <a:endParaRPr lang="en-US" sz="3750" dirty="0">
              <a:solidFill>
                <a:schemeClr val="bg1"/>
              </a:solidFill>
            </a:endParaRPr>
          </a:p>
          <a:p>
            <a:pPr marL="0" indent="0">
              <a:buNone/>
            </a:pPr>
            <a:endParaRPr lang="en-US" sz="3000" dirty="0">
              <a:solidFill>
                <a:schemeClr val="bg1"/>
              </a:solidFill>
            </a:endParaRPr>
          </a:p>
          <a:p>
            <a:pPr marL="0" inden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p:txBody>
      </p:sp>
      <p:sp>
        <p:nvSpPr>
          <p:cNvPr id="8" name="TextBox 7"/>
          <p:cNvSpPr txBox="1"/>
          <p:nvPr/>
        </p:nvSpPr>
        <p:spPr>
          <a:xfrm>
            <a:off x="284677" y="1107667"/>
            <a:ext cx="2690017" cy="286232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Insert list of team members engaged in your learning journey on achieving your aim</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85EE3EE-E6F3-F741-B63E-3D28E1119ECE}"/>
              </a:ext>
            </a:extLst>
          </p:cNvPr>
          <p:cNvSpPr txBox="1"/>
          <p:nvPr/>
        </p:nvSpPr>
        <p:spPr>
          <a:xfrm>
            <a:off x="3624785" y="1562105"/>
            <a:ext cx="429420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Insert a team photo here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07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97E41-1F96-9244-A7F9-B8DC72D390F9}"/>
              </a:ext>
            </a:extLst>
          </p:cNvPr>
          <p:cNvSpPr txBox="1"/>
          <p:nvPr/>
        </p:nvSpPr>
        <p:spPr>
          <a:xfrm>
            <a:off x="551397" y="-319476"/>
            <a:ext cx="4008583" cy="59744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Light" panose="020F0302020204030204"/>
                <a:ea typeface="+mn-ea"/>
                <a:cs typeface="+mn-cs"/>
              </a:rPr>
              <a:t>Using One Story Many Times &amp; Many Ways!</a:t>
            </a:r>
          </a:p>
        </p:txBody>
      </p:sp>
      <p:sp>
        <p:nvSpPr>
          <p:cNvPr id="3" name="TextBox 2">
            <a:extLst>
              <a:ext uri="{FF2B5EF4-FFF2-40B4-BE49-F238E27FC236}">
                <a16:creationId xmlns:a16="http://schemas.microsoft.com/office/drawing/2014/main" id="{C4E565D6-0C5A-C643-B1C0-CA5E6555A274}"/>
              </a:ext>
            </a:extLst>
          </p:cNvPr>
          <p:cNvSpPr txBox="1"/>
          <p:nvPr/>
        </p:nvSpPr>
        <p:spPr>
          <a:xfrm>
            <a:off x="4621309" y="4115984"/>
            <a:ext cx="2283991" cy="12772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QORUS COLLABORATIVE</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2A64301-47B4-0145-A2ED-3444DC79759F}"/>
              </a:ext>
            </a:extLst>
          </p:cNvPr>
          <p:cNvSpPr txBox="1"/>
          <p:nvPr/>
        </p:nvSpPr>
        <p:spPr>
          <a:xfrm>
            <a:off x="9686113" y="3243096"/>
            <a:ext cx="216936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ACADEMIC</a:t>
            </a:r>
          </a:p>
        </p:txBody>
      </p:sp>
      <p:sp>
        <p:nvSpPr>
          <p:cNvPr id="13" name="TextBox 12">
            <a:extLst>
              <a:ext uri="{FF2B5EF4-FFF2-40B4-BE49-F238E27FC236}">
                <a16:creationId xmlns:a16="http://schemas.microsoft.com/office/drawing/2014/main" id="{543CF490-C41F-5545-BEA9-A35F96681D75}"/>
              </a:ext>
            </a:extLst>
          </p:cNvPr>
          <p:cNvSpPr txBox="1"/>
          <p:nvPr/>
        </p:nvSpPr>
        <p:spPr>
          <a:xfrm>
            <a:off x="7110910" y="3812887"/>
            <a:ext cx="2169366" cy="9079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LOCAL</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3">
            <a:extLst>
              <a:ext uri="{FF2B5EF4-FFF2-40B4-BE49-F238E27FC236}">
                <a16:creationId xmlns:a16="http://schemas.microsoft.com/office/drawing/2014/main" id="{8D378D84-FAF4-6744-9DF9-4B5DAEB96FAF}"/>
              </a:ext>
            </a:extLst>
          </p:cNvPr>
          <p:cNvGraphicFramePr>
            <a:graphicFrameLocks/>
          </p:cNvGraphicFramePr>
          <p:nvPr>
            <p:extLst>
              <p:ext uri="{D42A27DB-BD31-4B8C-83A1-F6EECF244321}">
                <p14:modId xmlns:p14="http://schemas.microsoft.com/office/powerpoint/2010/main" val="3017143570"/>
              </p:ext>
            </p:extLst>
          </p:nvPr>
        </p:nvGraphicFramePr>
        <p:xfrm>
          <a:off x="4802811" y="3526084"/>
          <a:ext cx="7189492" cy="3970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6708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838200" y="275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extLst>
              <p:ext uri="{D42A27DB-BD31-4B8C-83A1-F6EECF244321}">
                <p14:modId xmlns:p14="http://schemas.microsoft.com/office/powerpoint/2010/main" val="2990838690"/>
              </p:ext>
            </p:extLst>
          </p:nvPr>
        </p:nvGraphicFramePr>
        <p:xfrm>
          <a:off x="838200" y="1244600"/>
          <a:ext cx="10515600" cy="489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13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600970" y="159543"/>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j-ea"/>
                <a:cs typeface="+mj-cs"/>
              </a:rPr>
              <a:t>References</a:t>
            </a:r>
          </a:p>
        </p:txBody>
      </p:sp>
      <p:pic>
        <p:nvPicPr>
          <p:cNvPr id="10" name="Graphic 9" descr="Open book outline">
            <a:extLst>
              <a:ext uri="{FF2B5EF4-FFF2-40B4-BE49-F238E27FC236}">
                <a16:creationId xmlns:a16="http://schemas.microsoft.com/office/drawing/2014/main" id="{B5F6B67E-CAA9-1246-925F-716DD4D45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700" y="365125"/>
            <a:ext cx="914400" cy="914400"/>
          </a:xfrm>
          <a:prstGeom prst="rect">
            <a:avLst/>
          </a:prstGeom>
        </p:spPr>
      </p:pic>
      <p:sp>
        <p:nvSpPr>
          <p:cNvPr id="2" name="Rectangle 1">
            <a:extLst>
              <a:ext uri="{FF2B5EF4-FFF2-40B4-BE49-F238E27FC236}">
                <a16:creationId xmlns:a16="http://schemas.microsoft.com/office/drawing/2014/main" id="{F46C7813-B43F-EF4A-8992-B5E3F5B01D28}"/>
              </a:ext>
            </a:extLst>
          </p:cNvPr>
          <p:cNvSpPr/>
          <p:nvPr/>
        </p:nvSpPr>
        <p:spPr>
          <a:xfrm>
            <a:off x="613064" y="1724025"/>
            <a:ext cx="10965872" cy="4351338"/>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dirty="0" err="1"/>
              <a:t>Ogrinc</a:t>
            </a:r>
            <a:r>
              <a:rPr lang="en-US" sz="2400" dirty="0"/>
              <a:t> G, Davies L, Goodman D</a:t>
            </a:r>
            <a:r>
              <a:rPr lang="en-US" sz="2400" i="1" dirty="0"/>
              <a:t>, et al </a:t>
            </a:r>
            <a:r>
              <a:rPr lang="en-US" sz="2400" dirty="0"/>
              <a:t>SQUIRE 2.0 (</a:t>
            </a:r>
            <a:r>
              <a:rPr lang="en-US" sz="2400" i="1" dirty="0"/>
              <a:t>Standards for </a:t>
            </a:r>
            <a:r>
              <a:rPr lang="en-US" sz="2400" i="1" dirty="0" err="1"/>
              <a:t>QUality</a:t>
            </a:r>
            <a:r>
              <a:rPr lang="en-US" sz="2400" i="1" dirty="0"/>
              <a:t> Improvement Reporting Excellence)</a:t>
            </a:r>
            <a:r>
              <a:rPr lang="en-US" sz="2400" dirty="0"/>
              <a:t>: revised publication guidelines from a detailed consensus process </a:t>
            </a:r>
            <a:r>
              <a:rPr lang="en-US" sz="2400" i="1" dirty="0"/>
              <a:t>BMJ Quality &amp; Safety </a:t>
            </a:r>
            <a:r>
              <a:rPr lang="en-US" sz="2400" dirty="0"/>
              <a:t>2016;25</a:t>
            </a:r>
            <a:r>
              <a:rPr lang="en-US" sz="2400" b="1" dirty="0"/>
              <a:t>:</a:t>
            </a:r>
            <a:r>
              <a:rPr lang="en-US" sz="2400" dirty="0"/>
              <a:t>986-992.</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indent="-285750">
              <a:lnSpc>
                <a:spcPct val="90000"/>
              </a:lnSpc>
              <a:spcAft>
                <a:spcPts val="600"/>
              </a:spcAft>
              <a:buFont typeface="Arial" panose="020B0604020202020204" pitchFamily="34" charset="0"/>
              <a:buChar char="•"/>
              <a:defRPr/>
            </a:pPr>
            <a:r>
              <a:rPr lang="en-US" sz="2400" dirty="0"/>
              <a:t>Stevens DP, Marshall BC Healthcare improvement is incomplete until it is published: the cystic fibrosis initiative to support scholarly publication BMJ Quality &amp; Safety 2014;23:i104-i107.</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68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600076" y="265321"/>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768360967"/>
              </p:ext>
            </p:extLst>
          </p:nvPr>
        </p:nvGraphicFramePr>
        <p:xfrm>
          <a:off x="595313" y="1011145"/>
          <a:ext cx="11001374" cy="4569385"/>
        </p:xfrm>
        <a:graphic>
          <a:graphicData uri="http://schemas.openxmlformats.org/drawingml/2006/table">
            <a:tbl>
              <a:tblPr firstRow="1" firstCol="1" bandRow="1">
                <a:tableStyleId>{1FECB4D8-DB02-4DC6-A0A2-4F2EBAE1DC90}</a:tableStyleId>
              </a:tblPr>
              <a:tblGrid>
                <a:gridCol w="5843587">
                  <a:extLst>
                    <a:ext uri="{9D8B030D-6E8A-4147-A177-3AD203B41FA5}">
                      <a16:colId xmlns:a16="http://schemas.microsoft.com/office/drawing/2014/main" val="4098875490"/>
                    </a:ext>
                  </a:extLst>
                </a:gridCol>
                <a:gridCol w="5157787">
                  <a:extLst>
                    <a:ext uri="{9D8B030D-6E8A-4147-A177-3AD203B41FA5}">
                      <a16:colId xmlns:a16="http://schemas.microsoft.com/office/drawing/2014/main" val="1409788209"/>
                    </a:ext>
                  </a:extLst>
                </a:gridCol>
              </a:tblGrid>
              <a:tr h="329831">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53057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strike="noStrike" kern="1200" dirty="0">
                          <a:solidFill>
                            <a:schemeClr val="dk1"/>
                          </a:solidFill>
                          <a:effectLst/>
                          <a:latin typeface="+mn-lt"/>
                          <a:ea typeface="+mn-ea"/>
                          <a:cs typeface="+mn-cs"/>
                        </a:rPr>
                        <a:t>Review </a:t>
                      </a:r>
                      <a:r>
                        <a:rPr kumimoji="0" lang="en-US" sz="2000" b="1" i="0" u="none" strike="noStrike" kern="1200" cap="none" spc="0" normalizeH="0" baseline="0" noProof="0" dirty="0">
                          <a:ln>
                            <a:noFill/>
                          </a:ln>
                          <a:solidFill>
                            <a:prstClr val="black"/>
                          </a:solidFill>
                          <a:effectLst/>
                          <a:uLnTx/>
                          <a:uFillTx/>
                          <a:latin typeface="+mn-lt"/>
                          <a:ea typeface="+mn-ea"/>
                          <a:cs typeface="+mn-cs"/>
                        </a:rPr>
                        <a:t>Steps to Develop a Data Driven Improvement Story </a:t>
                      </a:r>
                      <a:r>
                        <a:rPr lang="en-US" sz="2000" b="1" strike="noStrike" kern="1200" dirty="0">
                          <a:solidFill>
                            <a:schemeClr val="dk1"/>
                          </a:solidFill>
                          <a:effectLst/>
                          <a:latin typeface="+mn-lt"/>
                          <a:ea typeface="+mn-ea"/>
                          <a:cs typeface="+mn-cs"/>
                        </a:rPr>
                        <a:t>lesson and </a:t>
                      </a:r>
                      <a:r>
                        <a:rPr lang="en-US" sz="2000" b="1" strike="noStrike" dirty="0">
                          <a:effectLst/>
                          <a:latin typeface="+mn-lt"/>
                        </a:rPr>
                        <a:t>share with key members of your team </a:t>
                      </a:r>
                      <a:endParaRPr lang="en-US" sz="2000" b="1" strike="noStrike" kern="1200" dirty="0">
                        <a:solidFill>
                          <a:schemeClr val="dk1"/>
                        </a:solidFill>
                        <a:effectLst/>
                        <a:latin typeface="+mn-lt"/>
                        <a:ea typeface="+mn-ea"/>
                        <a:cs typeface="+mn-cs"/>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strike="noStrike" dirty="0"/>
                        <a:t>Microlesson</a:t>
                      </a:r>
                      <a:r>
                        <a:rPr lang="en-US" sz="1800" b="0" u="none" strike="noStrike" dirty="0">
                          <a:effectLst/>
                          <a:latin typeface="+mn-lt"/>
                        </a:rPr>
                        <a:t> </a:t>
                      </a:r>
                      <a:r>
                        <a:rPr lang="en-US" sz="1800" u="none" strike="noStrike" dirty="0">
                          <a:effectLst/>
                          <a:latin typeface="+mn-lt"/>
                        </a:rPr>
                        <a:t>powerpoint</a:t>
                      </a:r>
                      <a:endParaRPr lang="en-US" sz="1800" u="none" strike="noStrik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971550">
                <a:tc>
                  <a:txBody>
                    <a:bodyPr/>
                    <a:lstStyle/>
                    <a:p>
                      <a:pPr marL="0" marR="0">
                        <a:lnSpc>
                          <a:spcPct val="115000"/>
                        </a:lnSpc>
                        <a:spcBef>
                          <a:spcPts val="0"/>
                        </a:spcBef>
                        <a:spcAft>
                          <a:spcPts val="0"/>
                        </a:spcAft>
                      </a:pPr>
                      <a:r>
                        <a:rPr lang="en-US" sz="2000" strike="noStrike" dirty="0">
                          <a:effectLst/>
                          <a:latin typeface="+mn-lt"/>
                        </a:rPr>
                        <a:t>Spread the word about MOC credits across your practice as a benefit of engaging in your improvement work</a:t>
                      </a:r>
                    </a:p>
                    <a:p>
                      <a:pPr marL="0" marR="0">
                        <a:lnSpc>
                          <a:spcPct val="115000"/>
                        </a:lnSpc>
                        <a:spcBef>
                          <a:spcPts val="0"/>
                        </a:spcBef>
                        <a:spcAft>
                          <a:spcPts val="0"/>
                        </a:spcAft>
                      </a:pPr>
                      <a:r>
                        <a:rPr lang="en-US" sz="2000" strike="noStrike" dirty="0">
                          <a:effectLst/>
                          <a:latin typeface="+mn-lt"/>
                        </a:rPr>
                        <a:t> </a:t>
                      </a:r>
                      <a:endParaRPr lang="en-US" sz="2000" strike="noStrike" dirty="0">
                        <a:effectLst/>
                        <a:latin typeface="+mn-lt"/>
                        <a:ea typeface="Calibri" panose="020F0502020204030204" pitchFamily="34" charset="0"/>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strike="noStrike" dirty="0"/>
                        <a:t>Microlesson</a:t>
                      </a:r>
                      <a:r>
                        <a:rPr lang="en-US" sz="1800" b="0" u="none" strike="noStrike" dirty="0">
                          <a:effectLst/>
                          <a:latin typeface="+mn-lt"/>
                        </a:rPr>
                        <a:t> </a:t>
                      </a:r>
                      <a:r>
                        <a:rPr lang="en-US" sz="1800" u="none" strike="noStrike" dirty="0">
                          <a:effectLst/>
                          <a:latin typeface="+mn-lt"/>
                        </a:rPr>
                        <a:t>powerpoint: MOC Made Simple slides</a:t>
                      </a:r>
                    </a:p>
                    <a:p>
                      <a:pPr marL="0" marR="0">
                        <a:lnSpc>
                          <a:spcPct val="115000"/>
                        </a:lnSpc>
                        <a:spcBef>
                          <a:spcPts val="0"/>
                        </a:spcBef>
                        <a:spcAft>
                          <a:spcPts val="0"/>
                        </a:spcAft>
                      </a:pPr>
                      <a:endParaRPr lang="en-US" sz="1800" u="none" strike="noStrik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40372471"/>
                  </a:ext>
                </a:extLst>
              </a:tr>
              <a:tr h="795961">
                <a:tc>
                  <a:txBody>
                    <a:bodyPr/>
                    <a:lstStyle/>
                    <a:p>
                      <a:pPr marL="0" marR="0">
                        <a:lnSpc>
                          <a:spcPct val="115000"/>
                        </a:lnSpc>
                        <a:spcBef>
                          <a:spcPts val="0"/>
                        </a:spcBef>
                        <a:spcAft>
                          <a:spcPts val="0"/>
                        </a:spcAft>
                      </a:pPr>
                      <a:r>
                        <a:rPr lang="en-US" sz="2000" dirty="0">
                          <a:effectLst/>
                          <a:latin typeface="+mn-lt"/>
                          <a:ea typeface="Calibri" panose="020F0502020204030204" pitchFamily="34" charset="0"/>
                        </a:rPr>
                        <a:t>Start building your Data Driven Improvement Story </a:t>
                      </a:r>
                    </a:p>
                  </a:txBody>
                  <a:tcPr marL="68347" marR="68347" marT="0" marB="0"/>
                </a:tc>
                <a:tc>
                  <a:txBody>
                    <a:bodyPr/>
                    <a:lstStyle/>
                    <a:p>
                      <a:pPr marL="0" marR="0">
                        <a:lnSpc>
                          <a:spcPct val="115000"/>
                        </a:lnSpc>
                        <a:spcBef>
                          <a:spcPts val="0"/>
                        </a:spcBef>
                        <a:spcAft>
                          <a:spcPts val="0"/>
                        </a:spcAft>
                      </a:pPr>
                      <a:r>
                        <a:rPr lang="en-US" sz="1800" u="none" dirty="0">
                          <a:effectLst/>
                          <a:latin typeface="+mn-lt"/>
                          <a:ea typeface="Calibri" panose="020F0502020204030204" pitchFamily="34" charset="0"/>
                        </a:rPr>
                        <a:t>Data Driven Improvement Story Template</a:t>
                      </a:r>
                    </a:p>
                  </a:txBody>
                  <a:tcPr marL="68347" marR="68347" marT="0" marB="0"/>
                </a:tc>
                <a:extLst>
                  <a:ext uri="{0D108BD9-81ED-4DB2-BD59-A6C34878D82A}">
                    <a16:rowId xmlns:a16="http://schemas.microsoft.com/office/drawing/2014/main" val="2351919600"/>
                  </a:ext>
                </a:extLst>
              </a:tr>
              <a:tr h="795961">
                <a:tc>
                  <a:txBody>
                    <a:bodyPr/>
                    <a:lstStyle/>
                    <a:p>
                      <a:pPr marL="0" marR="0">
                        <a:lnSpc>
                          <a:spcPct val="115000"/>
                        </a:lnSpc>
                        <a:spcBef>
                          <a:spcPts val="0"/>
                        </a:spcBef>
                        <a:spcAft>
                          <a:spcPts val="0"/>
                        </a:spcAft>
                      </a:pPr>
                      <a:r>
                        <a:rPr lang="en-US" sz="2000" strike="noStrike" dirty="0">
                          <a:effectLst/>
                          <a:latin typeface="+mn-lt"/>
                          <a:ea typeface="Calibri" panose="020F0502020204030204" pitchFamily="34" charset="0"/>
                        </a:rPr>
                        <a:t>Review MOC Attestation Form to be completed and submitted in the Fall along with your current Data Driven Improvement Story</a:t>
                      </a:r>
                    </a:p>
                  </a:txBody>
                  <a:tcPr marL="68347" marR="68347" marT="0" marB="0"/>
                </a:tc>
                <a:tc>
                  <a:txBody>
                    <a:bodyPr/>
                    <a:lstStyle/>
                    <a:p>
                      <a:pPr marL="0" marR="0">
                        <a:lnSpc>
                          <a:spcPct val="115000"/>
                        </a:lnSpc>
                        <a:spcBef>
                          <a:spcPts val="0"/>
                        </a:spcBef>
                        <a:spcAft>
                          <a:spcPts val="0"/>
                        </a:spcAft>
                      </a:pPr>
                      <a:r>
                        <a:rPr lang="en-US" sz="1800" u="none" strike="noStrike" dirty="0">
                          <a:effectLst/>
                          <a:latin typeface="+mn-lt"/>
                          <a:ea typeface="Calibri" panose="020F0502020204030204" pitchFamily="34" charset="0"/>
                        </a:rPr>
                        <a:t>Attestation Form</a:t>
                      </a:r>
                    </a:p>
                  </a:txBody>
                  <a:tcPr marL="68347" marR="68347" marT="0" marB="0"/>
                </a:tc>
                <a:extLst>
                  <a:ext uri="{0D108BD9-81ED-4DB2-BD59-A6C34878D82A}">
                    <a16:rowId xmlns:a16="http://schemas.microsoft.com/office/drawing/2014/main" val="210163399"/>
                  </a:ext>
                </a:extLst>
              </a:tr>
            </a:tbl>
          </a:graphicData>
        </a:graphic>
      </p:graphicFrame>
    </p:spTree>
    <p:extLst>
      <p:ext uri="{BB962C8B-B14F-4D97-AF65-F5344CB8AC3E}">
        <p14:creationId xmlns:p14="http://schemas.microsoft.com/office/powerpoint/2010/main" val="207592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56AA0E-236E-824B-A2E5-6D172A8D9C1F}"/>
              </a:ext>
            </a:extLst>
          </p:cNvPr>
          <p:cNvSpPr txBox="1">
            <a:spLocks/>
          </p:cNvSpPr>
          <p:nvPr/>
        </p:nvSpPr>
        <p:spPr>
          <a:xfrm>
            <a:off x="388587" y="182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Learning Objectives</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0" name="Content Placeholder 2">
            <a:extLst>
              <a:ext uri="{FF2B5EF4-FFF2-40B4-BE49-F238E27FC236}">
                <a16:creationId xmlns:a16="http://schemas.microsoft.com/office/drawing/2014/main" id="{766F4037-217F-43A3-AB20-982CBB18BC0B}"/>
              </a:ext>
            </a:extLst>
          </p:cNvPr>
          <p:cNvGraphicFramePr/>
          <p:nvPr>
            <p:extLst>
              <p:ext uri="{D42A27DB-BD31-4B8C-83A1-F6EECF244321}">
                <p14:modId xmlns:p14="http://schemas.microsoft.com/office/powerpoint/2010/main" val="2708588876"/>
              </p:ext>
            </p:extLst>
          </p:nvPr>
        </p:nvGraphicFramePr>
        <p:xfrm>
          <a:off x="534074" y="1391830"/>
          <a:ext cx="11380835" cy="478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1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886A-F7CF-834E-BC87-310BAB3DE98F}"/>
              </a:ext>
            </a:extLst>
          </p:cNvPr>
          <p:cNvSpPr>
            <a:spLocks noGrp="1"/>
          </p:cNvSpPr>
          <p:nvPr>
            <p:ph type="title"/>
          </p:nvPr>
        </p:nvSpPr>
        <p:spPr>
          <a:xfrm>
            <a:off x="609600" y="6464"/>
            <a:ext cx="10972800" cy="1143000"/>
          </a:xfrm>
          <a:noFill/>
        </p:spPr>
        <p:txBody>
          <a:bodyPr/>
          <a:lstStyle/>
          <a:p>
            <a:r>
              <a:rPr lang="en-US" dirty="0"/>
              <a:t>12-Slide Quality Improvement Story</a:t>
            </a:r>
          </a:p>
        </p:txBody>
      </p:sp>
      <p:pic>
        <p:nvPicPr>
          <p:cNvPr id="7" name="Content Placeholder 6" descr="Graphical user interface, application, website&#10;&#10;Description automatically generated">
            <a:extLst>
              <a:ext uri="{FF2B5EF4-FFF2-40B4-BE49-F238E27FC236}">
                <a16:creationId xmlns:a16="http://schemas.microsoft.com/office/drawing/2014/main" id="{30F12C5B-EEFA-374D-B7B3-57997D22E8CA}"/>
              </a:ext>
            </a:extLst>
          </p:cNvPr>
          <p:cNvPicPr>
            <a:picLocks noGrp="1" noChangeAspect="1"/>
          </p:cNvPicPr>
          <p:nvPr>
            <p:ph idx="1"/>
          </p:nvPr>
        </p:nvPicPr>
        <p:blipFill>
          <a:blip r:embed="rId3"/>
          <a:stretch>
            <a:fillRect/>
          </a:stretch>
        </p:blipFill>
        <p:spPr>
          <a:xfrm>
            <a:off x="146957" y="1017466"/>
            <a:ext cx="11838214" cy="5720364"/>
          </a:xfrm>
        </p:spPr>
      </p:pic>
    </p:spTree>
    <p:extLst>
      <p:ext uri="{BB962C8B-B14F-4D97-AF65-F5344CB8AC3E}">
        <p14:creationId xmlns:p14="http://schemas.microsoft.com/office/powerpoint/2010/main" val="364641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6;p1">
            <a:extLst>
              <a:ext uri="{FF2B5EF4-FFF2-40B4-BE49-F238E27FC236}">
                <a16:creationId xmlns:a16="http://schemas.microsoft.com/office/drawing/2014/main" id="{4BBA18FE-83B8-704F-BB46-278473E04DD9}"/>
              </a:ext>
            </a:extLst>
          </p:cNvPr>
          <p:cNvSpPr txBox="1"/>
          <p:nvPr/>
        </p:nvSpPr>
        <p:spPr>
          <a:xfrm>
            <a:off x="1621800" y="-138048"/>
            <a:ext cx="8948400" cy="953400"/>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marL="0" marR="0" lvl="0" indent="0" algn="ctr" defTabSz="457200" rtl="0" eaLnBrk="1" fontAlgn="auto" latinLnBrk="0" hangingPunct="1">
              <a:lnSpc>
                <a:spcPct val="90000"/>
              </a:lnSpc>
              <a:spcBef>
                <a:spcPts val="0"/>
              </a:spcBef>
              <a:spcAft>
                <a:spcPts val="0"/>
              </a:spcAft>
              <a:buClr>
                <a:srgbClr val="1D9A78"/>
              </a:buClr>
              <a:buSzPts val="3200"/>
              <a:buFont typeface="Arial"/>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Quality Improvement Story</a:t>
            </a:r>
          </a:p>
        </p:txBody>
      </p:sp>
      <p:sp>
        <p:nvSpPr>
          <p:cNvPr id="25" name="Google Shape;196;p1">
            <a:extLst>
              <a:ext uri="{FF2B5EF4-FFF2-40B4-BE49-F238E27FC236}">
                <a16:creationId xmlns:a16="http://schemas.microsoft.com/office/drawing/2014/main" id="{9A418329-25BC-6646-B776-F4590E48C003}"/>
              </a:ext>
            </a:extLst>
          </p:cNvPr>
          <p:cNvSpPr txBox="1"/>
          <p:nvPr/>
        </p:nvSpPr>
        <p:spPr>
          <a:xfrm>
            <a:off x="1436111" y="-138048"/>
            <a:ext cx="8948400" cy="2706732"/>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marL="0" marR="0" lvl="0" indent="0" algn="ctr" defTabSz="457200" rtl="0" eaLnBrk="1" fontAlgn="auto" latinLnBrk="0" hangingPunct="1">
              <a:lnSpc>
                <a:spcPct val="90000"/>
              </a:lnSpc>
              <a:spcBef>
                <a:spcPts val="0"/>
              </a:spcBef>
              <a:spcAft>
                <a:spcPts val="0"/>
              </a:spcAft>
              <a:buClr>
                <a:srgbClr val="1D9A78"/>
              </a:buClr>
              <a:buSzPts val="3200"/>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457200" rtl="0" eaLnBrk="1" fontAlgn="auto" latinLnBrk="0" hangingPunct="1">
              <a:lnSpc>
                <a:spcPct val="90000"/>
              </a:lnSpc>
              <a:spcBef>
                <a:spcPts val="0"/>
              </a:spcBef>
              <a:spcAft>
                <a:spcPts val="0"/>
              </a:spcAft>
              <a:buClr>
                <a:srgbClr val="1D9A78"/>
              </a:buClr>
              <a:buSzPts val="32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Improving XX at [Clinic Name]  </a:t>
            </a:r>
          </a:p>
          <a:p>
            <a:pPr marL="0" marR="0" lvl="0" indent="0" algn="ctr" defTabSz="457200" rtl="0" eaLnBrk="1" fontAlgn="auto" latinLnBrk="0" hangingPunct="1">
              <a:lnSpc>
                <a:spcPct val="90000"/>
              </a:lnSpc>
              <a:spcBef>
                <a:spcPts val="0"/>
              </a:spcBef>
              <a:spcAft>
                <a:spcPts val="0"/>
              </a:spcAft>
              <a:buClr>
                <a:srgbClr val="1D9A78"/>
              </a:buClr>
              <a:buSzPts val="32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Using Disciplined QI Methods</a:t>
            </a:r>
          </a:p>
          <a:p>
            <a:pPr marL="0" marR="0" lvl="0" indent="0" algn="ctr" defTabSz="457200" rtl="0" eaLnBrk="1" fontAlgn="auto" latinLnBrk="0" hangingPunct="1">
              <a:lnSpc>
                <a:spcPct val="90000"/>
              </a:lnSpc>
              <a:spcBef>
                <a:spcPts val="0"/>
              </a:spcBef>
              <a:spcAft>
                <a:spcPts val="0"/>
              </a:spcAft>
              <a:buClr>
                <a:srgbClr val="1D9A78"/>
              </a:buClr>
              <a:buSzPts val="3200"/>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2" name="TextBox 1">
            <a:extLst>
              <a:ext uri="{FF2B5EF4-FFF2-40B4-BE49-F238E27FC236}">
                <a16:creationId xmlns:a16="http://schemas.microsoft.com/office/drawing/2014/main" id="{FCE68D6B-15AE-0740-90E0-DF52649159F2}"/>
              </a:ext>
            </a:extLst>
          </p:cNvPr>
          <p:cNvSpPr txBox="1"/>
          <p:nvPr/>
        </p:nvSpPr>
        <p:spPr>
          <a:xfrm>
            <a:off x="964624" y="4444319"/>
            <a:ext cx="3196196" cy="166199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Presenter Name &amp; Credentials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Title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Organization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City, State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Email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753B55B-9F9B-004B-B54C-B7AEA847FF3B}"/>
              </a:ext>
            </a:extLst>
          </p:cNvPr>
          <p:cNvSpPr txBox="1"/>
          <p:nvPr/>
        </p:nvSpPr>
        <p:spPr>
          <a:xfrm>
            <a:off x="7719494" y="4444318"/>
            <a:ext cx="3196196" cy="166199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Presenter Name &amp; Credentials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Title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Organization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City, State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Email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96222FD-6A61-7044-A378-88118068968E}"/>
              </a:ext>
            </a:extLst>
          </p:cNvPr>
          <p:cNvSpPr txBox="1"/>
          <p:nvPr/>
        </p:nvSpPr>
        <p:spPr>
          <a:xfrm>
            <a:off x="1169043" y="3244334"/>
            <a:ext cx="26737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D6FA9"/>
                </a:solidFill>
                <a:effectLst/>
                <a:uLnTx/>
                <a:uFillTx/>
                <a:latin typeface="Calibri" panose="020F0502020204030204"/>
                <a:ea typeface="+mn-ea"/>
                <a:cs typeface="+mn-cs"/>
              </a:rPr>
              <a:t>Insert Presenter headshot </a:t>
            </a:r>
          </a:p>
        </p:txBody>
      </p:sp>
      <p:sp>
        <p:nvSpPr>
          <p:cNvPr id="15" name="TextBox 14">
            <a:extLst>
              <a:ext uri="{FF2B5EF4-FFF2-40B4-BE49-F238E27FC236}">
                <a16:creationId xmlns:a16="http://schemas.microsoft.com/office/drawing/2014/main" id="{C5363D8D-9AD0-9149-ADE7-2A1DBB3021BF}"/>
              </a:ext>
            </a:extLst>
          </p:cNvPr>
          <p:cNvSpPr txBox="1"/>
          <p:nvPr/>
        </p:nvSpPr>
        <p:spPr>
          <a:xfrm>
            <a:off x="7980716" y="3316907"/>
            <a:ext cx="26737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D6FA9"/>
                </a:solidFill>
                <a:effectLst/>
                <a:uLnTx/>
                <a:uFillTx/>
                <a:latin typeface="Calibri" panose="020F0502020204030204"/>
                <a:ea typeface="+mn-ea"/>
                <a:cs typeface="+mn-cs"/>
              </a:rPr>
              <a:t>Insert Presenter headshot </a:t>
            </a:r>
          </a:p>
        </p:txBody>
      </p:sp>
      <p:sp>
        <p:nvSpPr>
          <p:cNvPr id="7" name="TextBox 6">
            <a:extLst>
              <a:ext uri="{FF2B5EF4-FFF2-40B4-BE49-F238E27FC236}">
                <a16:creationId xmlns:a16="http://schemas.microsoft.com/office/drawing/2014/main" id="{F9E2AFCB-7CAB-1642-85CF-DC2E40959BB8}"/>
              </a:ext>
            </a:extLst>
          </p:cNvPr>
          <p:cNvSpPr txBox="1"/>
          <p:nvPr/>
        </p:nvSpPr>
        <p:spPr>
          <a:xfrm>
            <a:off x="1187902" y="6187794"/>
            <a:ext cx="31353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Insert logos here</a:t>
            </a:r>
          </a:p>
        </p:txBody>
      </p:sp>
      <p:sp>
        <p:nvSpPr>
          <p:cNvPr id="20" name="TextBox 19">
            <a:extLst>
              <a:ext uri="{FF2B5EF4-FFF2-40B4-BE49-F238E27FC236}">
                <a16:creationId xmlns:a16="http://schemas.microsoft.com/office/drawing/2014/main" id="{40E4137B-271A-E541-A318-D6CB30AD9CC5}"/>
              </a:ext>
            </a:extLst>
          </p:cNvPr>
          <p:cNvSpPr txBox="1"/>
          <p:nvPr/>
        </p:nvSpPr>
        <p:spPr>
          <a:xfrm>
            <a:off x="4845395" y="6187794"/>
            <a:ext cx="31353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Insert logos here</a:t>
            </a:r>
          </a:p>
        </p:txBody>
      </p:sp>
      <p:pic>
        <p:nvPicPr>
          <p:cNvPr id="4" name="Picture 3" descr="Timeline&#10;&#10;Description automatically generated with low confidence">
            <a:extLst>
              <a:ext uri="{FF2B5EF4-FFF2-40B4-BE49-F238E27FC236}">
                <a16:creationId xmlns:a16="http://schemas.microsoft.com/office/drawing/2014/main" id="{B46198F9-F9CB-F845-B290-9C4EE0A4C77E}"/>
              </a:ext>
            </a:extLst>
          </p:cNvPr>
          <p:cNvPicPr>
            <a:picLocks noChangeAspect="1"/>
          </p:cNvPicPr>
          <p:nvPr/>
        </p:nvPicPr>
        <p:blipFill rotWithShape="1">
          <a:blip r:embed="rId3"/>
          <a:srcRect l="6822" t="19838" r="6398" b="22667"/>
          <a:stretch/>
        </p:blipFill>
        <p:spPr>
          <a:xfrm>
            <a:off x="8744607" y="5730843"/>
            <a:ext cx="3447393" cy="1109892"/>
          </a:xfrm>
          <a:prstGeom prst="rect">
            <a:avLst/>
          </a:prstGeom>
        </p:spPr>
      </p:pic>
    </p:spTree>
    <p:extLst>
      <p:ext uri="{BB962C8B-B14F-4D97-AF65-F5344CB8AC3E}">
        <p14:creationId xmlns:p14="http://schemas.microsoft.com/office/powerpoint/2010/main" val="88048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5EF40B-18C2-E24C-9E11-EB4996E00DEE}"/>
              </a:ext>
            </a:extLst>
          </p:cNvPr>
          <p:cNvSpPr txBox="1"/>
          <p:nvPr/>
        </p:nvSpPr>
        <p:spPr>
          <a:xfrm>
            <a:off x="649705" y="104648"/>
            <a:ext cx="7879842" cy="101498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About Us</a:t>
            </a:r>
          </a:p>
        </p:txBody>
      </p:sp>
      <p:graphicFrame>
        <p:nvGraphicFramePr>
          <p:cNvPr id="6" name="Content Placeholder 3">
            <a:extLst>
              <a:ext uri="{FF2B5EF4-FFF2-40B4-BE49-F238E27FC236}">
                <a16:creationId xmlns:a16="http://schemas.microsoft.com/office/drawing/2014/main" id="{8D378D84-FAF4-6744-9DF9-4B5DAEB96FAF}"/>
              </a:ext>
            </a:extLst>
          </p:cNvPr>
          <p:cNvGraphicFramePr>
            <a:graphicFrameLocks/>
          </p:cNvGraphicFramePr>
          <p:nvPr>
            <p:extLst>
              <p:ext uri="{D42A27DB-BD31-4B8C-83A1-F6EECF244321}">
                <p14:modId xmlns:p14="http://schemas.microsoft.com/office/powerpoint/2010/main" val="1613741676"/>
              </p:ext>
            </p:extLst>
          </p:nvPr>
        </p:nvGraphicFramePr>
        <p:xfrm>
          <a:off x="324852" y="1358058"/>
          <a:ext cx="11542295" cy="5179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6340F74-E033-6D4E-AACC-0C247B81D5AD}"/>
              </a:ext>
            </a:extLst>
          </p:cNvPr>
          <p:cNvSpPr txBox="1"/>
          <p:nvPr/>
        </p:nvSpPr>
        <p:spPr>
          <a:xfrm>
            <a:off x="6771191" y="5038409"/>
            <a:ext cx="498868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Include the number and type of interdisciplinary team members on your team </a:t>
            </a:r>
          </a:p>
        </p:txBody>
      </p:sp>
    </p:spTree>
    <p:extLst>
      <p:ext uri="{BB962C8B-B14F-4D97-AF65-F5344CB8AC3E}">
        <p14:creationId xmlns:p14="http://schemas.microsoft.com/office/powerpoint/2010/main" val="143851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5"/>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3"/>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6"/>
            <a:ext cx="10907863" cy="1541457"/>
          </a:xfrm>
          <a:prstGeom prst="rect">
            <a:avLst/>
          </a:pr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B231AFA7-6823-2F4C-9C6F-30D139E7E848}"/>
              </a:ext>
            </a:extLst>
          </p:cNvPr>
          <p:cNvSpPr>
            <a:spLocks noGrp="1"/>
          </p:cNvSpPr>
          <p:nvPr>
            <p:ph type="title"/>
          </p:nvPr>
        </p:nvSpPr>
        <p:spPr>
          <a:xfrm>
            <a:off x="958506" y="800392"/>
            <a:ext cx="10264697" cy="1212101"/>
          </a:xfrm>
        </p:spPr>
        <p:txBody>
          <a:bodyPr>
            <a:normAutofit/>
          </a:bodyPr>
          <a:lstStyle/>
          <a:p>
            <a:r>
              <a:rPr lang="en-US" dirty="0">
                <a:solidFill>
                  <a:srgbClr val="FFFFFF"/>
                </a:solidFill>
                <a:latin typeface="Calibri Light" panose="020F0302020204030204" pitchFamily="34" charset="0"/>
                <a:cs typeface="Calibri Light" panose="020F0302020204030204" pitchFamily="34" charset="0"/>
              </a:rPr>
              <a:t>Our Challenge</a:t>
            </a:r>
          </a:p>
        </p:txBody>
      </p:sp>
      <p:sp>
        <p:nvSpPr>
          <p:cNvPr id="13" name="Content Placeholder 2">
            <a:extLst>
              <a:ext uri="{FF2B5EF4-FFF2-40B4-BE49-F238E27FC236}">
                <a16:creationId xmlns:a16="http://schemas.microsoft.com/office/drawing/2014/main" id="{F286AD5C-BC31-5F46-83D4-0E119AD1B2C6}"/>
              </a:ext>
            </a:extLst>
          </p:cNvPr>
          <p:cNvSpPr txBox="1">
            <a:spLocks/>
          </p:cNvSpPr>
          <p:nvPr/>
        </p:nvSpPr>
        <p:spPr>
          <a:xfrm>
            <a:off x="1529032" y="2812889"/>
            <a:ext cx="8855242" cy="195270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800" b="1" i="0" u="none" strike="noStrike" kern="1200" cap="none" spc="0" normalizeH="0" baseline="3000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Problem statement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800" dirty="0">
                <a:solidFill>
                  <a:prstClr val="black"/>
                </a:solidFill>
                <a:latin typeface="Calibri"/>
              </a:rPr>
              <a:t>OR</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Data display that illustrates the opportunity to improve in your practice</a:t>
            </a:r>
          </a:p>
        </p:txBody>
      </p:sp>
    </p:spTree>
    <p:extLst>
      <p:ext uri="{BB962C8B-B14F-4D97-AF65-F5344CB8AC3E}">
        <p14:creationId xmlns:p14="http://schemas.microsoft.com/office/powerpoint/2010/main" val="216158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5" y="448056"/>
            <a:ext cx="3414369"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777241" y="731519"/>
            <a:ext cx="2845191" cy="3237579"/>
          </a:xfrm>
        </p:spPr>
        <p:txBody>
          <a:bodyPr>
            <a:normAutofit/>
          </a:bodyPr>
          <a:lstStyle/>
          <a:p>
            <a:r>
              <a:rPr lang="en-US" sz="4000" dirty="0">
                <a:solidFill>
                  <a:srgbClr val="FFFFFF"/>
                </a:solidFill>
                <a:latin typeface="Calibri Light" panose="020F0302020204030204" pitchFamily="34" charset="0"/>
                <a:cs typeface="Calibri Light" panose="020F0302020204030204" pitchFamily="34" charset="0"/>
              </a:rPr>
              <a:t>SMART Aim</a:t>
            </a:r>
          </a:p>
        </p:txBody>
      </p:sp>
      <p:sp>
        <p:nvSpPr>
          <p:cNvPr id="30" name="Rectangle 2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6"/>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4379708" y="686862"/>
            <a:ext cx="7037592" cy="5475129"/>
          </a:xfrm>
        </p:spPr>
        <p:txBody>
          <a:bodyPr anchor="ctr">
            <a:normAutofit/>
          </a:bodyPr>
          <a:lstStyle/>
          <a:p>
            <a:pPr marL="0" indent="0">
              <a:buNone/>
            </a:pPr>
            <a:r>
              <a:rPr lang="en-US" dirty="0"/>
              <a:t>We aim to increase % of documentation of Treat to Target conversations from X (baseline state) % to Y (future state) % by September 2024.</a:t>
            </a:r>
          </a:p>
        </p:txBody>
      </p:sp>
    </p:spTree>
    <p:extLst>
      <p:ext uri="{BB962C8B-B14F-4D97-AF65-F5344CB8AC3E}">
        <p14:creationId xmlns:p14="http://schemas.microsoft.com/office/powerpoint/2010/main" val="307482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D5ACD-897E-DC4B-828F-BA51770B57D5}"/>
              </a:ext>
            </a:extLst>
          </p:cNvPr>
          <p:cNvSpPr>
            <a:spLocks noGrp="1"/>
          </p:cNvSpPr>
          <p:nvPr>
            <p:ph type="title"/>
          </p:nvPr>
        </p:nvSpPr>
        <p:spPr>
          <a:xfrm>
            <a:off x="475267" y="25829"/>
            <a:ext cx="8440133" cy="1325563"/>
          </a:xfrm>
        </p:spPr>
        <p:txBody>
          <a:bodyPr>
            <a:normAutofit/>
          </a:bodyPr>
          <a:lstStyle/>
          <a:p>
            <a:pPr>
              <a:lnSpc>
                <a:spcPct val="90000"/>
              </a:lnSpc>
              <a:spcBef>
                <a:spcPts val="500"/>
              </a:spcBef>
            </a:pPr>
            <a:r>
              <a:rPr lang="en-US" sz="4800" dirty="0">
                <a:latin typeface="Calibri Light" panose="020F0302020204030204" pitchFamily="34" charset="0"/>
                <a:cs typeface="Calibri Light" panose="020F0302020204030204" pitchFamily="34" charset="0"/>
              </a:rPr>
              <a:t>Our Methods</a:t>
            </a:r>
            <a:endParaRPr lang="en-US" sz="4800" b="1" dirty="0"/>
          </a:p>
        </p:txBody>
      </p:sp>
      <p:sp>
        <p:nvSpPr>
          <p:cNvPr id="10" name="Content Placeholder 9">
            <a:extLst>
              <a:ext uri="{FF2B5EF4-FFF2-40B4-BE49-F238E27FC236}">
                <a16:creationId xmlns:a16="http://schemas.microsoft.com/office/drawing/2014/main" id="{BFCACA1C-5294-7E49-A072-B8AA414329EF}"/>
              </a:ext>
            </a:extLst>
          </p:cNvPr>
          <p:cNvSpPr>
            <a:spLocks noGrp="1"/>
          </p:cNvSpPr>
          <p:nvPr>
            <p:ph idx="1"/>
          </p:nvPr>
        </p:nvSpPr>
        <p:spPr>
          <a:xfrm>
            <a:off x="204831" y="1718511"/>
            <a:ext cx="8556172" cy="4676172"/>
          </a:xfrm>
        </p:spPr>
        <p:txBody>
          <a:bodyPr anchor="ctr">
            <a:normAutofit fontScale="77500" lnSpcReduction="20000"/>
          </a:bodyPr>
          <a:lstStyle/>
          <a:p>
            <a:pPr marL="468313" indent="-455613" defTabSz="800100">
              <a:spcBef>
                <a:spcPct val="0"/>
              </a:spcBef>
              <a:spcAft>
                <a:spcPct val="35000"/>
              </a:spcAft>
              <a:buFont typeface="Arial" panose="020B0604020202020204" pitchFamily="34" charset="0"/>
              <a:buChar char="•"/>
              <a:defRPr/>
            </a:pPr>
            <a:r>
              <a:rPr lang="en-US" sz="4000" dirty="0"/>
              <a:t>QI Methods</a:t>
            </a:r>
          </a:p>
          <a:p>
            <a:pPr marL="868363" lvl="1" indent="-455613" defTabSz="800100">
              <a:spcBef>
                <a:spcPct val="0"/>
              </a:spcBef>
              <a:spcAft>
                <a:spcPct val="35000"/>
              </a:spcAft>
              <a:buFont typeface="Arial" panose="020B0604020202020204" pitchFamily="34" charset="0"/>
              <a:buChar char="•"/>
              <a:defRPr/>
            </a:pPr>
            <a:endParaRPr lang="en-US" sz="4000" dirty="0">
              <a:highlight>
                <a:srgbClr val="FFFF00"/>
              </a:highlight>
            </a:endParaRPr>
          </a:p>
          <a:p>
            <a:pPr marL="468313" lvl="0" indent="-455613" defTabSz="800100">
              <a:spcBef>
                <a:spcPct val="0"/>
              </a:spcBef>
              <a:spcAft>
                <a:spcPct val="35000"/>
              </a:spcAft>
              <a:buFont typeface="Arial" panose="020B0604020202020204" pitchFamily="34" charset="0"/>
              <a:defRPr/>
            </a:pPr>
            <a:r>
              <a:rPr lang="en-US" sz="4000" dirty="0"/>
              <a:t>Data Collection Methods</a:t>
            </a:r>
          </a:p>
          <a:p>
            <a:pPr marL="12700" indent="0">
              <a:buNone/>
            </a:pPr>
            <a:endParaRPr lang="en-US" sz="4000" dirty="0"/>
          </a:p>
          <a:p>
            <a:pPr>
              <a:lnSpc>
                <a:spcPct val="90000"/>
              </a:lnSpc>
            </a:pPr>
            <a:endParaRPr lang="en-US" sz="4000" dirty="0"/>
          </a:p>
          <a:p>
            <a:pPr>
              <a:lnSpc>
                <a:spcPct val="90000"/>
              </a:lnSpc>
            </a:pPr>
            <a:endParaRPr lang="en-US" sz="4000"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1"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F5EF40B-18C2-E24C-9E11-EB4996E00DEE}"/>
              </a:ext>
            </a:extLst>
          </p:cNvPr>
          <p:cNvSpPr txBox="1"/>
          <p:nvPr/>
        </p:nvSpPr>
        <p:spPr>
          <a:xfrm>
            <a:off x="767645" y="256032"/>
            <a:ext cx="9267135" cy="1362905"/>
          </a:xfrm>
          <a:prstGeom prst="rect">
            <a:avLst/>
          </a:prstGeom>
        </p:spPr>
        <p:txBody>
          <a:bodyPr vert="horz" lIns="91440" tIns="45720" rIns="91440" bIns="45720" rtlCol="0" anchor="b">
            <a:normAutofit/>
          </a:bodyPr>
          <a:lstStyle/>
          <a:p>
            <a:pPr marL="0" marR="0" lvl="0" indent="0" algn="l" defTabSz="914377"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12" name="Graphic 11" descr="Arrow circle with solid fill">
            <a:extLst>
              <a:ext uri="{FF2B5EF4-FFF2-40B4-BE49-F238E27FC236}">
                <a16:creationId xmlns:a16="http://schemas.microsoft.com/office/drawing/2014/main" id="{3AEFE5D7-FFBE-6A40-B692-6B12AB51B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9799" y="2532280"/>
            <a:ext cx="1831376" cy="1831376"/>
          </a:xfrm>
          <a:prstGeom prst="rect">
            <a:avLst/>
          </a:prstGeom>
        </p:spPr>
      </p:pic>
    </p:spTree>
    <p:extLst>
      <p:ext uri="{BB962C8B-B14F-4D97-AF65-F5344CB8AC3E}">
        <p14:creationId xmlns:p14="http://schemas.microsoft.com/office/powerpoint/2010/main" val="165692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cxnSp>
        <p:nvCxnSpPr>
          <p:cNvPr id="95" name="Google Shape;95;p14"/>
          <p:cNvCxnSpPr>
            <a:cxnSpLocks/>
            <a:endCxn id="96" idx="3"/>
          </p:cNvCxnSpPr>
          <p:nvPr/>
        </p:nvCxnSpPr>
        <p:spPr>
          <a:xfrm flipH="1">
            <a:off x="2163693" y="3100180"/>
            <a:ext cx="2276310" cy="912642"/>
          </a:xfrm>
          <a:prstGeom prst="straightConnector1">
            <a:avLst/>
          </a:prstGeom>
          <a:noFill/>
          <a:ln w="34925" cap="flat" cmpd="sng">
            <a:solidFill>
              <a:srgbClr val="4A7DBA"/>
            </a:solidFill>
            <a:prstDash val="solid"/>
            <a:round/>
            <a:headEnd type="none" w="sm" len="sm"/>
            <a:tailEnd type="stealth" w="med" len="med"/>
          </a:ln>
        </p:spPr>
      </p:cxnSp>
      <p:sp>
        <p:nvSpPr>
          <p:cNvPr id="97" name="Google Shape;97;p14"/>
          <p:cNvSpPr/>
          <p:nvPr/>
        </p:nvSpPr>
        <p:spPr>
          <a:xfrm>
            <a:off x="5473482" y="5426404"/>
            <a:ext cx="2564598" cy="269571"/>
          </a:xfrm>
          <a:prstGeom prst="roundRect">
            <a:avLst>
              <a:gd name="adj" fmla="val 16667"/>
            </a:avLst>
          </a:prstGeom>
          <a:solidFill>
            <a:srgbClr val="E5B9B7"/>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Calibri"/>
                <a:cs typeface="Calibri"/>
                <a:sym typeface="Calibri"/>
              </a:rPr>
              <a:t>Efficient and effective workflows</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Google Shape;98;p14"/>
          <p:cNvSpPr/>
          <p:nvPr/>
        </p:nvSpPr>
        <p:spPr>
          <a:xfrm>
            <a:off x="5446392" y="6155251"/>
            <a:ext cx="2564598" cy="279429"/>
          </a:xfrm>
          <a:prstGeom prst="roundRect">
            <a:avLst>
              <a:gd name="adj" fmla="val 16667"/>
            </a:avLst>
          </a:prstGeom>
          <a:solidFill>
            <a:srgbClr val="E5B9B7"/>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Organizational Support:                             </a:t>
            </a:r>
            <a:endParaRPr kumimoji="0" sz="1100" b="0" i="0"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Readiness to Adopt Practice Changes </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99" name="Google Shape;99;p14"/>
          <p:cNvSpPr/>
          <p:nvPr/>
        </p:nvSpPr>
        <p:spPr>
          <a:xfrm>
            <a:off x="5415944" y="3681609"/>
            <a:ext cx="2603841" cy="287571"/>
          </a:xfrm>
          <a:prstGeom prst="roundRect">
            <a:avLst>
              <a:gd name="adj" fmla="val 16667"/>
            </a:avLst>
          </a:prstGeom>
          <a:solidFill>
            <a:srgbClr val="E5DFEC"/>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Education of all care team members</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00" name="Google Shape;100;p14"/>
          <p:cNvSpPr/>
          <p:nvPr/>
        </p:nvSpPr>
        <p:spPr>
          <a:xfrm>
            <a:off x="5431357" y="2918982"/>
            <a:ext cx="2564598" cy="274286"/>
          </a:xfrm>
          <a:prstGeom prst="roundRect">
            <a:avLst>
              <a:gd name="adj" fmla="val 16667"/>
            </a:avLst>
          </a:prstGeom>
          <a:solidFill>
            <a:srgbClr val="A4C2F4"/>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Education and SDM about how to reach  specified targets.  </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01" name="Google Shape;101;p14"/>
          <p:cNvSpPr/>
          <p:nvPr/>
        </p:nvSpPr>
        <p:spPr>
          <a:xfrm>
            <a:off x="5428392" y="3267716"/>
            <a:ext cx="2564598" cy="310071"/>
          </a:xfrm>
          <a:prstGeom prst="roundRect">
            <a:avLst>
              <a:gd name="adj" fmla="val 16667"/>
            </a:avLst>
          </a:prstGeom>
          <a:solidFill>
            <a:srgbClr val="A4C2F4"/>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Social &amp; behavioral barriers and facilitators related to patient activation   </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02" name="Google Shape;102;p14"/>
          <p:cNvSpPr/>
          <p:nvPr/>
        </p:nvSpPr>
        <p:spPr>
          <a:xfrm>
            <a:off x="5426569" y="4455118"/>
            <a:ext cx="2603841" cy="366643"/>
          </a:xfrm>
          <a:prstGeom prst="roundRect">
            <a:avLst>
              <a:gd name="adj" fmla="val 16667"/>
            </a:avLst>
          </a:prstGeom>
          <a:solidFill>
            <a:srgbClr val="E5DFEC"/>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Quality improvement coaching</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03" name="Google Shape;103;p14"/>
          <p:cNvSpPr/>
          <p:nvPr/>
        </p:nvSpPr>
        <p:spPr>
          <a:xfrm>
            <a:off x="5431357" y="2449644"/>
            <a:ext cx="2564598" cy="393429"/>
          </a:xfrm>
          <a:prstGeom prst="roundRect">
            <a:avLst>
              <a:gd name="adj" fmla="val 16667"/>
            </a:avLst>
          </a:prstGeom>
          <a:solidFill>
            <a:srgbClr val="A4C2F4"/>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Calibri"/>
                <a:cs typeface="Calibri"/>
                <a:sym typeface="Calibri"/>
              </a:rPr>
              <a:t>Patient and provider targets are documented and reviewed at each visit. </a:t>
            </a:r>
            <a:endParaRPr kumimoji="0"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53156"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Google Shape;104;p14"/>
          <p:cNvSpPr/>
          <p:nvPr/>
        </p:nvSpPr>
        <p:spPr>
          <a:xfrm>
            <a:off x="5390623" y="2027966"/>
            <a:ext cx="2603841" cy="353571"/>
          </a:xfrm>
          <a:prstGeom prst="roundRect">
            <a:avLst>
              <a:gd name="adj" fmla="val 16667"/>
            </a:avLst>
          </a:prstGeom>
          <a:solidFill>
            <a:srgbClr val="EAF1DD"/>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Calibri"/>
                <a:cs typeface="Calibri"/>
                <a:sym typeface="Calibri"/>
              </a:rPr>
              <a:t>If Targets are NOT met activate Action Plan</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Google Shape;105;p14"/>
          <p:cNvSpPr/>
          <p:nvPr/>
        </p:nvSpPr>
        <p:spPr>
          <a:xfrm>
            <a:off x="5457017" y="6578993"/>
            <a:ext cx="2564598" cy="269357"/>
          </a:xfrm>
          <a:prstGeom prst="roundRect">
            <a:avLst>
              <a:gd name="adj" fmla="val 16667"/>
            </a:avLst>
          </a:prstGeom>
          <a:solidFill>
            <a:srgbClr val="E5B9B7"/>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Facilitate/Embrace QI Culture </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06" name="Google Shape;106;p14"/>
          <p:cNvSpPr/>
          <p:nvPr/>
        </p:nvSpPr>
        <p:spPr>
          <a:xfrm>
            <a:off x="5390622" y="1600491"/>
            <a:ext cx="2603841" cy="339429"/>
          </a:xfrm>
          <a:prstGeom prst="roundRect">
            <a:avLst>
              <a:gd name="adj" fmla="val 16667"/>
            </a:avLst>
          </a:prstGeom>
          <a:solidFill>
            <a:srgbClr val="EAF1DD"/>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Calibri"/>
                <a:cs typeface="Calibri"/>
                <a:sym typeface="Calibri"/>
              </a:rPr>
              <a:t>Adopt a standard measures disease activity for clinicians + patients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Google Shape;107;p14"/>
          <p:cNvSpPr/>
          <p:nvPr/>
        </p:nvSpPr>
        <p:spPr>
          <a:xfrm>
            <a:off x="5390623" y="1215527"/>
            <a:ext cx="2603841" cy="307929"/>
          </a:xfrm>
          <a:prstGeom prst="roundRect">
            <a:avLst>
              <a:gd name="adj" fmla="val 16667"/>
            </a:avLst>
          </a:prstGeom>
          <a:solidFill>
            <a:srgbClr val="EAF1DD"/>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Calibri"/>
                <a:cs typeface="Calibri"/>
                <a:sym typeface="Calibri"/>
              </a:rPr>
              <a:t>Screen + discuss TARGETS at every visit, using standard approach</a:t>
            </a:r>
            <a:endParaRPr kumimoji="0" sz="11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08" name="Google Shape;108;p14"/>
          <p:cNvSpPr/>
          <p:nvPr/>
        </p:nvSpPr>
        <p:spPr>
          <a:xfrm>
            <a:off x="2626510" y="1264098"/>
            <a:ext cx="2301297" cy="1389384"/>
          </a:xfrm>
          <a:prstGeom prst="roundRect">
            <a:avLst>
              <a:gd name="adj" fmla="val 16667"/>
            </a:avLst>
          </a:prstGeom>
          <a:solidFill>
            <a:srgbClr val="EAF1DD"/>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TTT Clinical Management: Assessment &amp; Action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(Clinician + Patient)</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Google Shape;109;p14"/>
          <p:cNvSpPr/>
          <p:nvPr/>
        </p:nvSpPr>
        <p:spPr>
          <a:xfrm>
            <a:off x="2672467" y="2967744"/>
            <a:ext cx="2276310" cy="1101787"/>
          </a:xfrm>
          <a:prstGeom prst="roundRect">
            <a:avLst>
              <a:gd name="adj" fmla="val 16667"/>
            </a:avLst>
          </a:prstGeom>
          <a:solidFill>
            <a:srgbClr val="A4C2F4"/>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Patient Engagement</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Google Shape;110;p14"/>
          <p:cNvSpPr/>
          <p:nvPr/>
        </p:nvSpPr>
        <p:spPr>
          <a:xfrm>
            <a:off x="2635153" y="4242175"/>
            <a:ext cx="2301297" cy="1101787"/>
          </a:xfrm>
          <a:prstGeom prst="roundRect">
            <a:avLst>
              <a:gd name="adj" fmla="val 16667"/>
            </a:avLst>
          </a:prstGeom>
          <a:solidFill>
            <a:srgbClr val="E5DFEC"/>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 Care Team Engagement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Google Shape;111;p14"/>
          <p:cNvSpPr/>
          <p:nvPr/>
        </p:nvSpPr>
        <p:spPr>
          <a:xfrm>
            <a:off x="2647480" y="5589510"/>
            <a:ext cx="2301297" cy="1101787"/>
          </a:xfrm>
          <a:prstGeom prst="roundRect">
            <a:avLst>
              <a:gd name="adj" fmla="val 16667"/>
            </a:avLst>
          </a:prstGeom>
          <a:solidFill>
            <a:srgbClr val="E5B9B7"/>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Supportive Culture                               </a:t>
            </a:r>
            <a:endParaRPr kumimoji="0" sz="18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&amp; Leadership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Google Shape;112;p14"/>
          <p:cNvSpPr/>
          <p:nvPr/>
        </p:nvSpPr>
        <p:spPr>
          <a:xfrm>
            <a:off x="5418909" y="4073001"/>
            <a:ext cx="2603841" cy="305143"/>
          </a:xfrm>
          <a:prstGeom prst="roundRect">
            <a:avLst>
              <a:gd name="adj" fmla="val 16667"/>
            </a:avLst>
          </a:prstGeom>
          <a:solidFill>
            <a:srgbClr val="E5DFEC"/>
          </a:solidFill>
          <a:ln w="25400"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Entire multidisciplinary team is activated </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13" name="Google Shape;113;p14"/>
          <p:cNvSpPr/>
          <p:nvPr/>
        </p:nvSpPr>
        <p:spPr>
          <a:xfrm>
            <a:off x="259797" y="784953"/>
            <a:ext cx="1914429" cy="29078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0" sz="1786"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14" name="Google Shape;114;p14"/>
          <p:cNvSpPr/>
          <p:nvPr/>
        </p:nvSpPr>
        <p:spPr>
          <a:xfrm>
            <a:off x="2635153" y="791051"/>
            <a:ext cx="2292654" cy="340929"/>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0" sz="1786"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115;p14"/>
          <p:cNvSpPr/>
          <p:nvPr/>
        </p:nvSpPr>
        <p:spPr>
          <a:xfrm>
            <a:off x="5380266" y="740625"/>
            <a:ext cx="2603841" cy="36857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0" sz="1786"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16" name="Google Shape;116;p14"/>
          <p:cNvSpPr txBox="1"/>
          <p:nvPr/>
        </p:nvSpPr>
        <p:spPr>
          <a:xfrm>
            <a:off x="-5440" y="746026"/>
            <a:ext cx="2292654" cy="312174"/>
          </a:xfrm>
          <a:prstGeom prst="rect">
            <a:avLst/>
          </a:prstGeom>
          <a:noFill/>
          <a:ln>
            <a:noFill/>
          </a:ln>
        </p:spPr>
        <p:txBody>
          <a:bodyPr spcFirstLastPara="1" wrap="square" lIns="91429" tIns="45714" rIns="91429" bIns="45714" anchor="t"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Calibri"/>
                <a:cs typeface="Calibri"/>
                <a:sym typeface="Calibri"/>
              </a:rPr>
              <a:t>Aims </a:t>
            </a: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Google Shape;117;p14"/>
          <p:cNvSpPr txBox="1"/>
          <p:nvPr/>
        </p:nvSpPr>
        <p:spPr>
          <a:xfrm>
            <a:off x="1602498" y="776747"/>
            <a:ext cx="4211551" cy="312214"/>
          </a:xfrm>
          <a:prstGeom prst="rect">
            <a:avLst/>
          </a:prstGeom>
          <a:noFill/>
          <a:ln>
            <a:noFill/>
          </a:ln>
        </p:spPr>
        <p:txBody>
          <a:bodyPr spcFirstLastPara="1" wrap="square" lIns="91429" tIns="45714" rIns="91429" bIns="45714" anchor="t"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Calibri"/>
                <a:cs typeface="Calibri"/>
                <a:sym typeface="Calibri"/>
              </a:rPr>
              <a:t>Primary Drivers </a:t>
            </a: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Google Shape;118;p14"/>
          <p:cNvSpPr txBox="1"/>
          <p:nvPr/>
        </p:nvSpPr>
        <p:spPr>
          <a:xfrm>
            <a:off x="4026221" y="722257"/>
            <a:ext cx="5205019" cy="312214"/>
          </a:xfrm>
          <a:prstGeom prst="rect">
            <a:avLst/>
          </a:prstGeom>
          <a:noFill/>
          <a:ln>
            <a:noFill/>
          </a:ln>
        </p:spPr>
        <p:txBody>
          <a:bodyPr spcFirstLastPara="1" wrap="square" lIns="91429" tIns="45714" rIns="91429" bIns="45714" anchor="t"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Calibri"/>
                <a:cs typeface="Calibri"/>
                <a:sym typeface="Calibri"/>
              </a:rPr>
              <a:t>Secondary Drivers </a:t>
            </a: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9" name="Google Shape;119;p14"/>
          <p:cNvCxnSpPr>
            <a:cxnSpLocks/>
            <a:stCxn id="108" idx="1"/>
            <a:endCxn id="96" idx="3"/>
          </p:cNvCxnSpPr>
          <p:nvPr/>
        </p:nvCxnSpPr>
        <p:spPr>
          <a:xfrm flipH="1">
            <a:off x="2163693" y="1958790"/>
            <a:ext cx="462817" cy="2054032"/>
          </a:xfrm>
          <a:prstGeom prst="straightConnector1">
            <a:avLst/>
          </a:prstGeom>
          <a:noFill/>
          <a:ln w="34925" cap="flat" cmpd="sng">
            <a:solidFill>
              <a:srgbClr val="4A7DBA"/>
            </a:solidFill>
            <a:prstDash val="solid"/>
            <a:round/>
            <a:headEnd type="none" w="sm" len="sm"/>
            <a:tailEnd type="stealth" w="med" len="med"/>
          </a:ln>
        </p:spPr>
      </p:cxnSp>
      <p:cxnSp>
        <p:nvCxnSpPr>
          <p:cNvPr id="120" name="Google Shape;120;p14"/>
          <p:cNvCxnSpPr>
            <a:cxnSpLocks/>
            <a:stCxn id="111" idx="1"/>
            <a:endCxn id="96" idx="3"/>
          </p:cNvCxnSpPr>
          <p:nvPr/>
        </p:nvCxnSpPr>
        <p:spPr>
          <a:xfrm flipH="1" flipV="1">
            <a:off x="2163693" y="4012822"/>
            <a:ext cx="483787" cy="2127582"/>
          </a:xfrm>
          <a:prstGeom prst="straightConnector1">
            <a:avLst/>
          </a:prstGeom>
          <a:noFill/>
          <a:ln w="34925" cap="flat" cmpd="sng">
            <a:solidFill>
              <a:srgbClr val="4A7DBA"/>
            </a:solidFill>
            <a:prstDash val="solid"/>
            <a:round/>
            <a:headEnd type="none" w="sm" len="sm"/>
            <a:tailEnd type="stealth" w="med" len="med"/>
          </a:ln>
        </p:spPr>
      </p:cxnSp>
      <p:cxnSp>
        <p:nvCxnSpPr>
          <p:cNvPr id="121" name="Google Shape;121;p14"/>
          <p:cNvCxnSpPr>
            <a:cxnSpLocks/>
            <a:stCxn id="99" idx="1"/>
            <a:endCxn id="109" idx="3"/>
          </p:cNvCxnSpPr>
          <p:nvPr/>
        </p:nvCxnSpPr>
        <p:spPr>
          <a:xfrm flipH="1" flipV="1">
            <a:off x="4948777" y="3518638"/>
            <a:ext cx="467167" cy="306757"/>
          </a:xfrm>
          <a:prstGeom prst="straightConnector1">
            <a:avLst/>
          </a:prstGeom>
          <a:noFill/>
          <a:ln w="34925" cap="flat" cmpd="sng">
            <a:solidFill>
              <a:srgbClr val="4A7DBA"/>
            </a:solidFill>
            <a:prstDash val="solid"/>
            <a:round/>
            <a:headEnd type="none" w="sm" len="sm"/>
            <a:tailEnd type="stealth" w="med" len="med"/>
          </a:ln>
        </p:spPr>
      </p:cxnSp>
      <p:cxnSp>
        <p:nvCxnSpPr>
          <p:cNvPr id="122" name="Google Shape;122;p14"/>
          <p:cNvCxnSpPr>
            <a:cxnSpLocks/>
            <a:stCxn id="100" idx="1"/>
            <a:endCxn id="109" idx="3"/>
          </p:cNvCxnSpPr>
          <p:nvPr/>
        </p:nvCxnSpPr>
        <p:spPr>
          <a:xfrm flipH="1">
            <a:off x="4948777" y="3056125"/>
            <a:ext cx="482580" cy="462513"/>
          </a:xfrm>
          <a:prstGeom prst="straightConnector1">
            <a:avLst/>
          </a:prstGeom>
          <a:noFill/>
          <a:ln w="34925" cap="flat" cmpd="sng">
            <a:solidFill>
              <a:srgbClr val="4A7DBA"/>
            </a:solidFill>
            <a:prstDash val="solid"/>
            <a:round/>
            <a:headEnd type="none" w="sm" len="sm"/>
            <a:tailEnd type="stealth" w="med" len="med"/>
          </a:ln>
        </p:spPr>
      </p:cxnSp>
      <p:cxnSp>
        <p:nvCxnSpPr>
          <p:cNvPr id="123" name="Google Shape;123;p14"/>
          <p:cNvCxnSpPr>
            <a:cxnSpLocks/>
            <a:stCxn id="101" idx="1"/>
            <a:endCxn id="109" idx="3"/>
          </p:cNvCxnSpPr>
          <p:nvPr/>
        </p:nvCxnSpPr>
        <p:spPr>
          <a:xfrm flipH="1">
            <a:off x="4948777" y="3422752"/>
            <a:ext cx="479615" cy="95886"/>
          </a:xfrm>
          <a:prstGeom prst="straightConnector1">
            <a:avLst/>
          </a:prstGeom>
          <a:noFill/>
          <a:ln w="34925" cap="flat" cmpd="sng">
            <a:solidFill>
              <a:srgbClr val="4A7DBA"/>
            </a:solidFill>
            <a:prstDash val="solid"/>
            <a:round/>
            <a:headEnd type="none" w="sm" len="sm"/>
            <a:tailEnd type="stealth" w="med" len="med"/>
          </a:ln>
        </p:spPr>
      </p:cxnSp>
      <p:cxnSp>
        <p:nvCxnSpPr>
          <p:cNvPr id="124" name="Google Shape;124;p14"/>
          <p:cNvCxnSpPr>
            <a:cxnSpLocks/>
            <a:stCxn id="110" idx="1"/>
            <a:endCxn id="96" idx="3"/>
          </p:cNvCxnSpPr>
          <p:nvPr/>
        </p:nvCxnSpPr>
        <p:spPr>
          <a:xfrm flipH="1" flipV="1">
            <a:off x="2163693" y="4012822"/>
            <a:ext cx="471460" cy="780247"/>
          </a:xfrm>
          <a:prstGeom prst="straightConnector1">
            <a:avLst/>
          </a:prstGeom>
          <a:noFill/>
          <a:ln w="34925" cap="flat" cmpd="sng">
            <a:solidFill>
              <a:srgbClr val="4A7DBA"/>
            </a:solidFill>
            <a:prstDash val="solid"/>
            <a:round/>
            <a:headEnd type="none" w="sm" len="sm"/>
            <a:tailEnd type="stealth" w="med" len="med"/>
          </a:ln>
        </p:spPr>
      </p:cxnSp>
      <p:cxnSp>
        <p:nvCxnSpPr>
          <p:cNvPr id="125" name="Google Shape;125;p14"/>
          <p:cNvCxnSpPr>
            <a:cxnSpLocks/>
            <a:stCxn id="104" idx="1"/>
            <a:endCxn id="108" idx="3"/>
          </p:cNvCxnSpPr>
          <p:nvPr/>
        </p:nvCxnSpPr>
        <p:spPr>
          <a:xfrm flipH="1" flipV="1">
            <a:off x="4927807" y="1958790"/>
            <a:ext cx="462816" cy="245962"/>
          </a:xfrm>
          <a:prstGeom prst="straightConnector1">
            <a:avLst/>
          </a:prstGeom>
          <a:noFill/>
          <a:ln w="34925" cap="flat" cmpd="sng">
            <a:solidFill>
              <a:srgbClr val="4A7DBA"/>
            </a:solidFill>
            <a:prstDash val="solid"/>
            <a:round/>
            <a:headEnd type="none" w="sm" len="sm"/>
            <a:tailEnd type="stealth" w="med" len="med"/>
          </a:ln>
        </p:spPr>
      </p:cxnSp>
      <p:cxnSp>
        <p:nvCxnSpPr>
          <p:cNvPr id="126" name="Google Shape;126;p14"/>
          <p:cNvCxnSpPr>
            <a:cxnSpLocks/>
            <a:stCxn id="98" idx="1"/>
            <a:endCxn id="111" idx="3"/>
          </p:cNvCxnSpPr>
          <p:nvPr/>
        </p:nvCxnSpPr>
        <p:spPr>
          <a:xfrm flipH="1" flipV="1">
            <a:off x="4948777" y="6140404"/>
            <a:ext cx="497615" cy="154562"/>
          </a:xfrm>
          <a:prstGeom prst="straightConnector1">
            <a:avLst/>
          </a:prstGeom>
          <a:noFill/>
          <a:ln w="34925" cap="flat" cmpd="sng">
            <a:solidFill>
              <a:srgbClr val="4A7DBA"/>
            </a:solidFill>
            <a:prstDash val="solid"/>
            <a:round/>
            <a:headEnd type="none" w="sm" len="sm"/>
            <a:tailEnd type="stealth" w="med" len="med"/>
          </a:ln>
        </p:spPr>
      </p:cxnSp>
      <p:cxnSp>
        <p:nvCxnSpPr>
          <p:cNvPr id="127" name="Google Shape;127;p14"/>
          <p:cNvCxnSpPr>
            <a:cxnSpLocks/>
            <a:stCxn id="103" idx="1"/>
            <a:endCxn id="109" idx="3"/>
          </p:cNvCxnSpPr>
          <p:nvPr/>
        </p:nvCxnSpPr>
        <p:spPr>
          <a:xfrm flipH="1">
            <a:off x="4948777" y="2646359"/>
            <a:ext cx="482580" cy="872279"/>
          </a:xfrm>
          <a:prstGeom prst="straightConnector1">
            <a:avLst/>
          </a:prstGeom>
          <a:noFill/>
          <a:ln w="34925" cap="flat" cmpd="sng">
            <a:solidFill>
              <a:srgbClr val="4A7DBA"/>
            </a:solidFill>
            <a:prstDash val="solid"/>
            <a:round/>
            <a:headEnd type="none" w="sm" len="sm"/>
            <a:tailEnd type="stealth" w="med" len="med"/>
          </a:ln>
        </p:spPr>
      </p:cxnSp>
      <p:cxnSp>
        <p:nvCxnSpPr>
          <p:cNvPr id="128" name="Google Shape;128;p14"/>
          <p:cNvCxnSpPr>
            <a:cxnSpLocks/>
            <a:stCxn id="106" idx="1"/>
            <a:endCxn id="108" idx="3"/>
          </p:cNvCxnSpPr>
          <p:nvPr/>
        </p:nvCxnSpPr>
        <p:spPr>
          <a:xfrm flipH="1">
            <a:off x="4927807" y="1770206"/>
            <a:ext cx="462815" cy="188584"/>
          </a:xfrm>
          <a:prstGeom prst="straightConnector1">
            <a:avLst/>
          </a:prstGeom>
          <a:noFill/>
          <a:ln w="34925" cap="flat" cmpd="sng">
            <a:solidFill>
              <a:srgbClr val="4A7DBA"/>
            </a:solidFill>
            <a:prstDash val="solid"/>
            <a:round/>
            <a:headEnd type="none" w="sm" len="sm"/>
            <a:tailEnd type="stealth" w="med" len="med"/>
          </a:ln>
        </p:spPr>
      </p:cxnSp>
      <p:cxnSp>
        <p:nvCxnSpPr>
          <p:cNvPr id="130" name="Google Shape;130;p14"/>
          <p:cNvCxnSpPr>
            <a:cxnSpLocks/>
            <a:stCxn id="112" idx="1"/>
            <a:endCxn id="110" idx="3"/>
          </p:cNvCxnSpPr>
          <p:nvPr/>
        </p:nvCxnSpPr>
        <p:spPr>
          <a:xfrm flipH="1">
            <a:off x="4936450" y="4225573"/>
            <a:ext cx="482459" cy="567496"/>
          </a:xfrm>
          <a:prstGeom prst="straightConnector1">
            <a:avLst/>
          </a:prstGeom>
          <a:noFill/>
          <a:ln w="34925" cap="flat" cmpd="sng">
            <a:solidFill>
              <a:srgbClr val="4A7DBA"/>
            </a:solidFill>
            <a:prstDash val="solid"/>
            <a:round/>
            <a:headEnd type="none" w="sm" len="sm"/>
            <a:tailEnd type="stealth" w="med" len="med"/>
          </a:ln>
        </p:spPr>
      </p:cxnSp>
      <p:cxnSp>
        <p:nvCxnSpPr>
          <p:cNvPr id="131" name="Google Shape;131;p14"/>
          <p:cNvCxnSpPr>
            <a:cxnSpLocks/>
            <a:stCxn id="99" idx="1"/>
            <a:endCxn id="110" idx="3"/>
          </p:cNvCxnSpPr>
          <p:nvPr/>
        </p:nvCxnSpPr>
        <p:spPr>
          <a:xfrm flipH="1">
            <a:off x="4936450" y="3825395"/>
            <a:ext cx="479494" cy="967674"/>
          </a:xfrm>
          <a:prstGeom prst="straightConnector1">
            <a:avLst/>
          </a:prstGeom>
          <a:noFill/>
          <a:ln w="34925" cap="flat" cmpd="sng">
            <a:solidFill>
              <a:srgbClr val="4A7DBA"/>
            </a:solidFill>
            <a:prstDash val="solid"/>
            <a:round/>
            <a:headEnd type="none" w="sm" len="sm"/>
            <a:tailEnd type="stealth" w="med" len="med"/>
          </a:ln>
        </p:spPr>
      </p:cxnSp>
      <p:cxnSp>
        <p:nvCxnSpPr>
          <p:cNvPr id="132" name="Google Shape;132;p14"/>
          <p:cNvCxnSpPr>
            <a:cxnSpLocks/>
            <a:stCxn id="97" idx="1"/>
            <a:endCxn id="111" idx="3"/>
          </p:cNvCxnSpPr>
          <p:nvPr/>
        </p:nvCxnSpPr>
        <p:spPr>
          <a:xfrm flipH="1">
            <a:off x="4948777" y="5561190"/>
            <a:ext cx="524705" cy="579214"/>
          </a:xfrm>
          <a:prstGeom prst="straightConnector1">
            <a:avLst/>
          </a:prstGeom>
          <a:noFill/>
          <a:ln w="34925" cap="flat" cmpd="sng">
            <a:solidFill>
              <a:srgbClr val="4A7DBA"/>
            </a:solidFill>
            <a:prstDash val="solid"/>
            <a:round/>
            <a:headEnd type="none" w="sm" len="sm"/>
            <a:tailEnd type="stealth" w="med" len="med"/>
          </a:ln>
        </p:spPr>
      </p:cxnSp>
      <p:cxnSp>
        <p:nvCxnSpPr>
          <p:cNvPr id="133" name="Google Shape;133;p14"/>
          <p:cNvCxnSpPr>
            <a:cxnSpLocks/>
            <a:stCxn id="105" idx="1"/>
            <a:endCxn id="111" idx="3"/>
          </p:cNvCxnSpPr>
          <p:nvPr/>
        </p:nvCxnSpPr>
        <p:spPr>
          <a:xfrm flipH="1" flipV="1">
            <a:off x="4948777" y="6140404"/>
            <a:ext cx="508240" cy="573268"/>
          </a:xfrm>
          <a:prstGeom prst="straightConnector1">
            <a:avLst/>
          </a:prstGeom>
          <a:noFill/>
          <a:ln w="34925" cap="flat" cmpd="sng">
            <a:solidFill>
              <a:srgbClr val="4A7DBA"/>
            </a:solidFill>
            <a:prstDash val="solid"/>
            <a:round/>
            <a:headEnd type="none" w="sm" len="sm"/>
            <a:tailEnd type="stealth" w="med" len="med"/>
          </a:ln>
        </p:spPr>
      </p:cxnSp>
      <p:sp>
        <p:nvSpPr>
          <p:cNvPr id="135" name="Google Shape;135;p14"/>
          <p:cNvSpPr/>
          <p:nvPr/>
        </p:nvSpPr>
        <p:spPr>
          <a:xfrm>
            <a:off x="5464392" y="4898769"/>
            <a:ext cx="2564598" cy="368571"/>
          </a:xfrm>
          <a:prstGeom prst="roundRect">
            <a:avLst>
              <a:gd name="adj" fmla="val 16667"/>
            </a:avLst>
          </a:prstGeom>
          <a:solidFill>
            <a:srgbClr val="E5DFEC"/>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Data-driven feedback and benchmarking  </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36" name="Google Shape;136;p14"/>
          <p:cNvSpPr/>
          <p:nvPr/>
        </p:nvSpPr>
        <p:spPr>
          <a:xfrm>
            <a:off x="8345752" y="712116"/>
            <a:ext cx="3646909" cy="368571"/>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Calibri"/>
                <a:cs typeface="Calibri"/>
                <a:sym typeface="Calibri"/>
              </a:rPr>
              <a:t>Change </a:t>
            </a:r>
            <a:r>
              <a:rPr kumimoji="0" lang="en-US" sz="2000" b="1" i="0" u="none" strike="noStrike" kern="1200" cap="none" spc="0" normalizeH="0" baseline="0" noProof="0" dirty="0">
                <a:ln>
                  <a:noFill/>
                </a:ln>
                <a:solidFill>
                  <a:srgbClr val="FFFFFF"/>
                </a:solidFill>
                <a:effectLst/>
                <a:uLnTx/>
                <a:uFillTx/>
                <a:latin typeface="Calibri"/>
                <a:ea typeface="Calibri"/>
                <a:cs typeface="Calibri"/>
                <a:sym typeface="Calibri"/>
              </a:rPr>
              <a:t>Ideas</a:t>
            </a:r>
            <a:endParaRPr kumimoji="0"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Google Shape;137;p14"/>
          <p:cNvSpPr/>
          <p:nvPr/>
        </p:nvSpPr>
        <p:spPr>
          <a:xfrm>
            <a:off x="5457017" y="5787965"/>
            <a:ext cx="2564598" cy="279429"/>
          </a:xfrm>
          <a:prstGeom prst="roundRect">
            <a:avLst>
              <a:gd name="adj" fmla="val 16667"/>
            </a:avLst>
          </a:prstGeom>
          <a:solidFill>
            <a:srgbClr val="E5B9B7"/>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t>Organizational support: Resource allocation</a:t>
            </a: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96" name="Google Shape;96;p14"/>
          <p:cNvSpPr/>
          <p:nvPr/>
        </p:nvSpPr>
        <p:spPr>
          <a:xfrm>
            <a:off x="245381" y="1420072"/>
            <a:ext cx="1918312" cy="5185500"/>
          </a:xfrm>
          <a:prstGeom prst="roundRect">
            <a:avLst>
              <a:gd name="adj" fmla="val 16667"/>
            </a:avLst>
          </a:prstGeom>
          <a:solidFill>
            <a:srgbClr val="FFFFFF"/>
          </a:solidFill>
          <a:ln w="25400" cap="flat" cmpd="sng">
            <a:solidFill>
              <a:srgbClr val="000000"/>
            </a:solidFill>
            <a:prstDash val="solid"/>
            <a:round/>
            <a:headEnd type="none" w="sm" len="sm"/>
            <a:tailEnd type="none" w="sm" len="sm"/>
          </a:ln>
        </p:spPr>
        <p:txBody>
          <a:bodyPr spcFirstLastPara="1" wrap="square" lIns="91429" tIns="45714" rIns="91429" bIns="45714" anchor="ctr" anchorCtr="0">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0" sz="1143"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Primary Aim:</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5315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Test the feasibility of implementing a Treat-to-Target approach for IBD in collaboration with patients.</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53156"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653156"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6531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Secondary Aim:</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5315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Evaluate the impact of a TTT approach on improving key IBD clinical outcomes.  </a:t>
            </a:r>
            <a:endParaRPr kumimoji="0" sz="1429"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653156" rtl="0" eaLnBrk="1" fontAlgn="auto" latinLnBrk="0" hangingPunct="1">
              <a:lnSpc>
                <a:spcPct val="100000"/>
              </a:lnSpc>
              <a:spcBef>
                <a:spcPts val="0"/>
              </a:spcBef>
              <a:spcAft>
                <a:spcPts val="0"/>
              </a:spcAft>
              <a:buClrTx/>
              <a:buSzTx/>
              <a:buFontTx/>
              <a:buNone/>
              <a:tabLst/>
              <a:defRPr/>
            </a:pPr>
            <a:endParaRPr kumimoji="0" sz="1286" b="0" i="0" u="none" strike="noStrike" kern="1200" cap="none" spc="0" normalizeH="0" baseline="0" noProof="0" dirty="0">
              <a:ln>
                <a:noFill/>
              </a:ln>
              <a:solidFill>
                <a:prstClr val="black"/>
              </a:solidFill>
              <a:effectLst/>
              <a:highlight>
                <a:srgbClr val="FFFF00"/>
              </a:highlight>
              <a:uLnTx/>
              <a:uFillTx/>
              <a:latin typeface="Calibri"/>
              <a:ea typeface="Calibri"/>
              <a:cs typeface="Calibri"/>
              <a:sym typeface="Calibri"/>
            </a:endParaRPr>
          </a:p>
          <a:p>
            <a:pPr marL="0" marR="0" lvl="0" indent="0" algn="l" defTabSz="653156" rtl="0" eaLnBrk="1" fontAlgn="auto" latinLnBrk="0" hangingPunct="1">
              <a:lnSpc>
                <a:spcPct val="100000"/>
              </a:lnSpc>
              <a:spcBef>
                <a:spcPts val="0"/>
              </a:spcBef>
              <a:spcAft>
                <a:spcPts val="0"/>
              </a:spcAft>
              <a:buClrTx/>
              <a:buSzTx/>
              <a:buFontTx/>
              <a:buNone/>
              <a:tabLst/>
              <a:defRPr/>
            </a:pPr>
            <a:endParaRPr kumimoji="0" sz="1429" b="0" i="0" u="none" strike="noStrike" kern="1200" cap="none" spc="0" normalizeH="0" baseline="0" noProof="0" dirty="0">
              <a:ln>
                <a:noFill/>
              </a:ln>
              <a:solidFill>
                <a:prstClr val="black"/>
              </a:solidFill>
              <a:effectLst/>
              <a:highlight>
                <a:srgbClr val="FFFF00"/>
              </a:highlight>
              <a:uLnTx/>
              <a:uFillTx/>
              <a:latin typeface="Calibri"/>
              <a:ea typeface="Calibri"/>
              <a:cs typeface="Calibri"/>
              <a:sym typeface="Calibri"/>
            </a:endParaRPr>
          </a:p>
        </p:txBody>
      </p:sp>
      <p:sp>
        <p:nvSpPr>
          <p:cNvPr id="138" name="Google Shape;138;p14"/>
          <p:cNvSpPr txBox="1"/>
          <p:nvPr/>
        </p:nvSpPr>
        <p:spPr>
          <a:xfrm>
            <a:off x="9256126" y="1282466"/>
            <a:ext cx="1154357" cy="1099071"/>
          </a:xfrm>
          <a:prstGeom prst="rect">
            <a:avLst/>
          </a:prstGeom>
          <a:noFill/>
          <a:ln>
            <a:noFill/>
          </a:ln>
        </p:spPr>
        <p:txBody>
          <a:bodyPr spcFirstLastPara="1" wrap="square" lIns="65304" tIns="65304" rIns="65304" bIns="65304" anchor="t" anchorCtr="0">
            <a:noAutofit/>
          </a:bodyPr>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139;p14"/>
          <p:cNvSpPr/>
          <p:nvPr/>
        </p:nvSpPr>
        <p:spPr>
          <a:xfrm>
            <a:off x="8299957" y="1146753"/>
            <a:ext cx="3725605" cy="1166357"/>
          </a:xfrm>
          <a:prstGeom prst="roundRect">
            <a:avLst>
              <a:gd name="adj" fmla="val 16667"/>
            </a:avLst>
          </a:prstGeom>
          <a:solidFill>
            <a:srgbClr val="EAF1DD"/>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122467" marR="0" lvl="0" indent="-117931"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Pre-visit survey</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17931"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Templated provider notes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17931"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Process map for following a defined site-specific TTT algorithm</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17931"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Document action plan to achieve targets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40" name="Google Shape;140;p14"/>
          <p:cNvSpPr/>
          <p:nvPr/>
        </p:nvSpPr>
        <p:spPr>
          <a:xfrm>
            <a:off x="8268826" y="2357701"/>
            <a:ext cx="3756736" cy="1220086"/>
          </a:xfrm>
          <a:prstGeom prst="roundRect">
            <a:avLst>
              <a:gd name="adj" fmla="val 16667"/>
            </a:avLst>
          </a:prstGeom>
          <a:solidFill>
            <a:srgbClr val="A4C2F4"/>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122467" marR="0" lvl="0" indent="0" algn="l" defTabSz="653156" rtl="0" eaLnBrk="1" fontAlgn="auto" latinLnBrk="0" hangingPunct="1">
              <a:lnSpc>
                <a:spcPct val="9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81644" marR="0" lvl="0" indent="-158753" algn="l" defTabSz="653156" rtl="0" eaLnBrk="1" fontAlgn="auto" latinLnBrk="0" hangingPunct="1">
              <a:lnSpc>
                <a:spcPct val="9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TTT educational materials </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81644" marR="0" lvl="0" indent="-158753" algn="l" defTabSz="653156" rtl="0" eaLnBrk="1" fontAlgn="auto" latinLnBrk="0" hangingPunct="1">
              <a:lnSpc>
                <a:spcPct val="9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Decision aids/SDM tools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73038" marR="0" lvl="0" indent="-150813" algn="l" defTabSz="653156" rtl="0" eaLnBrk="1" fontAlgn="auto" latinLnBrk="0" hangingPunct="1">
              <a:lnSpc>
                <a:spcPct val="9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Shared realistic expectations about targets b/w patients and clinicians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81644" marR="0" lvl="0" indent="-158753" algn="l" defTabSz="653156" rtl="0" eaLnBrk="1" fontAlgn="auto" latinLnBrk="0" hangingPunct="1">
              <a:lnSpc>
                <a:spcPct val="9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Assess &amp; address social and behavioral determinants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81644" marR="0" lvl="0" indent="-158753" algn="l" defTabSz="653156" rtl="0" eaLnBrk="1" fontAlgn="auto" latinLnBrk="0" hangingPunct="1">
              <a:lnSpc>
                <a:spcPct val="9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Templated note to prompt and guide TTT conversations.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40822" marR="0" lvl="0" indent="-122467" algn="ctr" defTabSz="653156"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41" name="Google Shape;141;p14"/>
          <p:cNvSpPr/>
          <p:nvPr/>
        </p:nvSpPr>
        <p:spPr>
          <a:xfrm>
            <a:off x="8306403" y="3635575"/>
            <a:ext cx="3725605" cy="1764643"/>
          </a:xfrm>
          <a:prstGeom prst="roundRect">
            <a:avLst>
              <a:gd name="adj" fmla="val 16667"/>
            </a:avLst>
          </a:prstGeom>
          <a:solidFill>
            <a:srgbClr val="E5DFEC"/>
          </a:solidFill>
          <a:ln w="28575" cap="flat" cmpd="sng">
            <a:solidFill>
              <a:srgbClr val="4A7DBA"/>
            </a:solidFill>
            <a:prstDash val="solid"/>
            <a:round/>
            <a:headEnd type="none" w="sm" len="sm"/>
            <a:tailEnd type="none" w="sm" len="sm"/>
          </a:ln>
        </p:spPr>
        <p:txBody>
          <a:bodyPr spcFirstLastPara="1" wrap="square" lIns="91429" tIns="45714" rIns="91429" bIns="45714" anchor="ctr" anchorCtr="0">
            <a:noAutofit/>
          </a:bodyPr>
          <a:lstStyle/>
          <a:p>
            <a:pPr marL="122467" marR="0" lvl="0" indent="0" algn="l" defTabSz="653156"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Educational sessions and materials </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Weekly huddle </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Team review of successes, barriers and facilitators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Team attends LS and AQCs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Team social activities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Submit monthly narrative reports and data</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Regular review of team progress on TTT metrics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Documented progress through QI curriculum</a:t>
            </a:r>
            <a:endParaRPr kumimoji="0" sz="1200" b="0" i="0" u="none" strike="noStrike" kern="1200" cap="none" spc="0" normalizeH="0" baseline="0" noProof="0" dirty="0">
              <a:ln>
                <a:noFill/>
              </a:ln>
              <a:solidFill>
                <a:prstClr val="black"/>
              </a:solidFill>
              <a:effectLst/>
              <a:highlight>
                <a:srgbClr val="FFFF00"/>
              </a:highlight>
              <a:uLnTx/>
              <a:uFillTx/>
              <a:latin typeface="Calibri"/>
              <a:ea typeface="Calibri"/>
              <a:cs typeface="Calibri"/>
              <a:sym typeface="Calibri"/>
            </a:endParaRPr>
          </a:p>
          <a:p>
            <a:pPr marL="122467" marR="0" lvl="0" indent="0" algn="l" defTabSz="653156" rtl="0" eaLnBrk="1" fontAlgn="auto" latinLnBrk="0" hangingPunct="1">
              <a:lnSpc>
                <a:spcPct val="9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42" name="Google Shape;142;p14"/>
          <p:cNvSpPr/>
          <p:nvPr/>
        </p:nvSpPr>
        <p:spPr>
          <a:xfrm>
            <a:off x="8252148" y="5471591"/>
            <a:ext cx="3826718" cy="1351714"/>
          </a:xfrm>
          <a:prstGeom prst="roundRect">
            <a:avLst>
              <a:gd name="adj" fmla="val 16667"/>
            </a:avLst>
          </a:prstGeom>
          <a:solidFill>
            <a:srgbClr val="E5B9B7"/>
          </a:solidFill>
          <a:ln w="25400" cap="flat" cmpd="sng">
            <a:solidFill>
              <a:srgbClr val="395E89"/>
            </a:solidFill>
            <a:prstDash val="solid"/>
            <a:round/>
            <a:headEnd type="none" w="sm" len="sm"/>
            <a:tailEnd type="none" w="sm" len="sm"/>
          </a:ln>
        </p:spPr>
        <p:txBody>
          <a:bodyPr spcFirstLastPara="1" wrap="square" lIns="91429" tIns="45714" rIns="91429" bIns="45714" anchor="ctr" anchorCtr="0">
            <a:noAutofit/>
          </a:bodyPr>
          <a:lstStyle/>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Dept./Practice leadership education &amp; materials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95263" marR="0" lvl="0" indent="-195263"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Managing Up: Share successes, opportunities with leadership</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Mapping out workflows</a:t>
            </a: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2467" marR="0" lvl="0" indent="-199575" algn="l" defTabSz="653156" rtl="0" eaLnBrk="1" fontAlgn="auto" latinLnBrk="0" hangingPunct="1">
              <a:lnSpc>
                <a:spcPct val="100000"/>
              </a:lnSpc>
              <a:spcBef>
                <a:spcPts val="0"/>
              </a:spcBef>
              <a:spcAft>
                <a:spcPts val="0"/>
              </a:spcAft>
              <a:buClrTx/>
              <a:buSzPts val="800"/>
              <a:buFont typeface="Calibri"/>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Visibility: Share work with colleagues in practice/dept.</a:t>
            </a:r>
            <a:endParaRPr kumimoji="0" sz="12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p:txBody>
      </p:sp>
      <p:cxnSp>
        <p:nvCxnSpPr>
          <p:cNvPr id="143" name="Google Shape;143;p14"/>
          <p:cNvCxnSpPr>
            <a:cxnSpLocks/>
            <a:stCxn id="104" idx="1"/>
            <a:endCxn id="109" idx="3"/>
          </p:cNvCxnSpPr>
          <p:nvPr/>
        </p:nvCxnSpPr>
        <p:spPr>
          <a:xfrm flipH="1">
            <a:off x="4948777" y="2204752"/>
            <a:ext cx="441846" cy="1313886"/>
          </a:xfrm>
          <a:prstGeom prst="straightConnector1">
            <a:avLst/>
          </a:prstGeom>
          <a:noFill/>
          <a:ln w="34925" cap="flat" cmpd="sng">
            <a:solidFill>
              <a:srgbClr val="4A7DBA"/>
            </a:solidFill>
            <a:prstDash val="solid"/>
            <a:round/>
            <a:headEnd type="none" w="sm" len="sm"/>
            <a:tailEnd type="stealth" w="med" len="med"/>
          </a:ln>
        </p:spPr>
      </p:cxnSp>
      <p:cxnSp>
        <p:nvCxnSpPr>
          <p:cNvPr id="144" name="Google Shape;144;p14"/>
          <p:cNvCxnSpPr>
            <a:cxnSpLocks/>
            <a:stCxn id="137" idx="1"/>
            <a:endCxn id="111" idx="3"/>
          </p:cNvCxnSpPr>
          <p:nvPr/>
        </p:nvCxnSpPr>
        <p:spPr>
          <a:xfrm flipH="1">
            <a:off x="4948777" y="5927680"/>
            <a:ext cx="508240" cy="212724"/>
          </a:xfrm>
          <a:prstGeom prst="straightConnector1">
            <a:avLst/>
          </a:prstGeom>
          <a:noFill/>
          <a:ln w="34925" cap="flat" cmpd="sng">
            <a:solidFill>
              <a:srgbClr val="4A7DBA"/>
            </a:solidFill>
            <a:prstDash val="solid"/>
            <a:round/>
            <a:headEnd type="none" w="sm" len="sm"/>
            <a:tailEnd type="stealth" w="med" len="med"/>
          </a:ln>
        </p:spPr>
      </p:cxnSp>
      <p:cxnSp>
        <p:nvCxnSpPr>
          <p:cNvPr id="145" name="Google Shape;145;p14"/>
          <p:cNvCxnSpPr>
            <a:cxnSpLocks/>
            <a:stCxn id="97" idx="1"/>
            <a:endCxn id="110" idx="3"/>
          </p:cNvCxnSpPr>
          <p:nvPr/>
        </p:nvCxnSpPr>
        <p:spPr>
          <a:xfrm flipH="1" flipV="1">
            <a:off x="4936450" y="4793069"/>
            <a:ext cx="537032" cy="768121"/>
          </a:xfrm>
          <a:prstGeom prst="straightConnector1">
            <a:avLst/>
          </a:prstGeom>
          <a:noFill/>
          <a:ln w="34925" cap="flat" cmpd="sng">
            <a:solidFill>
              <a:srgbClr val="4A7DBA"/>
            </a:solidFill>
            <a:prstDash val="solid"/>
            <a:round/>
            <a:headEnd type="none" w="sm" len="sm"/>
            <a:tailEnd type="stealth" w="med" len="med"/>
          </a:ln>
        </p:spPr>
      </p:cxnSp>
      <p:cxnSp>
        <p:nvCxnSpPr>
          <p:cNvPr id="146" name="Google Shape;146;p14"/>
          <p:cNvCxnSpPr>
            <a:cxnSpLocks/>
            <a:stCxn id="135" idx="1"/>
            <a:endCxn id="110" idx="3"/>
          </p:cNvCxnSpPr>
          <p:nvPr/>
        </p:nvCxnSpPr>
        <p:spPr>
          <a:xfrm flipH="1" flipV="1">
            <a:off x="4936450" y="4793069"/>
            <a:ext cx="527942" cy="289986"/>
          </a:xfrm>
          <a:prstGeom prst="straightConnector1">
            <a:avLst/>
          </a:prstGeom>
          <a:noFill/>
          <a:ln w="34925" cap="flat" cmpd="sng">
            <a:solidFill>
              <a:srgbClr val="4A7DBA"/>
            </a:solidFill>
            <a:prstDash val="solid"/>
            <a:round/>
            <a:headEnd type="none" w="sm" len="sm"/>
            <a:tailEnd type="stealth" w="med" len="med"/>
          </a:ln>
        </p:spPr>
      </p:cxnSp>
      <p:cxnSp>
        <p:nvCxnSpPr>
          <p:cNvPr id="147" name="Google Shape;147;p14"/>
          <p:cNvCxnSpPr>
            <a:cxnSpLocks/>
            <a:stCxn id="102" idx="1"/>
            <a:endCxn id="111" idx="3"/>
          </p:cNvCxnSpPr>
          <p:nvPr/>
        </p:nvCxnSpPr>
        <p:spPr>
          <a:xfrm flipH="1">
            <a:off x="4948777" y="4638440"/>
            <a:ext cx="477792" cy="1501964"/>
          </a:xfrm>
          <a:prstGeom prst="straightConnector1">
            <a:avLst/>
          </a:prstGeom>
          <a:noFill/>
          <a:ln w="34925" cap="flat" cmpd="sng">
            <a:solidFill>
              <a:srgbClr val="4A7DBA"/>
            </a:solidFill>
            <a:prstDash val="solid"/>
            <a:round/>
            <a:headEnd type="none" w="sm" len="sm"/>
            <a:tailEnd type="stealth" w="med" len="med"/>
          </a:ln>
        </p:spPr>
      </p:cxnSp>
      <p:cxnSp>
        <p:nvCxnSpPr>
          <p:cNvPr id="148" name="Google Shape;148;p14"/>
          <p:cNvCxnSpPr>
            <a:cxnSpLocks/>
            <a:stCxn id="102" idx="1"/>
            <a:endCxn id="110" idx="3"/>
          </p:cNvCxnSpPr>
          <p:nvPr/>
        </p:nvCxnSpPr>
        <p:spPr>
          <a:xfrm flipH="1">
            <a:off x="4936450" y="4638440"/>
            <a:ext cx="490119" cy="154629"/>
          </a:xfrm>
          <a:prstGeom prst="straightConnector1">
            <a:avLst/>
          </a:prstGeom>
          <a:noFill/>
          <a:ln w="34925" cap="flat" cmpd="sng">
            <a:solidFill>
              <a:srgbClr val="4A7DBA"/>
            </a:solidFill>
            <a:prstDash val="solid"/>
            <a:round/>
            <a:headEnd type="none" w="sm" len="sm"/>
            <a:tailEnd type="stealth" w="med" len="med"/>
          </a:ln>
        </p:spPr>
      </p:cxnSp>
      <p:sp>
        <p:nvSpPr>
          <p:cNvPr id="2" name="Title 1">
            <a:extLst>
              <a:ext uri="{FF2B5EF4-FFF2-40B4-BE49-F238E27FC236}">
                <a16:creationId xmlns:a16="http://schemas.microsoft.com/office/drawing/2014/main" id="{F1EE5736-D32E-400C-AA37-0AC6DD435B08}"/>
              </a:ext>
            </a:extLst>
          </p:cNvPr>
          <p:cNvSpPr>
            <a:spLocks noGrp="1"/>
          </p:cNvSpPr>
          <p:nvPr>
            <p:ph type="title"/>
          </p:nvPr>
        </p:nvSpPr>
        <p:spPr>
          <a:xfrm>
            <a:off x="1657651" y="52924"/>
            <a:ext cx="8752832" cy="524407"/>
          </a:xfrm>
        </p:spPr>
        <p:txBody>
          <a:bodyPr>
            <a:normAutofit fontScale="90000"/>
          </a:bodyPr>
          <a:lstStyle/>
          <a:p>
            <a:r>
              <a:rPr lang="en-US" dirty="0"/>
              <a:t>TTT Key Project Level Driver Diagram</a:t>
            </a:r>
          </a:p>
        </p:txBody>
      </p:sp>
      <p:cxnSp>
        <p:nvCxnSpPr>
          <p:cNvPr id="250" name="Google Shape;128;p14">
            <a:extLst>
              <a:ext uri="{FF2B5EF4-FFF2-40B4-BE49-F238E27FC236}">
                <a16:creationId xmlns:a16="http://schemas.microsoft.com/office/drawing/2014/main" id="{0BBBDAB9-62C3-0C46-8F19-CA14E452D94F}"/>
              </a:ext>
            </a:extLst>
          </p:cNvPr>
          <p:cNvCxnSpPr>
            <a:cxnSpLocks/>
            <a:stCxn id="107" idx="1"/>
          </p:cNvCxnSpPr>
          <p:nvPr/>
        </p:nvCxnSpPr>
        <p:spPr>
          <a:xfrm flipH="1">
            <a:off x="4915869" y="1369492"/>
            <a:ext cx="474754" cy="626755"/>
          </a:xfrm>
          <a:prstGeom prst="straightConnector1">
            <a:avLst/>
          </a:prstGeom>
          <a:noFill/>
          <a:ln w="34925" cap="flat" cmpd="sng">
            <a:solidFill>
              <a:srgbClr val="4A7DBA"/>
            </a:solidFill>
            <a:prstDash val="solid"/>
            <a:round/>
            <a:headEnd type="none" w="sm" len="sm"/>
            <a:tailEnd type="stealth" w="med" len="med"/>
          </a:ln>
        </p:spPr>
      </p:cxnSp>
      <p:sp>
        <p:nvSpPr>
          <p:cNvPr id="253" name="Donut 252">
            <a:extLst>
              <a:ext uri="{FF2B5EF4-FFF2-40B4-BE49-F238E27FC236}">
                <a16:creationId xmlns:a16="http://schemas.microsoft.com/office/drawing/2014/main" id="{E83C893F-F2DD-E042-856D-CD60DB8B95FD}"/>
              </a:ext>
            </a:extLst>
          </p:cNvPr>
          <p:cNvSpPr/>
          <p:nvPr/>
        </p:nvSpPr>
        <p:spPr>
          <a:xfrm>
            <a:off x="2518135" y="884088"/>
            <a:ext cx="2582373" cy="2031807"/>
          </a:xfrm>
          <a:prstGeom prst="donut">
            <a:avLst>
              <a:gd name="adj" fmla="val 237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57" name="Donut 56">
            <a:extLst>
              <a:ext uri="{FF2B5EF4-FFF2-40B4-BE49-F238E27FC236}">
                <a16:creationId xmlns:a16="http://schemas.microsoft.com/office/drawing/2014/main" id="{F0D002BA-C234-DE4B-A7F0-DF41FBCED53B}"/>
              </a:ext>
            </a:extLst>
          </p:cNvPr>
          <p:cNvSpPr/>
          <p:nvPr/>
        </p:nvSpPr>
        <p:spPr>
          <a:xfrm>
            <a:off x="5233550" y="1118718"/>
            <a:ext cx="2804530" cy="462903"/>
          </a:xfrm>
          <a:prstGeom prst="donut">
            <a:avLst>
              <a:gd name="adj" fmla="val 6171"/>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3" name="Donut 2">
            <a:extLst>
              <a:ext uri="{FF2B5EF4-FFF2-40B4-BE49-F238E27FC236}">
                <a16:creationId xmlns:a16="http://schemas.microsoft.com/office/drawing/2014/main" id="{834E126B-DD16-434C-BFA6-A3B376280111}"/>
              </a:ext>
            </a:extLst>
          </p:cNvPr>
          <p:cNvSpPr/>
          <p:nvPr/>
        </p:nvSpPr>
        <p:spPr>
          <a:xfrm>
            <a:off x="8038080" y="1093160"/>
            <a:ext cx="2804530" cy="462903"/>
          </a:xfrm>
          <a:prstGeom prst="donut">
            <a:avLst>
              <a:gd name="adj" fmla="val 6171"/>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40078246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7.xml><?xml version="1.0" encoding="utf-8"?>
<a:theme xmlns:a="http://schemas.openxmlformats.org/drawingml/2006/main" name="6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4844B9866382498726474B1AEB5FFC" ma:contentTypeVersion="9" ma:contentTypeDescription="Create a new document." ma:contentTypeScope="" ma:versionID="cd3f76ea1fd3fd50782c1149177d2ad0">
  <xsd:schema xmlns:xsd="http://www.w3.org/2001/XMLSchema" xmlns:xs="http://www.w3.org/2001/XMLSchema" xmlns:p="http://schemas.microsoft.com/office/2006/metadata/properties" xmlns:ns2="99878a85-74e5-4e34-823b-e79b2fe94c4c" xmlns:ns3="55b32a2b-96cd-4d37-9924-d16d0c98dc4f" targetNamespace="http://schemas.microsoft.com/office/2006/metadata/properties" ma:root="true" ma:fieldsID="5d92fb17f4f346ee13e62b28d522f813" ns2:_="" ns3:_="">
    <xsd:import namespace="99878a85-74e5-4e34-823b-e79b2fe94c4c"/>
    <xsd:import namespace="55b32a2b-96cd-4d37-9924-d16d0c98d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78a85-74e5-4e34-823b-e79b2fe94c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b32a2b-96cd-4d37-9924-d16d0c98dc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D176D9-D7C8-4747-8F23-38FE8461E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78a85-74e5-4e34-823b-e79b2fe94c4c"/>
    <ds:schemaRef ds:uri="55b32a2b-96cd-4d37-9924-d16d0c98d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442EA1-D524-4BCE-AA99-044616771F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35853</TotalTime>
  <Words>2686</Words>
  <Application>Microsoft Macintosh PowerPoint</Application>
  <PresentationFormat>Widescreen</PresentationFormat>
  <Paragraphs>369</Paragraphs>
  <Slides>19</Slides>
  <Notes>19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19</vt:i4>
      </vt:variant>
    </vt:vector>
  </HeadingPairs>
  <TitlesOfParts>
    <vt:vector size="32" baseType="lpstr">
      <vt:lpstr>Arial</vt:lpstr>
      <vt:lpstr>Calibri</vt:lpstr>
      <vt:lpstr>Calibri Light</vt:lpstr>
      <vt:lpstr>Century Schoolbook</vt:lpstr>
      <vt:lpstr>Franklin Gothic Book</vt:lpstr>
      <vt:lpstr>National 2</vt:lpstr>
      <vt:lpstr>1_Office Theme</vt:lpstr>
      <vt:lpstr>Office Theme</vt:lpstr>
      <vt:lpstr>2_Office Theme</vt:lpstr>
      <vt:lpstr>3_Office Theme</vt:lpstr>
      <vt:lpstr>4_Office Theme</vt:lpstr>
      <vt:lpstr>5_Office Theme</vt:lpstr>
      <vt:lpstr>6_Office Theme</vt:lpstr>
      <vt:lpstr>PowerPoint Presentation</vt:lpstr>
      <vt:lpstr>PowerPoint Presentation</vt:lpstr>
      <vt:lpstr>12-Slide Quality Improvement Story</vt:lpstr>
      <vt:lpstr>PowerPoint Presentation</vt:lpstr>
      <vt:lpstr>PowerPoint Presentation</vt:lpstr>
      <vt:lpstr>Our Challenge</vt:lpstr>
      <vt:lpstr>SMART Aim</vt:lpstr>
      <vt:lpstr>Our Methods</vt:lpstr>
      <vt:lpstr>TTT Key Project Level Driver Diagram</vt:lpstr>
      <vt:lpstr>How Will We Know Our Changes Are an Improvement? </vt:lpstr>
      <vt:lpstr>PowerPoint Presentation</vt:lpstr>
      <vt:lpstr>PowerPoint Presentation</vt:lpstr>
      <vt:lpstr>Key Lessons Learned</vt:lpstr>
      <vt:lpstr>PowerPoint Presentation</vt:lpstr>
      <vt:lpstr>Grateful for the Support of Many</vt:lpstr>
      <vt:lpstr>PowerPoint Presentation</vt:lpstr>
      <vt:lpstr>PowerPoint Presentation</vt:lpstr>
      <vt:lpstr>PowerPoint Presentation</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Alice M. Kennedy</dc:creator>
  <cp:keywords/>
  <dc:description/>
  <cp:lastModifiedBy>Alice Kennedy</cp:lastModifiedBy>
  <cp:revision>231</cp:revision>
  <dcterms:created xsi:type="dcterms:W3CDTF">2020-06-10T19:39:18Z</dcterms:created>
  <dcterms:modified xsi:type="dcterms:W3CDTF">2023-12-13T14:57:06Z</dcterms:modified>
  <cp:category/>
</cp:coreProperties>
</file>