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8.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801" r:id="rId6"/>
    <p:sldMasterId id="2147483814" r:id="rId7"/>
  </p:sldMasterIdLst>
  <p:notesMasterIdLst>
    <p:notesMasterId r:id="rId25"/>
  </p:notesMasterIdLst>
  <p:handoutMasterIdLst>
    <p:handoutMasterId r:id="rId26"/>
  </p:handoutMasterIdLst>
  <p:sldIdLst>
    <p:sldId id="2145706511" r:id="rId8"/>
    <p:sldId id="1286" r:id="rId9"/>
    <p:sldId id="1273" r:id="rId10"/>
    <p:sldId id="1289" r:id="rId11"/>
    <p:sldId id="1290" r:id="rId12"/>
    <p:sldId id="1291" r:id="rId13"/>
    <p:sldId id="1292" r:id="rId14"/>
    <p:sldId id="1293" r:id="rId15"/>
    <p:sldId id="1294" r:id="rId16"/>
    <p:sldId id="1298" r:id="rId17"/>
    <p:sldId id="1299" r:id="rId18"/>
    <p:sldId id="1300" r:id="rId19"/>
    <p:sldId id="1301" r:id="rId20"/>
    <p:sldId id="1302" r:id="rId21"/>
    <p:sldId id="1303" r:id="rId22"/>
    <p:sldId id="1304" r:id="rId23"/>
    <p:sldId id="1305"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3"/>
    <p:restoredTop sz="66972"/>
  </p:normalViewPr>
  <p:slideViewPr>
    <p:cSldViewPr snapToGrid="0" snapToObjects="1">
      <p:cViewPr varScale="1">
        <p:scale>
          <a:sx n="80" d="100"/>
          <a:sy n="80" d="100"/>
        </p:scale>
        <p:origin x="2160" y="184"/>
      </p:cViewPr>
      <p:guideLst>
        <p:guide orient="horz" pos="2160"/>
        <p:guide pos="3840"/>
      </p:guideLst>
    </p:cSldViewPr>
  </p:slideViewPr>
  <p:notesTextViewPr>
    <p:cViewPr>
      <p:scale>
        <a:sx n="170" d="100"/>
        <a:sy n="17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69628B0C-973F-4E25-B6FF-F2D2A3434F49}">
      <dgm:prSet custT="1"/>
      <dgm:spPr/>
      <dgm:t>
        <a:bodyPr/>
        <a:lstStyle/>
        <a:p>
          <a:r>
            <a:rPr lang="en-US" sz="2800" b="1" dirty="0"/>
            <a:t>Compare and Contrast</a:t>
          </a:r>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586CCD3F-589E-468D-9E47-D1CF4DE9D6D9}">
      <dgm:prSet custT="1"/>
      <dgm:spPr/>
      <dgm:t>
        <a:bodyPr/>
        <a:lstStyle/>
        <a:p>
          <a:r>
            <a:rPr lang="en-US" sz="2800" dirty="0">
              <a:latin typeface="+mn-lt"/>
            </a:rPr>
            <a:t>Compare and contrast a team versus a work group. </a:t>
          </a:r>
          <a:endParaRPr lang="en-US" sz="2800" dirty="0"/>
        </a:p>
      </dgm:t>
    </dgm:pt>
    <dgm:pt modelId="{8ADFBB4A-0733-4BA6-B90A-CE2753DFF2FC}" type="parTrans" cxnId="{01638664-0DA3-4A1E-BF21-FF4EE41BCD9B}">
      <dgm:prSet/>
      <dgm:spPr/>
      <dgm:t>
        <a:bodyPr/>
        <a:lstStyle/>
        <a:p>
          <a:endParaRPr lang="en-US"/>
        </a:p>
      </dgm:t>
    </dgm:pt>
    <dgm:pt modelId="{F99D76C8-18DA-49C1-B1A0-C6CDC32BAB03}" type="sibTrans" cxnId="{01638664-0DA3-4A1E-BF21-FF4EE41BCD9B}">
      <dgm:prSet/>
      <dgm:spPr/>
      <dgm:t>
        <a:bodyPr/>
        <a:lstStyle/>
        <a:p>
          <a:endParaRPr lang="en-US"/>
        </a:p>
      </dgm:t>
    </dgm:pt>
    <dgm:pt modelId="{6CF8B312-9A72-4120-86BB-44690BDE009E}">
      <dgm:prSet/>
      <dgm:spPr/>
      <dgm:t>
        <a:bodyPr/>
        <a:lstStyle/>
        <a:p>
          <a:r>
            <a:rPr lang="en-US" b="1" dirty="0"/>
            <a:t>Review</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2800" dirty="0">
              <a:latin typeface="+mn-lt"/>
            </a:rPr>
            <a:t>Review the evidence for the impact of teamwork on healthcare outcomes</a:t>
          </a:r>
          <a:r>
            <a:rPr lang="en-US" sz="3600" dirty="0">
              <a:latin typeface="+mn-lt"/>
            </a:rPr>
            <a:t>.</a:t>
          </a:r>
          <a:endParaRPr lang="en-US" sz="2800" dirty="0"/>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67DB4A59-43F5-4594-B8FF-D57D8D360887}">
      <dgm:prSet/>
      <dgm:spPr/>
      <dgm:t>
        <a:bodyPr/>
        <a:lstStyle/>
        <a:p>
          <a:r>
            <a:rPr lang="en-US" b="1" dirty="0"/>
            <a:t>Recognize </a:t>
          </a:r>
        </a:p>
      </dgm:t>
    </dgm:pt>
    <dgm:pt modelId="{E3E42DCC-0FE3-4FF1-9DE2-8B23ACCE6735}" type="parTrans" cxnId="{8A6AA977-EDD7-4265-A910-E9273B0ECB82}">
      <dgm:prSet/>
      <dgm:spPr/>
      <dgm:t>
        <a:bodyPr/>
        <a:lstStyle/>
        <a:p>
          <a:endParaRPr lang="en-US"/>
        </a:p>
      </dgm:t>
    </dgm:pt>
    <dgm:pt modelId="{59D5B548-FAD8-4F68-9137-F8F0E65ACE15}" type="sibTrans" cxnId="{8A6AA977-EDD7-4265-A910-E9273B0ECB82}">
      <dgm:prSet/>
      <dgm:spPr/>
      <dgm:t>
        <a:bodyPr/>
        <a:lstStyle/>
        <a:p>
          <a:endParaRPr lang="en-US"/>
        </a:p>
      </dgm:t>
    </dgm:pt>
    <dgm:pt modelId="{EAF502DA-7902-4ED5-9472-8F6ECAAAF578}">
      <dgm:prSet custT="1"/>
      <dgm:spPr/>
      <dgm:t>
        <a:bodyPr/>
        <a:lstStyle/>
        <a:p>
          <a:r>
            <a:rPr lang="en-US" sz="2800" dirty="0">
              <a:latin typeface="+mn-lt"/>
            </a:rPr>
            <a:t>Recognize the 4 classic stages of team development.</a:t>
          </a:r>
          <a:endParaRPr lang="en-US" sz="2800" dirty="0"/>
        </a:p>
      </dgm:t>
    </dgm:pt>
    <dgm:pt modelId="{54F81A39-EF58-455C-B6EF-E2705DE4537A}" type="parTrans" cxnId="{68912E52-E821-4FE3-9A39-609F14781AA7}">
      <dgm:prSet/>
      <dgm:spPr/>
      <dgm:t>
        <a:bodyPr/>
        <a:lstStyle/>
        <a:p>
          <a:endParaRPr lang="en-US"/>
        </a:p>
      </dgm:t>
    </dgm:pt>
    <dgm:pt modelId="{0D4E45B9-F063-432F-9AD1-1AF25F4CA222}" type="sibTrans" cxnId="{68912E52-E821-4FE3-9A39-609F14781AA7}">
      <dgm:prSet/>
      <dgm:spPr/>
      <dgm:t>
        <a:bodyPr/>
        <a:lstStyle/>
        <a:p>
          <a:endParaRPr lang="en-US"/>
        </a:p>
      </dgm:t>
    </dgm:pt>
    <dgm:pt modelId="{6CAB2C51-96AA-254F-8FC9-39D266914B9A}">
      <dgm:prSet custT="1"/>
      <dgm:spPr/>
      <dgm:t>
        <a:bodyPr/>
        <a:lstStyle/>
        <a:p>
          <a:r>
            <a:rPr lang="en-US" sz="2800" b="1" dirty="0"/>
            <a:t>Identify</a:t>
          </a:r>
        </a:p>
      </dgm:t>
    </dgm:pt>
    <dgm:pt modelId="{5327201B-CDEA-1B47-BB20-78A234079625}" type="parTrans" cxnId="{363A2255-00A5-DD48-93EE-56FD5D122F53}">
      <dgm:prSet/>
      <dgm:spPr/>
      <dgm:t>
        <a:bodyPr/>
        <a:lstStyle/>
        <a:p>
          <a:endParaRPr lang="en-US"/>
        </a:p>
      </dgm:t>
    </dgm:pt>
    <dgm:pt modelId="{40A9AEE5-69B3-A74F-89DD-7FB5C3A328BA}" type="sibTrans" cxnId="{363A2255-00A5-DD48-93EE-56FD5D122F53}">
      <dgm:prSet/>
      <dgm:spPr/>
      <dgm:t>
        <a:bodyPr/>
        <a:lstStyle/>
        <a:p>
          <a:endParaRPr lang="en-US"/>
        </a:p>
      </dgm:t>
    </dgm:pt>
    <dgm:pt modelId="{81F08533-DF38-BC47-822D-FFC3756D4082}">
      <dgm:prSet custT="1"/>
      <dgm:spPr/>
      <dgm:t>
        <a:bodyPr/>
        <a:lstStyle/>
        <a:p>
          <a:r>
            <a:rPr lang="en-US" sz="2800" dirty="0">
              <a:latin typeface="+mn-lt"/>
            </a:rPr>
            <a:t>Identify some best </a:t>
          </a:r>
          <a:r>
            <a:rPr lang="en-US" sz="2800" baseline="0" dirty="0">
              <a:latin typeface="+mn-lt"/>
            </a:rPr>
            <a:t>practices that can help a team become high performing. </a:t>
          </a:r>
          <a:endParaRPr lang="en-US" sz="2800" dirty="0"/>
        </a:p>
      </dgm:t>
    </dgm:pt>
    <dgm:pt modelId="{A127A03F-E50B-564F-AC82-481C4FBCE9D8}" type="parTrans" cxnId="{6D79BDD8-879B-FA48-A581-0EEDC8B598F8}">
      <dgm:prSet/>
      <dgm:spPr/>
      <dgm:t>
        <a:bodyPr/>
        <a:lstStyle/>
        <a:p>
          <a:endParaRPr lang="en-US"/>
        </a:p>
      </dgm:t>
    </dgm:pt>
    <dgm:pt modelId="{98C7A541-678B-C748-AFF6-6F3DB6209571}" type="sibTrans" cxnId="{6D79BDD8-879B-FA48-A581-0EEDC8B598F8}">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4">
        <dgm:presLayoutVars>
          <dgm:chMax val="1"/>
          <dgm:bulletEnabled/>
        </dgm:presLayoutVars>
      </dgm:prSet>
      <dgm:spPr/>
    </dgm:pt>
    <dgm:pt modelId="{E8221F51-55A5-2846-9D25-1B6B9DB5445B}" type="pres">
      <dgm:prSet presAssocID="{69628B0C-973F-4E25-B6FF-F2D2A3434F49}" presName="descendantText" presStyleLbl="alignNode1" presStyleIdx="0" presStyleCnt="4">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4">
        <dgm:presLayoutVars>
          <dgm:chMax val="1"/>
          <dgm:bulletEnabled/>
        </dgm:presLayoutVars>
      </dgm:prSet>
      <dgm:spPr/>
    </dgm:pt>
    <dgm:pt modelId="{D0E99BCC-505E-124F-8B70-2703834E7A43}" type="pres">
      <dgm:prSet presAssocID="{6CF8B312-9A72-4120-86BB-44690BDE009E}" presName="descendantText" presStyleLbl="alignNode1" presStyleIdx="1" presStyleCnt="4">
        <dgm:presLayoutVars>
          <dgm:bulletEnabled/>
        </dgm:presLayoutVars>
      </dgm:prSet>
      <dgm:spPr/>
    </dgm:pt>
    <dgm:pt modelId="{2051CB18-2312-9949-AFC3-B40313AD7EF7}" type="pres">
      <dgm:prSet presAssocID="{D5D02001-2646-4279-8C13-BB8179688A31}" presName="sp" presStyleCnt="0"/>
      <dgm:spPr/>
    </dgm:pt>
    <dgm:pt modelId="{1DC66106-4367-7344-99B8-6B2A08C421C1}" type="pres">
      <dgm:prSet presAssocID="{67DB4A59-43F5-4594-B8FF-D57D8D360887}" presName="linNode" presStyleCnt="0"/>
      <dgm:spPr/>
    </dgm:pt>
    <dgm:pt modelId="{19648176-06C6-3E42-8A6E-E624B13BDE2D}" type="pres">
      <dgm:prSet presAssocID="{67DB4A59-43F5-4594-B8FF-D57D8D360887}" presName="parentText" presStyleLbl="solidFgAcc1" presStyleIdx="2" presStyleCnt="4">
        <dgm:presLayoutVars>
          <dgm:chMax val="1"/>
          <dgm:bulletEnabled/>
        </dgm:presLayoutVars>
      </dgm:prSet>
      <dgm:spPr/>
    </dgm:pt>
    <dgm:pt modelId="{D84F214D-A939-ED4B-BBD7-3E8820C34E20}" type="pres">
      <dgm:prSet presAssocID="{67DB4A59-43F5-4594-B8FF-D57D8D360887}" presName="descendantText" presStyleLbl="alignNode1" presStyleIdx="2" presStyleCnt="4">
        <dgm:presLayoutVars>
          <dgm:bulletEnabled/>
        </dgm:presLayoutVars>
      </dgm:prSet>
      <dgm:spPr/>
    </dgm:pt>
    <dgm:pt modelId="{65065D6D-17CD-FE4E-9BC1-BCD52AE3BB36}" type="pres">
      <dgm:prSet presAssocID="{59D5B548-FAD8-4F68-9137-F8F0E65ACE15}" presName="sp" presStyleCnt="0"/>
      <dgm:spPr/>
    </dgm:pt>
    <dgm:pt modelId="{9C345C92-7CC5-4245-A921-03C97110F89F}" type="pres">
      <dgm:prSet presAssocID="{6CAB2C51-96AA-254F-8FC9-39D266914B9A}" presName="linNode" presStyleCnt="0"/>
      <dgm:spPr/>
    </dgm:pt>
    <dgm:pt modelId="{154E62DF-BA07-DB47-A56F-F89957103909}" type="pres">
      <dgm:prSet presAssocID="{6CAB2C51-96AA-254F-8FC9-39D266914B9A}" presName="parentText" presStyleLbl="solidFgAcc1" presStyleIdx="3" presStyleCnt="4">
        <dgm:presLayoutVars>
          <dgm:chMax val="1"/>
          <dgm:bulletEnabled/>
        </dgm:presLayoutVars>
      </dgm:prSet>
      <dgm:spPr/>
    </dgm:pt>
    <dgm:pt modelId="{DA3F5FCE-B5DE-8C49-BD14-E6A8AD6DE790}" type="pres">
      <dgm:prSet presAssocID="{6CAB2C51-96AA-254F-8FC9-39D266914B9A}" presName="descendantText" presStyleLbl="alignNode1" presStyleIdx="3" presStyleCnt="4">
        <dgm:presLayoutVars>
          <dgm:bulletEnabled/>
        </dgm:presLayoutVars>
      </dgm:prSet>
      <dgm:spPr/>
    </dgm:pt>
  </dgm:ptLst>
  <dgm:cxnLst>
    <dgm:cxn modelId="{26DBE53A-DB96-497F-8537-55227568C767}" srcId="{10FA4429-BF1C-4D59-A397-929E0049A128}" destId="{69628B0C-973F-4E25-B6FF-F2D2A3434F49}" srcOrd="0" destOrd="0" parTransId="{38BC6435-7839-4FF0-8500-4463DBF75131}" sibTransId="{B13404CE-C336-47A1-9940-1FE939324FFD}"/>
    <dgm:cxn modelId="{AB0ED446-16A1-6544-9CC3-484CD744A3B3}" type="presOf" srcId="{586CCD3F-589E-468D-9E47-D1CF4DE9D6D9}" destId="{E8221F51-55A5-2846-9D25-1B6B9DB5445B}" srcOrd="0" destOrd="0" presId="urn:microsoft.com/office/officeart/2016/7/layout/VerticalHollowActionList"/>
    <dgm:cxn modelId="{961CEE4C-00B0-7A44-8B7E-7BE4B1EE4F98}" type="presOf" srcId="{9C69CB78-AEB7-415F-86E8-E95430110168}" destId="{D0E99BCC-505E-124F-8B70-2703834E7A43}" srcOrd="0" destOrd="0" presId="urn:microsoft.com/office/officeart/2016/7/layout/VerticalHollowActionList"/>
    <dgm:cxn modelId="{68912E52-E821-4FE3-9A39-609F14781AA7}" srcId="{67DB4A59-43F5-4594-B8FF-D57D8D360887}" destId="{EAF502DA-7902-4ED5-9472-8F6ECAAAF578}" srcOrd="0" destOrd="0" parTransId="{54F81A39-EF58-455C-B6EF-E2705DE4537A}" sibTransId="{0D4E45B9-F063-432F-9AD1-1AF25F4CA222}"/>
    <dgm:cxn modelId="{D733C753-4C1A-E746-8EDA-85473CF84EDF}" type="presOf" srcId="{67DB4A59-43F5-4594-B8FF-D57D8D360887}" destId="{19648176-06C6-3E42-8A6E-E624B13BDE2D}" srcOrd="0" destOrd="0" presId="urn:microsoft.com/office/officeart/2016/7/layout/VerticalHollowActionList"/>
    <dgm:cxn modelId="{83C04154-75D3-3545-8060-D8E324BF2023}" type="presOf" srcId="{81F08533-DF38-BC47-822D-FFC3756D4082}" destId="{DA3F5FCE-B5DE-8C49-BD14-E6A8AD6DE790}" srcOrd="0" destOrd="0" presId="urn:microsoft.com/office/officeart/2016/7/layout/VerticalHollowActionList"/>
    <dgm:cxn modelId="{363A2255-00A5-DD48-93EE-56FD5D122F53}" srcId="{10FA4429-BF1C-4D59-A397-929E0049A128}" destId="{6CAB2C51-96AA-254F-8FC9-39D266914B9A}" srcOrd="3" destOrd="0" parTransId="{5327201B-CDEA-1B47-BB20-78A234079625}" sibTransId="{40A9AEE5-69B3-A74F-89DD-7FB5C3A328BA}"/>
    <dgm:cxn modelId="{01638664-0DA3-4A1E-BF21-FF4EE41BCD9B}" srcId="{69628B0C-973F-4E25-B6FF-F2D2A3434F49}" destId="{586CCD3F-589E-468D-9E47-D1CF4DE9D6D9}" srcOrd="0" destOrd="0" parTransId="{8ADFBB4A-0733-4BA6-B90A-CE2753DFF2FC}" sibTransId="{F99D76C8-18DA-49C1-B1A0-C6CDC32BAB03}"/>
    <dgm:cxn modelId="{23C26968-B146-4263-B12E-5663A79DA287}" srcId="{10FA4429-BF1C-4D59-A397-929E0049A128}" destId="{6CF8B312-9A72-4120-86BB-44690BDE009E}" srcOrd="1" destOrd="0" parTransId="{D73C275A-4027-419A-9492-BD454D9969A7}" sibTransId="{D5D02001-2646-4279-8C13-BB8179688A31}"/>
    <dgm:cxn modelId="{8A6AA977-EDD7-4265-A910-E9273B0ECB82}" srcId="{10FA4429-BF1C-4D59-A397-929E0049A128}" destId="{67DB4A59-43F5-4594-B8FF-D57D8D360887}" srcOrd="2" destOrd="0" parTransId="{E3E42DCC-0FE3-4FF1-9DE2-8B23ACCE6735}" sibTransId="{59D5B548-FAD8-4F68-9137-F8F0E65ACE15}"/>
    <dgm:cxn modelId="{7394897E-875D-1E46-A826-EF3898F44A11}" type="presOf" srcId="{6CAB2C51-96AA-254F-8FC9-39D266914B9A}" destId="{154E62DF-BA07-DB47-A56F-F89957103909}" srcOrd="0" destOrd="0" presId="urn:microsoft.com/office/officeart/2016/7/layout/VerticalHollowActionList"/>
    <dgm:cxn modelId="{3F6D4C98-A582-3C41-AD0C-775D28590F26}" type="presOf" srcId="{6CF8B312-9A72-4120-86BB-44690BDE009E}" destId="{B20BAC83-D428-0746-A73F-30DA206B5871}" srcOrd="0" destOrd="0" presId="urn:microsoft.com/office/officeart/2016/7/layout/VerticalHollowActionList"/>
    <dgm:cxn modelId="{2E485E9F-9932-8947-8FB8-C05968F9619A}" type="presOf" srcId="{69628B0C-973F-4E25-B6FF-F2D2A3434F49}" destId="{55216251-E1A0-8742-8EE9-F69D56E8CF1D}" srcOrd="0" destOrd="0" presId="urn:microsoft.com/office/officeart/2016/7/layout/VerticalHollowActionList"/>
    <dgm:cxn modelId="{3791C89F-33C3-494C-8249-1FAF9213A3E5}" type="presOf" srcId="{EAF502DA-7902-4ED5-9472-8F6ECAAAF578}" destId="{D84F214D-A939-ED4B-BBD7-3E8820C34E20}"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6D79BDD8-879B-FA48-A581-0EEDC8B598F8}" srcId="{6CAB2C51-96AA-254F-8FC9-39D266914B9A}" destId="{81F08533-DF38-BC47-822D-FFC3756D4082}" srcOrd="0" destOrd="0" parTransId="{A127A03F-E50B-564F-AC82-481C4FBCE9D8}" sibTransId="{98C7A541-678B-C748-AFF6-6F3DB6209571}"/>
    <dgm:cxn modelId="{DDFD86E7-CFDF-43F9-B0CC-9A05DD590129}" srcId="{6CF8B312-9A72-4120-86BB-44690BDE009E}" destId="{9C69CB78-AEB7-415F-86E8-E95430110168}" srcOrd="0" destOrd="0" parTransId="{5F6BF555-1CFE-40B4-95C8-1D563F01A661}" sibTransId="{CB333FC0-E79A-4726-802E-664AD1F3B730}"/>
    <dgm:cxn modelId="{912DE558-CBA8-FF46-B903-2A4546FFC7FC}" type="presParOf" srcId="{C590B4DB-5C7B-C54F-A76C-144FF17D03BE}" destId="{083995E4-1C8A-7449-BBE6-825D5E85402B}" srcOrd="0" destOrd="0" presId="urn:microsoft.com/office/officeart/2016/7/layout/VerticalHollowActionList"/>
    <dgm:cxn modelId="{658D880F-A1AA-5843-8A84-801149CF075F}" type="presParOf" srcId="{083995E4-1C8A-7449-BBE6-825D5E85402B}" destId="{55216251-E1A0-8742-8EE9-F69D56E8CF1D}" srcOrd="0" destOrd="0" presId="urn:microsoft.com/office/officeart/2016/7/layout/VerticalHollowActionList"/>
    <dgm:cxn modelId="{DB28004F-6C7C-DD42-BE3C-26957B2BAC4A}" type="presParOf" srcId="{083995E4-1C8A-7449-BBE6-825D5E85402B}" destId="{E8221F51-55A5-2846-9D25-1B6B9DB5445B}" srcOrd="1" destOrd="0" presId="urn:microsoft.com/office/officeart/2016/7/layout/VerticalHollowActionList"/>
    <dgm:cxn modelId="{C51974C8-964D-774B-AE5C-0E0F8367269D}" type="presParOf" srcId="{C590B4DB-5C7B-C54F-A76C-144FF17D03BE}" destId="{054AE5FD-2906-A247-918E-EED3920AB6F1}" srcOrd="1" destOrd="0" presId="urn:microsoft.com/office/officeart/2016/7/layout/VerticalHollowActionList"/>
    <dgm:cxn modelId="{356DE870-31AC-CD45-8C72-03652B6D2090}" type="presParOf" srcId="{C590B4DB-5C7B-C54F-A76C-144FF17D03BE}" destId="{A1AF75A6-7B32-0841-B6E8-91FFF2E20405}" srcOrd="2" destOrd="0" presId="urn:microsoft.com/office/officeart/2016/7/layout/VerticalHollowActionList"/>
    <dgm:cxn modelId="{BA2361AE-E907-D246-BA29-DE758EAE6037}" type="presParOf" srcId="{A1AF75A6-7B32-0841-B6E8-91FFF2E20405}" destId="{B20BAC83-D428-0746-A73F-30DA206B5871}" srcOrd="0" destOrd="0" presId="urn:microsoft.com/office/officeart/2016/7/layout/VerticalHollowActionList"/>
    <dgm:cxn modelId="{ABBDACA7-670A-B148-8728-101B18C81F0E}" type="presParOf" srcId="{A1AF75A6-7B32-0841-B6E8-91FFF2E20405}" destId="{D0E99BCC-505E-124F-8B70-2703834E7A43}" srcOrd="1" destOrd="0" presId="urn:microsoft.com/office/officeart/2016/7/layout/VerticalHollowActionList"/>
    <dgm:cxn modelId="{4346F2BA-0C76-B342-B578-1596B65F829E}" type="presParOf" srcId="{C590B4DB-5C7B-C54F-A76C-144FF17D03BE}" destId="{2051CB18-2312-9949-AFC3-B40313AD7EF7}" srcOrd="3" destOrd="0" presId="urn:microsoft.com/office/officeart/2016/7/layout/VerticalHollowActionList"/>
    <dgm:cxn modelId="{4D4947B9-C699-DC49-97AA-E3226828682F}" type="presParOf" srcId="{C590B4DB-5C7B-C54F-A76C-144FF17D03BE}" destId="{1DC66106-4367-7344-99B8-6B2A08C421C1}" srcOrd="4" destOrd="0" presId="urn:microsoft.com/office/officeart/2016/7/layout/VerticalHollowActionList"/>
    <dgm:cxn modelId="{3934251A-B63F-F349-9D09-9E41D98FCE58}" type="presParOf" srcId="{1DC66106-4367-7344-99B8-6B2A08C421C1}" destId="{19648176-06C6-3E42-8A6E-E624B13BDE2D}" srcOrd="0" destOrd="0" presId="urn:microsoft.com/office/officeart/2016/7/layout/VerticalHollowActionList"/>
    <dgm:cxn modelId="{F72DFE78-FB18-1941-9B12-61FA16F4DAE4}" type="presParOf" srcId="{1DC66106-4367-7344-99B8-6B2A08C421C1}" destId="{D84F214D-A939-ED4B-BBD7-3E8820C34E20}" srcOrd="1" destOrd="0" presId="urn:microsoft.com/office/officeart/2016/7/layout/VerticalHollowActionList"/>
    <dgm:cxn modelId="{FBAF3E90-3213-BF48-A9AC-3ABC3C43F3BC}" type="presParOf" srcId="{C590B4DB-5C7B-C54F-A76C-144FF17D03BE}" destId="{65065D6D-17CD-FE4E-9BC1-BCD52AE3BB36}" srcOrd="5" destOrd="0" presId="urn:microsoft.com/office/officeart/2016/7/layout/VerticalHollowActionList"/>
    <dgm:cxn modelId="{480A5369-DDBA-2547-9DCD-385FC7F48AD6}" type="presParOf" srcId="{C590B4DB-5C7B-C54F-A76C-144FF17D03BE}" destId="{9C345C92-7CC5-4245-A921-03C97110F89F}" srcOrd="6" destOrd="0" presId="urn:microsoft.com/office/officeart/2016/7/layout/VerticalHollowActionList"/>
    <dgm:cxn modelId="{76A4550B-295F-C14F-82F9-F0F7660CEEB6}" type="presParOf" srcId="{9C345C92-7CC5-4245-A921-03C97110F89F}" destId="{154E62DF-BA07-DB47-A56F-F89957103909}" srcOrd="0" destOrd="0" presId="urn:microsoft.com/office/officeart/2016/7/layout/VerticalHollowActionList"/>
    <dgm:cxn modelId="{7CBA9B11-0767-D54A-A5FC-9C5484726F20}" type="presParOf" srcId="{9C345C92-7CC5-4245-A921-03C97110F89F}" destId="{DA3F5FCE-B5DE-8C49-BD14-E6A8AD6DE79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93FF735-D3D7-448D-9BEB-3B7F02F17430}">
      <dgm:prSet custT="1"/>
      <dgm:spPr/>
      <dgm:t>
        <a:bodyPr/>
        <a:lstStyle/>
        <a:p>
          <a:r>
            <a:rPr lang="en-US" sz="2400" b="1" kern="1200" dirty="0">
              <a:solidFill>
                <a:prstClr val="white"/>
              </a:solidFill>
              <a:latin typeface="Calibri Light" panose="020F0302020204030204"/>
              <a:ea typeface="+mn-ea"/>
              <a:cs typeface="+mn-cs"/>
            </a:rPr>
            <a:t>Not all working groups are teams, and it’s important to know the difference. </a:t>
          </a:r>
          <a:endParaRPr lang="en-US" sz="2400" b="1" kern="1200" dirty="0"/>
        </a:p>
      </dgm:t>
    </dgm:pt>
    <dgm:pt modelId="{C3A12508-74EC-4FBE-9AFA-2D53D2612CB6}" type="parTrans" cxnId="{731DD065-62B7-4008-A38D-5B9542FF58F8}">
      <dgm:prSet/>
      <dgm:spPr/>
      <dgm:t>
        <a:bodyPr/>
        <a:lstStyle/>
        <a:p>
          <a:endParaRPr lang="en-US" sz="2400"/>
        </a:p>
      </dgm:t>
    </dgm:pt>
    <dgm:pt modelId="{7C9698C4-86B6-4674-8DF7-9F4CA488C34B}" type="sibTrans" cxnId="{731DD065-62B7-4008-A38D-5B9542FF58F8}">
      <dgm:prSet/>
      <dgm:spPr/>
      <dgm:t>
        <a:bodyPr/>
        <a:lstStyle/>
        <a:p>
          <a:endParaRPr lang="en-US" sz="2400"/>
        </a:p>
      </dgm:t>
    </dgm:pt>
    <dgm:pt modelId="{18171D88-AE9B-4ED1-941D-8BB8DBD6683B}">
      <dgm:prSet custT="1"/>
      <dgm:spPr/>
      <dgm:t>
        <a:bodyPr/>
        <a:lstStyle/>
        <a:p>
          <a:r>
            <a:rPr lang="en-US" sz="2400" dirty="0"/>
            <a:t>Forming</a:t>
          </a:r>
        </a:p>
      </dgm:t>
    </dgm:pt>
    <dgm:pt modelId="{6934F36F-019C-4BBC-A459-8C9CDAF47516}" type="parTrans" cxnId="{F5136A6B-0087-425B-B8E2-F7839A0D7C71}">
      <dgm:prSet/>
      <dgm:spPr/>
      <dgm:t>
        <a:bodyPr/>
        <a:lstStyle/>
        <a:p>
          <a:endParaRPr lang="en-US" sz="2400"/>
        </a:p>
      </dgm:t>
    </dgm:pt>
    <dgm:pt modelId="{7E068A4E-D6F7-4BF3-AD9B-8A64A38D1540}" type="sibTrans" cxnId="{F5136A6B-0087-425B-B8E2-F7839A0D7C71}">
      <dgm:prSet/>
      <dgm:spPr/>
      <dgm:t>
        <a:bodyPr/>
        <a:lstStyle/>
        <a:p>
          <a:endParaRPr lang="en-US" sz="2400"/>
        </a:p>
      </dgm:t>
    </dgm:pt>
    <dgm:pt modelId="{4A7973A9-F34A-4D0B-93D4-20A5375CCE45}">
      <dgm:prSet custT="1"/>
      <dgm:spPr/>
      <dgm:t>
        <a:bodyPr/>
        <a:lstStyle/>
        <a:p>
          <a:r>
            <a:rPr lang="en-US" sz="2400" dirty="0"/>
            <a:t>Storming</a:t>
          </a:r>
        </a:p>
      </dgm:t>
    </dgm:pt>
    <dgm:pt modelId="{466AD54F-32A0-4C5F-85C3-EA5C4788C15C}" type="parTrans" cxnId="{00AAC89F-6CCA-4D22-8D20-CD8357BF81DF}">
      <dgm:prSet/>
      <dgm:spPr/>
      <dgm:t>
        <a:bodyPr/>
        <a:lstStyle/>
        <a:p>
          <a:endParaRPr lang="en-US" sz="2400"/>
        </a:p>
      </dgm:t>
    </dgm:pt>
    <dgm:pt modelId="{5CD25FC2-C412-4A7D-97AB-9D3681DE8A49}" type="sibTrans" cxnId="{00AAC89F-6CCA-4D22-8D20-CD8357BF81DF}">
      <dgm:prSet/>
      <dgm:spPr/>
      <dgm:t>
        <a:bodyPr/>
        <a:lstStyle/>
        <a:p>
          <a:endParaRPr lang="en-US" sz="2400"/>
        </a:p>
      </dgm:t>
    </dgm:pt>
    <dgm:pt modelId="{7FA85089-0CB1-4256-81BB-44CEB8F18467}">
      <dgm:prSet custT="1"/>
      <dgm:spPr/>
      <dgm:t>
        <a:bodyPr/>
        <a:lstStyle/>
        <a:p>
          <a:r>
            <a:rPr lang="en-US" sz="2400" dirty="0"/>
            <a:t>Norming</a:t>
          </a:r>
        </a:p>
      </dgm:t>
    </dgm:pt>
    <dgm:pt modelId="{9ED3D69A-050B-43C3-858E-1A39D71C6B58}" type="parTrans" cxnId="{3549919D-64D6-464E-AAD3-A7B817A07854}">
      <dgm:prSet/>
      <dgm:spPr/>
      <dgm:t>
        <a:bodyPr/>
        <a:lstStyle/>
        <a:p>
          <a:endParaRPr lang="en-US" sz="2400"/>
        </a:p>
      </dgm:t>
    </dgm:pt>
    <dgm:pt modelId="{AB5A2D41-9C1F-4A6E-BD53-F1959204465C}" type="sibTrans" cxnId="{3549919D-64D6-464E-AAD3-A7B817A07854}">
      <dgm:prSet/>
      <dgm:spPr/>
      <dgm:t>
        <a:bodyPr/>
        <a:lstStyle/>
        <a:p>
          <a:endParaRPr lang="en-US" sz="2400"/>
        </a:p>
      </dgm:t>
    </dgm:pt>
    <dgm:pt modelId="{B9497E2F-8FCA-4021-85C6-320D04560281}">
      <dgm:prSet custT="1"/>
      <dgm:spPr/>
      <dgm:t>
        <a:bodyPr/>
        <a:lstStyle/>
        <a:p>
          <a:r>
            <a:rPr lang="en-US" sz="2400" dirty="0"/>
            <a:t>Performing</a:t>
          </a:r>
        </a:p>
      </dgm:t>
    </dgm:pt>
    <dgm:pt modelId="{1C1CCFB1-9813-4F79-BD65-02756773CA5A}" type="parTrans" cxnId="{79E13701-2FDB-44C8-9A01-BAB975BFF1B2}">
      <dgm:prSet/>
      <dgm:spPr/>
      <dgm:t>
        <a:bodyPr/>
        <a:lstStyle/>
        <a:p>
          <a:endParaRPr lang="en-US" sz="2400"/>
        </a:p>
      </dgm:t>
    </dgm:pt>
    <dgm:pt modelId="{3EA4DAC8-69A8-45A2-9814-D9D5BB8414F5}" type="sibTrans" cxnId="{79E13701-2FDB-44C8-9A01-BAB975BFF1B2}">
      <dgm:prSet/>
      <dgm:spPr/>
      <dgm:t>
        <a:bodyPr/>
        <a:lstStyle/>
        <a:p>
          <a:endParaRPr lang="en-US" sz="2400"/>
        </a:p>
      </dgm:t>
    </dgm:pt>
    <dgm:pt modelId="{30F3B33E-A59A-4253-AF4E-89EFC02E0631}">
      <dgm:prSet custT="1"/>
      <dgm:spPr/>
      <dgm:t>
        <a:bodyPr/>
        <a:lstStyle/>
        <a:p>
          <a:r>
            <a:rPr lang="en-US" sz="2400" b="1" kern="1200" dirty="0">
              <a:solidFill>
                <a:prstClr val="white"/>
              </a:solidFill>
              <a:latin typeface="Calibri Light" panose="020F0302020204030204"/>
              <a:ea typeface="+mn-ea"/>
              <a:cs typeface="+mn-cs"/>
            </a:rPr>
            <a:t>Highly effective teams meet regularly, have rhythm and discipline, and use huddles and meeting skills which may drive engagement and true joy in work!</a:t>
          </a:r>
        </a:p>
      </dgm:t>
    </dgm:pt>
    <dgm:pt modelId="{A2F36399-9CE2-4400-9C6E-0E9D43278C0F}" type="parTrans" cxnId="{19F594BD-4323-465C-8AC5-837A5A47145A}">
      <dgm:prSet/>
      <dgm:spPr/>
      <dgm:t>
        <a:bodyPr/>
        <a:lstStyle/>
        <a:p>
          <a:endParaRPr lang="en-US" sz="2400"/>
        </a:p>
      </dgm:t>
    </dgm:pt>
    <dgm:pt modelId="{F9CB736B-0B35-4B55-A90F-D42008B44A8F}" type="sibTrans" cxnId="{19F594BD-4323-465C-8AC5-837A5A47145A}">
      <dgm:prSet/>
      <dgm:spPr/>
      <dgm:t>
        <a:bodyPr/>
        <a:lstStyle/>
        <a:p>
          <a:endParaRPr lang="en-US" sz="2400"/>
        </a:p>
      </dgm:t>
    </dgm:pt>
    <dgm:pt modelId="{23E8CB0E-0B39-214F-9869-346D62CF734D}">
      <dgm:prSet custT="1"/>
      <dgm:spPr/>
      <dgm:t>
        <a:bodyPr/>
        <a:lstStyle/>
        <a:p>
          <a:r>
            <a:rPr lang="en-US" sz="2400" b="1" kern="1200" dirty="0">
              <a:solidFill>
                <a:prstClr val="white"/>
              </a:solidFill>
              <a:latin typeface="Calibri Light" panose="020F0302020204030204"/>
              <a:ea typeface="+mn-ea"/>
              <a:cs typeface="+mn-cs"/>
            </a:rPr>
            <a:t>Evidence supports improved team performance can positively impact </a:t>
          </a:r>
        </a:p>
        <a:p>
          <a:r>
            <a:rPr lang="en-US" sz="2400" b="1" kern="1200" dirty="0">
              <a:solidFill>
                <a:prstClr val="white"/>
              </a:solidFill>
              <a:latin typeface="Calibri Light" panose="020F0302020204030204"/>
              <a:ea typeface="+mn-ea"/>
              <a:cs typeface="+mn-cs"/>
            </a:rPr>
            <a:t>outcomes, cost, and care coordination.</a:t>
          </a:r>
        </a:p>
      </dgm:t>
    </dgm:pt>
    <dgm:pt modelId="{4A2C07D9-D469-1248-82F8-982A670A5F22}" type="parTrans" cxnId="{1F6D5A15-5CDB-4940-A20F-B25CFAD55201}">
      <dgm:prSet/>
      <dgm:spPr/>
      <dgm:t>
        <a:bodyPr/>
        <a:lstStyle/>
        <a:p>
          <a:endParaRPr lang="en-US" sz="2400"/>
        </a:p>
      </dgm:t>
    </dgm:pt>
    <dgm:pt modelId="{4D459A93-3468-5B4C-8A11-905F0B5FB023}" type="sibTrans" cxnId="{1F6D5A15-5CDB-4940-A20F-B25CFAD55201}">
      <dgm:prSet/>
      <dgm:spPr/>
      <dgm:t>
        <a:bodyPr/>
        <a:lstStyle/>
        <a:p>
          <a:endParaRPr lang="en-US" sz="2400"/>
        </a:p>
      </dgm:t>
    </dgm:pt>
    <dgm:pt modelId="{7E2CB61A-DA05-F24A-A972-3ECA1AEEA36D}">
      <dgm:prSet custT="1"/>
      <dgm:spPr/>
      <dgm:t>
        <a:bodyPr/>
        <a:lstStyle/>
        <a:p>
          <a:r>
            <a:rPr lang="en-US" sz="2400" b="1" kern="1200" dirty="0">
              <a:solidFill>
                <a:prstClr val="white"/>
              </a:solidFill>
              <a:latin typeface="Calibri Light" panose="020F0302020204030204"/>
              <a:ea typeface="+mn-ea"/>
              <a:cs typeface="+mn-cs"/>
            </a:rPr>
            <a:t>High performing teams evolve over time, and we can anticipate 4 developmental stages. </a:t>
          </a:r>
        </a:p>
      </dgm:t>
    </dgm:pt>
    <dgm:pt modelId="{32AB9D5F-32C1-C74C-B494-13341B6FCA11}" type="parTrans" cxnId="{FD2F1A69-5285-7047-B8DD-7CAA4BD5EBEE}">
      <dgm:prSet/>
      <dgm:spPr/>
      <dgm:t>
        <a:bodyPr/>
        <a:lstStyle/>
        <a:p>
          <a:endParaRPr lang="en-US" sz="2400"/>
        </a:p>
      </dgm:t>
    </dgm:pt>
    <dgm:pt modelId="{D35EFC5A-7E03-BD4B-A184-18E9469A9D2E}" type="sibTrans" cxnId="{FD2F1A69-5285-7047-B8DD-7CAA4BD5EBEE}">
      <dgm:prSet/>
      <dgm:spPr/>
      <dgm:t>
        <a:bodyPr/>
        <a:lstStyle/>
        <a:p>
          <a:endParaRPr lang="en-US" sz="2400"/>
        </a:p>
      </dgm:t>
    </dgm:pt>
    <dgm:pt modelId="{9120E420-1BEC-F348-9DFB-0B5F0CC5569A}" type="pres">
      <dgm:prSet presAssocID="{F8ABC37D-95B5-4CBA-8D08-0004A3B4417A}" presName="Name0" presStyleCnt="0">
        <dgm:presLayoutVars>
          <dgm:dir/>
          <dgm:animLvl val="lvl"/>
          <dgm:resizeHandles val="exact"/>
        </dgm:presLayoutVars>
      </dgm:prSet>
      <dgm:spPr/>
    </dgm:pt>
    <dgm:pt modelId="{B9DBD02D-1047-4E4E-93DB-97AD35CD0BCB}" type="pres">
      <dgm:prSet presAssocID="{30F3B33E-A59A-4253-AF4E-89EFC02E0631}" presName="boxAndChildren" presStyleCnt="0"/>
      <dgm:spPr/>
    </dgm:pt>
    <dgm:pt modelId="{DA060EA6-623B-704C-9883-ED71E8D21D0A}" type="pres">
      <dgm:prSet presAssocID="{30F3B33E-A59A-4253-AF4E-89EFC02E0631}" presName="parentTextBox" presStyleLbl="node1" presStyleIdx="0" presStyleCnt="4"/>
      <dgm:spPr/>
    </dgm:pt>
    <dgm:pt modelId="{406881C2-477B-4A43-A99F-D196E8328816}" type="pres">
      <dgm:prSet presAssocID="{D35EFC5A-7E03-BD4B-A184-18E9469A9D2E}" presName="sp" presStyleCnt="0"/>
      <dgm:spPr/>
    </dgm:pt>
    <dgm:pt modelId="{ACCE9E0E-C158-8B44-8960-C32BEB41F5D4}" type="pres">
      <dgm:prSet presAssocID="{7E2CB61A-DA05-F24A-A972-3ECA1AEEA36D}" presName="arrowAndChildren" presStyleCnt="0"/>
      <dgm:spPr/>
    </dgm:pt>
    <dgm:pt modelId="{A6552B38-8DB7-C240-B58C-4AEB867BB1FD}" type="pres">
      <dgm:prSet presAssocID="{7E2CB61A-DA05-F24A-A972-3ECA1AEEA36D}" presName="parentTextArrow" presStyleLbl="node1" presStyleIdx="0" presStyleCnt="4"/>
      <dgm:spPr/>
    </dgm:pt>
    <dgm:pt modelId="{16B0A193-D0EF-704E-8FD2-AB87A870C98B}" type="pres">
      <dgm:prSet presAssocID="{7E2CB61A-DA05-F24A-A972-3ECA1AEEA36D}" presName="arrow" presStyleLbl="node1" presStyleIdx="1" presStyleCnt="4"/>
      <dgm:spPr/>
    </dgm:pt>
    <dgm:pt modelId="{242E66D8-F68E-A24C-8142-77C259534BD7}" type="pres">
      <dgm:prSet presAssocID="{7E2CB61A-DA05-F24A-A972-3ECA1AEEA36D}" presName="descendantArrow" presStyleCnt="0"/>
      <dgm:spPr/>
    </dgm:pt>
    <dgm:pt modelId="{1528F403-FE9A-334C-8B27-CB2AC94145CF}" type="pres">
      <dgm:prSet presAssocID="{18171D88-AE9B-4ED1-941D-8BB8DBD6683B}" presName="childTextArrow" presStyleLbl="fgAccFollowNode1" presStyleIdx="0" presStyleCnt="4">
        <dgm:presLayoutVars>
          <dgm:bulletEnabled val="1"/>
        </dgm:presLayoutVars>
      </dgm:prSet>
      <dgm:spPr/>
    </dgm:pt>
    <dgm:pt modelId="{B98940D4-4B23-174B-85D5-ED533A9CE188}" type="pres">
      <dgm:prSet presAssocID="{4A7973A9-F34A-4D0B-93D4-20A5375CCE45}" presName="childTextArrow" presStyleLbl="fgAccFollowNode1" presStyleIdx="1" presStyleCnt="4">
        <dgm:presLayoutVars>
          <dgm:bulletEnabled val="1"/>
        </dgm:presLayoutVars>
      </dgm:prSet>
      <dgm:spPr/>
    </dgm:pt>
    <dgm:pt modelId="{68F71357-3B69-F049-8E35-7400B7027A01}" type="pres">
      <dgm:prSet presAssocID="{7FA85089-0CB1-4256-81BB-44CEB8F18467}" presName="childTextArrow" presStyleLbl="fgAccFollowNode1" presStyleIdx="2" presStyleCnt="4">
        <dgm:presLayoutVars>
          <dgm:bulletEnabled val="1"/>
        </dgm:presLayoutVars>
      </dgm:prSet>
      <dgm:spPr/>
    </dgm:pt>
    <dgm:pt modelId="{D1C8EF19-49C0-CC45-8400-05C9B66D9494}" type="pres">
      <dgm:prSet presAssocID="{B9497E2F-8FCA-4021-85C6-320D04560281}" presName="childTextArrow" presStyleLbl="fgAccFollowNode1" presStyleIdx="3" presStyleCnt="4">
        <dgm:presLayoutVars>
          <dgm:bulletEnabled val="1"/>
        </dgm:presLayoutVars>
      </dgm:prSet>
      <dgm:spPr/>
    </dgm:pt>
    <dgm:pt modelId="{25FF934E-A257-4D4F-93E3-6F5E3537ED6B}" type="pres">
      <dgm:prSet presAssocID="{4D459A93-3468-5B4C-8A11-905F0B5FB023}" presName="sp" presStyleCnt="0"/>
      <dgm:spPr/>
    </dgm:pt>
    <dgm:pt modelId="{C7B198B1-536D-E148-A55D-A3AF753CF3FB}" type="pres">
      <dgm:prSet presAssocID="{23E8CB0E-0B39-214F-9869-346D62CF734D}" presName="arrowAndChildren" presStyleCnt="0"/>
      <dgm:spPr/>
    </dgm:pt>
    <dgm:pt modelId="{A5569686-6582-0E4C-A94C-9321AD178947}" type="pres">
      <dgm:prSet presAssocID="{23E8CB0E-0B39-214F-9869-346D62CF734D}" presName="parentTextArrow" presStyleLbl="node1" presStyleIdx="2" presStyleCnt="4"/>
      <dgm:spPr/>
    </dgm:pt>
    <dgm:pt modelId="{8F995F3F-7ED4-2C43-96B0-63873F21275C}" type="pres">
      <dgm:prSet presAssocID="{7C9698C4-86B6-4674-8DF7-9F4CA488C34B}" presName="sp" presStyleCnt="0"/>
      <dgm:spPr/>
    </dgm:pt>
    <dgm:pt modelId="{631B94BE-F77E-0142-9C2C-25A096A98932}" type="pres">
      <dgm:prSet presAssocID="{193FF735-D3D7-448D-9BEB-3B7F02F17430}" presName="arrowAndChildren" presStyleCnt="0"/>
      <dgm:spPr/>
    </dgm:pt>
    <dgm:pt modelId="{AE3908D1-5F54-BB4D-ADC7-BB1A04C5F505}" type="pres">
      <dgm:prSet presAssocID="{193FF735-D3D7-448D-9BEB-3B7F02F17430}" presName="parentTextArrow" presStyleLbl="node1" presStyleIdx="3" presStyleCnt="4"/>
      <dgm:spPr/>
    </dgm:pt>
  </dgm:ptLst>
  <dgm:cxnLst>
    <dgm:cxn modelId="{79E13701-2FDB-44C8-9A01-BAB975BFF1B2}" srcId="{7E2CB61A-DA05-F24A-A972-3ECA1AEEA36D}" destId="{B9497E2F-8FCA-4021-85C6-320D04560281}" srcOrd="3" destOrd="0" parTransId="{1C1CCFB1-9813-4F79-BD65-02756773CA5A}" sibTransId="{3EA4DAC8-69A8-45A2-9814-D9D5BB8414F5}"/>
    <dgm:cxn modelId="{1F6D5A15-5CDB-4940-A20F-B25CFAD55201}" srcId="{F8ABC37D-95B5-4CBA-8D08-0004A3B4417A}" destId="{23E8CB0E-0B39-214F-9869-346D62CF734D}" srcOrd="1" destOrd="0" parTransId="{4A2C07D9-D469-1248-82F8-982A670A5F22}" sibTransId="{4D459A93-3468-5B4C-8A11-905F0B5FB023}"/>
    <dgm:cxn modelId="{8F8BD32F-ABEE-7B40-B347-05ECA6721B24}" type="presOf" srcId="{7E2CB61A-DA05-F24A-A972-3ECA1AEEA36D}" destId="{A6552B38-8DB7-C240-B58C-4AEB867BB1FD}" srcOrd="0" destOrd="0" presId="urn:microsoft.com/office/officeart/2005/8/layout/process4"/>
    <dgm:cxn modelId="{8AA05B38-E518-BB4F-A26B-A7DB98E2AA08}" type="presOf" srcId="{B9497E2F-8FCA-4021-85C6-320D04560281}" destId="{D1C8EF19-49C0-CC45-8400-05C9B66D9494}" srcOrd="0" destOrd="0" presId="urn:microsoft.com/office/officeart/2005/8/layout/process4"/>
    <dgm:cxn modelId="{A7AEF639-E17D-6B46-A015-9EEDC7BB92E8}" type="presOf" srcId="{30F3B33E-A59A-4253-AF4E-89EFC02E0631}" destId="{DA060EA6-623B-704C-9883-ED71E8D21D0A}" srcOrd="0" destOrd="0" presId="urn:microsoft.com/office/officeart/2005/8/layout/process4"/>
    <dgm:cxn modelId="{AA4B4545-13A3-6B4A-90BA-07FBB0668C3C}" type="presOf" srcId="{4A7973A9-F34A-4D0B-93D4-20A5375CCE45}" destId="{B98940D4-4B23-174B-85D5-ED533A9CE188}" srcOrd="0" destOrd="0" presId="urn:microsoft.com/office/officeart/2005/8/layout/process4"/>
    <dgm:cxn modelId="{6D337057-A0A8-BC4D-976C-86878C0FB4D3}" type="presOf" srcId="{7FA85089-0CB1-4256-81BB-44CEB8F18467}" destId="{68F71357-3B69-F049-8E35-7400B7027A01}" srcOrd="0" destOrd="0" presId="urn:microsoft.com/office/officeart/2005/8/layout/process4"/>
    <dgm:cxn modelId="{731DD065-62B7-4008-A38D-5B9542FF58F8}" srcId="{F8ABC37D-95B5-4CBA-8D08-0004A3B4417A}" destId="{193FF735-D3D7-448D-9BEB-3B7F02F17430}" srcOrd="0" destOrd="0" parTransId="{C3A12508-74EC-4FBE-9AFA-2D53D2612CB6}" sibTransId="{7C9698C4-86B6-4674-8DF7-9F4CA488C34B}"/>
    <dgm:cxn modelId="{FD2F1A69-5285-7047-B8DD-7CAA4BD5EBEE}" srcId="{F8ABC37D-95B5-4CBA-8D08-0004A3B4417A}" destId="{7E2CB61A-DA05-F24A-A972-3ECA1AEEA36D}" srcOrd="2" destOrd="0" parTransId="{32AB9D5F-32C1-C74C-B494-13341B6FCA11}" sibTransId="{D35EFC5A-7E03-BD4B-A184-18E9469A9D2E}"/>
    <dgm:cxn modelId="{F5136A6B-0087-425B-B8E2-F7839A0D7C71}" srcId="{7E2CB61A-DA05-F24A-A972-3ECA1AEEA36D}" destId="{18171D88-AE9B-4ED1-941D-8BB8DBD6683B}" srcOrd="0" destOrd="0" parTransId="{6934F36F-019C-4BBC-A459-8C9CDAF47516}" sibTransId="{7E068A4E-D6F7-4BF3-AD9B-8A64A38D1540}"/>
    <dgm:cxn modelId="{8FE66188-7EA7-394E-BB9F-0B6F88252F2D}" type="presOf" srcId="{7E2CB61A-DA05-F24A-A972-3ECA1AEEA36D}" destId="{16B0A193-D0EF-704E-8FD2-AB87A870C98B}" srcOrd="1" destOrd="0" presId="urn:microsoft.com/office/officeart/2005/8/layout/process4"/>
    <dgm:cxn modelId="{74050C8A-A735-1442-9A38-71D0D74FDA15}" type="presOf" srcId="{193FF735-D3D7-448D-9BEB-3B7F02F17430}" destId="{AE3908D1-5F54-BB4D-ADC7-BB1A04C5F505}" srcOrd="0" destOrd="0" presId="urn:microsoft.com/office/officeart/2005/8/layout/process4"/>
    <dgm:cxn modelId="{3549919D-64D6-464E-AAD3-A7B817A07854}" srcId="{7E2CB61A-DA05-F24A-A972-3ECA1AEEA36D}" destId="{7FA85089-0CB1-4256-81BB-44CEB8F18467}" srcOrd="2" destOrd="0" parTransId="{9ED3D69A-050B-43C3-858E-1A39D71C6B58}" sibTransId="{AB5A2D41-9C1F-4A6E-BD53-F1959204465C}"/>
    <dgm:cxn modelId="{00AAC89F-6CCA-4D22-8D20-CD8357BF81DF}" srcId="{7E2CB61A-DA05-F24A-A972-3ECA1AEEA36D}" destId="{4A7973A9-F34A-4D0B-93D4-20A5375CCE45}" srcOrd="1" destOrd="0" parTransId="{466AD54F-32A0-4C5F-85C3-EA5C4788C15C}" sibTransId="{5CD25FC2-C412-4A7D-97AB-9D3681DE8A49}"/>
    <dgm:cxn modelId="{6BBDA2B9-8FB7-864E-9ACE-1CBAB480DEAE}" type="presOf" srcId="{18171D88-AE9B-4ED1-941D-8BB8DBD6683B}" destId="{1528F403-FE9A-334C-8B27-CB2AC94145CF}" srcOrd="0" destOrd="0" presId="urn:microsoft.com/office/officeart/2005/8/layout/process4"/>
    <dgm:cxn modelId="{19F594BD-4323-465C-8AC5-837A5A47145A}" srcId="{F8ABC37D-95B5-4CBA-8D08-0004A3B4417A}" destId="{30F3B33E-A59A-4253-AF4E-89EFC02E0631}" srcOrd="3" destOrd="0" parTransId="{A2F36399-9CE2-4400-9C6E-0E9D43278C0F}" sibTransId="{F9CB736B-0B35-4B55-A90F-D42008B44A8F}"/>
    <dgm:cxn modelId="{DBA85AD6-1040-B144-912F-B8A04E163DE6}" type="presOf" srcId="{23E8CB0E-0B39-214F-9869-346D62CF734D}" destId="{A5569686-6582-0E4C-A94C-9321AD178947}" srcOrd="0" destOrd="0" presId="urn:microsoft.com/office/officeart/2005/8/layout/process4"/>
    <dgm:cxn modelId="{15F92DE9-E637-DD4C-BC37-B423D57A8720}" type="presOf" srcId="{F8ABC37D-95B5-4CBA-8D08-0004A3B4417A}" destId="{9120E420-1BEC-F348-9DFB-0B5F0CC5569A}" srcOrd="0" destOrd="0" presId="urn:microsoft.com/office/officeart/2005/8/layout/process4"/>
    <dgm:cxn modelId="{1AA2E143-A67A-A44A-AF09-41298A6F5EFF}" type="presParOf" srcId="{9120E420-1BEC-F348-9DFB-0B5F0CC5569A}" destId="{B9DBD02D-1047-4E4E-93DB-97AD35CD0BCB}" srcOrd="0" destOrd="0" presId="urn:microsoft.com/office/officeart/2005/8/layout/process4"/>
    <dgm:cxn modelId="{6E999BD2-CECC-874C-837A-6CFCCC18D41B}" type="presParOf" srcId="{B9DBD02D-1047-4E4E-93DB-97AD35CD0BCB}" destId="{DA060EA6-623B-704C-9883-ED71E8D21D0A}" srcOrd="0" destOrd="0" presId="urn:microsoft.com/office/officeart/2005/8/layout/process4"/>
    <dgm:cxn modelId="{73233206-B8BB-EA44-9333-6E8F24E184CB}" type="presParOf" srcId="{9120E420-1BEC-F348-9DFB-0B5F0CC5569A}" destId="{406881C2-477B-4A43-A99F-D196E8328816}" srcOrd="1" destOrd="0" presId="urn:microsoft.com/office/officeart/2005/8/layout/process4"/>
    <dgm:cxn modelId="{31C83F52-F677-EF4D-A735-E67EC83AA918}" type="presParOf" srcId="{9120E420-1BEC-F348-9DFB-0B5F0CC5569A}" destId="{ACCE9E0E-C158-8B44-8960-C32BEB41F5D4}" srcOrd="2" destOrd="0" presId="urn:microsoft.com/office/officeart/2005/8/layout/process4"/>
    <dgm:cxn modelId="{22F6B0EB-A65B-C142-B21C-C3019CD160F8}" type="presParOf" srcId="{ACCE9E0E-C158-8B44-8960-C32BEB41F5D4}" destId="{A6552B38-8DB7-C240-B58C-4AEB867BB1FD}" srcOrd="0" destOrd="0" presId="urn:microsoft.com/office/officeart/2005/8/layout/process4"/>
    <dgm:cxn modelId="{6ADBC8AE-894C-FA4E-AE32-BEF6008890B2}" type="presParOf" srcId="{ACCE9E0E-C158-8B44-8960-C32BEB41F5D4}" destId="{16B0A193-D0EF-704E-8FD2-AB87A870C98B}" srcOrd="1" destOrd="0" presId="urn:microsoft.com/office/officeart/2005/8/layout/process4"/>
    <dgm:cxn modelId="{A473FE57-353E-094C-A997-26A19745EE80}" type="presParOf" srcId="{ACCE9E0E-C158-8B44-8960-C32BEB41F5D4}" destId="{242E66D8-F68E-A24C-8142-77C259534BD7}" srcOrd="2" destOrd="0" presId="urn:microsoft.com/office/officeart/2005/8/layout/process4"/>
    <dgm:cxn modelId="{485FDB90-C664-3B41-961B-2D1B99004222}" type="presParOf" srcId="{242E66D8-F68E-A24C-8142-77C259534BD7}" destId="{1528F403-FE9A-334C-8B27-CB2AC94145CF}" srcOrd="0" destOrd="0" presId="urn:microsoft.com/office/officeart/2005/8/layout/process4"/>
    <dgm:cxn modelId="{29E73AD1-7A9B-8D42-B454-7A4939E078D6}" type="presParOf" srcId="{242E66D8-F68E-A24C-8142-77C259534BD7}" destId="{B98940D4-4B23-174B-85D5-ED533A9CE188}" srcOrd="1" destOrd="0" presId="urn:microsoft.com/office/officeart/2005/8/layout/process4"/>
    <dgm:cxn modelId="{87F26B6D-9731-3449-8823-7A69A2F5D414}" type="presParOf" srcId="{242E66D8-F68E-A24C-8142-77C259534BD7}" destId="{68F71357-3B69-F049-8E35-7400B7027A01}" srcOrd="2" destOrd="0" presId="urn:microsoft.com/office/officeart/2005/8/layout/process4"/>
    <dgm:cxn modelId="{D426C3DA-735F-8F40-9A63-9E1F0E66123A}" type="presParOf" srcId="{242E66D8-F68E-A24C-8142-77C259534BD7}" destId="{D1C8EF19-49C0-CC45-8400-05C9B66D9494}" srcOrd="3" destOrd="0" presId="urn:microsoft.com/office/officeart/2005/8/layout/process4"/>
    <dgm:cxn modelId="{5A8071DF-2247-EE48-8977-CB5821A01A3F}" type="presParOf" srcId="{9120E420-1BEC-F348-9DFB-0B5F0CC5569A}" destId="{25FF934E-A257-4D4F-93E3-6F5E3537ED6B}" srcOrd="3" destOrd="0" presId="urn:microsoft.com/office/officeart/2005/8/layout/process4"/>
    <dgm:cxn modelId="{52E67379-B918-EF49-BBE2-D65A0961BD86}" type="presParOf" srcId="{9120E420-1BEC-F348-9DFB-0B5F0CC5569A}" destId="{C7B198B1-536D-E148-A55D-A3AF753CF3FB}" srcOrd="4" destOrd="0" presId="urn:microsoft.com/office/officeart/2005/8/layout/process4"/>
    <dgm:cxn modelId="{A508D589-0C79-8548-845F-373960B1D988}" type="presParOf" srcId="{C7B198B1-536D-E148-A55D-A3AF753CF3FB}" destId="{A5569686-6582-0E4C-A94C-9321AD178947}" srcOrd="0" destOrd="0" presId="urn:microsoft.com/office/officeart/2005/8/layout/process4"/>
    <dgm:cxn modelId="{CA246ACD-CC21-A247-8DF6-B4C207F0DCFF}" type="presParOf" srcId="{9120E420-1BEC-F348-9DFB-0B5F0CC5569A}" destId="{8F995F3F-7ED4-2C43-96B0-63873F21275C}" srcOrd="5" destOrd="0" presId="urn:microsoft.com/office/officeart/2005/8/layout/process4"/>
    <dgm:cxn modelId="{EA5F5808-5E8C-6445-BC8C-ED17BD90C8BA}" type="presParOf" srcId="{9120E420-1BEC-F348-9DFB-0B5F0CC5569A}" destId="{631B94BE-F77E-0142-9C2C-25A096A98932}" srcOrd="6" destOrd="0" presId="urn:microsoft.com/office/officeart/2005/8/layout/process4"/>
    <dgm:cxn modelId="{AD0FCAA7-DFDB-2848-BA7A-4496B6BAC9CE}" type="presParOf" srcId="{631B94BE-F77E-0142-9C2C-25A096A98932}" destId="{AE3908D1-5F54-BB4D-ADC7-BB1A04C5F5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230164" y="2207"/>
          <a:ext cx="8920660" cy="11437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290503" rIns="173086" bIns="29050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Compare and contrast a team versus a work group. </a:t>
          </a:r>
          <a:endParaRPr lang="en-US" sz="2800" kern="1200" dirty="0"/>
        </a:p>
      </dsp:txBody>
      <dsp:txXfrm>
        <a:off x="2230164" y="2207"/>
        <a:ext cx="8920660" cy="1143712"/>
      </dsp:txXfrm>
    </dsp:sp>
    <dsp:sp modelId="{55216251-E1A0-8742-8EE9-F69D56E8CF1D}">
      <dsp:nvSpPr>
        <dsp:cNvPr id="0" name=""/>
        <dsp:cNvSpPr/>
      </dsp:nvSpPr>
      <dsp:spPr>
        <a:xfrm>
          <a:off x="0" y="2207"/>
          <a:ext cx="2230165" cy="114371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12973" rIns="118013" bIns="112973" numCol="1" spcCol="1270" anchor="ctr" anchorCtr="0">
          <a:noAutofit/>
        </a:bodyPr>
        <a:lstStyle/>
        <a:p>
          <a:pPr marL="0" lvl="0" indent="0" algn="ctr" defTabSz="1244600">
            <a:lnSpc>
              <a:spcPct val="90000"/>
            </a:lnSpc>
            <a:spcBef>
              <a:spcPct val="0"/>
            </a:spcBef>
            <a:spcAft>
              <a:spcPct val="35000"/>
            </a:spcAft>
            <a:buNone/>
          </a:pPr>
          <a:r>
            <a:rPr lang="en-US" sz="2800" b="1" kern="1200" dirty="0"/>
            <a:t>Compare and Contrast</a:t>
          </a:r>
        </a:p>
      </dsp:txBody>
      <dsp:txXfrm>
        <a:off x="0" y="2207"/>
        <a:ext cx="2230165" cy="1143712"/>
      </dsp:txXfrm>
    </dsp:sp>
    <dsp:sp modelId="{D0E99BCC-505E-124F-8B70-2703834E7A43}">
      <dsp:nvSpPr>
        <dsp:cNvPr id="0" name=""/>
        <dsp:cNvSpPr/>
      </dsp:nvSpPr>
      <dsp:spPr>
        <a:xfrm>
          <a:off x="2230165" y="1214542"/>
          <a:ext cx="8920660" cy="1143712"/>
        </a:xfrm>
        <a:prstGeom prst="rect">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290503" rIns="173086" bIns="29050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Review the evidence for the impact of teamwork on healthcare outcomes</a:t>
          </a:r>
          <a:r>
            <a:rPr lang="en-US" sz="3600" kern="1200" dirty="0">
              <a:latin typeface="+mn-lt"/>
            </a:rPr>
            <a:t>.</a:t>
          </a:r>
          <a:endParaRPr lang="en-US" sz="2800" kern="1200" dirty="0"/>
        </a:p>
      </dsp:txBody>
      <dsp:txXfrm>
        <a:off x="2230165" y="1214542"/>
        <a:ext cx="8920660" cy="1143712"/>
      </dsp:txXfrm>
    </dsp:sp>
    <dsp:sp modelId="{B20BAC83-D428-0746-A73F-30DA206B5871}">
      <dsp:nvSpPr>
        <dsp:cNvPr id="0" name=""/>
        <dsp:cNvSpPr/>
      </dsp:nvSpPr>
      <dsp:spPr>
        <a:xfrm>
          <a:off x="0" y="1214542"/>
          <a:ext cx="2230165" cy="1143712"/>
        </a:xfrm>
        <a:prstGeom prst="rect">
          <a:avLst/>
        </a:prstGeom>
        <a:solidFill>
          <a:schemeClr val="lt1">
            <a:hueOff val="0"/>
            <a:satOff val="0"/>
            <a:lumOff val="0"/>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12973" rIns="118013" bIns="112973" numCol="1" spcCol="1270" anchor="ctr" anchorCtr="0">
          <a:noAutofit/>
        </a:bodyPr>
        <a:lstStyle/>
        <a:p>
          <a:pPr marL="0" lvl="0" indent="0" algn="ctr" defTabSz="1244600">
            <a:lnSpc>
              <a:spcPct val="90000"/>
            </a:lnSpc>
            <a:spcBef>
              <a:spcPct val="0"/>
            </a:spcBef>
            <a:spcAft>
              <a:spcPct val="35000"/>
            </a:spcAft>
            <a:buNone/>
          </a:pPr>
          <a:r>
            <a:rPr lang="en-US" sz="2800" b="1" kern="1200" dirty="0"/>
            <a:t>Review</a:t>
          </a:r>
        </a:p>
      </dsp:txBody>
      <dsp:txXfrm>
        <a:off x="0" y="1214542"/>
        <a:ext cx="2230165" cy="1143712"/>
      </dsp:txXfrm>
    </dsp:sp>
    <dsp:sp modelId="{D84F214D-A939-ED4B-BBD7-3E8820C34E20}">
      <dsp:nvSpPr>
        <dsp:cNvPr id="0" name=""/>
        <dsp:cNvSpPr/>
      </dsp:nvSpPr>
      <dsp:spPr>
        <a:xfrm>
          <a:off x="2230165" y="2426877"/>
          <a:ext cx="8920660" cy="1143712"/>
        </a:xfrm>
        <a:prstGeom prst="rect">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290503" rIns="173086" bIns="29050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Recognize the 4 classic stages of team development.</a:t>
          </a:r>
          <a:endParaRPr lang="en-US" sz="2800" kern="1200" dirty="0"/>
        </a:p>
      </dsp:txBody>
      <dsp:txXfrm>
        <a:off x="2230165" y="2426877"/>
        <a:ext cx="8920660" cy="1143712"/>
      </dsp:txXfrm>
    </dsp:sp>
    <dsp:sp modelId="{19648176-06C6-3E42-8A6E-E624B13BDE2D}">
      <dsp:nvSpPr>
        <dsp:cNvPr id="0" name=""/>
        <dsp:cNvSpPr/>
      </dsp:nvSpPr>
      <dsp:spPr>
        <a:xfrm>
          <a:off x="0" y="2426877"/>
          <a:ext cx="2230165" cy="1143712"/>
        </a:xfrm>
        <a:prstGeom prst="rect">
          <a:avLst/>
        </a:prstGeom>
        <a:solidFill>
          <a:schemeClr val="lt1">
            <a:hueOff val="0"/>
            <a:satOff val="0"/>
            <a:lumOff val="0"/>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12973" rIns="118013" bIns="112973" numCol="1" spcCol="1270" anchor="ctr" anchorCtr="0">
          <a:noAutofit/>
        </a:bodyPr>
        <a:lstStyle/>
        <a:p>
          <a:pPr marL="0" lvl="0" indent="0" algn="ctr" defTabSz="1244600">
            <a:lnSpc>
              <a:spcPct val="90000"/>
            </a:lnSpc>
            <a:spcBef>
              <a:spcPct val="0"/>
            </a:spcBef>
            <a:spcAft>
              <a:spcPct val="35000"/>
            </a:spcAft>
            <a:buNone/>
          </a:pPr>
          <a:r>
            <a:rPr lang="en-US" sz="2800" b="1" kern="1200" dirty="0"/>
            <a:t>Recognize </a:t>
          </a:r>
        </a:p>
      </dsp:txBody>
      <dsp:txXfrm>
        <a:off x="0" y="2426877"/>
        <a:ext cx="2230165" cy="1143712"/>
      </dsp:txXfrm>
    </dsp:sp>
    <dsp:sp modelId="{DA3F5FCE-B5DE-8C49-BD14-E6A8AD6DE790}">
      <dsp:nvSpPr>
        <dsp:cNvPr id="0" name=""/>
        <dsp:cNvSpPr/>
      </dsp:nvSpPr>
      <dsp:spPr>
        <a:xfrm>
          <a:off x="2230165" y="3639212"/>
          <a:ext cx="8920660" cy="1143712"/>
        </a:xfrm>
        <a:prstGeom prst="rect">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290503" rIns="173086" bIns="29050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Identify some best </a:t>
          </a:r>
          <a:r>
            <a:rPr lang="en-US" sz="2800" kern="1200" baseline="0" dirty="0">
              <a:latin typeface="+mn-lt"/>
            </a:rPr>
            <a:t>practices that can help a team become high performing. </a:t>
          </a:r>
          <a:endParaRPr lang="en-US" sz="2800" kern="1200" dirty="0"/>
        </a:p>
      </dsp:txBody>
      <dsp:txXfrm>
        <a:off x="2230165" y="3639212"/>
        <a:ext cx="8920660" cy="1143712"/>
      </dsp:txXfrm>
    </dsp:sp>
    <dsp:sp modelId="{154E62DF-BA07-DB47-A56F-F89957103909}">
      <dsp:nvSpPr>
        <dsp:cNvPr id="0" name=""/>
        <dsp:cNvSpPr/>
      </dsp:nvSpPr>
      <dsp:spPr>
        <a:xfrm>
          <a:off x="0" y="3639212"/>
          <a:ext cx="2230165" cy="1143712"/>
        </a:xfrm>
        <a:prstGeom prst="rect">
          <a:avLst/>
        </a:prstGeom>
        <a:solidFill>
          <a:schemeClr val="lt1">
            <a:hueOff val="0"/>
            <a:satOff val="0"/>
            <a:lumOff val="0"/>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12973" rIns="118013" bIns="112973" numCol="1" spcCol="1270" anchor="ctr" anchorCtr="0">
          <a:noAutofit/>
        </a:bodyPr>
        <a:lstStyle/>
        <a:p>
          <a:pPr marL="0" lvl="0" indent="0" algn="ctr" defTabSz="1244600">
            <a:lnSpc>
              <a:spcPct val="90000"/>
            </a:lnSpc>
            <a:spcBef>
              <a:spcPct val="0"/>
            </a:spcBef>
            <a:spcAft>
              <a:spcPct val="35000"/>
            </a:spcAft>
            <a:buNone/>
          </a:pPr>
          <a:r>
            <a:rPr lang="en-US" sz="2800" b="1" kern="1200" dirty="0"/>
            <a:t>Identify</a:t>
          </a:r>
        </a:p>
      </dsp:txBody>
      <dsp:txXfrm>
        <a:off x="0" y="3639212"/>
        <a:ext cx="2230165" cy="1143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60EA6-623B-704C-9883-ED71E8D21D0A}">
      <dsp:nvSpPr>
        <dsp:cNvPr id="0" name=""/>
        <dsp:cNvSpPr/>
      </dsp:nvSpPr>
      <dsp:spPr>
        <a:xfrm>
          <a:off x="0" y="4907649"/>
          <a:ext cx="11732216" cy="10736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white"/>
              </a:solidFill>
              <a:latin typeface="Calibri Light" panose="020F0302020204030204"/>
              <a:ea typeface="+mn-ea"/>
              <a:cs typeface="+mn-cs"/>
            </a:rPr>
            <a:t>Highly effective teams meet regularly, have rhythm and discipline, and use huddles and meeting skills which may drive engagement and true joy in work!</a:t>
          </a:r>
        </a:p>
      </dsp:txBody>
      <dsp:txXfrm>
        <a:off x="0" y="4907649"/>
        <a:ext cx="11732216" cy="1073673"/>
      </dsp:txXfrm>
    </dsp:sp>
    <dsp:sp modelId="{16B0A193-D0EF-704E-8FD2-AB87A870C98B}">
      <dsp:nvSpPr>
        <dsp:cNvPr id="0" name=""/>
        <dsp:cNvSpPr/>
      </dsp:nvSpPr>
      <dsp:spPr>
        <a:xfrm rot="10800000">
          <a:off x="0" y="3272444"/>
          <a:ext cx="11732216" cy="1651310"/>
        </a:xfrm>
        <a:prstGeom prst="upArrowCallou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white"/>
              </a:solidFill>
              <a:latin typeface="Calibri Light" panose="020F0302020204030204"/>
              <a:ea typeface="+mn-ea"/>
              <a:cs typeface="+mn-cs"/>
            </a:rPr>
            <a:t>High performing teams evolve over time, and we can anticipate 4 developmental stages. </a:t>
          </a:r>
        </a:p>
      </dsp:txBody>
      <dsp:txXfrm rot="-10800000">
        <a:off x="0" y="3272444"/>
        <a:ext cx="11732216" cy="579609"/>
      </dsp:txXfrm>
    </dsp:sp>
    <dsp:sp modelId="{1528F403-FE9A-334C-8B27-CB2AC94145CF}">
      <dsp:nvSpPr>
        <dsp:cNvPr id="0" name=""/>
        <dsp:cNvSpPr/>
      </dsp:nvSpPr>
      <dsp:spPr>
        <a:xfrm>
          <a:off x="0" y="3852054"/>
          <a:ext cx="2933054" cy="49374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Forming</a:t>
          </a:r>
        </a:p>
      </dsp:txBody>
      <dsp:txXfrm>
        <a:off x="0" y="3852054"/>
        <a:ext cx="2933054" cy="493741"/>
      </dsp:txXfrm>
    </dsp:sp>
    <dsp:sp modelId="{B98940D4-4B23-174B-85D5-ED533A9CE188}">
      <dsp:nvSpPr>
        <dsp:cNvPr id="0" name=""/>
        <dsp:cNvSpPr/>
      </dsp:nvSpPr>
      <dsp:spPr>
        <a:xfrm>
          <a:off x="2933054" y="3852054"/>
          <a:ext cx="2933054" cy="493741"/>
        </a:xfrm>
        <a:prstGeom prst="rect">
          <a:avLst/>
        </a:prstGeom>
        <a:solidFill>
          <a:schemeClr val="accent2">
            <a:tint val="40000"/>
            <a:alpha val="90000"/>
            <a:hueOff val="2092019"/>
            <a:satOff val="3259"/>
            <a:lumOff val="187"/>
            <a:alphaOff val="0"/>
          </a:schemeClr>
        </a:solidFill>
        <a:ln w="12700" cap="flat" cmpd="sng" algn="ctr">
          <a:solidFill>
            <a:schemeClr val="accent2">
              <a:tint val="40000"/>
              <a:alpha val="90000"/>
              <a:hueOff val="2092019"/>
              <a:satOff val="3259"/>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Storming</a:t>
          </a:r>
        </a:p>
      </dsp:txBody>
      <dsp:txXfrm>
        <a:off x="2933054" y="3852054"/>
        <a:ext cx="2933054" cy="493741"/>
      </dsp:txXfrm>
    </dsp:sp>
    <dsp:sp modelId="{68F71357-3B69-F049-8E35-7400B7027A01}">
      <dsp:nvSpPr>
        <dsp:cNvPr id="0" name=""/>
        <dsp:cNvSpPr/>
      </dsp:nvSpPr>
      <dsp:spPr>
        <a:xfrm>
          <a:off x="5866108" y="3852054"/>
          <a:ext cx="2933054" cy="493741"/>
        </a:xfrm>
        <a:prstGeom prst="rect">
          <a:avLst/>
        </a:prstGeom>
        <a:solidFill>
          <a:schemeClr val="accent2">
            <a:tint val="40000"/>
            <a:alpha val="90000"/>
            <a:hueOff val="4184038"/>
            <a:satOff val="6517"/>
            <a:lumOff val="373"/>
            <a:alphaOff val="0"/>
          </a:schemeClr>
        </a:solidFill>
        <a:ln w="12700" cap="flat" cmpd="sng" algn="ctr">
          <a:solidFill>
            <a:schemeClr val="accent2">
              <a:tint val="40000"/>
              <a:alpha val="90000"/>
              <a:hueOff val="4184038"/>
              <a:satOff val="6517"/>
              <a:lumOff val="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Norming</a:t>
          </a:r>
        </a:p>
      </dsp:txBody>
      <dsp:txXfrm>
        <a:off x="5866108" y="3852054"/>
        <a:ext cx="2933054" cy="493741"/>
      </dsp:txXfrm>
    </dsp:sp>
    <dsp:sp modelId="{D1C8EF19-49C0-CC45-8400-05C9B66D9494}">
      <dsp:nvSpPr>
        <dsp:cNvPr id="0" name=""/>
        <dsp:cNvSpPr/>
      </dsp:nvSpPr>
      <dsp:spPr>
        <a:xfrm>
          <a:off x="8799162" y="3852054"/>
          <a:ext cx="2933054" cy="493741"/>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Performing</a:t>
          </a:r>
        </a:p>
      </dsp:txBody>
      <dsp:txXfrm>
        <a:off x="8799162" y="3852054"/>
        <a:ext cx="2933054" cy="493741"/>
      </dsp:txXfrm>
    </dsp:sp>
    <dsp:sp modelId="{A5569686-6582-0E4C-A94C-9321AD178947}">
      <dsp:nvSpPr>
        <dsp:cNvPr id="0" name=""/>
        <dsp:cNvSpPr/>
      </dsp:nvSpPr>
      <dsp:spPr>
        <a:xfrm rot="10800000">
          <a:off x="0" y="1637239"/>
          <a:ext cx="11732216" cy="1651310"/>
        </a:xfrm>
        <a:prstGeom prst="upArrowCallou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white"/>
              </a:solidFill>
              <a:latin typeface="Calibri Light" panose="020F0302020204030204"/>
              <a:ea typeface="+mn-ea"/>
              <a:cs typeface="+mn-cs"/>
            </a:rPr>
            <a:t>Evidence supports improved team performance can positively impact </a:t>
          </a:r>
        </a:p>
        <a:p>
          <a:pPr marL="0" lvl="0" indent="0" algn="ctr" defTabSz="1066800">
            <a:lnSpc>
              <a:spcPct val="90000"/>
            </a:lnSpc>
            <a:spcBef>
              <a:spcPct val="0"/>
            </a:spcBef>
            <a:spcAft>
              <a:spcPct val="35000"/>
            </a:spcAft>
            <a:buNone/>
          </a:pPr>
          <a:r>
            <a:rPr lang="en-US" sz="2400" b="1" kern="1200" dirty="0">
              <a:solidFill>
                <a:prstClr val="white"/>
              </a:solidFill>
              <a:latin typeface="Calibri Light" panose="020F0302020204030204"/>
              <a:ea typeface="+mn-ea"/>
              <a:cs typeface="+mn-cs"/>
            </a:rPr>
            <a:t>outcomes, cost, and care coordination.</a:t>
          </a:r>
        </a:p>
      </dsp:txBody>
      <dsp:txXfrm rot="10800000">
        <a:off x="0" y="1637239"/>
        <a:ext cx="11732216" cy="1072972"/>
      </dsp:txXfrm>
    </dsp:sp>
    <dsp:sp modelId="{AE3908D1-5F54-BB4D-ADC7-BB1A04C5F505}">
      <dsp:nvSpPr>
        <dsp:cNvPr id="0" name=""/>
        <dsp:cNvSpPr/>
      </dsp:nvSpPr>
      <dsp:spPr>
        <a:xfrm rot="10800000">
          <a:off x="0" y="2034"/>
          <a:ext cx="11732216" cy="1651310"/>
        </a:xfrm>
        <a:prstGeom prst="upArrowCallou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white"/>
              </a:solidFill>
              <a:latin typeface="Calibri Light" panose="020F0302020204030204"/>
              <a:ea typeface="+mn-ea"/>
              <a:cs typeface="+mn-cs"/>
            </a:rPr>
            <a:t>Not all working groups are teams, and it’s important to know the difference. </a:t>
          </a:r>
          <a:endParaRPr lang="en-US" sz="2400" b="1" kern="1200" dirty="0"/>
        </a:p>
      </dsp:txBody>
      <dsp:txXfrm rot="10800000">
        <a:off x="0" y="2034"/>
        <a:ext cx="11732216" cy="107297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12/5/23</a:t>
            </a:fld>
            <a:endParaRPr lang="en-US" dirty="0"/>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dirty="0"/>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12/5/23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dirty="0"/>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provide you with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This lesson is called Foundations for High Performing Teams Part 1 and the purpose of this lesson is to integrate principles from team science to improve the performance of multidisciplinary teams, like yours, engaged in improving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a:t>
            </a:fld>
            <a:endParaRPr lang="en-US" dirty="0"/>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Slide Script: </a:t>
            </a:r>
            <a:r>
              <a:rPr lang="en-US" sz="1600" b="0" dirty="0"/>
              <a:t>Teams often proceed through 4 classic stages of development and evolution, these stages are forming, storming, norming and performing. This visual demonstrates how team effectiveness changes over time through these developmental stages. It is important to note that although this is displayed as a line, teams can move in both directions over time. Today we will focus on the first 2 stages: forming &amp; storming.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t>In a subsequent lesson we will discuss norming and performing.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TIME: 30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14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Tx/>
              <a:buNone/>
            </a:pPr>
            <a:r>
              <a:rPr lang="en-US" sz="1000" b="1" dirty="0"/>
              <a:t>Slide Script: </a:t>
            </a:r>
            <a:r>
              <a:rPr lang="en-US" sz="1000" b="0" dirty="0"/>
              <a:t>The first step - </a:t>
            </a:r>
            <a:r>
              <a:rPr lang="en-US" sz="1000" b="0" u="sng" dirty="0"/>
              <a:t>forming</a:t>
            </a:r>
            <a:r>
              <a:rPr lang="en-US" sz="1000" b="0" dirty="0"/>
              <a:t> – as we know that getting off to a good start is critical to the success of a team. At this early stage, team members are positive and polite and perhaps a bit anxious or worried about the work that lies ahead. The goals at this phase include: </a:t>
            </a:r>
            <a:r>
              <a:rPr lang="en-US" sz="1000" b="0" i="1" dirty="0"/>
              <a:t>READ SLIDE</a:t>
            </a:r>
          </a:p>
          <a:p>
            <a:pPr lvl="0">
              <a:buFontTx/>
              <a:buNone/>
            </a:pPr>
            <a:endParaRPr lang="en-US" sz="1000" b="0" dirty="0"/>
          </a:p>
          <a:p>
            <a:pPr lvl="0">
              <a:buFontTx/>
              <a:buNone/>
            </a:pPr>
            <a:r>
              <a:rPr lang="en-US" sz="1000" b="0" dirty="0"/>
              <a:t>During the Forming stage, the team should consider:</a:t>
            </a:r>
            <a:endParaRPr lang="en-US" sz="1000" dirty="0"/>
          </a:p>
          <a:p>
            <a:pPr marL="171450" lvl="0" indent="-171450">
              <a:buFont typeface="Arial" panose="020B0604020202020204" pitchFamily="34" charset="0"/>
              <a:buChar char="•"/>
            </a:pPr>
            <a:r>
              <a:rPr lang="en-US" sz="1000" dirty="0"/>
              <a:t>the key roles are invited and respected; and members understand their role and value to the team.</a:t>
            </a:r>
          </a:p>
          <a:p>
            <a:pPr marL="171450" lvl="0" indent="-171450">
              <a:buFont typeface="Arial" panose="020B0604020202020204" pitchFamily="34" charset="0"/>
              <a:buChar char="•"/>
            </a:pPr>
            <a:r>
              <a:rPr lang="en-US" sz="1000" dirty="0"/>
              <a:t>Include patient &amp; family partners early on; team leader should position patient partners as full members of the team</a:t>
            </a:r>
          </a:p>
          <a:p>
            <a:pPr marL="171450" lvl="0" indent="-171450">
              <a:buFont typeface="Arial" panose="020B0604020202020204" pitchFamily="34" charset="0"/>
              <a:buChar char="•"/>
            </a:pPr>
            <a:r>
              <a:rPr lang="en-US" sz="1000" dirty="0"/>
              <a:t>The team kick-off meeting and </a:t>
            </a:r>
            <a:r>
              <a:rPr lang="en-US" sz="1000" u="none" dirty="0"/>
              <a:t>agenda setting is critical and teams should answer the “so what and so why” questions of the work ahead</a:t>
            </a:r>
            <a:endParaRPr lang="en-US" sz="10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mn-lt"/>
                <a:ea typeface="+mn-ea"/>
                <a:cs typeface="+mn-cs"/>
              </a:rPr>
              <a:t>Insert Story / Example / Case Study Here: </a:t>
            </a:r>
            <a:r>
              <a:rPr lang="en-US" sz="1000" b="0" i="0" kern="1200" dirty="0">
                <a:solidFill>
                  <a:schemeClr val="tx1"/>
                </a:solidFill>
                <a:effectLst/>
                <a:latin typeface="+mn-lt"/>
                <a:ea typeface="+mn-ea"/>
                <a:cs typeface="+mn-cs"/>
              </a:rPr>
              <a:t>In </a:t>
            </a:r>
            <a:r>
              <a:rPr lang="en-US" sz="1000" b="0" i="1" kern="1200" dirty="0">
                <a:solidFill>
                  <a:schemeClr val="tx1"/>
                </a:solidFill>
                <a:effectLst/>
                <a:latin typeface="+mn-lt"/>
                <a:ea typeface="+mn-ea"/>
                <a:cs typeface="+mn-cs"/>
              </a:rPr>
              <a:t>Google’s quest to build the perfect team, called the Aristotle Project t</a:t>
            </a:r>
            <a:r>
              <a:rPr lang="en-US" sz="1000" i="1" dirty="0"/>
              <a:t>hey studied 100s of teams and analyzed consistent evidence for team success. </a:t>
            </a:r>
            <a:r>
              <a:rPr lang="en-US" sz="1000" b="0" i="1" kern="1200" dirty="0">
                <a:solidFill>
                  <a:schemeClr val="tx1"/>
                </a:solidFill>
                <a:effectLst/>
                <a:latin typeface="+mn-lt"/>
                <a:ea typeface="+mn-ea"/>
                <a:cs typeface="+mn-cs"/>
              </a:rPr>
              <a:t>They found that the “launch” or formative phase of a team actually sets the course for the team’s success. Two teams with very similar starting conditions can end up with completely different levels of functioning and outcomes due to very slight differences in how they begin. </a:t>
            </a:r>
            <a:r>
              <a:rPr lang="en-US" sz="1000" b="1" i="1" kern="1200" dirty="0">
                <a:solidFill>
                  <a:schemeClr val="tx1"/>
                </a:solidFill>
                <a:effectLst/>
                <a:latin typeface="+mn-lt"/>
                <a:ea typeface="+mn-ea"/>
                <a:cs typeface="+mn-cs"/>
              </a:rPr>
              <a:t>One of the key lessons here is creating psychological safety for each member of the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Step 2 is “Storming” which is the stage where team members are moving from being from polite to conflict. Different work styles and approaches to problems may arise and there may be confusion on the aims. The goals at this phase include: </a:t>
            </a:r>
            <a:r>
              <a:rPr lang="en-US" sz="1000" b="0" i="1"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t>During the norming stage, teams may consider: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Icebreakers to build trust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Discover and acknowledge different work styles amongst team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Acknowledge that confusion on project aims is normal and continue to use or refine your SMART aim and charter to provide focus and clarity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summary, conflict is normal and healthy but should be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t>Take a quick peek at how the team will evolve, over time, to generate success. </a:t>
            </a:r>
            <a:r>
              <a:rPr lang="en-US" sz="1000" b="0" i="1" dirty="0"/>
              <a:t>(open animations for norming and performing). Norming (read slide) and Performing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chemeClr val="accent5"/>
                </a:solidFill>
              </a:rPr>
              <a:t>ONLY If this comes up in your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t>Tips for NORMING: </a:t>
            </a:r>
          </a:p>
          <a:p>
            <a:pPr lvl="0">
              <a:buFont typeface="Wingdings" pitchFamily="2" charset="2"/>
              <a:buChar char="q"/>
            </a:pPr>
            <a:r>
              <a:rPr lang="en-US" sz="1000" dirty="0"/>
              <a:t>Growing</a:t>
            </a:r>
            <a:r>
              <a:rPr lang="en-US" sz="1000" baseline="0" dirty="0"/>
              <a:t> appreciation for differences and shared mental models</a:t>
            </a:r>
            <a:endParaRPr lang="en-US" sz="1000" dirty="0"/>
          </a:p>
          <a:p>
            <a:pPr lvl="0">
              <a:buFont typeface="Wingdings" pitchFamily="2" charset="2"/>
              <a:buChar char="q"/>
            </a:pPr>
            <a:r>
              <a:rPr lang="en-US" sz="1000" dirty="0"/>
              <a:t>  New ways of working (Timekeeping, standard agendas, meeting expectations adopted, and routine data feedback loop); </a:t>
            </a:r>
          </a:p>
          <a:p>
            <a:pPr lvl="0">
              <a:buFont typeface="Wingdings" pitchFamily="2" charset="2"/>
              <a:buChar char="q"/>
            </a:pPr>
            <a:r>
              <a:rPr lang="en-US" sz="1000" dirty="0"/>
              <a:t>  Increased participation across multiple roles in the group; more comfortable with controversy; infusing some fun!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t>Tips for Performing:</a:t>
            </a:r>
          </a:p>
          <a:p>
            <a:pPr lvl="0">
              <a:buFont typeface="Wingdings" pitchFamily="2" charset="2"/>
              <a:buChar char="q"/>
            </a:pPr>
            <a:r>
              <a:rPr lang="en-US" sz="1000" dirty="0"/>
              <a:t>Team measures their collective performance; commitment and pride growing.</a:t>
            </a:r>
          </a:p>
          <a:p>
            <a:pPr lvl="0">
              <a:buFont typeface="Wingdings" pitchFamily="2" charset="2"/>
              <a:buChar char="q"/>
            </a:pPr>
            <a:r>
              <a:rPr lang="en-US" sz="1000" dirty="0"/>
              <a:t>  Team discusses, decides and does real work together</a:t>
            </a:r>
          </a:p>
          <a:p>
            <a:pPr lvl="0">
              <a:buFont typeface="Wingdings" pitchFamily="2" charset="2"/>
              <a:buChar char="q"/>
            </a:pPr>
            <a:r>
              <a:rPr lang="en-US" sz="1000" dirty="0"/>
              <a:t>  Team holds themselves and each other accountable</a:t>
            </a:r>
          </a:p>
          <a:p>
            <a:pPr lvl="0">
              <a:buFont typeface="Wingdings" pitchFamily="2" charset="2"/>
              <a:buChar char="q"/>
            </a:pPr>
            <a:r>
              <a:rPr lang="en-US" sz="1000" dirty="0"/>
              <a:t>  Celebrates small wins and infuses some  FUN!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Let’s take a look at some strategies that high performing teams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Instructor Notes: </a:t>
            </a:r>
            <a:r>
              <a:rPr lang="en-US" sz="1000" i="1" dirty="0"/>
              <a:t>If time allows, you could connect back to Project Aristotle. They demonstrated that how teams “start up” and how they organize and set group norms, expectations and traditions in the early phases, are a big predictor of their success. Technology roll-out projects are particularly sensitive to this. Tools are designed, developed and rolled out (a first round win) and then subject to failure for lack of use, or failure to learn from the data they generate.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t>TIME: </a:t>
            </a:r>
            <a:r>
              <a:rPr lang="en-US" sz="1000" b="0" i="0"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r>
              <a:rPr lang="en-US" b="0" dirty="0"/>
              <a:t>Many teams find that regularly scheduled rapid fire quick team huddles are effective in promoting teamwork and driving their goals. Please be sure to check out the huddle video which shows teams in action. </a:t>
            </a:r>
          </a:p>
          <a:p>
            <a:endParaRPr lang="en-US" b="0" dirty="0"/>
          </a:p>
          <a:p>
            <a:r>
              <a:rPr lang="en-US" dirty="0"/>
              <a:t>Remember that team huddles are short (10 minutes or less) and typically conducted “standing” on the shop floor.  Huddles align team members, and typically focus on the task of the day (i.e. what PDSA are we testing today to enroll more patients). Huddles should include the whole team, whenever possible, to help to align and sync the work. Huddles are a great place to get quick answers, to share quick updates or reminders (for example: we are slipping on patient enrollment), and to give quick shout-outs. Bigger challenges are identified and “parked” for the longer team meeting agenda. </a:t>
            </a:r>
          </a:p>
          <a:p>
            <a:endParaRPr lang="en-US" dirty="0"/>
          </a:p>
          <a:p>
            <a:r>
              <a:rPr lang="en-US" sz="1800" dirty="0">
                <a:effectLst/>
                <a:latin typeface="Calibri" panose="020F0502020204030204" pitchFamily="34" charset="0"/>
                <a:ea typeface="Calibri" panose="020F0502020204030204" pitchFamily="34" charset="0"/>
              </a:rPr>
              <a:t>A best practice is for QI teams to have daily huddles and weekly QI team meetings and monthly “all staff” meetings with QI teams reporting in – see what works for your context. </a:t>
            </a:r>
            <a:endParaRPr lang="en-US" dirty="0"/>
          </a:p>
          <a:p>
            <a:endParaRPr lang="en-US" b="1" dirty="0"/>
          </a:p>
          <a:p>
            <a:r>
              <a:rPr lang="en-US" b="1" dirty="0"/>
              <a:t>TIME: 60 seconds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74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Speaking of that longer, less frequent, team meeting - that requires some skill building as well:</a:t>
            </a:r>
          </a:p>
          <a:p>
            <a:pPr marL="171450" indent="-171450">
              <a:buFont typeface="Arial" panose="020B0604020202020204" pitchFamily="34" charset="0"/>
              <a:buChar char="•"/>
            </a:pPr>
            <a:r>
              <a:rPr lang="en-US" b="0" dirty="0"/>
              <a:t>Effective meetings require a clear and focused agenda (with time allocations for each agenda item);</a:t>
            </a:r>
          </a:p>
          <a:p>
            <a:pPr marL="171450" indent="-171450">
              <a:buFont typeface="Arial" panose="020B0604020202020204" pitchFamily="34" charset="0"/>
              <a:buChar char="•"/>
            </a:pPr>
            <a:r>
              <a:rPr lang="en-US" b="0" dirty="0"/>
              <a:t>Some agenda items may come from the team huddle parking lot.</a:t>
            </a:r>
          </a:p>
          <a:p>
            <a:pPr marL="171450" indent="-171450">
              <a:buFont typeface="Arial" panose="020B0604020202020204" pitchFamily="34" charset="0"/>
              <a:buChar char="•"/>
            </a:pPr>
            <a:r>
              <a:rPr lang="en-US" b="0" dirty="0"/>
              <a:t>Send agenda before the meeting (whenever possible). </a:t>
            </a:r>
          </a:p>
          <a:p>
            <a:pPr marL="171450" indent="-171450">
              <a:buFont typeface="Arial" panose="020B0604020202020204" pitchFamily="34" charset="0"/>
              <a:buChar char="•"/>
            </a:pPr>
            <a:r>
              <a:rPr lang="en-US" b="0" dirty="0"/>
              <a:t>During the “forming” stage of development it is critical to a</a:t>
            </a:r>
            <a:r>
              <a:rPr lang="en-US" dirty="0"/>
              <a:t>gree on meeting ground rules and roles such as recorder, timekeeper, and leader. </a:t>
            </a:r>
          </a:p>
          <a:p>
            <a:pPr marL="171450" indent="-171450">
              <a:buFont typeface="Arial" panose="020B0604020202020204" pitchFamily="34" charset="0"/>
              <a:buChar char="•"/>
            </a:pPr>
            <a:r>
              <a:rPr lang="en-US" b="0" dirty="0"/>
              <a:t>At the outset of each meeting review roles and be sure that all understand their role and responsibilities (</a:t>
            </a:r>
            <a:r>
              <a:rPr lang="en-US" b="0" dirty="0">
                <a:solidFill>
                  <a:srgbClr val="C00000"/>
                </a:solidFill>
              </a:rPr>
              <a:t>Read from slide</a:t>
            </a:r>
            <a:r>
              <a:rPr lang="en-US"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meeting notes / or record should focus on accountability and disseminate next steps in a who, what, where and by when format);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have enough team members, you can assign a facilitator to ensure all attendees have an opportunity to speak and that one person isn’t taking up all the time</a:t>
            </a:r>
            <a:r>
              <a:rPr lang="en-US"/>
              <a:t>. The </a:t>
            </a:r>
            <a:r>
              <a:rPr lang="en-US" dirty="0"/>
              <a:t>Leader can also play this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a good idea to rotate roles if possible, so that everyone gets an opportunity to practice each role.</a:t>
            </a:r>
          </a:p>
          <a:p>
            <a:endParaRPr lang="en-US" b="0" dirty="0"/>
          </a:p>
          <a:p>
            <a:r>
              <a:rPr lang="en-US" b="1" dirty="0"/>
              <a:t>Instructor Notes:</a:t>
            </a:r>
          </a:p>
          <a:p>
            <a:r>
              <a:rPr lang="en-US" i="1" dirty="0"/>
              <a:t>As you coach teams, you need to help them make a standard “time” as that is the critical space” to do real work. You can also help teams by modeling how to use the Model for Improvement in each meeting; frame your team meetings by revisiting the 4 key questions. Short, focused weekly meetings are ideal; however, for active improvement efforts meeting at least 2X month is necessary to gain momentum and imbed the discipline needed to achieve your SMART Aims.</a:t>
            </a:r>
          </a:p>
          <a:p>
            <a:endParaRPr lang="en-US" i="1" dirty="0"/>
          </a:p>
          <a:p>
            <a:r>
              <a:rPr lang="en-US" b="1" i="0" dirty="0"/>
              <a:t>TIME: </a:t>
            </a:r>
            <a:r>
              <a:rPr lang="en-US" i="0" dirty="0"/>
              <a:t>60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82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00000"/>
              </a:lnSpc>
              <a:buNone/>
            </a:pPr>
            <a:r>
              <a:rPr lang="en-US" b="1" dirty="0"/>
              <a:t>Slide Script: </a:t>
            </a:r>
          </a:p>
          <a:p>
            <a:pPr marL="0" indent="0">
              <a:lnSpc>
                <a:spcPct val="200000"/>
              </a:lnSpc>
              <a:buNone/>
            </a:pPr>
            <a:r>
              <a:rPr lang="en-US" dirty="0"/>
              <a:t>One tool that many teams use to anchor their huddles AND meetings is a Visual Management Board. It allows the team to make their goals and work tangible, visible, and to share data and progress in real time. It is also a tool of engagement for other care team members not in the core of the improvement work but will be critical for uptake across a practice when you are ready to spread. It’s a powerful tool to build a culture of quality in your organization.</a:t>
            </a:r>
          </a:p>
          <a:p>
            <a:pPr marL="0" indent="0">
              <a:lnSpc>
                <a:spcPct val="200000"/>
              </a:lnSpc>
              <a:buNone/>
            </a:pPr>
            <a:endParaRPr lang="en-US" dirty="0"/>
          </a:p>
          <a:p>
            <a:pPr marL="0" indent="0">
              <a:lnSpc>
                <a:spcPct val="200000"/>
              </a:lnSpc>
              <a:buNone/>
            </a:pPr>
            <a:r>
              <a:rPr lang="en-US" dirty="0"/>
              <a:t>The VMB pictured here evolved over months and years and is a bit complicated. We suggest you start by sharing or posting your SMART aim and your run chart showing your data over time. You can also track your PDSA cycles right on your run chart so that anyone walking by would know what you are working on. </a:t>
            </a:r>
          </a:p>
          <a:p>
            <a:pPr marL="0" indent="0">
              <a:lnSpc>
                <a:spcPct val="200000"/>
              </a:lnSpc>
              <a:buNone/>
            </a:pPr>
            <a:endParaRPr lang="en-US" dirty="0"/>
          </a:p>
          <a:p>
            <a:pPr marL="0" indent="0">
              <a:lnSpc>
                <a:spcPct val="200000"/>
              </a:lnSpc>
              <a:buNone/>
            </a:pPr>
            <a:r>
              <a:rPr lang="en-US" b="1" dirty="0"/>
              <a:t>Instructor Notes: </a:t>
            </a:r>
            <a:r>
              <a:rPr lang="en-US" i="1" dirty="0"/>
              <a:t>Point teams to the lesson materials with examples of VMBs, and link to video of use of a VMB. </a:t>
            </a:r>
          </a:p>
          <a:p>
            <a:pPr marL="0" indent="0">
              <a:lnSpc>
                <a:spcPct val="200000"/>
              </a:lnSpc>
              <a:buNone/>
            </a:pPr>
            <a:endParaRPr lang="en-US" i="1" dirty="0"/>
          </a:p>
          <a:p>
            <a:pPr marL="0" indent="0">
              <a:lnSpc>
                <a:spcPct val="200000"/>
              </a:lnSpc>
              <a:buNone/>
            </a:pPr>
            <a:r>
              <a:rPr lang="en-US" b="1" i="0" dirty="0"/>
              <a:t>TIME: </a:t>
            </a:r>
            <a:r>
              <a:rPr lang="en-US" i="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05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r>
              <a:rPr lang="en-US" dirty="0"/>
              <a:t>In summary the most important take home messages focus on getting your team off to a good start and/or pragmatic tips to reset a team on a more productive and joyful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reiterate: A team is </a:t>
            </a:r>
            <a:r>
              <a:rPr lang="en-US" sz="1200" b="0" kern="1200" dirty="0">
                <a:solidFill>
                  <a:schemeClr val="tx1"/>
                </a:solidFill>
                <a:latin typeface="+mn-lt"/>
                <a:ea typeface="+mn-ea"/>
                <a:cs typeface="+mn-cs"/>
              </a:rPr>
              <a:t>a small number of people, with complementary skills who are committed to a common purpose, a shared set of performance goals,</a:t>
            </a:r>
            <a:r>
              <a:rPr lang="en-US" sz="1200" b="1" kern="1200" dirty="0">
                <a:solidFill>
                  <a:schemeClr val="tx1"/>
                </a:solidFill>
                <a:latin typeface="+mn-lt"/>
                <a:ea typeface="+mn-ea"/>
                <a:cs typeface="+mn-cs"/>
              </a:rPr>
              <a:t> (think SMART AIM) </a:t>
            </a:r>
            <a:r>
              <a:rPr lang="en-US" sz="1200" b="0" kern="1200" dirty="0">
                <a:solidFill>
                  <a:schemeClr val="tx1"/>
                </a:solidFill>
                <a:latin typeface="+mn-lt"/>
                <a:ea typeface="+mn-ea"/>
                <a:cs typeface="+mn-cs"/>
              </a:rPr>
              <a:t>and approach </a:t>
            </a:r>
            <a:r>
              <a:rPr lang="en-US" sz="1200" b="1" kern="1200" dirty="0">
                <a:solidFill>
                  <a:schemeClr val="tx1"/>
                </a:solidFill>
                <a:latin typeface="+mn-lt"/>
                <a:ea typeface="+mn-ea"/>
                <a:cs typeface="+mn-cs"/>
              </a:rPr>
              <a:t>(think small tests of change or PDSA cycles, and data review) </a:t>
            </a:r>
            <a:r>
              <a:rPr lang="en-US" sz="1200" b="0" kern="1200" dirty="0">
                <a:solidFill>
                  <a:schemeClr val="tx1"/>
                </a:solidFill>
                <a:latin typeface="+mn-lt"/>
                <a:ea typeface="+mn-ea"/>
                <a:cs typeface="+mn-cs"/>
              </a:rPr>
              <a:t>for which they hold themselves and each other accountable.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latin typeface="+mn-lt"/>
                <a:ea typeface="+mn-ea"/>
                <a:cs typeface="+mn-cs"/>
              </a:rPr>
              <a:t>Read remainder of slide…</a:t>
            </a:r>
            <a:endParaRPr lang="en-US" sz="1800" b="0" i="1" dirty="0"/>
          </a:p>
          <a:p>
            <a:endParaRPr lang="en-US" dirty="0"/>
          </a:p>
          <a:p>
            <a:r>
              <a:rPr lang="en-US" b="1" dirty="0"/>
              <a:t>INSTRUCTOR NOTES:</a:t>
            </a:r>
            <a:r>
              <a:rPr lang="en-US" dirty="0"/>
              <a:t> </a:t>
            </a:r>
            <a:r>
              <a:rPr lang="en-US" i="1" dirty="0"/>
              <a:t>Infusing more joy into work is an important goal. Moving forward we will be measuring the wellbeing index and using an improvement readiness measure to measure some aspects of “teamness” over time. </a:t>
            </a:r>
          </a:p>
          <a:p>
            <a:endParaRPr lang="en-US" i="1" dirty="0"/>
          </a:p>
          <a:p>
            <a:r>
              <a:rPr lang="en-US" b="1" i="0" dirty="0"/>
              <a:t>TIME: </a:t>
            </a:r>
            <a:r>
              <a:rPr lang="en-US" i="0" dirty="0"/>
              <a:t>1 minute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20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r>
              <a:rPr lang="en-US" b="0" dirty="0"/>
              <a:t>Here are some resources for you to explore, that may be found in the supplemental lesson materials. </a:t>
            </a:r>
          </a:p>
          <a:p>
            <a:endParaRPr lang="en-US" dirty="0"/>
          </a:p>
          <a:p>
            <a:r>
              <a:rPr lang="en-US" b="1" dirty="0"/>
              <a:t>INSTRUCTOR NOTES: </a:t>
            </a:r>
            <a:endParaRPr lang="en-US" b="0" i="1" dirty="0"/>
          </a:p>
          <a:p>
            <a:r>
              <a:rPr lang="en-US" b="0" i="1" dirty="0"/>
              <a:t>If you will be coaching others, you </a:t>
            </a:r>
            <a:r>
              <a:rPr lang="en-US" i="1" dirty="0"/>
              <a:t>will find reviewing at least these brief resources will enrich your learning and help you meet your team’s needs more completely. Also, it is often important to share these resources with eager or more advanced learners on your QI team may help you to meet their learning needs.  </a:t>
            </a:r>
          </a:p>
          <a:p>
            <a:endParaRPr lang="en-US" i="1" dirty="0"/>
          </a:p>
          <a:p>
            <a:r>
              <a:rPr lang="en-US" b="1" i="0" dirty="0"/>
              <a:t>TIME: </a:t>
            </a:r>
            <a:r>
              <a:rPr lang="en-US" b="0" i="0" dirty="0"/>
              <a:t>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25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If the </a:t>
            </a:r>
            <a:r>
              <a:rPr lang="en-US" b="0" i="0"/>
              <a:t>Collaborative is currently </a:t>
            </a:r>
            <a:r>
              <a:rPr lang="en-US" b="0" i="0" dirty="0"/>
              <a:t>in an Action Period of an Improvement Initiative, you may be asked to take some next steps at this time, such as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Check with IBD </a:t>
            </a:r>
            <a:r>
              <a:rPr lang="en-US" b="0" i="0" dirty="0" err="1"/>
              <a:t>Qorus</a:t>
            </a:r>
            <a:r>
              <a:rPr lang="en-US" b="0" i="0" dirty="0"/>
              <a:t> Leadership to see what next steps are right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a:t>
            </a:r>
            <a:r>
              <a:rPr lang="en-US" b="0" i="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29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r>
              <a:rPr lang="en-US" dirty="0"/>
              <a:t>We have 4 learning objectives for today that include:</a:t>
            </a:r>
          </a:p>
          <a:p>
            <a:r>
              <a:rPr lang="en-US" dirty="0"/>
              <a:t>Presenter simply reads the learning objectives. </a:t>
            </a:r>
          </a:p>
          <a:p>
            <a:endParaRPr lang="en-US" dirty="0"/>
          </a:p>
          <a:p>
            <a:r>
              <a:rPr lang="en-US" b="1" dirty="0"/>
              <a:t>TIME: </a:t>
            </a:r>
            <a:r>
              <a:rPr lang="en-US" dirty="0"/>
              <a:t>1 Minute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68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take a moment to reflect on this group (the one assembled here) or the group you work with most frequently. And answer this question with them in mind </a:t>
            </a:r>
            <a:r>
              <a:rPr lang="en-US" i="1" dirty="0"/>
              <a:t>(read poll question from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r>
              <a:rPr lang="en-US" b="0" i="1" dirty="0"/>
              <a:t>This poll serves as a tool for engagement. It is also a  bit of a “pre-test”. Poll should be built into Zoom</a:t>
            </a:r>
            <a:r>
              <a:rPr lang="en-US" i="1" dirty="0"/>
              <a:t>, or Poll Everywhere. Let the results come in, thank the participants, make no judgements, and invite them to move through the lesson to probe this thinking further.</a:t>
            </a:r>
            <a:r>
              <a:rPr lang="en-US" dirty="0"/>
              <a:t> </a:t>
            </a:r>
            <a:r>
              <a:rPr lang="en-US" i="1" dirty="0"/>
              <a:t>If polling is unavailable, you could use the chat feature or raise of hands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45 seconds MAX. Don’t linger here – move on quickly.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50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p>
          <a:p>
            <a:r>
              <a:rPr lang="en-US" dirty="0"/>
              <a:t>Not all work groups are teams, in fact the word team is woefully over-utilized. Let’s compare and contrast key behaviors of a work group vs a team.</a:t>
            </a:r>
          </a:p>
          <a:p>
            <a:endParaRPr lang="en-US" dirty="0"/>
          </a:p>
          <a:p>
            <a:r>
              <a:rPr lang="en-US" b="1" dirty="0"/>
              <a:t>Instructor Notes: </a:t>
            </a:r>
            <a:r>
              <a:rPr lang="en-US" i="1" dirty="0"/>
              <a:t>Presenter reads work group characteristics and behaviors and pauses . . . . Allow the content to resonate. Then move on to the key behaviors and characteristics of a team, again with pause for reflection. </a:t>
            </a:r>
          </a:p>
          <a:p>
            <a:endParaRPr lang="en-US" dirty="0"/>
          </a:p>
          <a:p>
            <a:r>
              <a:rPr lang="en-US" b="1" dirty="0"/>
              <a:t>Script Summary Statement:</a:t>
            </a:r>
            <a:r>
              <a:rPr lang="en-US" dirty="0"/>
              <a:t> A team is characterized by shared leadership roles; different situations may require different individuals to lead. Team members need to practice both “leadership” skills and “follow-ship” skills. These concepts transcend roles and apply to front-line clinical providers, to administrators, and to researchers</a:t>
            </a:r>
          </a:p>
          <a:p>
            <a:endParaRPr lang="en-US" dirty="0"/>
          </a:p>
          <a:p>
            <a:r>
              <a:rPr lang="en-US" b="1" dirty="0"/>
              <a:t>TIME:</a:t>
            </a:r>
            <a:r>
              <a:rPr lang="en-US" dirty="0"/>
              <a:t> 3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5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p>
          <a:p>
            <a:r>
              <a:rPr lang="en-US" b="0" dirty="0"/>
              <a:t>Let’s begin by establishing a common definition of a team. Read quote, with emphasis.  </a:t>
            </a:r>
            <a:r>
              <a:rPr lang="en-US" b="1" dirty="0"/>
              <a:t> </a:t>
            </a:r>
          </a:p>
          <a:p>
            <a:r>
              <a:rPr lang="en-US" b="1" dirty="0"/>
              <a:t> </a:t>
            </a:r>
          </a:p>
          <a:p>
            <a:r>
              <a:rPr lang="en-US" b="1" dirty="0"/>
              <a:t>INSTRUCTOR NOTES: </a:t>
            </a:r>
            <a:r>
              <a:rPr lang="en-US" b="0" i="1" dirty="0"/>
              <a:t>This classic definition comes from an oft-quoted paper in the Harvard Business Review by seminal team guru Katzenbach. A “must read” for coaches.  </a:t>
            </a:r>
            <a:endParaRPr lang="en-US" b="1" i="1" dirty="0"/>
          </a:p>
          <a:p>
            <a:endParaRPr lang="en-US" b="1" dirty="0"/>
          </a:p>
          <a:p>
            <a:r>
              <a:rPr lang="en-US" b="1" dirty="0"/>
              <a:t>TIME: 1 minute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57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OPTIONAL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 </a:t>
            </a:r>
            <a:r>
              <a:rPr lang="en-US" b="1" dirty="0"/>
              <a:t>SCRIPT</a:t>
            </a:r>
            <a:r>
              <a:rPr lang="en-US" b="1"/>
              <a:t>: </a:t>
            </a:r>
            <a:r>
              <a:rPr lang="en-US"/>
              <a:t>Reflecting </a:t>
            </a:r>
            <a:r>
              <a:rPr lang="en-US" dirty="0"/>
              <a:t>on our learning is this group appropriately classified as a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r>
              <a:rPr lang="en-US" i="1" dirty="0"/>
              <a:t>If you can note verbally how the distribution shifted.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45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65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dirty="0"/>
              <a:t>Improving quality will never happen from the top down. It always requires the work of teams. WHY? One of the foundations of improvement is appreciating the distributed knowledge that it takes to make the system work and improve upon it. Teams develop a collective “wisdom” and a collective I.Q. (A. Wooley, Carnegie Mellon’s work). </a:t>
            </a:r>
          </a:p>
          <a:p>
            <a:endParaRPr lang="en-US" dirty="0"/>
          </a:p>
          <a:p>
            <a:r>
              <a:rPr lang="en-US" dirty="0"/>
              <a:t>Ideally, every team member should be practicing at the TOP of their license and/or role capabilities. Not doing so creates waste in the system, by underutilizing knowledge, skills, and capabilities. It also creates disengagement and decreases satisfaction. </a:t>
            </a:r>
          </a:p>
          <a:p>
            <a:endParaRPr lang="en-US" dirty="0"/>
          </a:p>
          <a:p>
            <a:r>
              <a:rPr lang="en-US" dirty="0"/>
              <a:t>Unfortunately, particularly in healthcare, traditional hierarchies, and local culture sometimes inhibits that vision! As you are called to join and/or lead a new team, you have an exciting opportunity to influence the culture, behaviors and performance of the team, and to influence the outcomes of patients and families we serve. It is critical to invest the time and energy “up front” to get your team off to the right start. The Team Lesson toolkit, has numerous resources to help you launch and learn how best to work together. </a:t>
            </a:r>
          </a:p>
          <a:p>
            <a:endParaRPr lang="en-US" dirty="0"/>
          </a:p>
          <a:p>
            <a:r>
              <a:rPr lang="en-US" b="1" dirty="0"/>
              <a:t>TIME: </a:t>
            </a:r>
            <a:r>
              <a:rPr lang="en-US" dirty="0"/>
              <a:t>1.5  minutes</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99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r>
              <a:rPr lang="en-US" dirty="0"/>
              <a:t>There is strong evidence that teamwork plays a role in improving both the quality of care, experience of care, costs of care, as well as improving joy in work. This paper published in BMJ in 2019 is a systematic review and meta-analysis of teamwork in healthcare. They analyzed:</a:t>
            </a:r>
          </a:p>
          <a:p>
            <a:pPr marL="628650" lvl="1" indent="-171450">
              <a:buFont typeface="Arial" panose="020B0604020202020204" pitchFamily="34" charset="0"/>
              <a:buChar char="•"/>
            </a:pPr>
            <a:r>
              <a:rPr lang="en-US" dirty="0"/>
              <a:t>31 healthcare studies across a wide variety of settings and conditions</a:t>
            </a:r>
          </a:p>
          <a:p>
            <a:pPr marL="628650" lvl="1" indent="-171450">
              <a:buFont typeface="Arial" panose="020B0604020202020204" pitchFamily="34" charset="0"/>
              <a:buChar char="•"/>
            </a:pPr>
            <a:r>
              <a:rPr lang="en-US" dirty="0"/>
              <a:t>The 31 studies included a total of 1390 healthcare teams. </a:t>
            </a:r>
          </a:p>
          <a:p>
            <a:pPr marL="628650" lvl="1" indent="-171450">
              <a:buFont typeface="Arial" panose="020B0604020202020204" pitchFamily="34" charset="0"/>
              <a:buChar char="•"/>
            </a:pPr>
            <a:endParaRPr lang="en-US" dirty="0"/>
          </a:p>
          <a:p>
            <a:pPr marL="0" indent="0">
              <a:buFont typeface="Arial" panose="020B0604020202020204" pitchFamily="34" charset="0"/>
              <a:buNone/>
            </a:pPr>
            <a:r>
              <a:rPr lang="en-US" dirty="0"/>
              <a:t>This Forest plot examines the correlation between clinical outcomes </a:t>
            </a:r>
            <a:r>
              <a:rPr lang="en-US" dirty="0">
                <a:highlight>
                  <a:srgbClr val="FFFF00"/>
                </a:highlight>
              </a:rPr>
              <a:t>(did they get worse? </a:t>
            </a:r>
            <a:r>
              <a:rPr lang="en-US" dirty="0">
                <a:solidFill>
                  <a:schemeClr val="accent6"/>
                </a:solidFill>
                <a:highlight>
                  <a:srgbClr val="FFFF00"/>
                </a:highlight>
              </a:rPr>
              <a:t>or improve?) </a:t>
            </a:r>
            <a:r>
              <a:rPr lang="en-US" dirty="0"/>
              <a:t>and teamwork. The evidence presented on this slide suggests that across a wide variety of settings and conditions teamwork had a measurable impact </a:t>
            </a:r>
            <a:r>
              <a:rPr lang="en-US" b="1" i="1" dirty="0"/>
              <a:t>(animate slide to SHOW the improved outcomes) </a:t>
            </a:r>
            <a:r>
              <a:rPr lang="en-US" dirty="0"/>
              <a:t>on improving patient outcomes (quality), decreased cost likely because of better quality decisions (the wisdom of the team), and better coordination of complex tasks.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TIME:</a:t>
            </a:r>
            <a:r>
              <a:rPr lang="en-US" dirty="0"/>
              <a:t>1 minute if no deeper explanation needed for audience of MDs, APPs, or researchers. 2-3 minutes could be required for audience that wants / needs to have a deeper understanding of what this data means.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INSTRUCTOR NOTES: </a:t>
            </a:r>
            <a:r>
              <a:rPr lang="en-US" b="0" i="1" dirty="0"/>
              <a:t>Many will “get it” at first glance. For those without prior exposure </a:t>
            </a:r>
            <a:r>
              <a:rPr lang="en-US" i="1" dirty="0"/>
              <a:t>to meta-analysis, you may want to take a moment to explain the Forest Plot, </a:t>
            </a:r>
            <a:r>
              <a:rPr lang="en-US" b="1" i="1" dirty="0"/>
              <a:t>BUT avoid the pitfall of going too deep here. </a:t>
            </a:r>
          </a:p>
          <a:p>
            <a:pPr marL="0" indent="0">
              <a:buFont typeface="Arial" panose="020B0604020202020204" pitchFamily="34" charset="0"/>
              <a:buNone/>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Forest Plot Background – a Deeper Dive for  Coaches / Presenters: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When looking at a Forest Plot remember that it combines outcomes from numerous studies (listed under study). It places a “dot” on the outcome. The size of the dot is larger in studies with larger sample sizes. The “dot” is surrounded by two lines (or arms) extending to the left or the right. These are the confidence intervals of the data (listed under the correlation column) which essentially is a visual representation of  our level of confidence that the results represent a “real” correlation between teamwork and improved outcomes.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Wide confidence intervals, suggest wider variation in the data, and therefore make you a bit less confident in the study (often related to small sample sizes, or simply random effects). Narrow confidence intervals, are seen here in the 4 studies with the larger dot. This suggests that larger sample sizes, provided increased confidence in the results that improved teamwork improved outcomes. It also provides some clue into the sample size that might be needed to study an intervention in the future.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You can also note the that preponderance of the evidence, (the dots) are in the improved outcomes category (all but 1), providing further evidence that teamwork matters. The final finding on a Forest plot is the DIAMOND. When all the effects are added together, the Forest plot represents this summative data on a line called the Random Effects Model with a diamond, and in this case, it suggests that when analyzed together the studies support that teamwork improves outcomes.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24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b="1" dirty="0"/>
              <a:t>SLIDE SCRIPT: </a:t>
            </a:r>
            <a:r>
              <a:rPr lang="en-US" sz="1200" kern="1200" dirty="0">
                <a:solidFill>
                  <a:schemeClr val="tx1"/>
                </a:solidFill>
                <a:effectLst/>
                <a:latin typeface="+mn-lt"/>
                <a:ea typeface="+mn-ea"/>
                <a:cs typeface="+mn-cs"/>
              </a:rPr>
              <a:t>An interdisciplinary team engaged in action is one of the most powerful forces to drive innovation and/or improvement. There are 4 'steps' in thinking about this team.</a:t>
            </a:r>
          </a:p>
          <a:p>
            <a:endParaRPr lang="en-US" dirty="0"/>
          </a:p>
          <a:p>
            <a:r>
              <a:rPr lang="en-US" dirty="0"/>
              <a:t>Step 1. The first and most important step of any successful QI or innovation project is the assembling and “drafting” the team. </a:t>
            </a:r>
            <a:r>
              <a:rPr lang="en-US" sz="1200" kern="1200" dirty="0">
                <a:solidFill>
                  <a:schemeClr val="tx1"/>
                </a:solidFill>
                <a:effectLst/>
                <a:latin typeface="+mn-lt"/>
                <a:ea typeface="+mn-ea"/>
                <a:cs typeface="+mn-cs"/>
              </a:rPr>
              <a:t>The composition of the teams should be customized to the task / improvement effort at hand. The Team Foundations lesson toolbox, has a team roster to trigger your thinking and help you organize your team. We provide examples here to prompt you to consider the potential members that will support your QI project.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Step 2. Consider the system that will be affected by / or could influence the long-term success of this work. Assure that the QI “team” includes interdisciplinary members who are familiar with all parts of that process; this may include leveraging system leadership, data and technical expertise, and day-to-day leadership.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 3. Assure the team has a combination of “front-line” workers in addition to physicians, nurses, NPs, social workers and unit leaders / administrators. Don’t forget support role team members who have unique insight to the process and/or can help improve it. Effective teams are typically 5-8 people; some stakeholders may contribute to the project on an intermittent or ad hoc or advisory basis.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 4. Every team benefits from a patient and/or family perspective. Strive to include patients and families, making sure they are imbedded in the team and treated as “full-fledged” members of the team. They may benefit from extra support in the team launch stages.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Instructor Notes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 a workshop setting, or session where more time is allowed, you could build in a 10-minute activity, focused on filling out the team roster, with time for sharing, learning and coaching. In the micro-lesson setting, you will assign the group to complete the team roster exercise off-line and to share the team roster with their QI Coaching team.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TIME: 3 Minutes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3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12/5/23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12/5/23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24815005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98055037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1590418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84984785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12/5/23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94928037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12/5/23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8032373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3093830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03690883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55805575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86189208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379256698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434297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4063712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063991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90553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1667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54451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48251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1471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12/5/23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dirty="0"/>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5057993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144371189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youtube.com/watch?v=ykYUGZJP9Wo"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https://edhub.ama-assn.org/steps-forward/module/2702508#resource" TargetMode="External"/><Relationship Id="rId5" Type="http://schemas.openxmlformats.org/officeDocument/2006/relationships/hyperlink" Target="https://www.youtube.com/watch?v=7xpQmKRWN9k" TargetMode="Externa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1">
            <a:extLst>
              <a:ext uri="{FF2B5EF4-FFF2-40B4-BE49-F238E27FC236}">
                <a16:creationId xmlns:a16="http://schemas.microsoft.com/office/drawing/2014/main" id="{90CDFE45-6C13-1FC7-905A-08CF9B676A1C}"/>
              </a:ext>
            </a:extLst>
          </p:cNvPr>
          <p:cNvSpPr txBox="1"/>
          <p:nvPr/>
        </p:nvSpPr>
        <p:spPr>
          <a:xfrm>
            <a:off x="351800" y="413418"/>
            <a:ext cx="7637168" cy="1707126"/>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r>
              <a:rPr lang="en-US" sz="6000" b="0" dirty="0"/>
              <a:t>Foundations for High Performing Teams, Pt. 1</a:t>
            </a:r>
          </a:p>
        </p:txBody>
      </p:sp>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r>
              <a:rPr lang="en-US" sz="1200" dirty="0">
                <a:solidFill>
                  <a:schemeClr val="tx1">
                    <a:lumMod val="50000"/>
                    <a:lumOff val="50000"/>
                  </a:schemeClr>
                </a:solidFil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rtl="0">
              <a:lnSpc>
                <a:spcPct val="100000"/>
              </a:lnSpc>
              <a:spcBef>
                <a:spcPts val="0"/>
              </a:spcBef>
              <a:spcAft>
                <a:spcPts val="0"/>
              </a:spcAft>
              <a:buNone/>
            </a:pPr>
            <a:r>
              <a:rPr lang="en-US" sz="1600" i="0" u="none" strike="noStrike" cap="none" dirty="0">
                <a:solidFill>
                  <a:srgbClr val="000000"/>
                </a:solidFill>
                <a:latin typeface="Arial"/>
                <a:ea typeface="Arial"/>
                <a:cs typeface="Arial"/>
                <a:sym typeface="Arial"/>
              </a:rPr>
              <a:t>Alice Kennedy, MPH</a:t>
            </a:r>
          </a:p>
          <a:p>
            <a:pPr marL="0" marR="0" lvl="0" indent="0" rtl="0">
              <a:lnSpc>
                <a:spcPct val="100000"/>
              </a:lnSpc>
              <a:spcBef>
                <a:spcPts val="0"/>
              </a:spcBef>
              <a:spcAft>
                <a:spcPts val="0"/>
              </a:spcAft>
              <a:buNone/>
            </a:pPr>
            <a:r>
              <a:rPr lang="en-US" sz="1600" dirty="0">
                <a:solidFill>
                  <a:srgbClr val="000000"/>
                </a:solidFill>
                <a:latin typeface="Arial"/>
                <a:cs typeface="Arial"/>
                <a:sym typeface="Arial"/>
              </a:rPr>
              <a:t>Research Project Director</a:t>
            </a:r>
          </a:p>
          <a:p>
            <a:pPr marL="0" marR="0" lvl="0" indent="0" rtl="0">
              <a:lnSpc>
                <a:spcPct val="100000"/>
              </a:lnSpc>
              <a:spcBef>
                <a:spcPts val="0"/>
              </a:spcBef>
              <a:spcAft>
                <a:spcPts val="0"/>
              </a:spcAft>
              <a:buNone/>
            </a:pPr>
            <a:r>
              <a:rPr lang="en-US" sz="1600" dirty="0">
                <a:solidFill>
                  <a:srgbClr val="000000"/>
                </a:solidFill>
                <a:latin typeface="Arial"/>
                <a:cs typeface="Arial"/>
                <a:sym typeface="Arial"/>
              </a:rPr>
              <a:t>The Dartmouth Institute</a:t>
            </a:r>
            <a:endParaRPr sz="1600" dirty="0"/>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72F4AD-5B35-1FD9-C27E-634AFAA935AF}"/>
              </a:ext>
            </a:extLst>
          </p:cNvPr>
          <p:cNvSpPr>
            <a:spLocks noGrp="1"/>
          </p:cNvSpPr>
          <p:nvPr>
            <p:ph type="ftr" sz="quarter" idx="11"/>
          </p:nvPr>
        </p:nvSpPr>
        <p:spPr>
          <a:xfrm>
            <a:off x="4234544" y="218838"/>
            <a:ext cx="41148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TUCKMAN MODEL </a:t>
            </a:r>
          </a:p>
        </p:txBody>
      </p:sp>
      <p:sp>
        <p:nvSpPr>
          <p:cNvPr id="3" name="Down Arrow 2">
            <a:extLst>
              <a:ext uri="{FF2B5EF4-FFF2-40B4-BE49-F238E27FC236}">
                <a16:creationId xmlns:a16="http://schemas.microsoft.com/office/drawing/2014/main" id="{63FCABCE-8FF4-4404-2CF0-F2D75858B225}"/>
              </a:ext>
            </a:extLst>
          </p:cNvPr>
          <p:cNvSpPr/>
          <p:nvPr/>
        </p:nvSpPr>
        <p:spPr>
          <a:xfrm rot="10800000">
            <a:off x="1931504" y="1388572"/>
            <a:ext cx="178903" cy="432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own Arrow 3">
            <a:extLst>
              <a:ext uri="{FF2B5EF4-FFF2-40B4-BE49-F238E27FC236}">
                <a16:creationId xmlns:a16="http://schemas.microsoft.com/office/drawing/2014/main" id="{FB96271E-D688-7FC4-29A7-2A87AA9B60D6}"/>
              </a:ext>
            </a:extLst>
          </p:cNvPr>
          <p:cNvSpPr/>
          <p:nvPr/>
        </p:nvSpPr>
        <p:spPr>
          <a:xfrm rot="16200000">
            <a:off x="6026425" y="2217710"/>
            <a:ext cx="217005" cy="7267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36EDBE3-383F-F356-106A-EB6F63F5B3A9}"/>
              </a:ext>
            </a:extLst>
          </p:cNvPr>
          <p:cNvSpPr txBox="1"/>
          <p:nvPr/>
        </p:nvSpPr>
        <p:spPr>
          <a:xfrm>
            <a:off x="5753099" y="5985716"/>
            <a:ext cx="1560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
        <p:nvSpPr>
          <p:cNvPr id="6" name="TextBox 5">
            <a:extLst>
              <a:ext uri="{FF2B5EF4-FFF2-40B4-BE49-F238E27FC236}">
                <a16:creationId xmlns:a16="http://schemas.microsoft.com/office/drawing/2014/main" id="{D1471E50-51C6-F895-B02A-ED33B432DA08}"/>
              </a:ext>
            </a:extLst>
          </p:cNvPr>
          <p:cNvSpPr txBox="1"/>
          <p:nvPr/>
        </p:nvSpPr>
        <p:spPr>
          <a:xfrm rot="16200000">
            <a:off x="93487" y="3201827"/>
            <a:ext cx="27616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EFFECTIVENESS OF TEAM</a:t>
            </a:r>
          </a:p>
        </p:txBody>
      </p:sp>
      <p:sp>
        <p:nvSpPr>
          <p:cNvPr id="16" name="Freeform 15">
            <a:extLst>
              <a:ext uri="{FF2B5EF4-FFF2-40B4-BE49-F238E27FC236}">
                <a16:creationId xmlns:a16="http://schemas.microsoft.com/office/drawing/2014/main" id="{6DEE7E05-0D22-AA2A-FCF3-659FF4EE1793}"/>
              </a:ext>
            </a:extLst>
          </p:cNvPr>
          <p:cNvSpPr/>
          <p:nvPr/>
        </p:nvSpPr>
        <p:spPr>
          <a:xfrm>
            <a:off x="2602395" y="1787015"/>
            <a:ext cx="6987209" cy="3645587"/>
          </a:xfrm>
          <a:custGeom>
            <a:avLst/>
            <a:gdLst>
              <a:gd name="connsiteX0" fmla="*/ 0 w 6987209"/>
              <a:gd name="connsiteY0" fmla="*/ 1838740 h 3645587"/>
              <a:gd name="connsiteX1" fmla="*/ 1649896 w 6987209"/>
              <a:gd name="connsiteY1" fmla="*/ 3627783 h 3645587"/>
              <a:gd name="connsiteX2" fmla="*/ 5049079 w 6987209"/>
              <a:gd name="connsiteY2" fmla="*/ 864705 h 3645587"/>
              <a:gd name="connsiteX3" fmla="*/ 6987209 w 6987209"/>
              <a:gd name="connsiteY3" fmla="*/ 0 h 3645587"/>
            </a:gdLst>
            <a:ahLst/>
            <a:cxnLst>
              <a:cxn ang="0">
                <a:pos x="connsiteX0" y="connsiteY0"/>
              </a:cxn>
              <a:cxn ang="0">
                <a:pos x="connsiteX1" y="connsiteY1"/>
              </a:cxn>
              <a:cxn ang="0">
                <a:pos x="connsiteX2" y="connsiteY2"/>
              </a:cxn>
              <a:cxn ang="0">
                <a:pos x="connsiteX3" y="connsiteY3"/>
              </a:cxn>
            </a:cxnLst>
            <a:rect l="l" t="t" r="r" b="b"/>
            <a:pathLst>
              <a:path w="6987209" h="3645587">
                <a:moveTo>
                  <a:pt x="0" y="1838740"/>
                </a:moveTo>
                <a:cubicBezTo>
                  <a:pt x="404191" y="2814431"/>
                  <a:pt x="808383" y="3790122"/>
                  <a:pt x="1649896" y="3627783"/>
                </a:cubicBezTo>
                <a:cubicBezTo>
                  <a:pt x="2491409" y="3465444"/>
                  <a:pt x="4159527" y="1469335"/>
                  <a:pt x="5049079" y="864705"/>
                </a:cubicBezTo>
                <a:cubicBezTo>
                  <a:pt x="5938631" y="260075"/>
                  <a:pt x="6674127" y="147430"/>
                  <a:pt x="6987209"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25ACAF-1387-4AC8-A367-B4C12A13F996}"/>
              </a:ext>
            </a:extLst>
          </p:cNvPr>
          <p:cNvSpPr txBox="1"/>
          <p:nvPr/>
        </p:nvSpPr>
        <p:spPr>
          <a:xfrm>
            <a:off x="1938130" y="3180110"/>
            <a:ext cx="156044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FORMING</a:t>
            </a:r>
          </a:p>
        </p:txBody>
      </p:sp>
      <p:sp>
        <p:nvSpPr>
          <p:cNvPr id="18" name="TextBox 17">
            <a:extLst>
              <a:ext uri="{FF2B5EF4-FFF2-40B4-BE49-F238E27FC236}">
                <a16:creationId xmlns:a16="http://schemas.microsoft.com/office/drawing/2014/main" id="{88BD3E0A-80A8-59D0-1F08-5B2A5BC122DA}"/>
              </a:ext>
            </a:extLst>
          </p:cNvPr>
          <p:cNvSpPr txBox="1"/>
          <p:nvPr/>
        </p:nvSpPr>
        <p:spPr>
          <a:xfrm>
            <a:off x="3316356" y="4833684"/>
            <a:ext cx="156044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STORMING</a:t>
            </a:r>
          </a:p>
        </p:txBody>
      </p:sp>
      <p:sp>
        <p:nvSpPr>
          <p:cNvPr id="19" name="TextBox 18">
            <a:extLst>
              <a:ext uri="{FF2B5EF4-FFF2-40B4-BE49-F238E27FC236}">
                <a16:creationId xmlns:a16="http://schemas.microsoft.com/office/drawing/2014/main" id="{E6BD675D-435D-C1C9-C7B5-62757D65B8C4}"/>
              </a:ext>
            </a:extLst>
          </p:cNvPr>
          <p:cNvSpPr txBox="1"/>
          <p:nvPr/>
        </p:nvSpPr>
        <p:spPr>
          <a:xfrm>
            <a:off x="5753099" y="2730292"/>
            <a:ext cx="156044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NORMING</a:t>
            </a:r>
          </a:p>
        </p:txBody>
      </p:sp>
      <p:sp>
        <p:nvSpPr>
          <p:cNvPr id="20" name="TextBox 19">
            <a:extLst>
              <a:ext uri="{FF2B5EF4-FFF2-40B4-BE49-F238E27FC236}">
                <a16:creationId xmlns:a16="http://schemas.microsoft.com/office/drawing/2014/main" id="{51133785-C604-E2C6-DB6C-8088B8D93204}"/>
              </a:ext>
            </a:extLst>
          </p:cNvPr>
          <p:cNvSpPr txBox="1"/>
          <p:nvPr/>
        </p:nvSpPr>
        <p:spPr>
          <a:xfrm>
            <a:off x="7850254" y="1383271"/>
            <a:ext cx="1560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PERFORMING</a:t>
            </a:r>
          </a:p>
        </p:txBody>
      </p:sp>
      <p:cxnSp>
        <p:nvCxnSpPr>
          <p:cNvPr id="23" name="Straight Arrow Connector 22">
            <a:extLst>
              <a:ext uri="{FF2B5EF4-FFF2-40B4-BE49-F238E27FC236}">
                <a16:creationId xmlns:a16="http://schemas.microsoft.com/office/drawing/2014/main" id="{5B61E9E0-8814-BD0A-4FBC-4F7B460FE7FB}"/>
              </a:ext>
            </a:extLst>
          </p:cNvPr>
          <p:cNvCxnSpPr>
            <a:cxnSpLocks/>
          </p:cNvCxnSpPr>
          <p:nvPr/>
        </p:nvCxnSpPr>
        <p:spPr>
          <a:xfrm flipV="1">
            <a:off x="9589604" y="1677685"/>
            <a:ext cx="178904" cy="10933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TextBox 24">
            <a:extLst>
              <a:ext uri="{FF2B5EF4-FFF2-40B4-BE49-F238E27FC236}">
                <a16:creationId xmlns:a16="http://schemas.microsoft.com/office/drawing/2014/main" id="{B469A59A-7E49-E6DD-7A03-9B0BBB68A40A}"/>
              </a:ext>
            </a:extLst>
          </p:cNvPr>
          <p:cNvSpPr txBox="1"/>
          <p:nvPr/>
        </p:nvSpPr>
        <p:spPr>
          <a:xfrm>
            <a:off x="0" y="6529984"/>
            <a:ext cx="67403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Adapted from: BW Tuckman (1965), Developmental Sequence in Small Groups,  Psychological Bulletin 63.</a:t>
            </a:r>
          </a:p>
        </p:txBody>
      </p:sp>
      <p:sp>
        <p:nvSpPr>
          <p:cNvPr id="7" name="TextBox 6">
            <a:extLst>
              <a:ext uri="{FF2B5EF4-FFF2-40B4-BE49-F238E27FC236}">
                <a16:creationId xmlns:a16="http://schemas.microsoft.com/office/drawing/2014/main" id="{BA0CE155-689B-9883-12AF-AD83A249485C}"/>
              </a:ext>
            </a:extLst>
          </p:cNvPr>
          <p:cNvSpPr txBox="1"/>
          <p:nvPr/>
        </p:nvSpPr>
        <p:spPr>
          <a:xfrm>
            <a:off x="3575781" y="638628"/>
            <a:ext cx="583491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4 Classic Stages of Team Development </a:t>
            </a:r>
          </a:p>
        </p:txBody>
      </p:sp>
    </p:spTree>
    <p:extLst>
      <p:ext uri="{BB962C8B-B14F-4D97-AF65-F5344CB8AC3E}">
        <p14:creationId xmlns:p14="http://schemas.microsoft.com/office/powerpoint/2010/main" val="90787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7ED95162-4782-944B-B857-5355993EA0FB}"/>
              </a:ext>
            </a:extLst>
          </p:cNvPr>
          <p:cNvSpPr/>
          <p:nvPr/>
        </p:nvSpPr>
        <p:spPr>
          <a:xfrm>
            <a:off x="9422046" y="1209080"/>
            <a:ext cx="634617" cy="634617"/>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501CF6C2-6A62-7A4B-9256-C6558771CE9B}"/>
              </a:ext>
            </a:extLst>
          </p:cNvPr>
          <p:cNvSpPr txBox="1"/>
          <p:nvPr/>
        </p:nvSpPr>
        <p:spPr>
          <a:xfrm>
            <a:off x="257175" y="35941"/>
            <a:ext cx="1167288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Team Stages: The Path to a High Performing Team</a:t>
            </a:r>
          </a:p>
        </p:txBody>
      </p:sp>
      <p:sp>
        <p:nvSpPr>
          <p:cNvPr id="22" name="Freeform 21">
            <a:extLst>
              <a:ext uri="{FF2B5EF4-FFF2-40B4-BE49-F238E27FC236}">
                <a16:creationId xmlns:a16="http://schemas.microsoft.com/office/drawing/2014/main" id="{D1223FBA-2597-A443-A14E-4404EBA61EC4}"/>
              </a:ext>
            </a:extLst>
          </p:cNvPr>
          <p:cNvSpPr/>
          <p:nvPr/>
        </p:nvSpPr>
        <p:spPr>
          <a:xfrm>
            <a:off x="770801" y="1209080"/>
            <a:ext cx="1877410" cy="634617"/>
          </a:xfrm>
          <a:custGeom>
            <a:avLst/>
            <a:gdLst>
              <a:gd name="connsiteX0" fmla="*/ 0 w 1877410"/>
              <a:gd name="connsiteY0" fmla="*/ 0 h 634617"/>
              <a:gd name="connsiteX1" fmla="*/ 1877410 w 1877410"/>
              <a:gd name="connsiteY1" fmla="*/ 0 h 634617"/>
              <a:gd name="connsiteX2" fmla="*/ 1877410 w 1877410"/>
              <a:gd name="connsiteY2" fmla="*/ 634617 h 634617"/>
              <a:gd name="connsiteX3" fmla="*/ 0 w 1877410"/>
              <a:gd name="connsiteY3" fmla="*/ 634617 h 634617"/>
              <a:gd name="connsiteX4" fmla="*/ 0 w 1877410"/>
              <a:gd name="connsiteY4" fmla="*/ 0 h 63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410" h="634617">
                <a:moveTo>
                  <a:pt x="0" y="0"/>
                </a:moveTo>
                <a:lnTo>
                  <a:pt x="1877410" y="0"/>
                </a:lnTo>
                <a:lnTo>
                  <a:pt x="1877410" y="634617"/>
                </a:lnTo>
                <a:lnTo>
                  <a:pt x="0" y="634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81280" rIns="81280" bIns="8128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Forming</a:t>
            </a:r>
          </a:p>
        </p:txBody>
      </p:sp>
      <p:sp>
        <p:nvSpPr>
          <p:cNvPr id="23" name="Freeform 22">
            <a:extLst>
              <a:ext uri="{FF2B5EF4-FFF2-40B4-BE49-F238E27FC236}">
                <a16:creationId xmlns:a16="http://schemas.microsoft.com/office/drawing/2014/main" id="{CD8BB7E5-1485-864A-AAA4-8A01B7A70387}"/>
              </a:ext>
            </a:extLst>
          </p:cNvPr>
          <p:cNvSpPr/>
          <p:nvPr/>
        </p:nvSpPr>
        <p:spPr>
          <a:xfrm>
            <a:off x="4044447" y="1209080"/>
            <a:ext cx="1877410" cy="634617"/>
          </a:xfrm>
          <a:custGeom>
            <a:avLst/>
            <a:gdLst>
              <a:gd name="connsiteX0" fmla="*/ 0 w 1877410"/>
              <a:gd name="connsiteY0" fmla="*/ 0 h 634617"/>
              <a:gd name="connsiteX1" fmla="*/ 1877410 w 1877410"/>
              <a:gd name="connsiteY1" fmla="*/ 0 h 634617"/>
              <a:gd name="connsiteX2" fmla="*/ 1877410 w 1877410"/>
              <a:gd name="connsiteY2" fmla="*/ 634617 h 634617"/>
              <a:gd name="connsiteX3" fmla="*/ 0 w 1877410"/>
              <a:gd name="connsiteY3" fmla="*/ 634617 h 634617"/>
              <a:gd name="connsiteX4" fmla="*/ 0 w 1877410"/>
              <a:gd name="connsiteY4" fmla="*/ 0 h 63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410" h="634617">
                <a:moveTo>
                  <a:pt x="0" y="0"/>
                </a:moveTo>
                <a:lnTo>
                  <a:pt x="1877410" y="0"/>
                </a:lnTo>
                <a:lnTo>
                  <a:pt x="1877410" y="634617"/>
                </a:lnTo>
                <a:lnTo>
                  <a:pt x="0" y="634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81280" rIns="81280" bIns="8128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Storming</a:t>
            </a:r>
          </a:p>
        </p:txBody>
      </p:sp>
      <p:sp>
        <p:nvSpPr>
          <p:cNvPr id="24" name="Freeform 23">
            <a:extLst>
              <a:ext uri="{FF2B5EF4-FFF2-40B4-BE49-F238E27FC236}">
                <a16:creationId xmlns:a16="http://schemas.microsoft.com/office/drawing/2014/main" id="{1F2FFDB2-2520-DD4C-8E01-DBB8F045642A}"/>
              </a:ext>
            </a:extLst>
          </p:cNvPr>
          <p:cNvSpPr/>
          <p:nvPr/>
        </p:nvSpPr>
        <p:spPr>
          <a:xfrm>
            <a:off x="7315362" y="1209080"/>
            <a:ext cx="1877410" cy="634617"/>
          </a:xfrm>
          <a:custGeom>
            <a:avLst/>
            <a:gdLst>
              <a:gd name="connsiteX0" fmla="*/ 0 w 1877410"/>
              <a:gd name="connsiteY0" fmla="*/ 0 h 634617"/>
              <a:gd name="connsiteX1" fmla="*/ 1877410 w 1877410"/>
              <a:gd name="connsiteY1" fmla="*/ 0 h 634617"/>
              <a:gd name="connsiteX2" fmla="*/ 1877410 w 1877410"/>
              <a:gd name="connsiteY2" fmla="*/ 634617 h 634617"/>
              <a:gd name="connsiteX3" fmla="*/ 0 w 1877410"/>
              <a:gd name="connsiteY3" fmla="*/ 634617 h 634617"/>
              <a:gd name="connsiteX4" fmla="*/ 0 w 1877410"/>
              <a:gd name="connsiteY4" fmla="*/ 0 h 63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410" h="634617">
                <a:moveTo>
                  <a:pt x="0" y="0"/>
                </a:moveTo>
                <a:lnTo>
                  <a:pt x="1877410" y="0"/>
                </a:lnTo>
                <a:lnTo>
                  <a:pt x="1877410" y="634617"/>
                </a:lnTo>
                <a:lnTo>
                  <a:pt x="0" y="634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81280" rIns="81280" bIns="81280" numCol="1" spcCol="1270" anchor="b"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Norming</a:t>
            </a:r>
          </a:p>
        </p:txBody>
      </p:sp>
      <p:sp>
        <p:nvSpPr>
          <p:cNvPr id="25" name="Freeform 24">
            <a:extLst>
              <a:ext uri="{FF2B5EF4-FFF2-40B4-BE49-F238E27FC236}">
                <a16:creationId xmlns:a16="http://schemas.microsoft.com/office/drawing/2014/main" id="{4D9E9A30-591C-5840-B2D1-45991C22BB96}"/>
              </a:ext>
            </a:extLst>
          </p:cNvPr>
          <p:cNvSpPr/>
          <p:nvPr/>
        </p:nvSpPr>
        <p:spPr>
          <a:xfrm>
            <a:off x="10188876" y="1209080"/>
            <a:ext cx="1877410" cy="634617"/>
          </a:xfrm>
          <a:custGeom>
            <a:avLst/>
            <a:gdLst>
              <a:gd name="connsiteX0" fmla="*/ 0 w 1877410"/>
              <a:gd name="connsiteY0" fmla="*/ 0 h 634617"/>
              <a:gd name="connsiteX1" fmla="*/ 1877410 w 1877410"/>
              <a:gd name="connsiteY1" fmla="*/ 0 h 634617"/>
              <a:gd name="connsiteX2" fmla="*/ 1877410 w 1877410"/>
              <a:gd name="connsiteY2" fmla="*/ 634617 h 634617"/>
              <a:gd name="connsiteX3" fmla="*/ 0 w 1877410"/>
              <a:gd name="connsiteY3" fmla="*/ 634617 h 634617"/>
              <a:gd name="connsiteX4" fmla="*/ 0 w 1877410"/>
              <a:gd name="connsiteY4" fmla="*/ 0 h 63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410" h="634617">
                <a:moveTo>
                  <a:pt x="0" y="0"/>
                </a:moveTo>
                <a:lnTo>
                  <a:pt x="1877410" y="0"/>
                </a:lnTo>
                <a:lnTo>
                  <a:pt x="1877410" y="634617"/>
                </a:lnTo>
                <a:lnTo>
                  <a:pt x="0" y="634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a:t>
            </a:r>
            <a:r>
              <a:rPr kumimoji="0" lang="en-US" sz="29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erforming</a:t>
            </a:r>
          </a:p>
        </p:txBody>
      </p:sp>
      <p:sp>
        <p:nvSpPr>
          <p:cNvPr id="26" name="Oval 25">
            <a:extLst>
              <a:ext uri="{FF2B5EF4-FFF2-40B4-BE49-F238E27FC236}">
                <a16:creationId xmlns:a16="http://schemas.microsoft.com/office/drawing/2014/main" id="{A5F497F9-2B3D-DB49-94CD-C044E32C0E30}"/>
              </a:ext>
            </a:extLst>
          </p:cNvPr>
          <p:cNvSpPr/>
          <p:nvPr/>
        </p:nvSpPr>
        <p:spPr>
          <a:xfrm>
            <a:off x="112259" y="1209080"/>
            <a:ext cx="634617" cy="634617"/>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Chord 26">
            <a:extLst>
              <a:ext uri="{FF2B5EF4-FFF2-40B4-BE49-F238E27FC236}">
                <a16:creationId xmlns:a16="http://schemas.microsoft.com/office/drawing/2014/main" id="{CF520BD5-48DF-5549-9C69-B6A3713E2622}"/>
              </a:ext>
            </a:extLst>
          </p:cNvPr>
          <p:cNvSpPr/>
          <p:nvPr/>
        </p:nvSpPr>
        <p:spPr>
          <a:xfrm>
            <a:off x="175721" y="1272541"/>
            <a:ext cx="507694" cy="507694"/>
          </a:xfrm>
          <a:prstGeom prst="chord">
            <a:avLst>
              <a:gd name="adj1" fmla="val 1800000"/>
              <a:gd name="adj2" fmla="val 90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E5FAC8A0-CB7E-654F-8AA2-BFF7DC4943ED}"/>
              </a:ext>
            </a:extLst>
          </p:cNvPr>
          <p:cNvSpPr/>
          <p:nvPr/>
        </p:nvSpPr>
        <p:spPr>
          <a:xfrm>
            <a:off x="3277618" y="1209080"/>
            <a:ext cx="634617" cy="634617"/>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Chord 28">
            <a:extLst>
              <a:ext uri="{FF2B5EF4-FFF2-40B4-BE49-F238E27FC236}">
                <a16:creationId xmlns:a16="http://schemas.microsoft.com/office/drawing/2014/main" id="{D8F11490-9E43-1246-A8FF-6395E5F151C1}"/>
              </a:ext>
            </a:extLst>
          </p:cNvPr>
          <p:cNvSpPr/>
          <p:nvPr/>
        </p:nvSpPr>
        <p:spPr>
          <a:xfrm>
            <a:off x="3341079" y="1272541"/>
            <a:ext cx="507694" cy="507694"/>
          </a:xfrm>
          <a:prstGeom prst="chord">
            <a:avLst>
              <a:gd name="adj1" fmla="val 0"/>
              <a:gd name="adj2" fmla="val 10800000"/>
            </a:avLst>
          </a:prstGeom>
        </p:spPr>
        <p:style>
          <a:lnRef idx="2">
            <a:schemeClr val="accent2">
              <a:hueOff val="2122154"/>
              <a:satOff val="3600"/>
              <a:lumOff val="-131"/>
              <a:alphaOff val="0"/>
            </a:schemeClr>
          </a:lnRef>
          <a:fillRef idx="1">
            <a:schemeClr val="accent2">
              <a:hueOff val="2122154"/>
              <a:satOff val="3600"/>
              <a:lumOff val="-131"/>
              <a:alphaOff val="0"/>
            </a:schemeClr>
          </a:fillRef>
          <a:effectRef idx="0">
            <a:schemeClr val="accent2">
              <a:hueOff val="2122154"/>
              <a:satOff val="3600"/>
              <a:lumOff val="-131"/>
              <a:alphaOff val="0"/>
            </a:schemeClr>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7127D742-067F-EA44-BEAC-E1149B5F0DB8}"/>
              </a:ext>
            </a:extLst>
          </p:cNvPr>
          <p:cNvSpPr/>
          <p:nvPr/>
        </p:nvSpPr>
        <p:spPr>
          <a:xfrm>
            <a:off x="6548532" y="1209080"/>
            <a:ext cx="634617" cy="634617"/>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Chord 30">
            <a:extLst>
              <a:ext uri="{FF2B5EF4-FFF2-40B4-BE49-F238E27FC236}">
                <a16:creationId xmlns:a16="http://schemas.microsoft.com/office/drawing/2014/main" id="{FE7E3A31-DE3B-864F-A319-DD4F0A2B5908}"/>
              </a:ext>
            </a:extLst>
          </p:cNvPr>
          <p:cNvSpPr/>
          <p:nvPr/>
        </p:nvSpPr>
        <p:spPr>
          <a:xfrm>
            <a:off x="6611994" y="1272541"/>
            <a:ext cx="507694" cy="507694"/>
          </a:xfrm>
          <a:prstGeom prst="chord">
            <a:avLst>
              <a:gd name="adj1" fmla="val 19800000"/>
              <a:gd name="adj2" fmla="val 12600000"/>
            </a:avLst>
          </a:prstGeom>
        </p:spPr>
        <p:style>
          <a:lnRef idx="2">
            <a:schemeClr val="accent2">
              <a:hueOff val="4244308"/>
              <a:satOff val="7200"/>
              <a:lumOff val="-261"/>
              <a:alphaOff val="0"/>
            </a:schemeClr>
          </a:lnRef>
          <a:fillRef idx="1">
            <a:schemeClr val="accent2">
              <a:hueOff val="4244308"/>
              <a:satOff val="7200"/>
              <a:lumOff val="-261"/>
              <a:alphaOff val="0"/>
            </a:schemeClr>
          </a:fillRef>
          <a:effectRef idx="0">
            <a:schemeClr val="accent2">
              <a:hueOff val="4244308"/>
              <a:satOff val="7200"/>
              <a:lumOff val="-261"/>
              <a:alphaOff val="0"/>
            </a:schemeClr>
          </a:effectRef>
          <a:fontRef idx="minor">
            <a:schemeClr val="lt1"/>
          </a:fontRef>
        </p:style>
        <p:txBody>
          <a:bodyPr/>
          <a:lstStyle/>
          <a:p>
            <a:endParaRPr lang="en-US"/>
          </a:p>
        </p:txBody>
      </p:sp>
      <p:sp>
        <p:nvSpPr>
          <p:cNvPr id="32" name="Chord 31">
            <a:extLst>
              <a:ext uri="{FF2B5EF4-FFF2-40B4-BE49-F238E27FC236}">
                <a16:creationId xmlns:a16="http://schemas.microsoft.com/office/drawing/2014/main" id="{CE1E2C33-6CA6-2F4E-8B8C-4E0485F4703E}"/>
              </a:ext>
            </a:extLst>
          </p:cNvPr>
          <p:cNvSpPr/>
          <p:nvPr/>
        </p:nvSpPr>
        <p:spPr>
          <a:xfrm>
            <a:off x="9494618" y="1272541"/>
            <a:ext cx="507694" cy="507694"/>
          </a:xfrm>
          <a:prstGeom prst="chord">
            <a:avLst>
              <a:gd name="adj1" fmla="val 16200000"/>
              <a:gd name="adj2" fmla="val 16200000"/>
            </a:avLst>
          </a:prstGeom>
        </p:spPr>
        <p:style>
          <a:lnRef idx="2">
            <a:schemeClr val="accent2">
              <a:hueOff val="6366461"/>
              <a:satOff val="10800"/>
              <a:lumOff val="-392"/>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35FA5B3D-09BE-F344-B111-6C5BFE6D8124}"/>
              </a:ext>
            </a:extLst>
          </p:cNvPr>
          <p:cNvSpPr/>
          <p:nvPr/>
        </p:nvSpPr>
        <p:spPr>
          <a:xfrm>
            <a:off x="175721" y="1984179"/>
            <a:ext cx="2840598" cy="4725589"/>
          </a:xfrm>
          <a:prstGeom prst="rect">
            <a:avLst/>
          </a:prstGeom>
        </p:spPr>
        <p:txBody>
          <a:bodyPr wrap="square">
            <a:spAutoFit/>
          </a:bodyPr>
          <a:lstStyle/>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Develop a clear and compelling aim</a:t>
            </a:r>
          </a:p>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Pay attention to psychological safety </a:t>
            </a:r>
          </a:p>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Develop a charter and use this as a living document to guide your work</a:t>
            </a:r>
          </a:p>
        </p:txBody>
      </p:sp>
      <p:sp>
        <p:nvSpPr>
          <p:cNvPr id="34" name="Rectangle 33">
            <a:extLst>
              <a:ext uri="{FF2B5EF4-FFF2-40B4-BE49-F238E27FC236}">
                <a16:creationId xmlns:a16="http://schemas.microsoft.com/office/drawing/2014/main" id="{E0034628-0920-3040-BE52-A75BEE6231A8}"/>
              </a:ext>
            </a:extLst>
          </p:cNvPr>
          <p:cNvSpPr/>
          <p:nvPr/>
        </p:nvSpPr>
        <p:spPr>
          <a:xfrm>
            <a:off x="3343633" y="1984179"/>
            <a:ext cx="3110175" cy="4171591"/>
          </a:xfrm>
          <a:prstGeom prst="rect">
            <a:avLst/>
          </a:prstGeom>
        </p:spPr>
        <p:txBody>
          <a:bodyPr wrap="square">
            <a:spAutoFit/>
          </a:bodyPr>
          <a:lstStyle/>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T</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eam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co-develops rules of engagement</a:t>
            </a:r>
          </a:p>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Ongoing open dialogue on working together effectively </a:t>
            </a:r>
          </a:p>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Conduct small tests of change (PDSAs)</a:t>
            </a:r>
          </a:p>
        </p:txBody>
      </p:sp>
      <p:sp>
        <p:nvSpPr>
          <p:cNvPr id="35" name="Rectangle 34">
            <a:extLst>
              <a:ext uri="{FF2B5EF4-FFF2-40B4-BE49-F238E27FC236}">
                <a16:creationId xmlns:a16="http://schemas.microsoft.com/office/drawing/2014/main" id="{5B24AB9A-81BB-A748-91B0-CB7021FEE521}"/>
              </a:ext>
            </a:extLst>
          </p:cNvPr>
          <p:cNvSpPr/>
          <p:nvPr/>
        </p:nvSpPr>
        <p:spPr>
          <a:xfrm>
            <a:off x="6870032" y="1984179"/>
            <a:ext cx="2127066" cy="2805063"/>
          </a:xfrm>
          <a:prstGeom prst="rect">
            <a:avLst/>
          </a:prstGeom>
        </p:spPr>
        <p:txBody>
          <a:bodyPr wrap="square">
            <a:spAutoFit/>
          </a:bodyPr>
          <a:lstStyle/>
          <a:p>
            <a:pPr marL="0" marR="0" lvl="0" indent="0" algn="ctr"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Team moves from cooperation to true collaboration</a:t>
            </a:r>
          </a:p>
        </p:txBody>
      </p:sp>
      <p:sp>
        <p:nvSpPr>
          <p:cNvPr id="36" name="Rectangle 35">
            <a:extLst>
              <a:ext uri="{FF2B5EF4-FFF2-40B4-BE49-F238E27FC236}">
                <a16:creationId xmlns:a16="http://schemas.microsoft.com/office/drawing/2014/main" id="{7C702669-D847-F348-8BF3-00718599E2BC}"/>
              </a:ext>
            </a:extLst>
          </p:cNvPr>
          <p:cNvSpPr/>
          <p:nvPr/>
        </p:nvSpPr>
        <p:spPr>
          <a:xfrm>
            <a:off x="9506777" y="1984179"/>
            <a:ext cx="2559509" cy="4725589"/>
          </a:xfrm>
          <a:prstGeom prst="rect">
            <a:avLst/>
          </a:prstGeom>
        </p:spPr>
        <p:txBody>
          <a:bodyPr wrap="square">
            <a:spAutoFit/>
          </a:bodyPr>
          <a:lstStyle/>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1. Progress toward aim</a:t>
            </a:r>
          </a:p>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2. Engagement &amp; joy in work </a:t>
            </a:r>
          </a:p>
          <a:p>
            <a:pPr marL="0" marR="0" lvl="0" indent="0" algn="l" defTabSz="1066800" rtl="0" eaLnBrk="1" fontAlgn="auto" latinLnBrk="0" hangingPunct="1">
              <a:lnSpc>
                <a:spcPct val="15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3. No longer dependent on the “leader” all teach, all learn together </a:t>
            </a:r>
          </a:p>
        </p:txBody>
      </p:sp>
    </p:spTree>
    <p:extLst>
      <p:ext uri="{BB962C8B-B14F-4D97-AF65-F5344CB8AC3E}">
        <p14:creationId xmlns:p14="http://schemas.microsoft.com/office/powerpoint/2010/main" val="1498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6"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9E82-F715-9B41-A27E-9C5895650793}"/>
              </a:ext>
            </a:extLst>
          </p:cNvPr>
          <p:cNvPicPr>
            <a:picLocks noChangeAspect="1"/>
          </p:cNvPicPr>
          <p:nvPr/>
        </p:nvPicPr>
        <p:blipFill>
          <a:blip r:embed="rId3"/>
          <a:stretch>
            <a:fillRect/>
          </a:stretch>
        </p:blipFill>
        <p:spPr>
          <a:xfrm>
            <a:off x="1524000" y="6252520"/>
            <a:ext cx="9144000" cy="605481"/>
          </a:xfrm>
          <a:prstGeom prst="rect">
            <a:avLst/>
          </a:prstGeom>
        </p:spPr>
      </p:pic>
      <p:pic>
        <p:nvPicPr>
          <p:cNvPr id="2" name="Picture 1">
            <a:extLst>
              <a:ext uri="{FF2B5EF4-FFF2-40B4-BE49-F238E27FC236}">
                <a16:creationId xmlns:a16="http://schemas.microsoft.com/office/drawing/2014/main" id="{8CB979D4-6E12-984C-BF35-8673D5FFB59C}"/>
              </a:ext>
            </a:extLst>
          </p:cNvPr>
          <p:cNvPicPr>
            <a:picLocks noChangeAspect="1"/>
          </p:cNvPicPr>
          <p:nvPr/>
        </p:nvPicPr>
        <p:blipFill rotWithShape="1">
          <a:blip r:embed="rId4"/>
          <a:srcRect/>
          <a:stretch/>
        </p:blipFill>
        <p:spPr>
          <a:xfrm>
            <a:off x="1380309" y="0"/>
            <a:ext cx="9605554"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9A8054-62F1-DB45-BA98-82CAA4970BF5}"/>
              </a:ext>
            </a:extLst>
          </p:cNvPr>
          <p:cNvSpPr txBox="1"/>
          <p:nvPr/>
        </p:nvSpPr>
        <p:spPr>
          <a:xfrm>
            <a:off x="1452155" y="5274909"/>
            <a:ext cx="9287690" cy="128035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Never Underestimate the Power of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Team Huddles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049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54F7E3-796E-8049-8ECB-AB40C3C48277}"/>
              </a:ext>
            </a:extLst>
          </p:cNvPr>
          <p:cNvGrpSpPr/>
          <p:nvPr/>
        </p:nvGrpSpPr>
        <p:grpSpPr>
          <a:xfrm>
            <a:off x="114300" y="360763"/>
            <a:ext cx="12080860" cy="6398997"/>
            <a:chOff x="309148" y="288202"/>
            <a:chExt cx="9069653" cy="5903745"/>
          </a:xfrm>
        </p:grpSpPr>
        <p:sp>
          <p:nvSpPr>
            <p:cNvPr id="9" name="Freeform: Shape 221">
              <a:extLst>
                <a:ext uri="{FF2B5EF4-FFF2-40B4-BE49-F238E27FC236}">
                  <a16:creationId xmlns:a16="http://schemas.microsoft.com/office/drawing/2014/main" id="{6D547593-3227-D844-8CF4-5C3394AC360A}"/>
                </a:ext>
              </a:extLst>
            </p:cNvPr>
            <p:cNvSpPr/>
            <p:nvPr/>
          </p:nvSpPr>
          <p:spPr>
            <a:xfrm rot="5400000">
              <a:off x="3768416" y="1835610"/>
              <a:ext cx="1147779" cy="4094878"/>
            </a:xfrm>
            <a:custGeom>
              <a:avLst/>
              <a:gdLst>
                <a:gd name="connsiteX0" fmla="*/ 0 w 1147779"/>
                <a:gd name="connsiteY0" fmla="*/ 3989712 h 4094878"/>
                <a:gd name="connsiteX1" fmla="*/ 1016847 w 1147779"/>
                <a:gd name="connsiteY1" fmla="*/ 2074751 h 4094878"/>
                <a:gd name="connsiteX2" fmla="*/ 121115 w 1147779"/>
                <a:gd name="connsiteY2" fmla="*/ 100234 h 4094878"/>
                <a:gd name="connsiteX3" fmla="*/ 203490 w 1147779"/>
                <a:gd name="connsiteY3" fmla="*/ 0 h 4094878"/>
                <a:gd name="connsiteX4" fmla="*/ 1146524 w 1147779"/>
                <a:gd name="connsiteY4" fmla="*/ 2078790 h 4094878"/>
                <a:gd name="connsiteX5" fmla="*/ 75977 w 1147779"/>
                <a:gd name="connsiteY5" fmla="*/ 4094878 h 4094878"/>
                <a:gd name="connsiteX6" fmla="*/ 0 w 1147779"/>
                <a:gd name="connsiteY6" fmla="*/ 3989712 h 40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779" h="4094878">
                  <a:moveTo>
                    <a:pt x="0" y="3989712"/>
                  </a:moveTo>
                  <a:cubicBezTo>
                    <a:pt x="617521" y="3543574"/>
                    <a:pt x="993136" y="2836203"/>
                    <a:pt x="1016847" y="2074751"/>
                  </a:cubicBezTo>
                  <a:cubicBezTo>
                    <a:pt x="1040558" y="1313299"/>
                    <a:pt x="709682" y="583929"/>
                    <a:pt x="121115" y="100234"/>
                  </a:cubicBezTo>
                  <a:lnTo>
                    <a:pt x="203490" y="0"/>
                  </a:lnTo>
                  <a:cubicBezTo>
                    <a:pt x="823139" y="509238"/>
                    <a:pt x="1171488" y="1277126"/>
                    <a:pt x="1146524" y="2078790"/>
                  </a:cubicBezTo>
                  <a:cubicBezTo>
                    <a:pt x="1121561" y="2880454"/>
                    <a:pt x="726110" y="3625180"/>
                    <a:pt x="75977" y="4094878"/>
                  </a:cubicBezTo>
                  <a:lnTo>
                    <a:pt x="0" y="3989712"/>
                  </a:lnTo>
                  <a:close/>
                </a:path>
              </a:pathLst>
            </a:custGeom>
            <a:solidFill>
              <a:schemeClr val="bg1">
                <a:lumMod val="85000"/>
              </a:schemeClr>
            </a:solidFill>
            <a:ln w="28575"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0EB06A5E-CC51-3446-B1B9-A3FB03877C82}"/>
                </a:ext>
              </a:extLst>
            </p:cNvPr>
            <p:cNvSpPr/>
            <p:nvPr/>
          </p:nvSpPr>
          <p:spPr>
            <a:xfrm rot="5400000">
              <a:off x="1691453" y="2679654"/>
              <a:ext cx="1325212" cy="1335178"/>
            </a:xfrm>
            <a:prstGeom prst="ellipse">
              <a:avLst/>
            </a:prstGeom>
            <a:noFill/>
            <a:ln w="9525" cap="flat">
              <a:solidFill>
                <a:schemeClr val="accent2"/>
              </a:solid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D82711D-974C-4348-97D8-C4FE30C22F57}"/>
                </a:ext>
              </a:extLst>
            </p:cNvPr>
            <p:cNvSpPr/>
            <p:nvPr/>
          </p:nvSpPr>
          <p:spPr>
            <a:xfrm rot="5400000">
              <a:off x="2943101" y="3597481"/>
              <a:ext cx="1335178" cy="1335178"/>
            </a:xfrm>
            <a:prstGeom prst="ellipse">
              <a:avLst/>
            </a:prstGeom>
            <a:noFill/>
            <a:ln w="9525" cap="flat">
              <a:solidFill>
                <a:schemeClr val="accent3"/>
              </a:solid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BA7F1A7-0DE4-8149-907D-1D26A49EBFF8}"/>
                </a:ext>
              </a:extLst>
            </p:cNvPr>
            <p:cNvSpPr/>
            <p:nvPr/>
          </p:nvSpPr>
          <p:spPr>
            <a:xfrm rot="5400000">
              <a:off x="4496533" y="3597481"/>
              <a:ext cx="1335178" cy="1335178"/>
            </a:xfrm>
            <a:prstGeom prst="ellipse">
              <a:avLst/>
            </a:prstGeom>
            <a:noFill/>
            <a:ln w="9525" cap="flat">
              <a:solidFill>
                <a:schemeClr val="accent4"/>
              </a:solid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ECA8B9D-4885-0A4C-8082-5A637E5B6236}"/>
                </a:ext>
              </a:extLst>
            </p:cNvPr>
            <p:cNvSpPr/>
            <p:nvPr/>
          </p:nvSpPr>
          <p:spPr>
            <a:xfrm rot="5400000">
              <a:off x="5758150" y="2679654"/>
              <a:ext cx="1325212" cy="1335178"/>
            </a:xfrm>
            <a:prstGeom prst="ellipse">
              <a:avLst/>
            </a:prstGeom>
            <a:noFill/>
            <a:ln w="9525" cap="flat">
              <a:solidFill>
                <a:schemeClr val="accent5"/>
              </a:solid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Shape 21">
              <a:extLst>
                <a:ext uri="{FF2B5EF4-FFF2-40B4-BE49-F238E27FC236}">
                  <a16:creationId xmlns:a16="http://schemas.microsoft.com/office/drawing/2014/main" id="{2EAC752F-A987-1749-8495-751483D001D6}"/>
                </a:ext>
              </a:extLst>
            </p:cNvPr>
            <p:cNvSpPr/>
            <p:nvPr/>
          </p:nvSpPr>
          <p:spPr>
            <a:xfrm rot="5400000">
              <a:off x="2707630" y="2041015"/>
              <a:ext cx="1209675" cy="1343025"/>
            </a:xfrm>
            <a:custGeom>
              <a:avLst/>
              <a:gdLst>
                <a:gd name="connsiteX0" fmla="*/ 671417 w 1209675"/>
                <a:gd name="connsiteY0" fmla="*/ 1347978 h 1343025"/>
                <a:gd name="connsiteX1" fmla="*/ 470059 w 1209675"/>
                <a:gd name="connsiteY1" fmla="*/ 759238 h 1343025"/>
                <a:gd name="connsiteX2" fmla="*/ 0 w 1209675"/>
                <a:gd name="connsiteY2" fmla="*/ 190690 h 1343025"/>
                <a:gd name="connsiteX3" fmla="*/ 141732 w 1209675"/>
                <a:gd name="connsiteY3" fmla="*/ 112871 h 1343025"/>
                <a:gd name="connsiteX4" fmla="*/ 261271 w 1209675"/>
                <a:gd name="connsiteY4" fmla="*/ 0 h 1343025"/>
                <a:gd name="connsiteX5" fmla="*/ 667988 w 1209675"/>
                <a:gd name="connsiteY5" fmla="*/ 604171 h 1343025"/>
                <a:gd name="connsiteX6" fmla="*/ 1213866 w 1209675"/>
                <a:gd name="connsiteY6" fmla="*/ 992505 h 1343025"/>
                <a:gd name="connsiteX7" fmla="*/ 886397 w 1209675"/>
                <a:gd name="connsiteY7" fmla="*/ 1101376 h 1343025"/>
                <a:gd name="connsiteX8" fmla="*/ 671417 w 1209675"/>
                <a:gd name="connsiteY8" fmla="*/ 1347978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675" h="1343025">
                  <a:moveTo>
                    <a:pt x="671417" y="1347978"/>
                  </a:moveTo>
                  <a:cubicBezTo>
                    <a:pt x="646938" y="1201102"/>
                    <a:pt x="593979" y="988885"/>
                    <a:pt x="470059" y="759238"/>
                  </a:cubicBezTo>
                  <a:cubicBezTo>
                    <a:pt x="317849" y="477107"/>
                    <a:pt x="126111" y="293656"/>
                    <a:pt x="0" y="190690"/>
                  </a:cubicBezTo>
                  <a:cubicBezTo>
                    <a:pt x="38862" y="175355"/>
                    <a:pt x="89059" y="151162"/>
                    <a:pt x="141732" y="112871"/>
                  </a:cubicBezTo>
                  <a:cubicBezTo>
                    <a:pt x="195453" y="73819"/>
                    <a:pt x="234505" y="32671"/>
                    <a:pt x="261271" y="0"/>
                  </a:cubicBezTo>
                  <a:cubicBezTo>
                    <a:pt x="325279" y="149066"/>
                    <a:pt x="446246" y="380047"/>
                    <a:pt x="667988" y="604171"/>
                  </a:cubicBezTo>
                  <a:cubicBezTo>
                    <a:pt x="868394" y="806672"/>
                    <a:pt x="1073658" y="925354"/>
                    <a:pt x="1213866" y="992505"/>
                  </a:cubicBezTo>
                  <a:cubicBezTo>
                    <a:pt x="1156145" y="995267"/>
                    <a:pt x="1022223" y="1009555"/>
                    <a:pt x="886397" y="1101376"/>
                  </a:cubicBezTo>
                  <a:cubicBezTo>
                    <a:pt x="759619" y="1187101"/>
                    <a:pt x="697039" y="1296162"/>
                    <a:pt x="671417" y="1347978"/>
                  </a:cubicBezTo>
                  <a:close/>
                </a:path>
              </a:pathLst>
            </a:custGeom>
            <a:solidFill>
              <a:schemeClr val="bg1">
                <a:lumMod val="85000"/>
              </a:schemeClr>
            </a:solidFill>
            <a:ln w="285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23">
              <a:extLst>
                <a:ext uri="{FF2B5EF4-FFF2-40B4-BE49-F238E27FC236}">
                  <a16:creationId xmlns:a16="http://schemas.microsoft.com/office/drawing/2014/main" id="{0B2921C9-DB3F-B54B-A16E-486F53C8C4E2}"/>
                </a:ext>
              </a:extLst>
            </p:cNvPr>
            <p:cNvSpPr/>
            <p:nvPr/>
          </p:nvSpPr>
          <p:spPr>
            <a:xfrm rot="5400000">
              <a:off x="3203977" y="2712432"/>
              <a:ext cx="1447800" cy="847725"/>
            </a:xfrm>
            <a:custGeom>
              <a:avLst/>
              <a:gdLst>
                <a:gd name="connsiteX0" fmla="*/ 1223391 w 1447800"/>
                <a:gd name="connsiteY0" fmla="*/ 849439 h 847725"/>
                <a:gd name="connsiteX1" fmla="*/ 714470 w 1447800"/>
                <a:gd name="connsiteY1" fmla="*/ 491490 h 847725"/>
                <a:gd name="connsiteX2" fmla="*/ 0 w 1447800"/>
                <a:gd name="connsiteY2" fmla="*/ 307848 h 847725"/>
                <a:gd name="connsiteX3" fmla="*/ 68961 w 1447800"/>
                <a:gd name="connsiteY3" fmla="*/ 161544 h 847725"/>
                <a:gd name="connsiteX4" fmla="*/ 99346 w 1447800"/>
                <a:gd name="connsiteY4" fmla="*/ 0 h 847725"/>
                <a:gd name="connsiteX5" fmla="*/ 783527 w 1447800"/>
                <a:gd name="connsiteY5" fmla="*/ 249746 h 847725"/>
                <a:gd name="connsiteX6" fmla="*/ 1453420 w 1447800"/>
                <a:gd name="connsiteY6" fmla="*/ 242983 h 847725"/>
                <a:gd name="connsiteX7" fmla="*/ 1252538 w 1447800"/>
                <a:gd name="connsiteY7" fmla="*/ 523494 h 847725"/>
                <a:gd name="connsiteX8" fmla="*/ 1223391 w 1447800"/>
                <a:gd name="connsiteY8" fmla="*/ 849439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847725">
                  <a:moveTo>
                    <a:pt x="1223391" y="849439"/>
                  </a:moveTo>
                  <a:cubicBezTo>
                    <a:pt x="1117283" y="744950"/>
                    <a:pt x="949643" y="604456"/>
                    <a:pt x="714470" y="491490"/>
                  </a:cubicBezTo>
                  <a:cubicBezTo>
                    <a:pt x="425482" y="352711"/>
                    <a:pt x="162592" y="317087"/>
                    <a:pt x="0" y="307848"/>
                  </a:cubicBezTo>
                  <a:cubicBezTo>
                    <a:pt x="22384" y="272605"/>
                    <a:pt x="48768" y="223552"/>
                    <a:pt x="68961" y="161544"/>
                  </a:cubicBezTo>
                  <a:cubicBezTo>
                    <a:pt x="89535" y="98298"/>
                    <a:pt x="96869" y="42196"/>
                    <a:pt x="99346" y="0"/>
                  </a:cubicBezTo>
                  <a:cubicBezTo>
                    <a:pt x="238696" y="82963"/>
                    <a:pt x="472440" y="198787"/>
                    <a:pt x="783527" y="249746"/>
                  </a:cubicBezTo>
                  <a:cubicBezTo>
                    <a:pt x="1064705" y="295846"/>
                    <a:pt x="1300544" y="271177"/>
                    <a:pt x="1453420" y="242983"/>
                  </a:cubicBezTo>
                  <a:cubicBezTo>
                    <a:pt x="1408367" y="279178"/>
                    <a:pt x="1308354" y="369475"/>
                    <a:pt x="1252538" y="523494"/>
                  </a:cubicBezTo>
                  <a:cubicBezTo>
                    <a:pt x="1200150" y="667512"/>
                    <a:pt x="1213676" y="792480"/>
                    <a:pt x="1223391" y="849439"/>
                  </a:cubicBezTo>
                  <a:close/>
                </a:path>
              </a:pathLst>
            </a:custGeom>
            <a:solidFill>
              <a:schemeClr val="bg1">
                <a:lumMod val="85000"/>
              </a:schemeClr>
            </a:solidFill>
            <a:ln w="285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3B8E0066-19F8-744D-9A4B-23D6FFC2B9ED}"/>
                </a:ext>
              </a:extLst>
            </p:cNvPr>
            <p:cNvSpPr/>
            <p:nvPr/>
          </p:nvSpPr>
          <p:spPr>
            <a:xfrm rot="5400000">
              <a:off x="4180004" y="2658712"/>
              <a:ext cx="1400175" cy="904875"/>
            </a:xfrm>
            <a:custGeom>
              <a:avLst/>
              <a:gdLst>
                <a:gd name="connsiteX0" fmla="*/ 1408652 w 1400175"/>
                <a:gd name="connsiteY0" fmla="*/ 625888 h 904875"/>
                <a:gd name="connsiteX1" fmla="*/ 786574 w 1400175"/>
                <a:gd name="connsiteY1" fmla="*/ 635413 h 904875"/>
                <a:gd name="connsiteX2" fmla="*/ 100584 w 1400175"/>
                <a:gd name="connsiteY2" fmla="*/ 906780 h 904875"/>
                <a:gd name="connsiteX3" fmla="*/ 70390 w 1400175"/>
                <a:gd name="connsiteY3" fmla="*/ 747903 h 904875"/>
                <a:gd name="connsiteX4" fmla="*/ 0 w 1400175"/>
                <a:gd name="connsiteY4" fmla="*/ 599313 h 904875"/>
                <a:gd name="connsiteX5" fmla="*/ 700278 w 1400175"/>
                <a:gd name="connsiteY5" fmla="*/ 399193 h 904875"/>
                <a:gd name="connsiteX6" fmla="*/ 1238250 w 1400175"/>
                <a:gd name="connsiteY6" fmla="*/ 0 h 904875"/>
                <a:gd name="connsiteX7" fmla="*/ 1240536 w 1400175"/>
                <a:gd name="connsiteY7" fmla="*/ 344996 h 904875"/>
                <a:gd name="connsiteX8" fmla="*/ 1408652 w 1400175"/>
                <a:gd name="connsiteY8" fmla="*/ 625888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0175" h="904875">
                  <a:moveTo>
                    <a:pt x="1408652" y="625888"/>
                  </a:moveTo>
                  <a:cubicBezTo>
                    <a:pt x="1261396" y="603790"/>
                    <a:pt x="1043178" y="588550"/>
                    <a:pt x="786574" y="635413"/>
                  </a:cubicBezTo>
                  <a:cubicBezTo>
                    <a:pt x="471202" y="692944"/>
                    <a:pt x="237554" y="818674"/>
                    <a:pt x="100584" y="906780"/>
                  </a:cubicBezTo>
                  <a:cubicBezTo>
                    <a:pt x="98012" y="865061"/>
                    <a:pt x="90488" y="809911"/>
                    <a:pt x="70390" y="747903"/>
                  </a:cubicBezTo>
                  <a:cubicBezTo>
                    <a:pt x="49816" y="684752"/>
                    <a:pt x="22860" y="634937"/>
                    <a:pt x="0" y="599313"/>
                  </a:cubicBezTo>
                  <a:cubicBezTo>
                    <a:pt x="161544" y="584549"/>
                    <a:pt x="418624" y="540830"/>
                    <a:pt x="700278" y="399193"/>
                  </a:cubicBezTo>
                  <a:cubicBezTo>
                    <a:pt x="954786" y="271177"/>
                    <a:pt x="1131094" y="112681"/>
                    <a:pt x="1238250" y="0"/>
                  </a:cubicBezTo>
                  <a:cubicBezTo>
                    <a:pt x="1223105" y="55721"/>
                    <a:pt x="1195197" y="187547"/>
                    <a:pt x="1240536" y="344996"/>
                  </a:cubicBezTo>
                  <a:cubicBezTo>
                    <a:pt x="1282827" y="492347"/>
                    <a:pt x="1367218" y="585502"/>
                    <a:pt x="1408652" y="625888"/>
                  </a:cubicBezTo>
                  <a:close/>
                </a:path>
              </a:pathLst>
            </a:custGeom>
            <a:solidFill>
              <a:schemeClr val="bg1">
                <a:lumMod val="85000"/>
              </a:schemeClr>
            </a:solidFill>
            <a:ln w="285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27">
              <a:extLst>
                <a:ext uri="{FF2B5EF4-FFF2-40B4-BE49-F238E27FC236}">
                  <a16:creationId xmlns:a16="http://schemas.microsoft.com/office/drawing/2014/main" id="{0E7640D4-51EA-A54B-A382-0B0682BC10AE}"/>
                </a:ext>
              </a:extLst>
            </p:cNvPr>
            <p:cNvSpPr/>
            <p:nvPr/>
          </p:nvSpPr>
          <p:spPr>
            <a:xfrm rot="5400000">
              <a:off x="4918858" y="1981389"/>
              <a:ext cx="1152525" cy="1400175"/>
            </a:xfrm>
            <a:custGeom>
              <a:avLst/>
              <a:gdLst>
                <a:gd name="connsiteX0" fmla="*/ 1155287 w 1152525"/>
                <a:gd name="connsiteY0" fmla="*/ 406146 h 1400175"/>
                <a:gd name="connsiteX1" fmla="*/ 657606 w 1152525"/>
                <a:gd name="connsiteY1" fmla="*/ 779526 h 1400175"/>
                <a:gd name="connsiteX2" fmla="*/ 262128 w 1152525"/>
                <a:gd name="connsiteY2" fmla="*/ 1402270 h 1400175"/>
                <a:gd name="connsiteX3" fmla="*/ 144304 w 1152525"/>
                <a:gd name="connsiteY3" fmla="*/ 1291495 h 1400175"/>
                <a:gd name="connsiteX4" fmla="*/ 0 w 1152525"/>
                <a:gd name="connsiteY4" fmla="*/ 1212723 h 1400175"/>
                <a:gd name="connsiteX5" fmla="*/ 448913 w 1152525"/>
                <a:gd name="connsiteY5" fmla="*/ 639223 h 1400175"/>
                <a:gd name="connsiteX6" fmla="*/ 649510 w 1152525"/>
                <a:gd name="connsiteY6" fmla="*/ 0 h 1400175"/>
                <a:gd name="connsiteX7" fmla="*/ 854202 w 1152525"/>
                <a:gd name="connsiteY7" fmla="*/ 277749 h 1400175"/>
                <a:gd name="connsiteX8" fmla="*/ 1155287 w 1152525"/>
                <a:gd name="connsiteY8" fmla="*/ 406146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525" h="1400175">
                  <a:moveTo>
                    <a:pt x="1155287" y="406146"/>
                  </a:moveTo>
                  <a:cubicBezTo>
                    <a:pt x="1023176" y="474821"/>
                    <a:pt x="837724" y="590741"/>
                    <a:pt x="657606" y="779526"/>
                  </a:cubicBezTo>
                  <a:cubicBezTo>
                    <a:pt x="436340" y="1011460"/>
                    <a:pt x="321183" y="1250537"/>
                    <a:pt x="262128" y="1402270"/>
                  </a:cubicBezTo>
                  <a:cubicBezTo>
                    <a:pt x="235553" y="1370076"/>
                    <a:pt x="196977" y="1329785"/>
                    <a:pt x="144304" y="1291495"/>
                  </a:cubicBezTo>
                  <a:cubicBezTo>
                    <a:pt x="90583" y="1252442"/>
                    <a:pt x="39434" y="1228058"/>
                    <a:pt x="0" y="1212723"/>
                  </a:cubicBezTo>
                  <a:cubicBezTo>
                    <a:pt x="122015" y="1105757"/>
                    <a:pt x="304324" y="919353"/>
                    <a:pt x="448913" y="639223"/>
                  </a:cubicBezTo>
                  <a:cubicBezTo>
                    <a:pt x="579596" y="386048"/>
                    <a:pt x="629031" y="154114"/>
                    <a:pt x="649510" y="0"/>
                  </a:cubicBezTo>
                  <a:cubicBezTo>
                    <a:pt x="669988" y="54007"/>
                    <a:pt x="724948" y="176975"/>
                    <a:pt x="854202" y="277749"/>
                  </a:cubicBezTo>
                  <a:cubicBezTo>
                    <a:pt x="975074" y="371951"/>
                    <a:pt x="1098137" y="397764"/>
                    <a:pt x="1155287" y="406146"/>
                  </a:cubicBezTo>
                  <a:close/>
                </a:path>
              </a:pathLst>
            </a:custGeom>
            <a:solidFill>
              <a:schemeClr val="bg1">
                <a:lumMod val="85000"/>
              </a:schemeClr>
            </a:solidFill>
            <a:ln w="285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Shape 6">
              <a:extLst>
                <a:ext uri="{FF2B5EF4-FFF2-40B4-BE49-F238E27FC236}">
                  <a16:creationId xmlns:a16="http://schemas.microsoft.com/office/drawing/2014/main" id="{580BAC93-7C30-AD41-ABAC-71B2FC287167}"/>
                </a:ext>
              </a:extLst>
            </p:cNvPr>
            <p:cNvSpPr/>
            <p:nvPr/>
          </p:nvSpPr>
          <p:spPr>
            <a:xfrm rot="5400000">
              <a:off x="3491718" y="978682"/>
              <a:ext cx="1791482" cy="1791482"/>
            </a:xfrm>
            <a:custGeom>
              <a:avLst/>
              <a:gdLst>
                <a:gd name="connsiteX0" fmla="*/ 1276350 w 1276350"/>
                <a:gd name="connsiteY0" fmla="*/ 638175 h 1276350"/>
                <a:gd name="connsiteX1" fmla="*/ 638175 w 1276350"/>
                <a:gd name="connsiteY1" fmla="*/ 1276350 h 1276350"/>
                <a:gd name="connsiteX2" fmla="*/ 0 w 1276350"/>
                <a:gd name="connsiteY2" fmla="*/ 638175 h 1276350"/>
                <a:gd name="connsiteX3" fmla="*/ 638175 w 1276350"/>
                <a:gd name="connsiteY3" fmla="*/ 0 h 1276350"/>
                <a:gd name="connsiteX4" fmla="*/ 1276350 w 1276350"/>
                <a:gd name="connsiteY4" fmla="*/ 638175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solidFill>
              <a:schemeClr val="accent1">
                <a:lumMod val="75000"/>
              </a:schemeClr>
            </a:solidFill>
            <a:ln w="2857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EEFA13FD-2DFC-2D40-8704-97C87B4ED228}"/>
                </a:ext>
              </a:extLst>
            </p:cNvPr>
            <p:cNvSpPr/>
            <p:nvPr/>
          </p:nvSpPr>
          <p:spPr>
            <a:xfrm rot="5400000">
              <a:off x="1715854" y="2704239"/>
              <a:ext cx="1276410" cy="1286008"/>
            </a:xfrm>
            <a:prstGeom prst="ellipse">
              <a:avLst/>
            </a:prstGeom>
            <a:solidFill>
              <a:schemeClr val="accent2">
                <a:lumMod val="75000"/>
              </a:schemeClr>
            </a:solidFill>
            <a:ln w="2857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18071EF-8264-3F42-977A-F07B8F534160}"/>
                </a:ext>
              </a:extLst>
            </p:cNvPr>
            <p:cNvSpPr/>
            <p:nvPr/>
          </p:nvSpPr>
          <p:spPr>
            <a:xfrm rot="5400000">
              <a:off x="2967686" y="3622066"/>
              <a:ext cx="1286008" cy="1286008"/>
            </a:xfrm>
            <a:prstGeom prst="ellipse">
              <a:avLst/>
            </a:prstGeom>
            <a:solidFill>
              <a:schemeClr val="accent3">
                <a:lumMod val="75000"/>
              </a:schemeClr>
            </a:solidFill>
            <a:ln w="2857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16934F6-1A2E-DA42-BC84-F0B012ED7B73}"/>
                </a:ext>
              </a:extLst>
            </p:cNvPr>
            <p:cNvSpPr/>
            <p:nvPr/>
          </p:nvSpPr>
          <p:spPr>
            <a:xfrm rot="5400000">
              <a:off x="4521118" y="3622066"/>
              <a:ext cx="1286008" cy="1286008"/>
            </a:xfrm>
            <a:prstGeom prst="ellipse">
              <a:avLst/>
            </a:prstGeom>
            <a:solidFill>
              <a:schemeClr val="accent4">
                <a:lumMod val="75000"/>
              </a:schemeClr>
            </a:solidFill>
            <a:ln w="2857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888FBE54-9F02-0B4B-9B82-703DDEE9A9E5}"/>
                </a:ext>
              </a:extLst>
            </p:cNvPr>
            <p:cNvSpPr/>
            <p:nvPr/>
          </p:nvSpPr>
          <p:spPr>
            <a:xfrm rot="5400000">
              <a:off x="5782551" y="2704239"/>
              <a:ext cx="1276410" cy="1286008"/>
            </a:xfrm>
            <a:prstGeom prst="ellipse">
              <a:avLst/>
            </a:prstGeom>
            <a:solidFill>
              <a:schemeClr val="accent5">
                <a:lumMod val="75000"/>
              </a:schemeClr>
            </a:solidFill>
            <a:ln w="2857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6C895993-D2E9-5A4A-9651-1E0FCDB83275}"/>
                </a:ext>
              </a:extLst>
            </p:cNvPr>
            <p:cNvSpPr/>
            <p:nvPr/>
          </p:nvSpPr>
          <p:spPr>
            <a:xfrm rot="5400000">
              <a:off x="1803238" y="2792280"/>
              <a:ext cx="1101642" cy="1109926"/>
            </a:xfrm>
            <a:prstGeom prst="ellipse">
              <a:avLst/>
            </a:prstGeom>
            <a:solidFill>
              <a:schemeClr val="accent2"/>
            </a:solidFill>
            <a:ln w="28575" cap="flat">
              <a:noFill/>
              <a:prstDash val="solid"/>
              <a:miter/>
            </a:ln>
            <a:effectLst>
              <a:outerShdw blurRad="38100" sx="103000" sy="103000" algn="ctr" rotWithShape="0">
                <a:prstClr val="black">
                  <a:alpha val="52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B0448791-96EC-0D4F-85B8-DB2F81CBBD90}"/>
                </a:ext>
              </a:extLst>
            </p:cNvPr>
            <p:cNvSpPr/>
            <p:nvPr/>
          </p:nvSpPr>
          <p:spPr>
            <a:xfrm rot="5400000">
              <a:off x="3055727" y="3710107"/>
              <a:ext cx="1109926" cy="1109926"/>
            </a:xfrm>
            <a:prstGeom prst="ellipse">
              <a:avLst/>
            </a:prstGeom>
            <a:solidFill>
              <a:schemeClr val="accent3"/>
            </a:solidFill>
            <a:ln w="28575" cap="flat">
              <a:noFill/>
              <a:prstDash val="solid"/>
              <a:miter/>
            </a:ln>
            <a:effectLst>
              <a:outerShdw blurRad="38100" sx="103000" sy="103000" algn="ctr" rotWithShape="0">
                <a:prstClr val="black">
                  <a:alpha val="52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CB67AF19-F6F0-CC45-975F-9855ABE0E67D}"/>
                </a:ext>
              </a:extLst>
            </p:cNvPr>
            <p:cNvSpPr/>
            <p:nvPr/>
          </p:nvSpPr>
          <p:spPr>
            <a:xfrm rot="5400000">
              <a:off x="4609159" y="3710107"/>
              <a:ext cx="1109926" cy="1109926"/>
            </a:xfrm>
            <a:prstGeom prst="ellipse">
              <a:avLst/>
            </a:prstGeom>
            <a:solidFill>
              <a:schemeClr val="accent4"/>
            </a:solidFill>
            <a:ln w="28575" cap="flat">
              <a:noFill/>
              <a:prstDash val="solid"/>
              <a:miter/>
            </a:ln>
            <a:effectLst>
              <a:outerShdw blurRad="38100" sx="103000" sy="103000" algn="ctr" rotWithShape="0">
                <a:prstClr val="black">
                  <a:alpha val="52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340E233-00CC-DB4D-A366-B759672241E6}"/>
                </a:ext>
              </a:extLst>
            </p:cNvPr>
            <p:cNvSpPr/>
            <p:nvPr/>
          </p:nvSpPr>
          <p:spPr>
            <a:xfrm rot="5400000">
              <a:off x="5869935" y="2792280"/>
              <a:ext cx="1101642" cy="1109926"/>
            </a:xfrm>
            <a:prstGeom prst="ellipse">
              <a:avLst/>
            </a:prstGeom>
            <a:solidFill>
              <a:schemeClr val="accent5"/>
            </a:solidFill>
            <a:ln w="28575" cap="flat">
              <a:noFill/>
              <a:prstDash val="solid"/>
              <a:miter/>
            </a:ln>
            <a:effectLst>
              <a:outerShdw blurRad="38100" sx="103000" sy="103000" algn="ctr" rotWithShape="0">
                <a:prstClr val="black">
                  <a:alpha val="52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44">
              <a:extLst>
                <a:ext uri="{FF2B5EF4-FFF2-40B4-BE49-F238E27FC236}">
                  <a16:creationId xmlns:a16="http://schemas.microsoft.com/office/drawing/2014/main" id="{1C4A8B53-6655-0945-9529-9C76BA8D33FE}"/>
                </a:ext>
              </a:extLst>
            </p:cNvPr>
            <p:cNvSpPr/>
            <p:nvPr/>
          </p:nvSpPr>
          <p:spPr>
            <a:xfrm rot="5400000">
              <a:off x="3548306" y="1035270"/>
              <a:ext cx="1678306" cy="1678306"/>
            </a:xfrm>
            <a:custGeom>
              <a:avLst/>
              <a:gdLst>
                <a:gd name="connsiteX0" fmla="*/ 1276350 w 1276350"/>
                <a:gd name="connsiteY0" fmla="*/ 638175 h 1276350"/>
                <a:gd name="connsiteX1" fmla="*/ 638175 w 1276350"/>
                <a:gd name="connsiteY1" fmla="*/ 1276350 h 1276350"/>
                <a:gd name="connsiteX2" fmla="*/ 0 w 1276350"/>
                <a:gd name="connsiteY2" fmla="*/ 638175 h 1276350"/>
                <a:gd name="connsiteX3" fmla="*/ 638175 w 1276350"/>
                <a:gd name="connsiteY3" fmla="*/ 0 h 1276350"/>
                <a:gd name="connsiteX4" fmla="*/ 1276350 w 1276350"/>
                <a:gd name="connsiteY4" fmla="*/ 638175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solidFill>
              <a:schemeClr val="accent1"/>
            </a:solidFill>
            <a:ln w="28575" cap="flat">
              <a:noFill/>
              <a:prstDash val="solid"/>
              <a:miter/>
            </a:ln>
            <a:effectLst>
              <a:outerShdw blurRad="38100" sx="103000" sy="103000" algn="ctr" rotWithShape="0">
                <a:prstClr val="black">
                  <a:alpha val="5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C70EE73D-7B30-4C46-B482-18F9DAB762B7}"/>
                </a:ext>
              </a:extLst>
            </p:cNvPr>
            <p:cNvGrpSpPr/>
            <p:nvPr/>
          </p:nvGrpSpPr>
          <p:grpSpPr>
            <a:xfrm>
              <a:off x="309148" y="3985448"/>
              <a:ext cx="8135820" cy="2206499"/>
              <a:chOff x="309148" y="4701544"/>
              <a:chExt cx="8135820" cy="2206499"/>
            </a:xfrm>
          </p:grpSpPr>
          <p:sp>
            <p:nvSpPr>
              <p:cNvPr id="158" name="Rectangle 157">
                <a:extLst>
                  <a:ext uri="{FF2B5EF4-FFF2-40B4-BE49-F238E27FC236}">
                    <a16:creationId xmlns:a16="http://schemas.microsoft.com/office/drawing/2014/main" id="{B6394D1B-C12F-9D40-A5A7-4CA1FDDEDA60}"/>
                  </a:ext>
                </a:extLst>
              </p:cNvPr>
              <p:cNvSpPr/>
              <p:nvPr/>
            </p:nvSpPr>
            <p:spPr>
              <a:xfrm>
                <a:off x="4351739" y="5715427"/>
                <a:ext cx="4093229" cy="11926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Patient / Family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Asks important clarifying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Shares  patient and family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Provides an alternate “lens” and suggestions   </a:t>
                </a:r>
              </a:p>
            </p:txBody>
          </p:sp>
          <p:sp>
            <p:nvSpPr>
              <p:cNvPr id="159" name="Rectangle 158">
                <a:extLst>
                  <a:ext uri="{FF2B5EF4-FFF2-40B4-BE49-F238E27FC236}">
                    <a16:creationId xmlns:a16="http://schemas.microsoft.com/office/drawing/2014/main" id="{3E35D95F-509C-8D46-8823-1F13B33DDE3B}"/>
                  </a:ext>
                </a:extLst>
              </p:cNvPr>
              <p:cNvSpPr/>
              <p:nvPr/>
            </p:nvSpPr>
            <p:spPr>
              <a:xfrm>
                <a:off x="309148" y="4701544"/>
                <a:ext cx="2135311"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7A1F43B1-B559-2140-931B-9CF1A9DFE2CE}"/>
                </a:ext>
              </a:extLst>
            </p:cNvPr>
            <p:cNvGrpSpPr/>
            <p:nvPr/>
          </p:nvGrpSpPr>
          <p:grpSpPr>
            <a:xfrm flipH="1">
              <a:off x="6408958" y="3860195"/>
              <a:ext cx="2967470" cy="1448176"/>
              <a:chOff x="6213526" y="4576291"/>
              <a:chExt cx="2967470" cy="1448176"/>
            </a:xfrm>
          </p:grpSpPr>
          <p:sp>
            <p:nvSpPr>
              <p:cNvPr id="156" name="Rectangle 155">
                <a:extLst>
                  <a:ext uri="{FF2B5EF4-FFF2-40B4-BE49-F238E27FC236}">
                    <a16:creationId xmlns:a16="http://schemas.microsoft.com/office/drawing/2014/main" id="{D727FB23-CF08-7C43-9B1B-5290657A3E4F}"/>
                  </a:ext>
                </a:extLst>
              </p:cNvPr>
              <p:cNvSpPr/>
              <p:nvPr/>
            </p:nvSpPr>
            <p:spPr>
              <a:xfrm>
                <a:off x="6213526" y="4576291"/>
                <a:ext cx="2683777" cy="144817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Meeting Participants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Review agenda &amp; come prepared.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Meet deliverables.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Ask curious questions, promote participation. </a:t>
                </a:r>
              </a:p>
            </p:txBody>
          </p:sp>
          <p:sp>
            <p:nvSpPr>
              <p:cNvPr id="157" name="Rectangle 156">
                <a:extLst>
                  <a:ext uri="{FF2B5EF4-FFF2-40B4-BE49-F238E27FC236}">
                    <a16:creationId xmlns:a16="http://schemas.microsoft.com/office/drawing/2014/main" id="{EE455ED2-C059-6947-A137-7FDF2B7F357B}"/>
                  </a:ext>
                </a:extLst>
              </p:cNvPr>
              <p:cNvSpPr/>
              <p:nvPr/>
            </p:nvSpPr>
            <p:spPr>
              <a:xfrm>
                <a:off x="7045685" y="4701544"/>
                <a:ext cx="2135311"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grpSp>
          <p:nvGrpSpPr>
            <p:cNvPr id="33" name="Group 32">
              <a:extLst>
                <a:ext uri="{FF2B5EF4-FFF2-40B4-BE49-F238E27FC236}">
                  <a16:creationId xmlns:a16="http://schemas.microsoft.com/office/drawing/2014/main" id="{EC345505-E8EB-8046-AD8F-E11B295AFFD1}"/>
                </a:ext>
              </a:extLst>
            </p:cNvPr>
            <p:cNvGrpSpPr/>
            <p:nvPr/>
          </p:nvGrpSpPr>
          <p:grpSpPr>
            <a:xfrm>
              <a:off x="1028307" y="288202"/>
              <a:ext cx="8350494" cy="5867108"/>
              <a:chOff x="1447652" y="1004298"/>
              <a:chExt cx="8350494" cy="5867108"/>
            </a:xfrm>
          </p:grpSpPr>
          <p:sp>
            <p:nvSpPr>
              <p:cNvPr id="152" name="Rectangle 151">
                <a:extLst>
                  <a:ext uri="{FF2B5EF4-FFF2-40B4-BE49-F238E27FC236}">
                    <a16:creationId xmlns:a16="http://schemas.microsoft.com/office/drawing/2014/main" id="{2B498A33-B297-B348-A180-7DBCDE3EA088}"/>
                  </a:ext>
                </a:extLst>
              </p:cNvPr>
              <p:cNvSpPr/>
              <p:nvPr/>
            </p:nvSpPr>
            <p:spPr>
              <a:xfrm>
                <a:off x="2508689" y="5584590"/>
                <a:ext cx="1521345" cy="42593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Timekeeper</a:t>
                </a:r>
              </a:p>
            </p:txBody>
          </p:sp>
          <p:sp>
            <p:nvSpPr>
              <p:cNvPr id="153" name="Rectangle 152">
                <a:extLst>
                  <a:ext uri="{FF2B5EF4-FFF2-40B4-BE49-F238E27FC236}">
                    <a16:creationId xmlns:a16="http://schemas.microsoft.com/office/drawing/2014/main" id="{95179E04-254F-FB4A-AF49-55D8464E34AC}"/>
                  </a:ext>
                </a:extLst>
              </p:cNvPr>
              <p:cNvSpPr/>
              <p:nvPr/>
            </p:nvSpPr>
            <p:spPr>
              <a:xfrm>
                <a:off x="1447652" y="6019537"/>
                <a:ext cx="2284160" cy="851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Provides periodic time checks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suggest parking lot items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Keeps team on time </a:t>
                </a:r>
              </a:p>
            </p:txBody>
          </p:sp>
          <p:sp>
            <p:nvSpPr>
              <p:cNvPr id="154" name="Rectangle 153">
                <a:extLst>
                  <a:ext uri="{FF2B5EF4-FFF2-40B4-BE49-F238E27FC236}">
                    <a16:creationId xmlns:a16="http://schemas.microsoft.com/office/drawing/2014/main" id="{F6E71E38-E8C5-F34F-9D53-62FF3F9BB2B5}"/>
                  </a:ext>
                </a:extLst>
              </p:cNvPr>
              <p:cNvSpPr/>
              <p:nvPr/>
            </p:nvSpPr>
            <p:spPr>
              <a:xfrm>
                <a:off x="5764068" y="1004298"/>
                <a:ext cx="4034078" cy="25556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Co-creates the agenda; leads icebreakers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Uses agenda to structure discussion and decision-making; brings in all voices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Debriefs with team: what went well, what can be improved?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Encourages shared leadership opportunities.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Expresses gratitude and shout-outs!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1A2B9633-3817-FA41-AFEF-7DAD04A4B345}"/>
                  </a:ext>
                </a:extLst>
              </p:cNvPr>
              <p:cNvSpPr/>
              <p:nvPr/>
            </p:nvSpPr>
            <p:spPr>
              <a:xfrm>
                <a:off x="5761544" y="2195408"/>
                <a:ext cx="2135311"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81DCB287-D4A0-5C45-AC57-BC0C52B1137C}"/>
                </a:ext>
              </a:extLst>
            </p:cNvPr>
            <p:cNvGrpSpPr/>
            <p:nvPr/>
          </p:nvGrpSpPr>
          <p:grpSpPr>
            <a:xfrm flipH="1">
              <a:off x="363169" y="3136294"/>
              <a:ext cx="2353917" cy="1874359"/>
              <a:chOff x="8806328" y="2490712"/>
              <a:chExt cx="2353917" cy="1874359"/>
            </a:xfrm>
          </p:grpSpPr>
          <p:sp>
            <p:nvSpPr>
              <p:cNvPr id="150" name="Rectangle 149">
                <a:extLst>
                  <a:ext uri="{FF2B5EF4-FFF2-40B4-BE49-F238E27FC236}">
                    <a16:creationId xmlns:a16="http://schemas.microsoft.com/office/drawing/2014/main" id="{0065E013-FD97-2D46-9C0B-48AFABF6CD26}"/>
                  </a:ext>
                </a:extLst>
              </p:cNvPr>
              <p:cNvSpPr/>
              <p:nvPr/>
            </p:nvSpPr>
            <p:spPr>
              <a:xfrm>
                <a:off x="9634075" y="2490712"/>
                <a:ext cx="1521345" cy="42593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Recorder</a:t>
                </a:r>
              </a:p>
            </p:txBody>
          </p:sp>
          <p:sp>
            <p:nvSpPr>
              <p:cNvPr id="151" name="Rectangle 150">
                <a:extLst>
                  <a:ext uri="{FF2B5EF4-FFF2-40B4-BE49-F238E27FC236}">
                    <a16:creationId xmlns:a16="http://schemas.microsoft.com/office/drawing/2014/main" id="{B4F296F2-696A-9742-83D2-A11BDBF5B966}"/>
                  </a:ext>
                </a:extLst>
              </p:cNvPr>
              <p:cNvSpPr/>
              <p:nvPr/>
            </p:nvSpPr>
            <p:spPr>
              <a:xfrm>
                <a:off x="8806328" y="3002081"/>
                <a:ext cx="2353917" cy="136299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Takes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Clarifies actions and key decisions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Reviews next steps at the 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Disseminates action items  </a:t>
                </a:r>
              </a:p>
            </p:txBody>
          </p:sp>
        </p:grpSp>
        <p:grpSp>
          <p:nvGrpSpPr>
            <p:cNvPr id="35" name="Group 34">
              <a:extLst>
                <a:ext uri="{FF2B5EF4-FFF2-40B4-BE49-F238E27FC236}">
                  <a16:creationId xmlns:a16="http://schemas.microsoft.com/office/drawing/2014/main" id="{24692149-ADCA-B047-ACA5-FDEED402053C}"/>
                </a:ext>
              </a:extLst>
            </p:cNvPr>
            <p:cNvGrpSpPr/>
            <p:nvPr/>
          </p:nvGrpSpPr>
          <p:grpSpPr>
            <a:xfrm>
              <a:off x="3895256" y="1235560"/>
              <a:ext cx="1007428" cy="1471730"/>
              <a:chOff x="3740297" y="-10931825"/>
              <a:chExt cx="452813" cy="661506"/>
            </a:xfrm>
          </p:grpSpPr>
          <p:sp>
            <p:nvSpPr>
              <p:cNvPr id="142" name="Freeform: Shape 117">
                <a:extLst>
                  <a:ext uri="{FF2B5EF4-FFF2-40B4-BE49-F238E27FC236}">
                    <a16:creationId xmlns:a16="http://schemas.microsoft.com/office/drawing/2014/main" id="{150F4C88-28A0-C340-BC6E-A6BFDF0CAE78}"/>
                  </a:ext>
                </a:extLst>
              </p:cNvPr>
              <p:cNvSpPr/>
              <p:nvPr/>
            </p:nvSpPr>
            <p:spPr>
              <a:xfrm>
                <a:off x="3794421" y="-10931825"/>
                <a:ext cx="344531" cy="365625"/>
              </a:xfrm>
              <a:custGeom>
                <a:avLst/>
                <a:gdLst>
                  <a:gd name="connsiteX0" fmla="*/ 52247 w 344531"/>
                  <a:gd name="connsiteY0" fmla="*/ 366491 h 365625"/>
                  <a:gd name="connsiteX1" fmla="*/ 38518 w 344531"/>
                  <a:gd name="connsiteY1" fmla="*/ 84143 h 365625"/>
                  <a:gd name="connsiteX2" fmla="*/ 172690 w 344531"/>
                  <a:gd name="connsiteY2" fmla="*/ 2475 h 365625"/>
                  <a:gd name="connsiteX3" fmla="*/ 306861 w 344531"/>
                  <a:gd name="connsiteY3" fmla="*/ 84143 h 365625"/>
                  <a:gd name="connsiteX4" fmla="*/ 293129 w 344531"/>
                  <a:gd name="connsiteY4" fmla="*/ 366491 h 365625"/>
                  <a:gd name="connsiteX5" fmla="*/ 172694 w 344531"/>
                  <a:gd name="connsiteY5" fmla="*/ 366789 h 365625"/>
                  <a:gd name="connsiteX6" fmla="*/ 52251 w 344531"/>
                  <a:gd name="connsiteY6" fmla="*/ 366491 h 365625"/>
                  <a:gd name="connsiteX7" fmla="*/ 52247 w 344531"/>
                  <a:gd name="connsiteY7" fmla="*/ 366491 h 36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531" h="365625">
                    <a:moveTo>
                      <a:pt x="52247" y="366491"/>
                    </a:moveTo>
                    <a:cubicBezTo>
                      <a:pt x="22226" y="290753"/>
                      <a:pt x="-40834" y="222210"/>
                      <a:pt x="38518" y="84143"/>
                    </a:cubicBezTo>
                    <a:cubicBezTo>
                      <a:pt x="71199" y="27280"/>
                      <a:pt x="121120" y="-10222"/>
                      <a:pt x="172690" y="2475"/>
                    </a:cubicBezTo>
                    <a:cubicBezTo>
                      <a:pt x="224260" y="-10221"/>
                      <a:pt x="274180" y="27281"/>
                      <a:pt x="306861" y="84143"/>
                    </a:cubicBezTo>
                    <a:cubicBezTo>
                      <a:pt x="386210" y="222210"/>
                      <a:pt x="323154" y="290753"/>
                      <a:pt x="293129" y="366491"/>
                    </a:cubicBezTo>
                    <a:lnTo>
                      <a:pt x="172694" y="366789"/>
                    </a:lnTo>
                    <a:lnTo>
                      <a:pt x="52251" y="366491"/>
                    </a:lnTo>
                    <a:lnTo>
                      <a:pt x="52247" y="366491"/>
                    </a:lnTo>
                    <a:close/>
                  </a:path>
                </a:pathLst>
              </a:custGeom>
              <a:solidFill>
                <a:srgbClr val="666666"/>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Shape 118">
                <a:extLst>
                  <a:ext uri="{FF2B5EF4-FFF2-40B4-BE49-F238E27FC236}">
                    <a16:creationId xmlns:a16="http://schemas.microsoft.com/office/drawing/2014/main" id="{D94C8C4C-FF04-884A-A1A9-B5BDA96E2132}"/>
                  </a:ext>
                </a:extLst>
              </p:cNvPr>
              <p:cNvSpPr/>
              <p:nvPr/>
            </p:nvSpPr>
            <p:spPr>
              <a:xfrm>
                <a:off x="3740706" y="-10606413"/>
                <a:ext cx="451406" cy="336094"/>
              </a:xfrm>
              <a:custGeom>
                <a:avLst/>
                <a:gdLst>
                  <a:gd name="connsiteX0" fmla="*/ 23552 w 451406"/>
                  <a:gd name="connsiteY0" fmla="*/ 159479 h 336093"/>
                  <a:gd name="connsiteX1" fmla="*/ 0 w 451406"/>
                  <a:gd name="connsiteY1" fmla="*/ 256451 h 336093"/>
                  <a:gd name="connsiteX2" fmla="*/ 226176 w 451406"/>
                  <a:gd name="connsiteY2" fmla="*/ 336389 h 336093"/>
                  <a:gd name="connsiteX3" fmla="*/ 452354 w 451406"/>
                  <a:gd name="connsiteY3" fmla="*/ 256451 h 336093"/>
                  <a:gd name="connsiteX4" fmla="*/ 428799 w 451406"/>
                  <a:gd name="connsiteY4" fmla="*/ 159479 h 336093"/>
                  <a:gd name="connsiteX5" fmla="*/ 275743 w 451406"/>
                  <a:gd name="connsiteY5" fmla="*/ 0 h 336093"/>
                  <a:gd name="connsiteX6" fmla="*/ 225166 w 451406"/>
                  <a:gd name="connsiteY6" fmla="*/ 21597 h 336093"/>
                  <a:gd name="connsiteX7" fmla="*/ 176580 w 451406"/>
                  <a:gd name="connsiteY7" fmla="*/ 1350 h 336093"/>
                  <a:gd name="connsiteX8" fmla="*/ 23552 w 451406"/>
                  <a:gd name="connsiteY8" fmla="*/ 159479 h 3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06" h="336093">
                    <a:moveTo>
                      <a:pt x="23552" y="159479"/>
                    </a:moveTo>
                    <a:cubicBezTo>
                      <a:pt x="19786" y="165558"/>
                      <a:pt x="10391" y="217256"/>
                      <a:pt x="0" y="256451"/>
                    </a:cubicBezTo>
                    <a:cubicBezTo>
                      <a:pt x="61816" y="306435"/>
                      <a:pt x="140494" y="336389"/>
                      <a:pt x="226176" y="336389"/>
                    </a:cubicBezTo>
                    <a:cubicBezTo>
                      <a:pt x="311861" y="336389"/>
                      <a:pt x="390538" y="306435"/>
                      <a:pt x="452354" y="256451"/>
                    </a:cubicBezTo>
                    <a:cubicBezTo>
                      <a:pt x="441959" y="217260"/>
                      <a:pt x="432565" y="165554"/>
                      <a:pt x="428799" y="159479"/>
                    </a:cubicBezTo>
                    <a:cubicBezTo>
                      <a:pt x="370966" y="66095"/>
                      <a:pt x="281821" y="106861"/>
                      <a:pt x="275743" y="0"/>
                    </a:cubicBezTo>
                    <a:cubicBezTo>
                      <a:pt x="275743" y="0"/>
                      <a:pt x="247064" y="21402"/>
                      <a:pt x="225166" y="21597"/>
                    </a:cubicBezTo>
                    <a:cubicBezTo>
                      <a:pt x="203266" y="21793"/>
                      <a:pt x="176580" y="1350"/>
                      <a:pt x="176580" y="1350"/>
                    </a:cubicBezTo>
                    <a:cubicBezTo>
                      <a:pt x="170516" y="108118"/>
                      <a:pt x="81345" y="66165"/>
                      <a:pt x="23552" y="159479"/>
                    </a:cubicBezTo>
                    <a:close/>
                  </a:path>
                </a:pathLst>
              </a:custGeom>
              <a:solidFill>
                <a:srgbClr val="FED198"/>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Shape 119">
                <a:extLst>
                  <a:ext uri="{FF2B5EF4-FFF2-40B4-BE49-F238E27FC236}">
                    <a16:creationId xmlns:a16="http://schemas.microsoft.com/office/drawing/2014/main" id="{BF70F868-7AA0-9446-A313-873325A62ECB}"/>
                  </a:ext>
                </a:extLst>
              </p:cNvPr>
              <p:cNvSpPr/>
              <p:nvPr/>
            </p:nvSpPr>
            <p:spPr>
              <a:xfrm>
                <a:off x="3915693" y="-10606410"/>
                <a:ext cx="101250" cy="40781"/>
              </a:xfrm>
              <a:custGeom>
                <a:avLst/>
                <a:gdLst>
                  <a:gd name="connsiteX0" fmla="*/ 102309 w 101250"/>
                  <a:gd name="connsiteY0" fmla="*/ 15090 h 40781"/>
                  <a:gd name="connsiteX1" fmla="*/ 100756 w 101250"/>
                  <a:gd name="connsiteY1" fmla="*/ 0 h 40781"/>
                  <a:gd name="connsiteX2" fmla="*/ 50179 w 101250"/>
                  <a:gd name="connsiteY2" fmla="*/ 21597 h 40781"/>
                  <a:gd name="connsiteX3" fmla="*/ 1593 w 101250"/>
                  <a:gd name="connsiteY3" fmla="*/ 1350 h 40781"/>
                  <a:gd name="connsiteX4" fmla="*/ 0 w 101250"/>
                  <a:gd name="connsiteY4" fmla="*/ 16675 h 40781"/>
                  <a:gd name="connsiteX5" fmla="*/ 1689 w 101250"/>
                  <a:gd name="connsiteY5" fmla="*/ 18007 h 40781"/>
                  <a:gd name="connsiteX6" fmla="*/ 1682 w 101250"/>
                  <a:gd name="connsiteY6" fmla="*/ 18084 h 40781"/>
                  <a:gd name="connsiteX7" fmla="*/ 50175 w 101250"/>
                  <a:gd name="connsiteY7" fmla="*/ 41373 h 40781"/>
                  <a:gd name="connsiteX8" fmla="*/ 98668 w 101250"/>
                  <a:gd name="connsiteY8" fmla="*/ 18084 h 40781"/>
                  <a:gd name="connsiteX9" fmla="*/ 98664 w 101250"/>
                  <a:gd name="connsiteY9" fmla="*/ 18007 h 40781"/>
                  <a:gd name="connsiteX10" fmla="*/ 102305 w 101250"/>
                  <a:gd name="connsiteY10" fmla="*/ 15093 h 40781"/>
                  <a:gd name="connsiteX11" fmla="*/ 102309 w 101250"/>
                  <a:gd name="connsiteY11" fmla="*/ 15090 h 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250" h="40781">
                    <a:moveTo>
                      <a:pt x="102309" y="15090"/>
                    </a:moveTo>
                    <a:cubicBezTo>
                      <a:pt x="101590" y="10406"/>
                      <a:pt x="101062" y="5397"/>
                      <a:pt x="100756" y="0"/>
                    </a:cubicBezTo>
                    <a:cubicBezTo>
                      <a:pt x="100756" y="0"/>
                      <a:pt x="72077" y="21402"/>
                      <a:pt x="50179" y="21597"/>
                    </a:cubicBezTo>
                    <a:cubicBezTo>
                      <a:pt x="28280" y="21793"/>
                      <a:pt x="1593" y="1350"/>
                      <a:pt x="1593" y="1350"/>
                    </a:cubicBezTo>
                    <a:cubicBezTo>
                      <a:pt x="1284" y="6846"/>
                      <a:pt x="741" y="11929"/>
                      <a:pt x="0" y="16675"/>
                    </a:cubicBezTo>
                    <a:cubicBezTo>
                      <a:pt x="561" y="17118"/>
                      <a:pt x="1118" y="17568"/>
                      <a:pt x="1689" y="18007"/>
                    </a:cubicBezTo>
                    <a:lnTo>
                      <a:pt x="1682" y="18084"/>
                    </a:lnTo>
                    <a:cubicBezTo>
                      <a:pt x="3368" y="19552"/>
                      <a:pt x="29003" y="41595"/>
                      <a:pt x="50175" y="41373"/>
                    </a:cubicBezTo>
                    <a:cubicBezTo>
                      <a:pt x="71348" y="41594"/>
                      <a:pt x="96979" y="19548"/>
                      <a:pt x="98668" y="18084"/>
                    </a:cubicBezTo>
                    <a:lnTo>
                      <a:pt x="98664" y="18007"/>
                    </a:lnTo>
                    <a:cubicBezTo>
                      <a:pt x="99907" y="17055"/>
                      <a:pt x="101114" y="16075"/>
                      <a:pt x="102305" y="15093"/>
                    </a:cubicBezTo>
                    <a:lnTo>
                      <a:pt x="102309" y="15090"/>
                    </a:lnTo>
                    <a:close/>
                  </a:path>
                </a:pathLst>
              </a:custGeom>
              <a:solidFill>
                <a:srgbClr val="F0B97D"/>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Shape 120">
                <a:extLst>
                  <a:ext uri="{FF2B5EF4-FFF2-40B4-BE49-F238E27FC236}">
                    <a16:creationId xmlns:a16="http://schemas.microsoft.com/office/drawing/2014/main" id="{CF423ECE-2FA3-F744-9BA7-6F0D5E3760DE}"/>
                  </a:ext>
                </a:extLst>
              </p:cNvPr>
              <p:cNvSpPr/>
              <p:nvPr/>
            </p:nvSpPr>
            <p:spPr>
              <a:xfrm>
                <a:off x="3864112" y="-10816259"/>
                <a:ext cx="202500" cy="230625"/>
              </a:xfrm>
              <a:custGeom>
                <a:avLst/>
                <a:gdLst>
                  <a:gd name="connsiteX0" fmla="*/ 53265 w 202500"/>
                  <a:gd name="connsiteY0" fmla="*/ 211267 h 230625"/>
                  <a:gd name="connsiteX1" fmla="*/ 101758 w 202500"/>
                  <a:gd name="connsiteY1" fmla="*/ 231443 h 230625"/>
                  <a:gd name="connsiteX2" fmla="*/ 150251 w 202500"/>
                  <a:gd name="connsiteY2" fmla="*/ 211267 h 230625"/>
                  <a:gd name="connsiteX3" fmla="*/ 202585 w 202500"/>
                  <a:gd name="connsiteY3" fmla="*/ 77988 h 230625"/>
                  <a:gd name="connsiteX4" fmla="*/ 108110 w 202500"/>
                  <a:gd name="connsiteY4" fmla="*/ 0 h 230625"/>
                  <a:gd name="connsiteX5" fmla="*/ 936 w 202500"/>
                  <a:gd name="connsiteY5" fmla="*/ 85899 h 230625"/>
                  <a:gd name="connsiteX6" fmla="*/ 53265 w 202500"/>
                  <a:gd name="connsiteY6" fmla="*/ 211269 h 230625"/>
                  <a:gd name="connsiteX7" fmla="*/ 53265 w 202500"/>
                  <a:gd name="connsiteY7" fmla="*/ 211267 h 23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500" h="230625">
                    <a:moveTo>
                      <a:pt x="53265" y="211267"/>
                    </a:moveTo>
                    <a:cubicBezTo>
                      <a:pt x="54951" y="212539"/>
                      <a:pt x="80586" y="231635"/>
                      <a:pt x="101758" y="231443"/>
                    </a:cubicBezTo>
                    <a:cubicBezTo>
                      <a:pt x="122931" y="231635"/>
                      <a:pt x="148562" y="212536"/>
                      <a:pt x="150251" y="211267"/>
                    </a:cubicBezTo>
                    <a:cubicBezTo>
                      <a:pt x="182253" y="192610"/>
                      <a:pt x="208512" y="137603"/>
                      <a:pt x="202585" y="77988"/>
                    </a:cubicBezTo>
                    <a:cubicBezTo>
                      <a:pt x="197731" y="29154"/>
                      <a:pt x="144903" y="100758"/>
                      <a:pt x="108110" y="0"/>
                    </a:cubicBezTo>
                    <a:cubicBezTo>
                      <a:pt x="56035" y="109086"/>
                      <a:pt x="6575" y="44558"/>
                      <a:pt x="936" y="85899"/>
                    </a:cubicBezTo>
                    <a:cubicBezTo>
                      <a:pt x="-5280" y="131449"/>
                      <a:pt x="20293" y="188762"/>
                      <a:pt x="53265" y="211269"/>
                    </a:cubicBezTo>
                    <a:lnTo>
                      <a:pt x="53265" y="211267"/>
                    </a:lnTo>
                    <a:close/>
                  </a:path>
                </a:pathLst>
              </a:custGeom>
              <a:solidFill>
                <a:srgbClr val="FED198"/>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Shape 121">
                <a:extLst>
                  <a:ext uri="{FF2B5EF4-FFF2-40B4-BE49-F238E27FC236}">
                    <a16:creationId xmlns:a16="http://schemas.microsoft.com/office/drawing/2014/main" id="{C393E12B-D4B0-3F43-89D8-98214B2B81FA}"/>
                  </a:ext>
                </a:extLst>
              </p:cNvPr>
              <p:cNvSpPr/>
              <p:nvPr/>
            </p:nvSpPr>
            <p:spPr>
              <a:xfrm>
                <a:off x="3740297" y="-10531213"/>
                <a:ext cx="452813" cy="260156"/>
              </a:xfrm>
              <a:custGeom>
                <a:avLst/>
                <a:gdLst>
                  <a:gd name="connsiteX0" fmla="*/ 135065 w 452812"/>
                  <a:gd name="connsiteY0" fmla="*/ 2603 h 260156"/>
                  <a:gd name="connsiteX1" fmla="*/ 23961 w 452812"/>
                  <a:gd name="connsiteY1" fmla="*/ 55214 h 260156"/>
                  <a:gd name="connsiteX2" fmla="*/ 0 w 452812"/>
                  <a:gd name="connsiteY2" fmla="*/ 180924 h 260156"/>
                  <a:gd name="connsiteX3" fmla="*/ 226581 w 452812"/>
                  <a:gd name="connsiteY3" fmla="*/ 261191 h 260156"/>
                  <a:gd name="connsiteX4" fmla="*/ 453165 w 452812"/>
                  <a:gd name="connsiteY4" fmla="*/ 180924 h 260156"/>
                  <a:gd name="connsiteX5" fmla="*/ 429204 w 452812"/>
                  <a:gd name="connsiteY5" fmla="*/ 55214 h 260156"/>
                  <a:gd name="connsiteX6" fmla="*/ 315664 w 452812"/>
                  <a:gd name="connsiteY6" fmla="*/ 0 h 260156"/>
                  <a:gd name="connsiteX7" fmla="*/ 135068 w 452812"/>
                  <a:gd name="connsiteY7" fmla="*/ 2618 h 260156"/>
                  <a:gd name="connsiteX8" fmla="*/ 135056 w 452812"/>
                  <a:gd name="connsiteY8" fmla="*/ 2604 h 260156"/>
                  <a:gd name="connsiteX9" fmla="*/ 135065 w 452812"/>
                  <a:gd name="connsiteY9" fmla="*/ 2604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12" h="260156">
                    <a:moveTo>
                      <a:pt x="135065" y="2603"/>
                    </a:moveTo>
                    <a:cubicBezTo>
                      <a:pt x="103549" y="19437"/>
                      <a:pt x="45897" y="19946"/>
                      <a:pt x="23961" y="55214"/>
                    </a:cubicBezTo>
                    <a:cubicBezTo>
                      <a:pt x="20140" y="61355"/>
                      <a:pt x="10550" y="136590"/>
                      <a:pt x="0" y="180924"/>
                    </a:cubicBezTo>
                    <a:cubicBezTo>
                      <a:pt x="61872" y="231103"/>
                      <a:pt x="140711" y="261191"/>
                      <a:pt x="226581" y="261191"/>
                    </a:cubicBezTo>
                    <a:cubicBezTo>
                      <a:pt x="312458" y="261191"/>
                      <a:pt x="391289" y="231107"/>
                      <a:pt x="453165" y="180924"/>
                    </a:cubicBezTo>
                    <a:cubicBezTo>
                      <a:pt x="442616" y="136590"/>
                      <a:pt x="431872" y="61938"/>
                      <a:pt x="429204" y="55214"/>
                    </a:cubicBezTo>
                    <a:cubicBezTo>
                      <a:pt x="414638" y="18475"/>
                      <a:pt x="347212" y="16941"/>
                      <a:pt x="315664" y="0"/>
                    </a:cubicBezTo>
                    <a:cubicBezTo>
                      <a:pt x="266614" y="177955"/>
                      <a:pt x="193506" y="190087"/>
                      <a:pt x="135068" y="2618"/>
                    </a:cubicBezTo>
                    <a:lnTo>
                      <a:pt x="135056" y="2604"/>
                    </a:lnTo>
                    <a:lnTo>
                      <a:pt x="135065" y="2604"/>
                    </a:lnTo>
                    <a:close/>
                  </a:path>
                </a:pathLst>
              </a:custGeom>
              <a:solidFill>
                <a:schemeClr val="accent1">
                  <a:lumMod val="20000"/>
                  <a:lumOff val="80000"/>
                </a:schemeClr>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7" name="Graphic 54">
                <a:extLst>
                  <a:ext uri="{FF2B5EF4-FFF2-40B4-BE49-F238E27FC236}">
                    <a16:creationId xmlns:a16="http://schemas.microsoft.com/office/drawing/2014/main" id="{06335180-A05D-1546-834A-C5DB5AF72562}"/>
                  </a:ext>
                </a:extLst>
              </p:cNvPr>
              <p:cNvGrpSpPr/>
              <p:nvPr/>
            </p:nvGrpSpPr>
            <p:grpSpPr>
              <a:xfrm>
                <a:off x="3826192" y="-10546297"/>
                <a:ext cx="285469" cy="153281"/>
                <a:chOff x="3826192" y="-10546297"/>
                <a:chExt cx="285469" cy="153281"/>
              </a:xfrm>
              <a:solidFill>
                <a:srgbClr val="FFFFFF"/>
              </a:solidFill>
            </p:grpSpPr>
            <p:sp>
              <p:nvSpPr>
                <p:cNvPr id="148" name="Freeform: Shape 123">
                  <a:extLst>
                    <a:ext uri="{FF2B5EF4-FFF2-40B4-BE49-F238E27FC236}">
                      <a16:creationId xmlns:a16="http://schemas.microsoft.com/office/drawing/2014/main" id="{7A10C19F-B2FB-E746-84CD-447D697023A4}"/>
                    </a:ext>
                  </a:extLst>
                </p:cNvPr>
                <p:cNvSpPr/>
                <p:nvPr/>
              </p:nvSpPr>
              <p:spPr>
                <a:xfrm>
                  <a:off x="3826192" y="-10546297"/>
                  <a:ext cx="139219" cy="153281"/>
                </a:xfrm>
                <a:custGeom>
                  <a:avLst/>
                  <a:gdLst>
                    <a:gd name="connsiteX0" fmla="*/ 70183 w 139218"/>
                    <a:gd name="connsiteY0" fmla="*/ 0 h 153281"/>
                    <a:gd name="connsiteX1" fmla="*/ 139672 w 139218"/>
                    <a:gd name="connsiteY1" fmla="*/ 153847 h 153281"/>
                    <a:gd name="connsiteX2" fmla="*/ 0 w 139218"/>
                    <a:gd name="connsiteY2" fmla="*/ 49951 h 153281"/>
                    <a:gd name="connsiteX3" fmla="*/ 70182 w 139218"/>
                    <a:gd name="connsiteY3" fmla="*/ 4 h 153281"/>
                    <a:gd name="connsiteX4" fmla="*/ 70182 w 139218"/>
                    <a:gd name="connsiteY4" fmla="*/ 0 h 15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18" h="153281">
                      <a:moveTo>
                        <a:pt x="70183" y="0"/>
                      </a:moveTo>
                      <a:cubicBezTo>
                        <a:pt x="68136" y="55365"/>
                        <a:pt x="77549" y="133802"/>
                        <a:pt x="139672" y="153847"/>
                      </a:cubicBezTo>
                      <a:cubicBezTo>
                        <a:pt x="81186" y="156292"/>
                        <a:pt x="43234" y="72023"/>
                        <a:pt x="0" y="49951"/>
                      </a:cubicBezTo>
                      <a:lnTo>
                        <a:pt x="70182" y="4"/>
                      </a:lnTo>
                      <a:lnTo>
                        <a:pt x="70182" y="0"/>
                      </a:lnTo>
                      <a:close/>
                    </a:path>
                  </a:pathLst>
                </a:custGeom>
                <a:solidFill>
                  <a:srgbClr val="FFFFFF"/>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Shape 124">
                  <a:extLst>
                    <a:ext uri="{FF2B5EF4-FFF2-40B4-BE49-F238E27FC236}">
                      <a16:creationId xmlns:a16="http://schemas.microsoft.com/office/drawing/2014/main" id="{A64F6445-7BF4-A946-B435-0ECA5C101340}"/>
                    </a:ext>
                  </a:extLst>
                </p:cNvPr>
                <p:cNvSpPr/>
                <p:nvPr/>
              </p:nvSpPr>
              <p:spPr>
                <a:xfrm>
                  <a:off x="3965865" y="-10546297"/>
                  <a:ext cx="146250" cy="153281"/>
                </a:xfrm>
                <a:custGeom>
                  <a:avLst/>
                  <a:gdLst>
                    <a:gd name="connsiteX0" fmla="*/ 72970 w 146250"/>
                    <a:gd name="connsiteY0" fmla="*/ 0 h 153281"/>
                    <a:gd name="connsiteX1" fmla="*/ 0 w 146250"/>
                    <a:gd name="connsiteY1" fmla="*/ 153847 h 153281"/>
                    <a:gd name="connsiteX2" fmla="*/ 146661 w 146250"/>
                    <a:gd name="connsiteY2" fmla="*/ 49951 h 153281"/>
                    <a:gd name="connsiteX3" fmla="*/ 72967 w 146250"/>
                    <a:gd name="connsiteY3" fmla="*/ 4 h 153281"/>
                    <a:gd name="connsiteX4" fmla="*/ 72970 w 146250"/>
                    <a:gd name="connsiteY4" fmla="*/ 0 h 15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50" h="153281">
                      <a:moveTo>
                        <a:pt x="72970" y="0"/>
                      </a:moveTo>
                      <a:cubicBezTo>
                        <a:pt x="75118" y="55365"/>
                        <a:pt x="65236" y="133802"/>
                        <a:pt x="0" y="153847"/>
                      </a:cubicBezTo>
                      <a:cubicBezTo>
                        <a:pt x="61415" y="156292"/>
                        <a:pt x="101270" y="72023"/>
                        <a:pt x="146661" y="49951"/>
                      </a:cubicBezTo>
                      <a:lnTo>
                        <a:pt x="72967" y="4"/>
                      </a:lnTo>
                      <a:lnTo>
                        <a:pt x="72970" y="0"/>
                      </a:lnTo>
                      <a:close/>
                    </a:path>
                  </a:pathLst>
                </a:custGeom>
                <a:solidFill>
                  <a:srgbClr val="FFFFFF"/>
                </a:solidFill>
                <a:ln w="139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354C3F86-7966-E945-92C5-C65532025B3F}"/>
                </a:ext>
              </a:extLst>
            </p:cNvPr>
            <p:cNvGrpSpPr/>
            <p:nvPr/>
          </p:nvGrpSpPr>
          <p:grpSpPr>
            <a:xfrm>
              <a:off x="5981926" y="2874622"/>
              <a:ext cx="872372" cy="1026666"/>
              <a:chOff x="5871854" y="-1475141"/>
              <a:chExt cx="579685" cy="682214"/>
            </a:xfrm>
          </p:grpSpPr>
          <p:grpSp>
            <p:nvGrpSpPr>
              <p:cNvPr id="130" name="Graphic 55">
                <a:extLst>
                  <a:ext uri="{FF2B5EF4-FFF2-40B4-BE49-F238E27FC236}">
                    <a16:creationId xmlns:a16="http://schemas.microsoft.com/office/drawing/2014/main" id="{39DF8EC7-CFBA-9944-B341-9E4C90E2B512}"/>
                  </a:ext>
                </a:extLst>
              </p:cNvPr>
              <p:cNvGrpSpPr/>
              <p:nvPr/>
            </p:nvGrpSpPr>
            <p:grpSpPr>
              <a:xfrm>
                <a:off x="5871854" y="-1038124"/>
                <a:ext cx="579685" cy="245197"/>
                <a:chOff x="7792934" y="-8678070"/>
                <a:chExt cx="579685" cy="245197"/>
              </a:xfrm>
              <a:solidFill>
                <a:srgbClr val="E6E9EE"/>
              </a:solidFill>
            </p:grpSpPr>
            <p:sp>
              <p:nvSpPr>
                <p:cNvPr id="140" name="Freeform: Shape 195">
                  <a:extLst>
                    <a:ext uri="{FF2B5EF4-FFF2-40B4-BE49-F238E27FC236}">
                      <a16:creationId xmlns:a16="http://schemas.microsoft.com/office/drawing/2014/main" id="{DE447E5C-4C32-EF43-B554-01DF253896AD}"/>
                    </a:ext>
                  </a:extLst>
                </p:cNvPr>
                <p:cNvSpPr/>
                <p:nvPr/>
              </p:nvSpPr>
              <p:spPr>
                <a:xfrm>
                  <a:off x="8080934" y="-8637818"/>
                  <a:ext cx="4252" cy="1417"/>
                </a:xfrm>
                <a:custGeom>
                  <a:avLst/>
                  <a:gdLst>
                    <a:gd name="connsiteX0" fmla="*/ 4535 w 4251"/>
                    <a:gd name="connsiteY0" fmla="*/ 0 h 0"/>
                    <a:gd name="connsiteX1" fmla="*/ 2268 w 4251"/>
                    <a:gd name="connsiteY1" fmla="*/ 567 h 0"/>
                    <a:gd name="connsiteX2" fmla="*/ 0 w 4251"/>
                    <a:gd name="connsiteY2" fmla="*/ 0 h 0"/>
                    <a:gd name="connsiteX3" fmla="*/ 4535 w 4251"/>
                    <a:gd name="connsiteY3" fmla="*/ 0 h 0"/>
                  </a:gdLst>
                  <a:ahLst/>
                  <a:cxnLst>
                    <a:cxn ang="0">
                      <a:pos x="connsiteX0" y="connsiteY0"/>
                    </a:cxn>
                    <a:cxn ang="0">
                      <a:pos x="connsiteX1" y="connsiteY1"/>
                    </a:cxn>
                    <a:cxn ang="0">
                      <a:pos x="connsiteX2" y="connsiteY2"/>
                    </a:cxn>
                    <a:cxn ang="0">
                      <a:pos x="connsiteX3" y="connsiteY3"/>
                    </a:cxn>
                  </a:cxnLst>
                  <a:rect l="l" t="t" r="r" b="b"/>
                  <a:pathLst>
                    <a:path w="4251">
                      <a:moveTo>
                        <a:pt x="4535" y="0"/>
                      </a:moveTo>
                      <a:cubicBezTo>
                        <a:pt x="3969" y="0"/>
                        <a:pt x="3402" y="567"/>
                        <a:pt x="2268" y="567"/>
                      </a:cubicBezTo>
                      <a:cubicBezTo>
                        <a:pt x="1701" y="567"/>
                        <a:pt x="1134" y="0"/>
                        <a:pt x="0" y="0"/>
                      </a:cubicBezTo>
                      <a:lnTo>
                        <a:pt x="4535" y="0"/>
                      </a:lnTo>
                      <a:close/>
                    </a:path>
                  </a:pathLst>
                </a:custGeom>
                <a:solidFill>
                  <a:srgbClr val="E6E9EE"/>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Shape 196">
                  <a:extLst>
                    <a:ext uri="{FF2B5EF4-FFF2-40B4-BE49-F238E27FC236}">
                      <a16:creationId xmlns:a16="http://schemas.microsoft.com/office/drawing/2014/main" id="{5DC5646A-B7CC-E74F-89C2-582AA94786CD}"/>
                    </a:ext>
                  </a:extLst>
                </p:cNvPr>
                <p:cNvSpPr/>
                <p:nvPr/>
              </p:nvSpPr>
              <p:spPr>
                <a:xfrm>
                  <a:off x="7792934" y="-8678070"/>
                  <a:ext cx="579685" cy="245197"/>
                </a:xfrm>
                <a:custGeom>
                  <a:avLst/>
                  <a:gdLst>
                    <a:gd name="connsiteX0" fmla="*/ 580535 w 579685"/>
                    <a:gd name="connsiteY0" fmla="*/ 98079 h 245196"/>
                    <a:gd name="connsiteX1" fmla="*/ 290268 w 579685"/>
                    <a:gd name="connsiteY1" fmla="*/ 245480 h 245196"/>
                    <a:gd name="connsiteX2" fmla="*/ 0 w 579685"/>
                    <a:gd name="connsiteY2" fmla="*/ 98079 h 245196"/>
                    <a:gd name="connsiteX3" fmla="*/ 178016 w 579685"/>
                    <a:gd name="connsiteY3" fmla="*/ 0 h 245196"/>
                    <a:gd name="connsiteX4" fmla="*/ 195024 w 579685"/>
                    <a:gd name="connsiteY4" fmla="*/ 95244 h 245196"/>
                    <a:gd name="connsiteX5" fmla="*/ 289701 w 579685"/>
                    <a:gd name="connsiteY5" fmla="*/ 40819 h 245196"/>
                    <a:gd name="connsiteX6" fmla="*/ 384945 w 579685"/>
                    <a:gd name="connsiteY6" fmla="*/ 95244 h 245196"/>
                    <a:gd name="connsiteX7" fmla="*/ 401953 w 579685"/>
                    <a:gd name="connsiteY7" fmla="*/ 0 h 245196"/>
                    <a:gd name="connsiteX8" fmla="*/ 580535 w 579685"/>
                    <a:gd name="connsiteY8" fmla="*/ 98079 h 24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85" h="245196">
                      <a:moveTo>
                        <a:pt x="580535" y="98079"/>
                      </a:moveTo>
                      <a:cubicBezTo>
                        <a:pt x="515339" y="187087"/>
                        <a:pt x="409323" y="245480"/>
                        <a:pt x="290268" y="245480"/>
                      </a:cubicBezTo>
                      <a:cubicBezTo>
                        <a:pt x="171213" y="245480"/>
                        <a:pt x="65764" y="187654"/>
                        <a:pt x="0" y="98079"/>
                      </a:cubicBezTo>
                      <a:cubicBezTo>
                        <a:pt x="51024" y="43654"/>
                        <a:pt x="120189" y="14740"/>
                        <a:pt x="178016" y="0"/>
                      </a:cubicBezTo>
                      <a:cubicBezTo>
                        <a:pt x="172913" y="41386"/>
                        <a:pt x="194457" y="96945"/>
                        <a:pt x="195024" y="95244"/>
                      </a:cubicBezTo>
                      <a:cubicBezTo>
                        <a:pt x="216567" y="45354"/>
                        <a:pt x="289701" y="40819"/>
                        <a:pt x="289701" y="40819"/>
                      </a:cubicBezTo>
                      <a:cubicBezTo>
                        <a:pt x="289701" y="40819"/>
                        <a:pt x="362835" y="44787"/>
                        <a:pt x="384945" y="95244"/>
                      </a:cubicBezTo>
                      <a:cubicBezTo>
                        <a:pt x="385512" y="96378"/>
                        <a:pt x="407055" y="41386"/>
                        <a:pt x="401953" y="0"/>
                      </a:cubicBezTo>
                      <a:cubicBezTo>
                        <a:pt x="460346" y="14740"/>
                        <a:pt x="529512" y="43654"/>
                        <a:pt x="580535" y="98079"/>
                      </a:cubicBezTo>
                      <a:close/>
                    </a:path>
                  </a:pathLst>
                </a:custGeom>
                <a:solidFill>
                  <a:schemeClr val="accent5">
                    <a:lumMod val="60000"/>
                    <a:lumOff val="40000"/>
                  </a:schemeClr>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1" name="Freeform: Shape 186">
                <a:extLst>
                  <a:ext uri="{FF2B5EF4-FFF2-40B4-BE49-F238E27FC236}">
                    <a16:creationId xmlns:a16="http://schemas.microsoft.com/office/drawing/2014/main" id="{5697516C-3850-EB43-A37B-1B455C68695B}"/>
                  </a:ext>
                </a:extLst>
              </p:cNvPr>
              <p:cNvSpPr/>
              <p:nvPr/>
            </p:nvSpPr>
            <p:spPr>
              <a:xfrm>
                <a:off x="6072547" y="-1119195"/>
                <a:ext cx="178583" cy="120472"/>
              </a:xfrm>
              <a:custGeom>
                <a:avLst/>
                <a:gdLst>
                  <a:gd name="connsiteX0" fmla="*/ 179150 w 178582"/>
                  <a:gd name="connsiteY0" fmla="*/ 43087 h 120472"/>
                  <a:gd name="connsiteX1" fmla="*/ 179150 w 178582"/>
                  <a:gd name="connsiteY1" fmla="*/ 43087 h 120472"/>
                  <a:gd name="connsiteX2" fmla="*/ 91843 w 178582"/>
                  <a:gd name="connsiteY2" fmla="*/ 121323 h 120472"/>
                  <a:gd name="connsiteX3" fmla="*/ 87307 w 178582"/>
                  <a:gd name="connsiteY3" fmla="*/ 121323 h 120472"/>
                  <a:gd name="connsiteX4" fmla="*/ 0 w 178582"/>
                  <a:gd name="connsiteY4" fmla="*/ 43087 h 120472"/>
                  <a:gd name="connsiteX5" fmla="*/ 0 w 178582"/>
                  <a:gd name="connsiteY5" fmla="*/ 43087 h 120472"/>
                  <a:gd name="connsiteX6" fmla="*/ 10205 w 178582"/>
                  <a:gd name="connsiteY6" fmla="*/ 0 h 120472"/>
                  <a:gd name="connsiteX7" fmla="*/ 89575 w 178582"/>
                  <a:gd name="connsiteY7" fmla="*/ 42520 h 120472"/>
                  <a:gd name="connsiteX8" fmla="*/ 168945 w 178582"/>
                  <a:gd name="connsiteY8" fmla="*/ 0 h 120472"/>
                  <a:gd name="connsiteX9" fmla="*/ 179150 w 178582"/>
                  <a:gd name="connsiteY9" fmla="*/ 43087 h 12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582" h="120472">
                    <a:moveTo>
                      <a:pt x="179150" y="43087"/>
                    </a:moveTo>
                    <a:lnTo>
                      <a:pt x="179150" y="43087"/>
                    </a:lnTo>
                    <a:cubicBezTo>
                      <a:pt x="179150" y="50457"/>
                      <a:pt x="174614" y="89575"/>
                      <a:pt x="91843" y="121323"/>
                    </a:cubicBezTo>
                    <a:lnTo>
                      <a:pt x="87307" y="121323"/>
                    </a:lnTo>
                    <a:cubicBezTo>
                      <a:pt x="4535" y="89575"/>
                      <a:pt x="0" y="50457"/>
                      <a:pt x="0" y="43087"/>
                    </a:cubicBezTo>
                    <a:lnTo>
                      <a:pt x="0" y="43087"/>
                    </a:lnTo>
                    <a:cubicBezTo>
                      <a:pt x="567" y="28346"/>
                      <a:pt x="3969" y="13606"/>
                      <a:pt x="10205" y="0"/>
                    </a:cubicBezTo>
                    <a:cubicBezTo>
                      <a:pt x="32882" y="25512"/>
                      <a:pt x="60095" y="42520"/>
                      <a:pt x="89575" y="42520"/>
                    </a:cubicBezTo>
                    <a:cubicBezTo>
                      <a:pt x="118488" y="42520"/>
                      <a:pt x="146268" y="26079"/>
                      <a:pt x="168945" y="0"/>
                    </a:cubicBezTo>
                    <a:cubicBezTo>
                      <a:pt x="175181" y="13606"/>
                      <a:pt x="179150" y="28346"/>
                      <a:pt x="179150" y="43087"/>
                    </a:cubicBezTo>
                    <a:close/>
                  </a:path>
                </a:pathLst>
              </a:custGeom>
              <a:solidFill>
                <a:srgbClr val="FFD05B"/>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Shape 187">
                <a:extLst>
                  <a:ext uri="{FF2B5EF4-FFF2-40B4-BE49-F238E27FC236}">
                    <a16:creationId xmlns:a16="http://schemas.microsoft.com/office/drawing/2014/main" id="{59833CEB-EE23-F146-B70F-2CC3C39EFB26}"/>
                  </a:ext>
                </a:extLst>
              </p:cNvPr>
              <p:cNvSpPr/>
              <p:nvPr/>
            </p:nvSpPr>
            <p:spPr>
              <a:xfrm>
                <a:off x="6112799" y="-997305"/>
                <a:ext cx="97795" cy="48189"/>
              </a:xfrm>
              <a:custGeom>
                <a:avLst/>
                <a:gdLst>
                  <a:gd name="connsiteX0" fmla="*/ 98646 w 97795"/>
                  <a:gd name="connsiteY0" fmla="*/ 12472 h 48188"/>
                  <a:gd name="connsiteX1" fmla="*/ 80504 w 97795"/>
                  <a:gd name="connsiteY1" fmla="*/ 48756 h 48188"/>
                  <a:gd name="connsiteX2" fmla="*/ 18142 w 97795"/>
                  <a:gd name="connsiteY2" fmla="*/ 48756 h 48188"/>
                  <a:gd name="connsiteX3" fmla="*/ 0 w 97795"/>
                  <a:gd name="connsiteY3" fmla="*/ 12472 h 48188"/>
                  <a:gd name="connsiteX4" fmla="*/ 49323 w 97795"/>
                  <a:gd name="connsiteY4" fmla="*/ 0 h 48188"/>
                  <a:gd name="connsiteX5" fmla="*/ 98646 w 97795"/>
                  <a:gd name="connsiteY5" fmla="*/ 12472 h 4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5" h="48188">
                    <a:moveTo>
                      <a:pt x="98646" y="12472"/>
                    </a:moveTo>
                    <a:lnTo>
                      <a:pt x="80504" y="48756"/>
                    </a:lnTo>
                    <a:lnTo>
                      <a:pt x="18142" y="48756"/>
                    </a:lnTo>
                    <a:lnTo>
                      <a:pt x="0" y="12472"/>
                    </a:lnTo>
                    <a:cubicBezTo>
                      <a:pt x="24945" y="1701"/>
                      <a:pt x="49323" y="0"/>
                      <a:pt x="49323" y="0"/>
                    </a:cubicBezTo>
                    <a:cubicBezTo>
                      <a:pt x="49323" y="0"/>
                      <a:pt x="74268" y="1701"/>
                      <a:pt x="98646" y="12472"/>
                    </a:cubicBezTo>
                    <a:close/>
                  </a:path>
                </a:pathLst>
              </a:custGeom>
              <a:solidFill>
                <a:schemeClr val="accent5"/>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Shape 188">
                <a:extLst>
                  <a:ext uri="{FF2B5EF4-FFF2-40B4-BE49-F238E27FC236}">
                    <a16:creationId xmlns:a16="http://schemas.microsoft.com/office/drawing/2014/main" id="{C7B055D9-16E1-874A-8412-B120130C3BAE}"/>
                  </a:ext>
                </a:extLst>
              </p:cNvPr>
              <p:cNvSpPr/>
              <p:nvPr/>
            </p:nvSpPr>
            <p:spPr>
              <a:xfrm>
                <a:off x="6111665" y="-947983"/>
                <a:ext cx="102047" cy="154488"/>
              </a:xfrm>
              <a:custGeom>
                <a:avLst/>
                <a:gdLst>
                  <a:gd name="connsiteX0" fmla="*/ 0 w 102047"/>
                  <a:gd name="connsiteY0" fmla="*/ 151937 h 154488"/>
                  <a:gd name="connsiteX1" fmla="*/ 51024 w 102047"/>
                  <a:gd name="connsiteY1" fmla="*/ 155339 h 154488"/>
                  <a:gd name="connsiteX2" fmla="*/ 102047 w 102047"/>
                  <a:gd name="connsiteY2" fmla="*/ 151937 h 154488"/>
                  <a:gd name="connsiteX3" fmla="*/ 82205 w 102047"/>
                  <a:gd name="connsiteY3" fmla="*/ 0 h 154488"/>
                  <a:gd name="connsiteX4" fmla="*/ 19843 w 102047"/>
                  <a:gd name="connsiteY4" fmla="*/ 0 h 154488"/>
                  <a:gd name="connsiteX5" fmla="*/ 0 w 102047"/>
                  <a:gd name="connsiteY5" fmla="*/ 151937 h 15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7" h="154488">
                    <a:moveTo>
                      <a:pt x="0" y="151937"/>
                    </a:moveTo>
                    <a:cubicBezTo>
                      <a:pt x="16441" y="154205"/>
                      <a:pt x="33449" y="155339"/>
                      <a:pt x="51024" y="155339"/>
                    </a:cubicBezTo>
                    <a:cubicBezTo>
                      <a:pt x="68031" y="155339"/>
                      <a:pt x="85039" y="154205"/>
                      <a:pt x="102047" y="151937"/>
                    </a:cubicBezTo>
                    <a:lnTo>
                      <a:pt x="82205" y="0"/>
                    </a:lnTo>
                    <a:lnTo>
                      <a:pt x="19843" y="0"/>
                    </a:lnTo>
                    <a:lnTo>
                      <a:pt x="0" y="151937"/>
                    </a:lnTo>
                    <a:close/>
                  </a:path>
                </a:pathLst>
              </a:custGeom>
              <a:solidFill>
                <a:schemeClr val="accent5"/>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4" name="Graphic 55">
                <a:extLst>
                  <a:ext uri="{FF2B5EF4-FFF2-40B4-BE49-F238E27FC236}">
                    <a16:creationId xmlns:a16="http://schemas.microsoft.com/office/drawing/2014/main" id="{C7D34937-3274-594B-BBA0-854E7335CFEB}"/>
                  </a:ext>
                </a:extLst>
              </p:cNvPr>
              <p:cNvGrpSpPr/>
              <p:nvPr/>
            </p:nvGrpSpPr>
            <p:grpSpPr>
              <a:xfrm>
                <a:off x="6049439" y="-1077242"/>
                <a:ext cx="225354" cy="133228"/>
                <a:chOff x="7970519" y="-8717188"/>
                <a:chExt cx="225354" cy="133228"/>
              </a:xfrm>
              <a:solidFill>
                <a:srgbClr val="FFFFFF"/>
              </a:solidFill>
            </p:grpSpPr>
            <p:sp>
              <p:nvSpPr>
                <p:cNvPr id="138" name="Freeform: Shape 193">
                  <a:extLst>
                    <a:ext uri="{FF2B5EF4-FFF2-40B4-BE49-F238E27FC236}">
                      <a16:creationId xmlns:a16="http://schemas.microsoft.com/office/drawing/2014/main" id="{705D7625-1B54-FC4D-9C83-D0B6BB980203}"/>
                    </a:ext>
                  </a:extLst>
                </p:cNvPr>
                <p:cNvSpPr/>
                <p:nvPr/>
              </p:nvSpPr>
              <p:spPr>
                <a:xfrm>
                  <a:off x="8083202" y="-8717188"/>
                  <a:ext cx="111969" cy="133228"/>
                </a:xfrm>
                <a:custGeom>
                  <a:avLst/>
                  <a:gdLst>
                    <a:gd name="connsiteX0" fmla="*/ 89575 w 111968"/>
                    <a:gd name="connsiteY0" fmla="*/ 0 h 133228"/>
                    <a:gd name="connsiteX1" fmla="*/ 0 w 111968"/>
                    <a:gd name="connsiteY1" fmla="*/ 79937 h 133228"/>
                    <a:gd name="connsiteX2" fmla="*/ 95244 w 111968"/>
                    <a:gd name="connsiteY2" fmla="*/ 134362 h 133228"/>
                    <a:gd name="connsiteX3" fmla="*/ 89575 w 111968"/>
                    <a:gd name="connsiteY3" fmla="*/ 0 h 133228"/>
                  </a:gdLst>
                  <a:ahLst/>
                  <a:cxnLst>
                    <a:cxn ang="0">
                      <a:pos x="connsiteX0" y="connsiteY0"/>
                    </a:cxn>
                    <a:cxn ang="0">
                      <a:pos x="connsiteX1" y="connsiteY1"/>
                    </a:cxn>
                    <a:cxn ang="0">
                      <a:pos x="connsiteX2" y="connsiteY2"/>
                    </a:cxn>
                    <a:cxn ang="0">
                      <a:pos x="connsiteX3" y="connsiteY3"/>
                    </a:cxn>
                  </a:cxnLst>
                  <a:rect l="l" t="t" r="r" b="b"/>
                  <a:pathLst>
                    <a:path w="111968" h="133228">
                      <a:moveTo>
                        <a:pt x="89575" y="0"/>
                      </a:moveTo>
                      <a:cubicBezTo>
                        <a:pt x="89575" y="0"/>
                        <a:pt x="93543" y="45354"/>
                        <a:pt x="0" y="79937"/>
                      </a:cubicBezTo>
                      <a:cubicBezTo>
                        <a:pt x="0" y="79937"/>
                        <a:pt x="73134" y="83905"/>
                        <a:pt x="95244" y="134362"/>
                      </a:cubicBezTo>
                      <a:cubicBezTo>
                        <a:pt x="95811" y="136630"/>
                        <a:pt x="138331" y="26646"/>
                        <a:pt x="89575" y="0"/>
                      </a:cubicBezTo>
                      <a:close/>
                    </a:path>
                  </a:pathLst>
                </a:custGeom>
                <a:solidFill>
                  <a:srgbClr val="FFFFFF"/>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Shape 194">
                  <a:extLst>
                    <a:ext uri="{FF2B5EF4-FFF2-40B4-BE49-F238E27FC236}">
                      <a16:creationId xmlns:a16="http://schemas.microsoft.com/office/drawing/2014/main" id="{3CC988FA-E0C8-6042-8008-A5E4852E6828}"/>
                    </a:ext>
                  </a:extLst>
                </p:cNvPr>
                <p:cNvSpPr/>
                <p:nvPr/>
              </p:nvSpPr>
              <p:spPr>
                <a:xfrm>
                  <a:off x="7970519" y="-8717188"/>
                  <a:ext cx="111969" cy="133228"/>
                </a:xfrm>
                <a:custGeom>
                  <a:avLst/>
                  <a:gdLst>
                    <a:gd name="connsiteX0" fmla="*/ 23108 w 111968"/>
                    <a:gd name="connsiteY0" fmla="*/ 0 h 133228"/>
                    <a:gd name="connsiteX1" fmla="*/ 18006 w 111968"/>
                    <a:gd name="connsiteY1" fmla="*/ 134362 h 133228"/>
                    <a:gd name="connsiteX2" fmla="*/ 113250 w 111968"/>
                    <a:gd name="connsiteY2" fmla="*/ 79937 h 133228"/>
                    <a:gd name="connsiteX3" fmla="*/ 23108 w 111968"/>
                    <a:gd name="connsiteY3" fmla="*/ 0 h 133228"/>
                  </a:gdLst>
                  <a:ahLst/>
                  <a:cxnLst>
                    <a:cxn ang="0">
                      <a:pos x="connsiteX0" y="connsiteY0"/>
                    </a:cxn>
                    <a:cxn ang="0">
                      <a:pos x="connsiteX1" y="connsiteY1"/>
                    </a:cxn>
                    <a:cxn ang="0">
                      <a:pos x="connsiteX2" y="connsiteY2"/>
                    </a:cxn>
                    <a:cxn ang="0">
                      <a:pos x="connsiteX3" y="connsiteY3"/>
                    </a:cxn>
                  </a:cxnLst>
                  <a:rect l="l" t="t" r="r" b="b"/>
                  <a:pathLst>
                    <a:path w="111968" h="133228">
                      <a:moveTo>
                        <a:pt x="23108" y="0"/>
                      </a:moveTo>
                      <a:cubicBezTo>
                        <a:pt x="-25081" y="26646"/>
                        <a:pt x="16872" y="136063"/>
                        <a:pt x="18006" y="134362"/>
                      </a:cubicBezTo>
                      <a:cubicBezTo>
                        <a:pt x="39549" y="84472"/>
                        <a:pt x="113250" y="79937"/>
                        <a:pt x="113250" y="79937"/>
                      </a:cubicBezTo>
                      <a:cubicBezTo>
                        <a:pt x="19140" y="45354"/>
                        <a:pt x="23108" y="0"/>
                        <a:pt x="23108" y="0"/>
                      </a:cubicBezTo>
                      <a:close/>
                    </a:path>
                  </a:pathLst>
                </a:custGeom>
                <a:solidFill>
                  <a:srgbClr val="FFFFFF"/>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5" name="Freeform: Shape 190">
                <a:extLst>
                  <a:ext uri="{FF2B5EF4-FFF2-40B4-BE49-F238E27FC236}">
                    <a16:creationId xmlns:a16="http://schemas.microsoft.com/office/drawing/2014/main" id="{5FC822A1-1ACE-4A46-902D-856D75DE7665}"/>
                  </a:ext>
                </a:extLst>
              </p:cNvPr>
              <p:cNvSpPr/>
              <p:nvPr/>
            </p:nvSpPr>
            <p:spPr>
              <a:xfrm>
                <a:off x="6078217" y="-1119195"/>
                <a:ext cx="167244" cy="52441"/>
              </a:xfrm>
              <a:custGeom>
                <a:avLst/>
                <a:gdLst>
                  <a:gd name="connsiteX0" fmla="*/ 167811 w 167244"/>
                  <a:gd name="connsiteY0" fmla="*/ 11339 h 52440"/>
                  <a:gd name="connsiteX1" fmla="*/ 83906 w 167244"/>
                  <a:gd name="connsiteY1" fmla="*/ 53291 h 52440"/>
                  <a:gd name="connsiteX2" fmla="*/ 0 w 167244"/>
                  <a:gd name="connsiteY2" fmla="*/ 11339 h 52440"/>
                  <a:gd name="connsiteX3" fmla="*/ 4535 w 167244"/>
                  <a:gd name="connsiteY3" fmla="*/ 0 h 52440"/>
                  <a:gd name="connsiteX4" fmla="*/ 83906 w 167244"/>
                  <a:gd name="connsiteY4" fmla="*/ 42520 h 52440"/>
                  <a:gd name="connsiteX5" fmla="*/ 163276 w 167244"/>
                  <a:gd name="connsiteY5" fmla="*/ 0 h 52440"/>
                  <a:gd name="connsiteX6" fmla="*/ 167811 w 167244"/>
                  <a:gd name="connsiteY6" fmla="*/ 11339 h 5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44" h="52440">
                    <a:moveTo>
                      <a:pt x="167811" y="11339"/>
                    </a:moveTo>
                    <a:cubicBezTo>
                      <a:pt x="144000" y="36850"/>
                      <a:pt x="115654" y="53291"/>
                      <a:pt x="83906" y="53291"/>
                    </a:cubicBezTo>
                    <a:cubicBezTo>
                      <a:pt x="52157" y="53291"/>
                      <a:pt x="23811" y="36850"/>
                      <a:pt x="0" y="11339"/>
                    </a:cubicBezTo>
                    <a:cubicBezTo>
                      <a:pt x="1134" y="7370"/>
                      <a:pt x="2835" y="3402"/>
                      <a:pt x="4535" y="0"/>
                    </a:cubicBezTo>
                    <a:cubicBezTo>
                      <a:pt x="27213" y="25512"/>
                      <a:pt x="54425" y="42520"/>
                      <a:pt x="83906" y="42520"/>
                    </a:cubicBezTo>
                    <a:cubicBezTo>
                      <a:pt x="113386" y="42520"/>
                      <a:pt x="140598" y="26079"/>
                      <a:pt x="163276" y="0"/>
                    </a:cubicBezTo>
                    <a:cubicBezTo>
                      <a:pt x="164976" y="3402"/>
                      <a:pt x="166677" y="7370"/>
                      <a:pt x="167811" y="11339"/>
                    </a:cubicBezTo>
                    <a:close/>
                  </a:path>
                </a:pathLst>
              </a:custGeom>
              <a:solidFill>
                <a:srgbClr val="F9B54C"/>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Shape 191">
                <a:extLst>
                  <a:ext uri="{FF2B5EF4-FFF2-40B4-BE49-F238E27FC236}">
                    <a16:creationId xmlns:a16="http://schemas.microsoft.com/office/drawing/2014/main" id="{71AEBDA8-05A9-7A45-976C-6E8DFC278987}"/>
                  </a:ext>
                </a:extLst>
              </p:cNvPr>
              <p:cNvSpPr/>
              <p:nvPr/>
            </p:nvSpPr>
            <p:spPr>
              <a:xfrm>
                <a:off x="5996356" y="-1365809"/>
                <a:ext cx="330236" cy="287717"/>
              </a:xfrm>
              <a:custGeom>
                <a:avLst/>
                <a:gdLst>
                  <a:gd name="connsiteX0" fmla="*/ 320537 w 330236"/>
                  <a:gd name="connsiteY0" fmla="*/ 171213 h 287716"/>
                  <a:gd name="connsiteX1" fmla="*/ 276884 w 330236"/>
                  <a:gd name="connsiteY1" fmla="*/ 200693 h 287716"/>
                  <a:gd name="connsiteX2" fmla="*/ 165766 w 330236"/>
                  <a:gd name="connsiteY2" fmla="*/ 288567 h 287716"/>
                  <a:gd name="connsiteX3" fmla="*/ 54648 w 330236"/>
                  <a:gd name="connsiteY3" fmla="*/ 200693 h 287716"/>
                  <a:gd name="connsiteX4" fmla="*/ 10994 w 330236"/>
                  <a:gd name="connsiteY4" fmla="*/ 171213 h 287716"/>
                  <a:gd name="connsiteX5" fmla="*/ 9860 w 330236"/>
                  <a:gd name="connsiteY5" fmla="*/ 113953 h 287716"/>
                  <a:gd name="connsiteX6" fmla="*/ 20632 w 330236"/>
                  <a:gd name="connsiteY6" fmla="*/ 111685 h 287716"/>
                  <a:gd name="connsiteX7" fmla="*/ 42175 w 330236"/>
                  <a:gd name="connsiteY7" fmla="*/ 149102 h 287716"/>
                  <a:gd name="connsiteX8" fmla="*/ 73356 w 330236"/>
                  <a:gd name="connsiteY8" fmla="*/ 0 h 287716"/>
                  <a:gd name="connsiteX9" fmla="*/ 202616 w 330236"/>
                  <a:gd name="connsiteY9" fmla="*/ 22110 h 287716"/>
                  <a:gd name="connsiteX10" fmla="*/ 195246 w 330236"/>
                  <a:gd name="connsiteY10" fmla="*/ 36283 h 287716"/>
                  <a:gd name="connsiteX11" fmla="*/ 283120 w 330236"/>
                  <a:gd name="connsiteY11" fmla="*/ 167811 h 287716"/>
                  <a:gd name="connsiteX12" fmla="*/ 313734 w 330236"/>
                  <a:gd name="connsiteY12" fmla="*/ 111685 h 287716"/>
                  <a:gd name="connsiteX13" fmla="*/ 320537 w 330236"/>
                  <a:gd name="connsiteY13" fmla="*/ 113953 h 287716"/>
                  <a:gd name="connsiteX14" fmla="*/ 320537 w 330236"/>
                  <a:gd name="connsiteY14" fmla="*/ 171213 h 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236" h="287716">
                    <a:moveTo>
                      <a:pt x="320537" y="171213"/>
                    </a:moveTo>
                    <a:cubicBezTo>
                      <a:pt x="308632" y="191055"/>
                      <a:pt x="290490" y="202961"/>
                      <a:pt x="276884" y="200693"/>
                    </a:cubicBezTo>
                    <a:cubicBezTo>
                      <a:pt x="249671" y="251150"/>
                      <a:pt x="209986" y="288567"/>
                      <a:pt x="165766" y="288567"/>
                    </a:cubicBezTo>
                    <a:cubicBezTo>
                      <a:pt x="121545" y="288567"/>
                      <a:pt x="81860" y="250583"/>
                      <a:pt x="54648" y="200693"/>
                    </a:cubicBezTo>
                    <a:cubicBezTo>
                      <a:pt x="41041" y="202394"/>
                      <a:pt x="22900" y="191055"/>
                      <a:pt x="10994" y="171213"/>
                    </a:cubicBezTo>
                    <a:cubicBezTo>
                      <a:pt x="-3179" y="147969"/>
                      <a:pt x="-3746" y="122457"/>
                      <a:pt x="9860" y="113953"/>
                    </a:cubicBezTo>
                    <a:cubicBezTo>
                      <a:pt x="13262" y="112252"/>
                      <a:pt x="16663" y="111118"/>
                      <a:pt x="20632" y="111685"/>
                    </a:cubicBezTo>
                    <a:cubicBezTo>
                      <a:pt x="29703" y="134929"/>
                      <a:pt x="42175" y="149102"/>
                      <a:pt x="42175" y="149102"/>
                    </a:cubicBezTo>
                    <a:cubicBezTo>
                      <a:pt x="29136" y="77102"/>
                      <a:pt x="82427" y="69165"/>
                      <a:pt x="73356" y="0"/>
                    </a:cubicBezTo>
                    <a:cubicBezTo>
                      <a:pt x="73356" y="0"/>
                      <a:pt x="106805" y="74268"/>
                      <a:pt x="202616" y="22110"/>
                    </a:cubicBezTo>
                    <a:lnTo>
                      <a:pt x="195246" y="36283"/>
                    </a:lnTo>
                    <a:cubicBezTo>
                      <a:pt x="329041" y="6236"/>
                      <a:pt x="284254" y="163843"/>
                      <a:pt x="283120" y="167811"/>
                    </a:cubicBezTo>
                    <a:cubicBezTo>
                      <a:pt x="298427" y="148535"/>
                      <a:pt x="308065" y="129260"/>
                      <a:pt x="313734" y="111685"/>
                    </a:cubicBezTo>
                    <a:cubicBezTo>
                      <a:pt x="316002" y="111685"/>
                      <a:pt x="318837" y="112819"/>
                      <a:pt x="320537" y="113953"/>
                    </a:cubicBezTo>
                    <a:cubicBezTo>
                      <a:pt x="335278" y="121890"/>
                      <a:pt x="334711" y="147969"/>
                      <a:pt x="320537" y="171213"/>
                    </a:cubicBezTo>
                    <a:close/>
                  </a:path>
                </a:pathLst>
              </a:custGeom>
              <a:solidFill>
                <a:srgbClr val="FFD05B"/>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Shape 192">
                <a:extLst>
                  <a:ext uri="{FF2B5EF4-FFF2-40B4-BE49-F238E27FC236}">
                    <a16:creationId xmlns:a16="http://schemas.microsoft.com/office/drawing/2014/main" id="{94E72B4A-50E2-5D46-B661-1195D561E702}"/>
                  </a:ext>
                </a:extLst>
              </p:cNvPr>
              <p:cNvSpPr/>
              <p:nvPr/>
            </p:nvSpPr>
            <p:spPr>
              <a:xfrm>
                <a:off x="5997047" y="-1475141"/>
                <a:ext cx="330236" cy="276378"/>
              </a:xfrm>
              <a:custGeom>
                <a:avLst/>
                <a:gdLst>
                  <a:gd name="connsiteX0" fmla="*/ 242177 w 330236"/>
                  <a:gd name="connsiteY0" fmla="*/ 34497 h 276377"/>
                  <a:gd name="connsiteX1" fmla="*/ 270524 w 330236"/>
                  <a:gd name="connsiteY1" fmla="*/ 43001 h 276377"/>
                  <a:gd name="connsiteX2" fmla="*/ 143531 w 330236"/>
                  <a:gd name="connsiteY2" fmla="*/ 23159 h 276377"/>
                  <a:gd name="connsiteX3" fmla="*/ 193988 w 330236"/>
                  <a:gd name="connsiteY3" fmla="*/ 2749 h 276377"/>
                  <a:gd name="connsiteX4" fmla="*/ 61894 w 330236"/>
                  <a:gd name="connsiteY4" fmla="*/ 53206 h 276377"/>
                  <a:gd name="connsiteX5" fmla="*/ 57358 w 330236"/>
                  <a:gd name="connsiteY5" fmla="*/ 28261 h 276377"/>
                  <a:gd name="connsiteX6" fmla="*/ 57925 w 330236"/>
                  <a:gd name="connsiteY6" fmla="*/ 69080 h 276377"/>
                  <a:gd name="connsiteX7" fmla="*/ 22209 w 330236"/>
                  <a:gd name="connsiteY7" fmla="*/ 52639 h 276377"/>
                  <a:gd name="connsiteX8" fmla="*/ 49988 w 330236"/>
                  <a:gd name="connsiteY8" fmla="*/ 71348 h 276377"/>
                  <a:gd name="connsiteX9" fmla="*/ 665 w 330236"/>
                  <a:gd name="connsiteY9" fmla="*/ 155253 h 276377"/>
                  <a:gd name="connsiteX10" fmla="*/ 14838 w 330236"/>
                  <a:gd name="connsiteY10" fmla="*/ 138245 h 276377"/>
                  <a:gd name="connsiteX11" fmla="*/ 42051 w 330236"/>
                  <a:gd name="connsiteY11" fmla="*/ 257867 h 276377"/>
                  <a:gd name="connsiteX12" fmla="*/ 73232 w 330236"/>
                  <a:gd name="connsiteY12" fmla="*/ 108765 h 276377"/>
                  <a:gd name="connsiteX13" fmla="*/ 202492 w 330236"/>
                  <a:gd name="connsiteY13" fmla="*/ 130875 h 276377"/>
                  <a:gd name="connsiteX14" fmla="*/ 195122 w 330236"/>
                  <a:gd name="connsiteY14" fmla="*/ 145048 h 276377"/>
                  <a:gd name="connsiteX15" fmla="*/ 282996 w 330236"/>
                  <a:gd name="connsiteY15" fmla="*/ 277143 h 276377"/>
                  <a:gd name="connsiteX16" fmla="*/ 323815 w 330236"/>
                  <a:gd name="connsiteY16" fmla="*/ 152985 h 276377"/>
                  <a:gd name="connsiteX17" fmla="*/ 329484 w 330236"/>
                  <a:gd name="connsiteY17" fmla="*/ 175663 h 276377"/>
                  <a:gd name="connsiteX18" fmla="*/ 242177 w 330236"/>
                  <a:gd name="connsiteY18" fmla="*/ 34497 h 2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236" h="276377">
                    <a:moveTo>
                      <a:pt x="242177" y="34497"/>
                    </a:moveTo>
                    <a:cubicBezTo>
                      <a:pt x="252949" y="33363"/>
                      <a:pt x="270524" y="43001"/>
                      <a:pt x="270524" y="43001"/>
                    </a:cubicBezTo>
                    <a:cubicBezTo>
                      <a:pt x="222335" y="-11991"/>
                      <a:pt x="143531" y="23159"/>
                      <a:pt x="143531" y="23159"/>
                    </a:cubicBezTo>
                    <a:cubicBezTo>
                      <a:pt x="170177" y="482"/>
                      <a:pt x="193988" y="2749"/>
                      <a:pt x="193988" y="2749"/>
                    </a:cubicBezTo>
                    <a:cubicBezTo>
                      <a:pt x="81169" y="-14259"/>
                      <a:pt x="61894" y="53206"/>
                      <a:pt x="61894" y="53206"/>
                    </a:cubicBezTo>
                    <a:cubicBezTo>
                      <a:pt x="56791" y="45269"/>
                      <a:pt x="56791" y="33930"/>
                      <a:pt x="57358" y="28261"/>
                    </a:cubicBezTo>
                    <a:cubicBezTo>
                      <a:pt x="49421" y="41867"/>
                      <a:pt x="57925" y="69080"/>
                      <a:pt x="57925" y="69080"/>
                    </a:cubicBezTo>
                    <a:cubicBezTo>
                      <a:pt x="49988" y="49237"/>
                      <a:pt x="22209" y="52639"/>
                      <a:pt x="22209" y="52639"/>
                    </a:cubicBezTo>
                    <a:cubicBezTo>
                      <a:pt x="46020" y="56608"/>
                      <a:pt x="49988" y="71348"/>
                      <a:pt x="49988" y="71348"/>
                    </a:cubicBezTo>
                    <a:cubicBezTo>
                      <a:pt x="-9540" y="93458"/>
                      <a:pt x="665" y="155253"/>
                      <a:pt x="665" y="155253"/>
                    </a:cubicBezTo>
                    <a:lnTo>
                      <a:pt x="14838" y="138245"/>
                    </a:lnTo>
                    <a:cubicBezTo>
                      <a:pt x="-2736" y="205710"/>
                      <a:pt x="42051" y="257867"/>
                      <a:pt x="42051" y="257867"/>
                    </a:cubicBezTo>
                    <a:cubicBezTo>
                      <a:pt x="29012" y="185867"/>
                      <a:pt x="82303" y="177930"/>
                      <a:pt x="73232" y="108765"/>
                    </a:cubicBezTo>
                    <a:cubicBezTo>
                      <a:pt x="73232" y="108765"/>
                      <a:pt x="106681" y="183033"/>
                      <a:pt x="202492" y="130875"/>
                    </a:cubicBezTo>
                    <a:lnTo>
                      <a:pt x="195122" y="145048"/>
                    </a:lnTo>
                    <a:cubicBezTo>
                      <a:pt x="330618" y="114434"/>
                      <a:pt x="282996" y="277143"/>
                      <a:pt x="282996" y="277143"/>
                    </a:cubicBezTo>
                    <a:cubicBezTo>
                      <a:pt x="331185" y="215915"/>
                      <a:pt x="323815" y="152985"/>
                      <a:pt x="323815" y="152985"/>
                    </a:cubicBezTo>
                    <a:lnTo>
                      <a:pt x="329484" y="175663"/>
                    </a:lnTo>
                    <a:cubicBezTo>
                      <a:pt x="344791" y="73615"/>
                      <a:pt x="242177" y="34497"/>
                      <a:pt x="242177" y="34497"/>
                    </a:cubicBezTo>
                    <a:close/>
                  </a:path>
                </a:pathLst>
              </a:custGeom>
              <a:solidFill>
                <a:srgbClr val="324A5E"/>
              </a:solidFill>
              <a:ln w="14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Graphic 12">
              <a:extLst>
                <a:ext uri="{FF2B5EF4-FFF2-40B4-BE49-F238E27FC236}">
                  <a16:creationId xmlns:a16="http://schemas.microsoft.com/office/drawing/2014/main" id="{497BBB31-4075-E748-BD8E-AC8069FDC455}"/>
                </a:ext>
              </a:extLst>
            </p:cNvPr>
            <p:cNvGrpSpPr/>
            <p:nvPr/>
          </p:nvGrpSpPr>
          <p:grpSpPr>
            <a:xfrm>
              <a:off x="4851173" y="3775467"/>
              <a:ext cx="634676" cy="1033380"/>
              <a:chOff x="2895600" y="2048208"/>
              <a:chExt cx="371475" cy="604838"/>
            </a:xfrm>
            <a:solidFill>
              <a:schemeClr val="accent1"/>
            </a:solidFill>
          </p:grpSpPr>
          <p:sp>
            <p:nvSpPr>
              <p:cNvPr id="87" name="Freeform: Shape 15">
                <a:extLst>
                  <a:ext uri="{FF2B5EF4-FFF2-40B4-BE49-F238E27FC236}">
                    <a16:creationId xmlns:a16="http://schemas.microsoft.com/office/drawing/2014/main" id="{3F3DAB3D-764A-674B-A43C-FCCF0E8D4DB3}"/>
                  </a:ext>
                </a:extLst>
              </p:cNvPr>
              <p:cNvSpPr/>
              <p:nvPr/>
            </p:nvSpPr>
            <p:spPr>
              <a:xfrm>
                <a:off x="3224974" y="2274713"/>
                <a:ext cx="4763" cy="19050"/>
              </a:xfrm>
              <a:custGeom>
                <a:avLst/>
                <a:gdLst>
                  <a:gd name="connsiteX0" fmla="*/ 0 w 0"/>
                  <a:gd name="connsiteY0" fmla="*/ 19336 h 19050"/>
                  <a:gd name="connsiteX1" fmla="*/ 381 w 0"/>
                  <a:gd name="connsiteY1" fmla="*/ 7429 h 19050"/>
                  <a:gd name="connsiteX2" fmla="*/ 191 w 0"/>
                  <a:gd name="connsiteY2" fmla="*/ 0 h 19050"/>
                  <a:gd name="connsiteX3" fmla="*/ 191 w 0"/>
                  <a:gd name="connsiteY3" fmla="*/ 12906 h 19050"/>
                  <a:gd name="connsiteX4" fmla="*/ 0 w 0"/>
                  <a:gd name="connsiteY4" fmla="*/ 193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9050">
                    <a:moveTo>
                      <a:pt x="0" y="19336"/>
                    </a:moveTo>
                    <a:cubicBezTo>
                      <a:pt x="238" y="15430"/>
                      <a:pt x="381" y="11430"/>
                      <a:pt x="381" y="7429"/>
                    </a:cubicBezTo>
                    <a:cubicBezTo>
                      <a:pt x="381" y="4905"/>
                      <a:pt x="286" y="2476"/>
                      <a:pt x="191" y="0"/>
                    </a:cubicBezTo>
                    <a:lnTo>
                      <a:pt x="191" y="12906"/>
                    </a:lnTo>
                    <a:cubicBezTo>
                      <a:pt x="191" y="15050"/>
                      <a:pt x="95" y="17193"/>
                      <a:pt x="0" y="19336"/>
                    </a:cubicBezTo>
                    <a:close/>
                  </a:path>
                </a:pathLst>
              </a:custGeom>
              <a:no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Shape 16">
                <a:extLst>
                  <a:ext uri="{FF2B5EF4-FFF2-40B4-BE49-F238E27FC236}">
                    <a16:creationId xmlns:a16="http://schemas.microsoft.com/office/drawing/2014/main" id="{0F1B0231-BD25-D648-9C5C-51F4EA9FC0FC}"/>
                  </a:ext>
                </a:extLst>
              </p:cNvPr>
              <p:cNvSpPr/>
              <p:nvPr/>
            </p:nvSpPr>
            <p:spPr>
              <a:xfrm>
                <a:off x="2937939" y="2624852"/>
                <a:ext cx="4763" cy="4763"/>
              </a:xfrm>
              <a:custGeom>
                <a:avLst/>
                <a:gdLst>
                  <a:gd name="connsiteX0" fmla="*/ 3334 w 0"/>
                  <a:gd name="connsiteY0" fmla="*/ 1524 h 0"/>
                  <a:gd name="connsiteX1" fmla="*/ 0 w 0"/>
                  <a:gd name="connsiteY1" fmla="*/ 0 h 0"/>
                  <a:gd name="connsiteX2" fmla="*/ 3334 w 0"/>
                  <a:gd name="connsiteY2" fmla="*/ 1524 h 0"/>
                </a:gdLst>
                <a:ahLst/>
                <a:cxnLst>
                  <a:cxn ang="0">
                    <a:pos x="connsiteX0" y="connsiteY0"/>
                  </a:cxn>
                  <a:cxn ang="0">
                    <a:pos x="connsiteX1" y="connsiteY1"/>
                  </a:cxn>
                  <a:cxn ang="0">
                    <a:pos x="connsiteX2" y="connsiteY2"/>
                  </a:cxn>
                </a:cxnLst>
                <a:rect l="l" t="t" r="r" b="b"/>
                <a:pathLst>
                  <a:path>
                    <a:moveTo>
                      <a:pt x="3334" y="1524"/>
                    </a:moveTo>
                    <a:cubicBezTo>
                      <a:pt x="2238" y="1000"/>
                      <a:pt x="1095" y="524"/>
                      <a:pt x="0" y="0"/>
                    </a:cubicBezTo>
                    <a:cubicBezTo>
                      <a:pt x="1095" y="524"/>
                      <a:pt x="2238" y="1048"/>
                      <a:pt x="3334" y="1524"/>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Shape 17">
                <a:extLst>
                  <a:ext uri="{FF2B5EF4-FFF2-40B4-BE49-F238E27FC236}">
                    <a16:creationId xmlns:a16="http://schemas.microsoft.com/office/drawing/2014/main" id="{F4145BC2-2548-524A-A04F-86165815239C}"/>
                  </a:ext>
                </a:extLst>
              </p:cNvPr>
              <p:cNvSpPr/>
              <p:nvPr/>
            </p:nvSpPr>
            <p:spPr>
              <a:xfrm>
                <a:off x="2996041" y="2646283"/>
                <a:ext cx="4763" cy="4763"/>
              </a:xfrm>
              <a:custGeom>
                <a:avLst/>
                <a:gdLst>
                  <a:gd name="connsiteX0" fmla="*/ 3572 w 0"/>
                  <a:gd name="connsiteY0" fmla="*/ 953 h 0"/>
                  <a:gd name="connsiteX1" fmla="*/ 0 w 0"/>
                  <a:gd name="connsiteY1" fmla="*/ 0 h 0"/>
                  <a:gd name="connsiteX2" fmla="*/ 3572 w 0"/>
                  <a:gd name="connsiteY2" fmla="*/ 953 h 0"/>
                </a:gdLst>
                <a:ahLst/>
                <a:cxnLst>
                  <a:cxn ang="0">
                    <a:pos x="connsiteX0" y="connsiteY0"/>
                  </a:cxn>
                  <a:cxn ang="0">
                    <a:pos x="connsiteX1" y="connsiteY1"/>
                  </a:cxn>
                  <a:cxn ang="0">
                    <a:pos x="connsiteX2" y="connsiteY2"/>
                  </a:cxn>
                </a:cxnLst>
                <a:rect l="l" t="t" r="r" b="b"/>
                <a:pathLst>
                  <a:path>
                    <a:moveTo>
                      <a:pt x="3572" y="953"/>
                    </a:moveTo>
                    <a:cubicBezTo>
                      <a:pt x="2381" y="667"/>
                      <a:pt x="1191" y="333"/>
                      <a:pt x="0" y="0"/>
                    </a:cubicBezTo>
                    <a:cubicBezTo>
                      <a:pt x="1191" y="333"/>
                      <a:pt x="2381" y="667"/>
                      <a:pt x="3572" y="953"/>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Shape 18">
                <a:extLst>
                  <a:ext uri="{FF2B5EF4-FFF2-40B4-BE49-F238E27FC236}">
                    <a16:creationId xmlns:a16="http://schemas.microsoft.com/office/drawing/2014/main" id="{D4DCB99E-0737-FA4D-8F3C-F4463C34FC18}"/>
                  </a:ext>
                </a:extLst>
              </p:cNvPr>
              <p:cNvSpPr/>
              <p:nvPr/>
            </p:nvSpPr>
            <p:spPr>
              <a:xfrm>
                <a:off x="3013186" y="2650379"/>
                <a:ext cx="4763" cy="4763"/>
              </a:xfrm>
              <a:custGeom>
                <a:avLst/>
                <a:gdLst>
                  <a:gd name="connsiteX0" fmla="*/ 3667 w 0"/>
                  <a:gd name="connsiteY0" fmla="*/ 714 h 0"/>
                  <a:gd name="connsiteX1" fmla="*/ 0 w 0"/>
                  <a:gd name="connsiteY1" fmla="*/ 0 h 0"/>
                  <a:gd name="connsiteX2" fmla="*/ 3667 w 0"/>
                  <a:gd name="connsiteY2" fmla="*/ 714 h 0"/>
                </a:gdLst>
                <a:ahLst/>
                <a:cxnLst>
                  <a:cxn ang="0">
                    <a:pos x="connsiteX0" y="connsiteY0"/>
                  </a:cxn>
                  <a:cxn ang="0">
                    <a:pos x="connsiteX1" y="connsiteY1"/>
                  </a:cxn>
                  <a:cxn ang="0">
                    <a:pos x="connsiteX2" y="connsiteY2"/>
                  </a:cxn>
                </a:cxnLst>
                <a:rect l="l" t="t" r="r" b="b"/>
                <a:pathLst>
                  <a:path>
                    <a:moveTo>
                      <a:pt x="3667" y="714"/>
                    </a:moveTo>
                    <a:cubicBezTo>
                      <a:pt x="2429" y="476"/>
                      <a:pt x="1238" y="238"/>
                      <a:pt x="0" y="0"/>
                    </a:cubicBezTo>
                    <a:cubicBezTo>
                      <a:pt x="1191" y="238"/>
                      <a:pt x="2429" y="476"/>
                      <a:pt x="3667" y="714"/>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Shape 19">
                <a:extLst>
                  <a:ext uri="{FF2B5EF4-FFF2-40B4-BE49-F238E27FC236}">
                    <a16:creationId xmlns:a16="http://schemas.microsoft.com/office/drawing/2014/main" id="{51B35F69-1F46-B84E-937C-375639214E5E}"/>
                  </a:ext>
                </a:extLst>
              </p:cNvPr>
              <p:cNvSpPr/>
              <p:nvPr/>
            </p:nvSpPr>
            <p:spPr>
              <a:xfrm>
                <a:off x="3028045" y="2653046"/>
                <a:ext cx="4763" cy="4763"/>
              </a:xfrm>
              <a:custGeom>
                <a:avLst/>
                <a:gdLst>
                  <a:gd name="connsiteX0" fmla="*/ 3810 w 0"/>
                  <a:gd name="connsiteY0" fmla="*/ 619 h 0"/>
                  <a:gd name="connsiteX1" fmla="*/ 0 w 0"/>
                  <a:gd name="connsiteY1" fmla="*/ 0 h 0"/>
                  <a:gd name="connsiteX2" fmla="*/ 3810 w 0"/>
                  <a:gd name="connsiteY2" fmla="*/ 619 h 0"/>
                </a:gdLst>
                <a:ahLst/>
                <a:cxnLst>
                  <a:cxn ang="0">
                    <a:pos x="connsiteX0" y="connsiteY0"/>
                  </a:cxn>
                  <a:cxn ang="0">
                    <a:pos x="connsiteX1" y="connsiteY1"/>
                  </a:cxn>
                  <a:cxn ang="0">
                    <a:pos x="connsiteX2" y="connsiteY2"/>
                  </a:cxn>
                </a:cxnLst>
                <a:rect l="l" t="t" r="r" b="b"/>
                <a:pathLst>
                  <a:path>
                    <a:moveTo>
                      <a:pt x="3810" y="619"/>
                    </a:moveTo>
                    <a:cubicBezTo>
                      <a:pt x="2524" y="429"/>
                      <a:pt x="1286" y="238"/>
                      <a:pt x="0" y="0"/>
                    </a:cubicBezTo>
                    <a:cubicBezTo>
                      <a:pt x="1238" y="238"/>
                      <a:pt x="2524" y="429"/>
                      <a:pt x="3810" y="619"/>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Shape 32">
                <a:extLst>
                  <a:ext uri="{FF2B5EF4-FFF2-40B4-BE49-F238E27FC236}">
                    <a16:creationId xmlns:a16="http://schemas.microsoft.com/office/drawing/2014/main" id="{3A5CC3D7-C4E2-D445-9EE2-C9AB58D5BDA5}"/>
                  </a:ext>
                </a:extLst>
              </p:cNvPr>
              <p:cNvSpPr/>
              <p:nvPr/>
            </p:nvSpPr>
            <p:spPr>
              <a:xfrm>
                <a:off x="2950893" y="2630710"/>
                <a:ext cx="4763" cy="4763"/>
              </a:xfrm>
              <a:custGeom>
                <a:avLst/>
                <a:gdLst>
                  <a:gd name="connsiteX0" fmla="*/ 4620 w 0"/>
                  <a:gd name="connsiteY0" fmla="*/ 1953 h 0"/>
                  <a:gd name="connsiteX1" fmla="*/ 0 w 0"/>
                  <a:gd name="connsiteY1" fmla="*/ 0 h 0"/>
                  <a:gd name="connsiteX2" fmla="*/ 4620 w 0"/>
                  <a:gd name="connsiteY2" fmla="*/ 1953 h 0"/>
                </a:gdLst>
                <a:ahLst/>
                <a:cxnLst>
                  <a:cxn ang="0">
                    <a:pos x="connsiteX0" y="connsiteY0"/>
                  </a:cxn>
                  <a:cxn ang="0">
                    <a:pos x="connsiteX1" y="connsiteY1"/>
                  </a:cxn>
                  <a:cxn ang="0">
                    <a:pos x="connsiteX2" y="connsiteY2"/>
                  </a:cxn>
                </a:cxnLst>
                <a:rect l="l" t="t" r="r" b="b"/>
                <a:pathLst>
                  <a:path>
                    <a:moveTo>
                      <a:pt x="4620" y="1953"/>
                    </a:moveTo>
                    <a:cubicBezTo>
                      <a:pt x="3048" y="1333"/>
                      <a:pt x="1524" y="667"/>
                      <a:pt x="0" y="0"/>
                    </a:cubicBezTo>
                    <a:cubicBezTo>
                      <a:pt x="1524" y="667"/>
                      <a:pt x="3048" y="1333"/>
                      <a:pt x="4620" y="1953"/>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Shape 33">
                <a:extLst>
                  <a:ext uri="{FF2B5EF4-FFF2-40B4-BE49-F238E27FC236}">
                    <a16:creationId xmlns:a16="http://schemas.microsoft.com/office/drawing/2014/main" id="{EAFC8F41-6129-1F41-93D3-73F4FBDE85B1}"/>
                  </a:ext>
                </a:extLst>
              </p:cNvPr>
              <p:cNvSpPr/>
              <p:nvPr/>
            </p:nvSpPr>
            <p:spPr>
              <a:xfrm>
                <a:off x="2965656" y="2636663"/>
                <a:ext cx="4763" cy="4763"/>
              </a:xfrm>
              <a:custGeom>
                <a:avLst/>
                <a:gdLst>
                  <a:gd name="connsiteX0" fmla="*/ 2905 w 0"/>
                  <a:gd name="connsiteY0" fmla="*/ 1095 h 0"/>
                  <a:gd name="connsiteX1" fmla="*/ 0 w 0"/>
                  <a:gd name="connsiteY1" fmla="*/ 0 h 0"/>
                  <a:gd name="connsiteX2" fmla="*/ 2905 w 0"/>
                  <a:gd name="connsiteY2" fmla="*/ 1095 h 0"/>
                </a:gdLst>
                <a:ahLst/>
                <a:cxnLst>
                  <a:cxn ang="0">
                    <a:pos x="connsiteX0" y="connsiteY0"/>
                  </a:cxn>
                  <a:cxn ang="0">
                    <a:pos x="connsiteX1" y="connsiteY1"/>
                  </a:cxn>
                  <a:cxn ang="0">
                    <a:pos x="connsiteX2" y="connsiteY2"/>
                  </a:cxn>
                </a:cxnLst>
                <a:rect l="l" t="t" r="r" b="b"/>
                <a:pathLst>
                  <a:path>
                    <a:moveTo>
                      <a:pt x="2905" y="1095"/>
                    </a:moveTo>
                    <a:cubicBezTo>
                      <a:pt x="1905" y="762"/>
                      <a:pt x="952" y="333"/>
                      <a:pt x="0" y="0"/>
                    </a:cubicBezTo>
                    <a:cubicBezTo>
                      <a:pt x="952" y="333"/>
                      <a:pt x="1905" y="714"/>
                      <a:pt x="2905" y="1095"/>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Shape 34">
                <a:extLst>
                  <a:ext uri="{FF2B5EF4-FFF2-40B4-BE49-F238E27FC236}">
                    <a16:creationId xmlns:a16="http://schemas.microsoft.com/office/drawing/2014/main" id="{DDC3F57B-AEC5-7844-8B93-9DB4550C2C2D}"/>
                  </a:ext>
                </a:extLst>
              </p:cNvPr>
              <p:cNvSpPr/>
              <p:nvPr/>
            </p:nvSpPr>
            <p:spPr>
              <a:xfrm>
                <a:off x="2981325" y="2642045"/>
                <a:ext cx="4763" cy="4763"/>
              </a:xfrm>
              <a:custGeom>
                <a:avLst/>
                <a:gdLst>
                  <a:gd name="connsiteX0" fmla="*/ 4381 w 0"/>
                  <a:gd name="connsiteY0" fmla="*/ 1333 h 0"/>
                  <a:gd name="connsiteX1" fmla="*/ 0 w 0"/>
                  <a:gd name="connsiteY1" fmla="*/ 0 h 0"/>
                  <a:gd name="connsiteX2" fmla="*/ 4381 w 0"/>
                  <a:gd name="connsiteY2" fmla="*/ 1333 h 0"/>
                </a:gdLst>
                <a:ahLst/>
                <a:cxnLst>
                  <a:cxn ang="0">
                    <a:pos x="connsiteX0" y="connsiteY0"/>
                  </a:cxn>
                  <a:cxn ang="0">
                    <a:pos x="connsiteX1" y="connsiteY1"/>
                  </a:cxn>
                  <a:cxn ang="0">
                    <a:pos x="connsiteX2" y="connsiteY2"/>
                  </a:cxn>
                </a:cxnLst>
                <a:rect l="l" t="t" r="r" b="b"/>
                <a:pathLst>
                  <a:path>
                    <a:moveTo>
                      <a:pt x="4381" y="1333"/>
                    </a:moveTo>
                    <a:cubicBezTo>
                      <a:pt x="2905" y="905"/>
                      <a:pt x="1476" y="476"/>
                      <a:pt x="0" y="0"/>
                    </a:cubicBezTo>
                    <a:cubicBezTo>
                      <a:pt x="1476" y="476"/>
                      <a:pt x="2905" y="905"/>
                      <a:pt x="4381" y="1333"/>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Shape 43">
                <a:extLst>
                  <a:ext uri="{FF2B5EF4-FFF2-40B4-BE49-F238E27FC236}">
                    <a16:creationId xmlns:a16="http://schemas.microsoft.com/office/drawing/2014/main" id="{8A7A79DD-AE1F-8841-AF4D-4675BAD16E59}"/>
                  </a:ext>
                </a:extLst>
              </p:cNvPr>
              <p:cNvSpPr/>
              <p:nvPr/>
            </p:nvSpPr>
            <p:spPr>
              <a:xfrm>
                <a:off x="3111770" y="2655475"/>
                <a:ext cx="4763" cy="4763"/>
              </a:xfrm>
              <a:custGeom>
                <a:avLst/>
                <a:gdLst>
                  <a:gd name="connsiteX0" fmla="*/ 2191 w 0"/>
                  <a:gd name="connsiteY0" fmla="*/ 0 h 0"/>
                  <a:gd name="connsiteX1" fmla="*/ 0 w 0"/>
                  <a:gd name="connsiteY1" fmla="*/ 191 h 0"/>
                  <a:gd name="connsiteX2" fmla="*/ 2191 w 0"/>
                  <a:gd name="connsiteY2" fmla="*/ 0 h 0"/>
                </a:gdLst>
                <a:ahLst/>
                <a:cxnLst>
                  <a:cxn ang="0">
                    <a:pos x="connsiteX0" y="connsiteY0"/>
                  </a:cxn>
                  <a:cxn ang="0">
                    <a:pos x="connsiteX1" y="connsiteY1"/>
                  </a:cxn>
                  <a:cxn ang="0">
                    <a:pos x="connsiteX2" y="connsiteY2"/>
                  </a:cxn>
                </a:cxnLst>
                <a:rect l="l" t="t" r="r" b="b"/>
                <a:pathLst>
                  <a:path>
                    <a:moveTo>
                      <a:pt x="2191" y="0"/>
                    </a:moveTo>
                    <a:cubicBezTo>
                      <a:pt x="1476" y="95"/>
                      <a:pt x="714" y="143"/>
                      <a:pt x="0" y="191"/>
                    </a:cubicBezTo>
                    <a:cubicBezTo>
                      <a:pt x="714" y="143"/>
                      <a:pt x="1476" y="95"/>
                      <a:pt x="2191"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Shape 45">
                <a:extLst>
                  <a:ext uri="{FF2B5EF4-FFF2-40B4-BE49-F238E27FC236}">
                    <a16:creationId xmlns:a16="http://schemas.microsoft.com/office/drawing/2014/main" id="{CFCA2E44-1970-374F-BC58-48F728522B3B}"/>
                  </a:ext>
                </a:extLst>
              </p:cNvPr>
              <p:cNvSpPr/>
              <p:nvPr/>
            </p:nvSpPr>
            <p:spPr>
              <a:xfrm>
                <a:off x="3128439" y="2653093"/>
                <a:ext cx="4763" cy="4763"/>
              </a:xfrm>
              <a:custGeom>
                <a:avLst/>
                <a:gdLst>
                  <a:gd name="connsiteX0" fmla="*/ 3572 w 0"/>
                  <a:gd name="connsiteY0" fmla="*/ 0 h 0"/>
                  <a:gd name="connsiteX1" fmla="*/ 0 w 0"/>
                  <a:gd name="connsiteY1" fmla="*/ 572 h 0"/>
                  <a:gd name="connsiteX2" fmla="*/ 3572 w 0"/>
                  <a:gd name="connsiteY2" fmla="*/ 0 h 0"/>
                </a:gdLst>
                <a:ahLst/>
                <a:cxnLst>
                  <a:cxn ang="0">
                    <a:pos x="connsiteX0" y="connsiteY0"/>
                  </a:cxn>
                  <a:cxn ang="0">
                    <a:pos x="connsiteX1" y="connsiteY1"/>
                  </a:cxn>
                  <a:cxn ang="0">
                    <a:pos x="connsiteX2" y="connsiteY2"/>
                  </a:cxn>
                </a:cxnLst>
                <a:rect l="l" t="t" r="r" b="b"/>
                <a:pathLst>
                  <a:path>
                    <a:moveTo>
                      <a:pt x="3572" y="0"/>
                    </a:moveTo>
                    <a:cubicBezTo>
                      <a:pt x="2381" y="191"/>
                      <a:pt x="1191" y="381"/>
                      <a:pt x="0" y="572"/>
                    </a:cubicBezTo>
                    <a:cubicBezTo>
                      <a:pt x="1191" y="381"/>
                      <a:pt x="2381" y="191"/>
                      <a:pt x="3572"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Shape 46">
                <a:extLst>
                  <a:ext uri="{FF2B5EF4-FFF2-40B4-BE49-F238E27FC236}">
                    <a16:creationId xmlns:a16="http://schemas.microsoft.com/office/drawing/2014/main" id="{67929253-29E1-4F46-8A4E-B45F6E396940}"/>
                  </a:ext>
                </a:extLst>
              </p:cNvPr>
              <p:cNvSpPr/>
              <p:nvPr/>
            </p:nvSpPr>
            <p:spPr>
              <a:xfrm>
                <a:off x="3061192" y="2656665"/>
                <a:ext cx="4763" cy="4763"/>
              </a:xfrm>
              <a:custGeom>
                <a:avLst/>
                <a:gdLst>
                  <a:gd name="connsiteX0" fmla="*/ 3905 w 0"/>
                  <a:gd name="connsiteY0" fmla="*/ 191 h 0"/>
                  <a:gd name="connsiteX1" fmla="*/ 0 w 0"/>
                  <a:gd name="connsiteY1" fmla="*/ 0 h 0"/>
                  <a:gd name="connsiteX2" fmla="*/ 3905 w 0"/>
                  <a:gd name="connsiteY2" fmla="*/ 191 h 0"/>
                </a:gdLst>
                <a:ahLst/>
                <a:cxnLst>
                  <a:cxn ang="0">
                    <a:pos x="connsiteX0" y="connsiteY0"/>
                  </a:cxn>
                  <a:cxn ang="0">
                    <a:pos x="connsiteX1" y="connsiteY1"/>
                  </a:cxn>
                  <a:cxn ang="0">
                    <a:pos x="connsiteX2" y="connsiteY2"/>
                  </a:cxn>
                </a:cxnLst>
                <a:rect l="l" t="t" r="r" b="b"/>
                <a:pathLst>
                  <a:path>
                    <a:moveTo>
                      <a:pt x="3905" y="191"/>
                    </a:moveTo>
                    <a:cubicBezTo>
                      <a:pt x="2619" y="143"/>
                      <a:pt x="1286" y="48"/>
                      <a:pt x="0" y="0"/>
                    </a:cubicBezTo>
                    <a:cubicBezTo>
                      <a:pt x="1286" y="48"/>
                      <a:pt x="2572" y="143"/>
                      <a:pt x="3905" y="191"/>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Shape 54">
                <a:extLst>
                  <a:ext uri="{FF2B5EF4-FFF2-40B4-BE49-F238E27FC236}">
                    <a16:creationId xmlns:a16="http://schemas.microsoft.com/office/drawing/2014/main" id="{D48499E8-C65B-2C4E-B1E2-052CE3C50C26}"/>
                  </a:ext>
                </a:extLst>
              </p:cNvPr>
              <p:cNvSpPr/>
              <p:nvPr/>
            </p:nvSpPr>
            <p:spPr>
              <a:xfrm>
                <a:off x="3095149" y="2656665"/>
                <a:ext cx="4763" cy="4763"/>
              </a:xfrm>
              <a:custGeom>
                <a:avLst/>
                <a:gdLst>
                  <a:gd name="connsiteX0" fmla="*/ 3810 w 0"/>
                  <a:gd name="connsiteY0" fmla="*/ 0 h 0"/>
                  <a:gd name="connsiteX1" fmla="*/ 0 w 0"/>
                  <a:gd name="connsiteY1" fmla="*/ 191 h 0"/>
                  <a:gd name="connsiteX2" fmla="*/ 3810 w 0"/>
                  <a:gd name="connsiteY2" fmla="*/ 0 h 0"/>
                </a:gdLst>
                <a:ahLst/>
                <a:cxnLst>
                  <a:cxn ang="0">
                    <a:pos x="connsiteX0" y="connsiteY0"/>
                  </a:cxn>
                  <a:cxn ang="0">
                    <a:pos x="connsiteX1" y="connsiteY1"/>
                  </a:cxn>
                  <a:cxn ang="0">
                    <a:pos x="connsiteX2" y="connsiteY2"/>
                  </a:cxn>
                </a:cxnLst>
                <a:rect l="l" t="t" r="r" b="b"/>
                <a:pathLst>
                  <a:path>
                    <a:moveTo>
                      <a:pt x="3810" y="0"/>
                    </a:moveTo>
                    <a:cubicBezTo>
                      <a:pt x="2524" y="95"/>
                      <a:pt x="1286" y="143"/>
                      <a:pt x="0" y="191"/>
                    </a:cubicBezTo>
                    <a:cubicBezTo>
                      <a:pt x="1238" y="143"/>
                      <a:pt x="2524" y="48"/>
                      <a:pt x="381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Shape 55">
                <a:extLst>
                  <a:ext uri="{FF2B5EF4-FFF2-40B4-BE49-F238E27FC236}">
                    <a16:creationId xmlns:a16="http://schemas.microsoft.com/office/drawing/2014/main" id="{6629C74C-0DCD-8F4D-8F0D-FC253C7D5FE2}"/>
                  </a:ext>
                </a:extLst>
              </p:cNvPr>
              <p:cNvSpPr/>
              <p:nvPr/>
            </p:nvSpPr>
            <p:spPr>
              <a:xfrm>
                <a:off x="3046190" y="2655522"/>
                <a:ext cx="4763" cy="4763"/>
              </a:xfrm>
              <a:custGeom>
                <a:avLst/>
                <a:gdLst>
                  <a:gd name="connsiteX0" fmla="*/ 2381 w 0"/>
                  <a:gd name="connsiteY0" fmla="*/ 191 h 0"/>
                  <a:gd name="connsiteX1" fmla="*/ 0 w 0"/>
                  <a:gd name="connsiteY1" fmla="*/ 0 h 0"/>
                  <a:gd name="connsiteX2" fmla="*/ 2381 w 0"/>
                  <a:gd name="connsiteY2" fmla="*/ 191 h 0"/>
                </a:gdLst>
                <a:ahLst/>
                <a:cxnLst>
                  <a:cxn ang="0">
                    <a:pos x="connsiteX0" y="connsiteY0"/>
                  </a:cxn>
                  <a:cxn ang="0">
                    <a:pos x="connsiteX1" y="connsiteY1"/>
                  </a:cxn>
                  <a:cxn ang="0">
                    <a:pos x="connsiteX2" y="connsiteY2"/>
                  </a:cxn>
                </a:cxnLst>
                <a:rect l="l" t="t" r="r" b="b"/>
                <a:pathLst>
                  <a:path>
                    <a:moveTo>
                      <a:pt x="2381" y="191"/>
                    </a:moveTo>
                    <a:cubicBezTo>
                      <a:pt x="1572" y="95"/>
                      <a:pt x="810" y="48"/>
                      <a:pt x="0" y="0"/>
                    </a:cubicBezTo>
                    <a:cubicBezTo>
                      <a:pt x="762" y="48"/>
                      <a:pt x="1572" y="95"/>
                      <a:pt x="2381" y="191"/>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Shape 56">
                <a:extLst>
                  <a:ext uri="{FF2B5EF4-FFF2-40B4-BE49-F238E27FC236}">
                    <a16:creationId xmlns:a16="http://schemas.microsoft.com/office/drawing/2014/main" id="{9FCA42E7-9E38-9141-999B-1B508BBE8A21}"/>
                  </a:ext>
                </a:extLst>
              </p:cNvPr>
              <p:cNvSpPr/>
              <p:nvPr/>
            </p:nvSpPr>
            <p:spPr>
              <a:xfrm>
                <a:off x="2958751" y="2544318"/>
                <a:ext cx="4763" cy="4763"/>
              </a:xfrm>
              <a:custGeom>
                <a:avLst/>
                <a:gdLst>
                  <a:gd name="connsiteX0" fmla="*/ 0 w 0"/>
                  <a:gd name="connsiteY0" fmla="*/ 1476 h 0"/>
                  <a:gd name="connsiteX1" fmla="*/ 1857 w 0"/>
                  <a:gd name="connsiteY1" fmla="*/ 0 h 0"/>
                  <a:gd name="connsiteX2" fmla="*/ 0 w 0"/>
                  <a:gd name="connsiteY2" fmla="*/ 1476 h 0"/>
                </a:gdLst>
                <a:ahLst/>
                <a:cxnLst>
                  <a:cxn ang="0">
                    <a:pos x="connsiteX0" y="connsiteY0"/>
                  </a:cxn>
                  <a:cxn ang="0">
                    <a:pos x="connsiteX1" y="connsiteY1"/>
                  </a:cxn>
                  <a:cxn ang="0">
                    <a:pos x="connsiteX2" y="connsiteY2"/>
                  </a:cxn>
                </a:cxnLst>
                <a:rect l="l" t="t" r="r" b="b"/>
                <a:pathLst>
                  <a:path>
                    <a:moveTo>
                      <a:pt x="0" y="1476"/>
                    </a:moveTo>
                    <a:cubicBezTo>
                      <a:pt x="619" y="953"/>
                      <a:pt x="1238" y="524"/>
                      <a:pt x="1857" y="0"/>
                    </a:cubicBezTo>
                    <a:cubicBezTo>
                      <a:pt x="1238" y="524"/>
                      <a:pt x="619" y="953"/>
                      <a:pt x="0" y="1476"/>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Freeform: Shape 57">
                <a:extLst>
                  <a:ext uri="{FF2B5EF4-FFF2-40B4-BE49-F238E27FC236}">
                    <a16:creationId xmlns:a16="http://schemas.microsoft.com/office/drawing/2014/main" id="{AD72A185-7EDF-9D40-BA96-207FC8667C6B}"/>
                  </a:ext>
                </a:extLst>
              </p:cNvPr>
              <p:cNvSpPr/>
              <p:nvPr/>
            </p:nvSpPr>
            <p:spPr>
              <a:xfrm>
                <a:off x="3160062" y="2518362"/>
                <a:ext cx="4763" cy="4763"/>
              </a:xfrm>
              <a:custGeom>
                <a:avLst/>
                <a:gdLst>
                  <a:gd name="connsiteX0" fmla="*/ 0 w 0"/>
                  <a:gd name="connsiteY0" fmla="*/ 0 h 0"/>
                  <a:gd name="connsiteX1" fmla="*/ 2238 w 0"/>
                  <a:gd name="connsiteY1" fmla="*/ 1524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762" y="524"/>
                      <a:pt x="1476" y="1048"/>
                      <a:pt x="2238" y="1524"/>
                    </a:cubicBezTo>
                    <a:cubicBezTo>
                      <a:pt x="1476" y="1000"/>
                      <a:pt x="714" y="476"/>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Shape 58">
                <a:extLst>
                  <a:ext uri="{FF2B5EF4-FFF2-40B4-BE49-F238E27FC236}">
                    <a16:creationId xmlns:a16="http://schemas.microsoft.com/office/drawing/2014/main" id="{7D8D25D0-D461-DB40-A02B-B9C694FBBE45}"/>
                  </a:ext>
                </a:extLst>
              </p:cNvPr>
              <p:cNvSpPr/>
              <p:nvPr/>
            </p:nvSpPr>
            <p:spPr>
              <a:xfrm>
                <a:off x="2950369" y="2549747"/>
                <a:ext cx="4763" cy="4763"/>
              </a:xfrm>
              <a:custGeom>
                <a:avLst/>
                <a:gdLst>
                  <a:gd name="connsiteX0" fmla="*/ 0 w 0"/>
                  <a:gd name="connsiteY0" fmla="*/ 3477 h 0"/>
                  <a:gd name="connsiteX1" fmla="*/ 3905 w 0"/>
                  <a:gd name="connsiteY1" fmla="*/ 0 h 0"/>
                  <a:gd name="connsiteX2" fmla="*/ 0 w 0"/>
                  <a:gd name="connsiteY2" fmla="*/ 3477 h 0"/>
                </a:gdLst>
                <a:ahLst/>
                <a:cxnLst>
                  <a:cxn ang="0">
                    <a:pos x="connsiteX0" y="connsiteY0"/>
                  </a:cxn>
                  <a:cxn ang="0">
                    <a:pos x="connsiteX1" y="connsiteY1"/>
                  </a:cxn>
                  <a:cxn ang="0">
                    <a:pos x="connsiteX2" y="connsiteY2"/>
                  </a:cxn>
                </a:cxnLst>
                <a:rect l="l" t="t" r="r" b="b"/>
                <a:pathLst>
                  <a:path>
                    <a:moveTo>
                      <a:pt x="0" y="3477"/>
                    </a:moveTo>
                    <a:cubicBezTo>
                      <a:pt x="1286" y="2286"/>
                      <a:pt x="2572" y="1143"/>
                      <a:pt x="3905" y="0"/>
                    </a:cubicBezTo>
                    <a:cubicBezTo>
                      <a:pt x="2572" y="1191"/>
                      <a:pt x="1238" y="2286"/>
                      <a:pt x="0" y="3477"/>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Shape 59">
                <a:extLst>
                  <a:ext uri="{FF2B5EF4-FFF2-40B4-BE49-F238E27FC236}">
                    <a16:creationId xmlns:a16="http://schemas.microsoft.com/office/drawing/2014/main" id="{AEE796E2-BDDE-D748-AB44-E62A770EF758}"/>
                  </a:ext>
                </a:extLst>
              </p:cNvPr>
              <p:cNvSpPr/>
              <p:nvPr/>
            </p:nvSpPr>
            <p:spPr>
              <a:xfrm>
                <a:off x="3007281" y="2460117"/>
                <a:ext cx="142875" cy="80963"/>
              </a:xfrm>
              <a:custGeom>
                <a:avLst/>
                <a:gdLst>
                  <a:gd name="connsiteX0" fmla="*/ 38148 w 142875"/>
                  <a:gd name="connsiteY0" fmla="*/ 191 h 80962"/>
                  <a:gd name="connsiteX1" fmla="*/ 0 w 142875"/>
                  <a:gd name="connsiteY1" fmla="*/ 53054 h 80962"/>
                  <a:gd name="connsiteX2" fmla="*/ 72962 w 142875"/>
                  <a:gd name="connsiteY2" fmla="*/ 83582 h 80962"/>
                  <a:gd name="connsiteX3" fmla="*/ 145828 w 142875"/>
                  <a:gd name="connsiteY3" fmla="*/ 53102 h 80962"/>
                  <a:gd name="connsiteX4" fmla="*/ 145923 w 142875"/>
                  <a:gd name="connsiteY4" fmla="*/ 53197 h 80962"/>
                  <a:gd name="connsiteX5" fmla="*/ 107823 w 142875"/>
                  <a:gd name="connsiteY5" fmla="*/ 0 h 80962"/>
                  <a:gd name="connsiteX6" fmla="*/ 72819 w 142875"/>
                  <a:gd name="connsiteY6" fmla="*/ 8382 h 80962"/>
                  <a:gd name="connsiteX7" fmla="*/ 38148 w 142875"/>
                  <a:gd name="connsiteY7" fmla="*/ 191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80962">
                    <a:moveTo>
                      <a:pt x="38148" y="191"/>
                    </a:moveTo>
                    <a:cubicBezTo>
                      <a:pt x="30575" y="21193"/>
                      <a:pt x="17193" y="39433"/>
                      <a:pt x="0" y="53054"/>
                    </a:cubicBezTo>
                    <a:cubicBezTo>
                      <a:pt x="18526" y="71914"/>
                      <a:pt x="44339" y="83582"/>
                      <a:pt x="72962" y="83582"/>
                    </a:cubicBezTo>
                    <a:cubicBezTo>
                      <a:pt x="101537" y="83582"/>
                      <a:pt x="127349" y="71914"/>
                      <a:pt x="145828" y="53102"/>
                    </a:cubicBezTo>
                    <a:cubicBezTo>
                      <a:pt x="145875" y="53150"/>
                      <a:pt x="145923" y="53150"/>
                      <a:pt x="145923" y="53197"/>
                    </a:cubicBezTo>
                    <a:cubicBezTo>
                      <a:pt x="128683" y="39481"/>
                      <a:pt x="115300" y="21146"/>
                      <a:pt x="107823" y="0"/>
                    </a:cubicBezTo>
                    <a:cubicBezTo>
                      <a:pt x="95583" y="5429"/>
                      <a:pt x="83629" y="8382"/>
                      <a:pt x="72819" y="8382"/>
                    </a:cubicBezTo>
                    <a:cubicBezTo>
                      <a:pt x="62103" y="8382"/>
                      <a:pt x="50292" y="5477"/>
                      <a:pt x="38148" y="191"/>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Shape 60">
                <a:extLst>
                  <a:ext uri="{FF2B5EF4-FFF2-40B4-BE49-F238E27FC236}">
                    <a16:creationId xmlns:a16="http://schemas.microsoft.com/office/drawing/2014/main" id="{C03C98C7-0D1A-5344-B536-C6521948702A}"/>
                  </a:ext>
                </a:extLst>
              </p:cNvPr>
              <p:cNvSpPr/>
              <p:nvPr/>
            </p:nvSpPr>
            <p:spPr>
              <a:xfrm>
                <a:off x="3143440" y="2650379"/>
                <a:ext cx="4763" cy="4763"/>
              </a:xfrm>
              <a:custGeom>
                <a:avLst/>
                <a:gdLst>
                  <a:gd name="connsiteX0" fmla="*/ 3477 w 0"/>
                  <a:gd name="connsiteY0" fmla="*/ 0 h 0"/>
                  <a:gd name="connsiteX1" fmla="*/ 0 w 0"/>
                  <a:gd name="connsiteY1" fmla="*/ 667 h 0"/>
                  <a:gd name="connsiteX2" fmla="*/ 3477 w 0"/>
                  <a:gd name="connsiteY2" fmla="*/ 0 h 0"/>
                </a:gdLst>
                <a:ahLst/>
                <a:cxnLst>
                  <a:cxn ang="0">
                    <a:pos x="connsiteX0" y="connsiteY0"/>
                  </a:cxn>
                  <a:cxn ang="0">
                    <a:pos x="connsiteX1" y="connsiteY1"/>
                  </a:cxn>
                  <a:cxn ang="0">
                    <a:pos x="connsiteX2" y="connsiteY2"/>
                  </a:cxn>
                </a:cxnLst>
                <a:rect l="l" t="t" r="r" b="b"/>
                <a:pathLst>
                  <a:path>
                    <a:moveTo>
                      <a:pt x="3477" y="0"/>
                    </a:moveTo>
                    <a:cubicBezTo>
                      <a:pt x="2334" y="238"/>
                      <a:pt x="1191" y="429"/>
                      <a:pt x="0" y="667"/>
                    </a:cubicBezTo>
                    <a:cubicBezTo>
                      <a:pt x="1191" y="476"/>
                      <a:pt x="2334" y="238"/>
                      <a:pt x="3477"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Shape 61">
                <a:extLst>
                  <a:ext uri="{FF2B5EF4-FFF2-40B4-BE49-F238E27FC236}">
                    <a16:creationId xmlns:a16="http://schemas.microsoft.com/office/drawing/2014/main" id="{8EFEEA5C-B899-2F48-9C55-B0697FEF3A75}"/>
                  </a:ext>
                </a:extLst>
              </p:cNvPr>
              <p:cNvSpPr/>
              <p:nvPr/>
            </p:nvSpPr>
            <p:spPr>
              <a:xfrm>
                <a:off x="2935034" y="2565035"/>
                <a:ext cx="4763" cy="4763"/>
              </a:xfrm>
              <a:custGeom>
                <a:avLst/>
                <a:gdLst>
                  <a:gd name="connsiteX0" fmla="*/ 0 w 0"/>
                  <a:gd name="connsiteY0" fmla="*/ 4429 h 0"/>
                  <a:gd name="connsiteX1" fmla="*/ 3905 w 0"/>
                  <a:gd name="connsiteY1" fmla="*/ 0 h 0"/>
                  <a:gd name="connsiteX2" fmla="*/ 0 w 0"/>
                  <a:gd name="connsiteY2" fmla="*/ 4429 h 0"/>
                </a:gdLst>
                <a:ahLst/>
                <a:cxnLst>
                  <a:cxn ang="0">
                    <a:pos x="connsiteX0" y="connsiteY0"/>
                  </a:cxn>
                  <a:cxn ang="0">
                    <a:pos x="connsiteX1" y="connsiteY1"/>
                  </a:cxn>
                  <a:cxn ang="0">
                    <a:pos x="connsiteX2" y="connsiteY2"/>
                  </a:cxn>
                </a:cxnLst>
                <a:rect l="l" t="t" r="r" b="b"/>
                <a:pathLst>
                  <a:path>
                    <a:moveTo>
                      <a:pt x="0" y="4429"/>
                    </a:moveTo>
                    <a:cubicBezTo>
                      <a:pt x="1286" y="2905"/>
                      <a:pt x="2572" y="1476"/>
                      <a:pt x="3905" y="0"/>
                    </a:cubicBezTo>
                    <a:cubicBezTo>
                      <a:pt x="2572" y="1476"/>
                      <a:pt x="1238" y="2905"/>
                      <a:pt x="0" y="4429"/>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Shape 62">
                <a:extLst>
                  <a:ext uri="{FF2B5EF4-FFF2-40B4-BE49-F238E27FC236}">
                    <a16:creationId xmlns:a16="http://schemas.microsoft.com/office/drawing/2014/main" id="{F2E3EB20-7B50-F84D-94FE-D9095BA0941A}"/>
                  </a:ext>
                </a:extLst>
              </p:cNvPr>
              <p:cNvSpPr/>
              <p:nvPr/>
            </p:nvSpPr>
            <p:spPr>
              <a:xfrm>
                <a:off x="2915841" y="2591753"/>
                <a:ext cx="4763" cy="4763"/>
              </a:xfrm>
              <a:custGeom>
                <a:avLst/>
                <a:gdLst>
                  <a:gd name="connsiteX0" fmla="*/ 0 w 0"/>
                  <a:gd name="connsiteY0" fmla="*/ 5191 h 4762"/>
                  <a:gd name="connsiteX1" fmla="*/ 3096 w 0"/>
                  <a:gd name="connsiteY1" fmla="*/ 0 h 4762"/>
                  <a:gd name="connsiteX2" fmla="*/ 0 w 0"/>
                  <a:gd name="connsiteY2" fmla="*/ 5191 h 4762"/>
                </a:gdLst>
                <a:ahLst/>
                <a:cxnLst>
                  <a:cxn ang="0">
                    <a:pos x="connsiteX0" y="connsiteY0"/>
                  </a:cxn>
                  <a:cxn ang="0">
                    <a:pos x="connsiteX1" y="connsiteY1"/>
                  </a:cxn>
                  <a:cxn ang="0">
                    <a:pos x="connsiteX2" y="connsiteY2"/>
                  </a:cxn>
                </a:cxnLst>
                <a:rect l="l" t="t" r="r" b="b"/>
                <a:pathLst>
                  <a:path h="4762">
                    <a:moveTo>
                      <a:pt x="0" y="5191"/>
                    </a:moveTo>
                    <a:cubicBezTo>
                      <a:pt x="1000" y="3429"/>
                      <a:pt x="2048" y="1714"/>
                      <a:pt x="3096" y="0"/>
                    </a:cubicBezTo>
                    <a:cubicBezTo>
                      <a:pt x="2048" y="1714"/>
                      <a:pt x="1000" y="3429"/>
                      <a:pt x="0" y="5191"/>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Shape 95">
                <a:extLst>
                  <a:ext uri="{FF2B5EF4-FFF2-40B4-BE49-F238E27FC236}">
                    <a16:creationId xmlns:a16="http://schemas.microsoft.com/office/drawing/2014/main" id="{8291F201-279C-A644-9E5B-A975D2D56260}"/>
                  </a:ext>
                </a:extLst>
              </p:cNvPr>
              <p:cNvSpPr/>
              <p:nvPr/>
            </p:nvSpPr>
            <p:spPr>
              <a:xfrm>
                <a:off x="2909935" y="2609564"/>
                <a:ext cx="4763" cy="4763"/>
              </a:xfrm>
              <a:custGeom>
                <a:avLst/>
                <a:gdLst>
                  <a:gd name="connsiteX0" fmla="*/ 3953 w 0"/>
                  <a:gd name="connsiteY0" fmla="*/ 2334 h 0"/>
                  <a:gd name="connsiteX1" fmla="*/ 0 w 0"/>
                  <a:gd name="connsiteY1" fmla="*/ 0 h 0"/>
                  <a:gd name="connsiteX2" fmla="*/ 3953 w 0"/>
                  <a:gd name="connsiteY2" fmla="*/ 2334 h 0"/>
                </a:gdLst>
                <a:ahLst/>
                <a:cxnLst>
                  <a:cxn ang="0">
                    <a:pos x="connsiteX0" y="connsiteY0"/>
                  </a:cxn>
                  <a:cxn ang="0">
                    <a:pos x="connsiteX1" y="connsiteY1"/>
                  </a:cxn>
                  <a:cxn ang="0">
                    <a:pos x="connsiteX2" y="connsiteY2"/>
                  </a:cxn>
                </a:cxnLst>
                <a:rect l="l" t="t" r="r" b="b"/>
                <a:pathLst>
                  <a:path>
                    <a:moveTo>
                      <a:pt x="3953" y="2334"/>
                    </a:moveTo>
                    <a:cubicBezTo>
                      <a:pt x="2619" y="1572"/>
                      <a:pt x="1333" y="810"/>
                      <a:pt x="0" y="0"/>
                    </a:cubicBezTo>
                    <a:cubicBezTo>
                      <a:pt x="1286" y="810"/>
                      <a:pt x="2619" y="1572"/>
                      <a:pt x="3953" y="2334"/>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Shape 96">
                <a:extLst>
                  <a:ext uri="{FF2B5EF4-FFF2-40B4-BE49-F238E27FC236}">
                    <a16:creationId xmlns:a16="http://schemas.microsoft.com/office/drawing/2014/main" id="{51866A27-3BD3-8F45-93EB-E6E47B5FD285}"/>
                  </a:ext>
                </a:extLst>
              </p:cNvPr>
              <p:cNvSpPr/>
              <p:nvPr/>
            </p:nvSpPr>
            <p:spPr>
              <a:xfrm>
                <a:off x="2910554" y="2601468"/>
                <a:ext cx="4763" cy="4763"/>
              </a:xfrm>
              <a:custGeom>
                <a:avLst/>
                <a:gdLst>
                  <a:gd name="connsiteX0" fmla="*/ 0 w 0"/>
                  <a:gd name="connsiteY0" fmla="*/ 5382 h 4762"/>
                  <a:gd name="connsiteX1" fmla="*/ 2762 w 0"/>
                  <a:gd name="connsiteY1" fmla="*/ 0 h 4762"/>
                  <a:gd name="connsiteX2" fmla="*/ 0 w 0"/>
                  <a:gd name="connsiteY2" fmla="*/ 5382 h 4762"/>
                </a:gdLst>
                <a:ahLst/>
                <a:cxnLst>
                  <a:cxn ang="0">
                    <a:pos x="connsiteX0" y="connsiteY0"/>
                  </a:cxn>
                  <a:cxn ang="0">
                    <a:pos x="connsiteX1" y="connsiteY1"/>
                  </a:cxn>
                  <a:cxn ang="0">
                    <a:pos x="connsiteX2" y="connsiteY2"/>
                  </a:cxn>
                </a:cxnLst>
                <a:rect l="l" t="t" r="r" b="b"/>
                <a:pathLst>
                  <a:path h="4762">
                    <a:moveTo>
                      <a:pt x="0" y="5382"/>
                    </a:moveTo>
                    <a:cubicBezTo>
                      <a:pt x="905" y="3572"/>
                      <a:pt x="1810" y="1762"/>
                      <a:pt x="2762" y="0"/>
                    </a:cubicBezTo>
                    <a:cubicBezTo>
                      <a:pt x="1810" y="1762"/>
                      <a:pt x="905" y="3572"/>
                      <a:pt x="0" y="5382"/>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Shape 97">
                <a:extLst>
                  <a:ext uri="{FF2B5EF4-FFF2-40B4-BE49-F238E27FC236}">
                    <a16:creationId xmlns:a16="http://schemas.microsoft.com/office/drawing/2014/main" id="{684062CD-0D4A-E54A-8CCE-5BABFB11C587}"/>
                  </a:ext>
                </a:extLst>
              </p:cNvPr>
              <p:cNvSpPr/>
              <p:nvPr/>
            </p:nvSpPr>
            <p:spPr>
              <a:xfrm>
                <a:off x="2921698" y="2582418"/>
                <a:ext cx="4763" cy="4763"/>
              </a:xfrm>
              <a:custGeom>
                <a:avLst/>
                <a:gdLst>
                  <a:gd name="connsiteX0" fmla="*/ 0 w 0"/>
                  <a:gd name="connsiteY0" fmla="*/ 4953 h 4762"/>
                  <a:gd name="connsiteX1" fmla="*/ 3381 w 0"/>
                  <a:gd name="connsiteY1" fmla="*/ 0 h 4762"/>
                  <a:gd name="connsiteX2" fmla="*/ 0 w 0"/>
                  <a:gd name="connsiteY2" fmla="*/ 4953 h 4762"/>
                </a:gdLst>
                <a:ahLst/>
                <a:cxnLst>
                  <a:cxn ang="0">
                    <a:pos x="connsiteX0" y="connsiteY0"/>
                  </a:cxn>
                  <a:cxn ang="0">
                    <a:pos x="connsiteX1" y="connsiteY1"/>
                  </a:cxn>
                  <a:cxn ang="0">
                    <a:pos x="connsiteX2" y="connsiteY2"/>
                  </a:cxn>
                </a:cxnLst>
                <a:rect l="l" t="t" r="r" b="b"/>
                <a:pathLst>
                  <a:path h="4762">
                    <a:moveTo>
                      <a:pt x="0" y="4953"/>
                    </a:moveTo>
                    <a:cubicBezTo>
                      <a:pt x="1096" y="3286"/>
                      <a:pt x="2239" y="1667"/>
                      <a:pt x="3381" y="0"/>
                    </a:cubicBezTo>
                    <a:cubicBezTo>
                      <a:pt x="2239" y="1667"/>
                      <a:pt x="1096" y="3286"/>
                      <a:pt x="0" y="4953"/>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Shape 98">
                <a:extLst>
                  <a:ext uri="{FF2B5EF4-FFF2-40B4-BE49-F238E27FC236}">
                    <a16:creationId xmlns:a16="http://schemas.microsoft.com/office/drawing/2014/main" id="{4907EBBC-E225-8843-8BAD-058A5D431F87}"/>
                  </a:ext>
                </a:extLst>
              </p:cNvPr>
              <p:cNvSpPr/>
              <p:nvPr/>
            </p:nvSpPr>
            <p:spPr>
              <a:xfrm>
                <a:off x="2922032" y="2616565"/>
                <a:ext cx="4763" cy="4763"/>
              </a:xfrm>
              <a:custGeom>
                <a:avLst/>
                <a:gdLst>
                  <a:gd name="connsiteX0" fmla="*/ 4524 w 0"/>
                  <a:gd name="connsiteY0" fmla="*/ 2476 h 0"/>
                  <a:gd name="connsiteX1" fmla="*/ 0 w 0"/>
                  <a:gd name="connsiteY1" fmla="*/ 0 h 0"/>
                  <a:gd name="connsiteX2" fmla="*/ 4524 w 0"/>
                  <a:gd name="connsiteY2" fmla="*/ 2476 h 0"/>
                </a:gdLst>
                <a:ahLst/>
                <a:cxnLst>
                  <a:cxn ang="0">
                    <a:pos x="connsiteX0" y="connsiteY0"/>
                  </a:cxn>
                  <a:cxn ang="0">
                    <a:pos x="connsiteX1" y="connsiteY1"/>
                  </a:cxn>
                  <a:cxn ang="0">
                    <a:pos x="connsiteX2" y="connsiteY2"/>
                  </a:cxn>
                </a:cxnLst>
                <a:rect l="l" t="t" r="r" b="b"/>
                <a:pathLst>
                  <a:path>
                    <a:moveTo>
                      <a:pt x="4524" y="2476"/>
                    </a:moveTo>
                    <a:cubicBezTo>
                      <a:pt x="3000" y="1667"/>
                      <a:pt x="1524" y="857"/>
                      <a:pt x="0" y="0"/>
                    </a:cubicBezTo>
                    <a:cubicBezTo>
                      <a:pt x="1524" y="857"/>
                      <a:pt x="3048" y="1714"/>
                      <a:pt x="4524" y="2476"/>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Shape 99">
                <a:extLst>
                  <a:ext uri="{FF2B5EF4-FFF2-40B4-BE49-F238E27FC236}">
                    <a16:creationId xmlns:a16="http://schemas.microsoft.com/office/drawing/2014/main" id="{FE17764F-4F7F-A44B-9EDC-E1C33907256C}"/>
                  </a:ext>
                </a:extLst>
              </p:cNvPr>
              <p:cNvSpPr/>
              <p:nvPr/>
            </p:nvSpPr>
            <p:spPr>
              <a:xfrm>
                <a:off x="2928128" y="2573560"/>
                <a:ext cx="4763" cy="4763"/>
              </a:xfrm>
              <a:custGeom>
                <a:avLst/>
                <a:gdLst>
                  <a:gd name="connsiteX0" fmla="*/ 0 w 0"/>
                  <a:gd name="connsiteY0" fmla="*/ 4667 h 0"/>
                  <a:gd name="connsiteX1" fmla="*/ 3667 w 0"/>
                  <a:gd name="connsiteY1" fmla="*/ 0 h 0"/>
                  <a:gd name="connsiteX2" fmla="*/ 0 w 0"/>
                  <a:gd name="connsiteY2" fmla="*/ 4667 h 0"/>
                </a:gdLst>
                <a:ahLst/>
                <a:cxnLst>
                  <a:cxn ang="0">
                    <a:pos x="connsiteX0" y="connsiteY0"/>
                  </a:cxn>
                  <a:cxn ang="0">
                    <a:pos x="connsiteX1" y="connsiteY1"/>
                  </a:cxn>
                  <a:cxn ang="0">
                    <a:pos x="connsiteX2" y="connsiteY2"/>
                  </a:cxn>
                </a:cxnLst>
                <a:rect l="l" t="t" r="r" b="b"/>
                <a:pathLst>
                  <a:path>
                    <a:moveTo>
                      <a:pt x="0" y="4667"/>
                    </a:moveTo>
                    <a:cubicBezTo>
                      <a:pt x="1191" y="3096"/>
                      <a:pt x="2429" y="1524"/>
                      <a:pt x="3667" y="0"/>
                    </a:cubicBezTo>
                    <a:cubicBezTo>
                      <a:pt x="2381" y="1524"/>
                      <a:pt x="1143" y="3048"/>
                      <a:pt x="0" y="4667"/>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Shape 100">
                <a:extLst>
                  <a:ext uri="{FF2B5EF4-FFF2-40B4-BE49-F238E27FC236}">
                    <a16:creationId xmlns:a16="http://schemas.microsoft.com/office/drawing/2014/main" id="{99E9AF21-65B7-EA4B-9AFB-55A7334F007E}"/>
                  </a:ext>
                </a:extLst>
              </p:cNvPr>
              <p:cNvSpPr/>
              <p:nvPr/>
            </p:nvSpPr>
            <p:spPr>
              <a:xfrm>
                <a:off x="2942463" y="2557082"/>
                <a:ext cx="4763" cy="4763"/>
              </a:xfrm>
              <a:custGeom>
                <a:avLst/>
                <a:gdLst>
                  <a:gd name="connsiteX0" fmla="*/ 0 w 0"/>
                  <a:gd name="connsiteY0" fmla="*/ 4048 h 0"/>
                  <a:gd name="connsiteX1" fmla="*/ 4048 w 0"/>
                  <a:gd name="connsiteY1" fmla="*/ 0 h 0"/>
                  <a:gd name="connsiteX2" fmla="*/ 0 w 0"/>
                  <a:gd name="connsiteY2" fmla="*/ 4048 h 0"/>
                </a:gdLst>
                <a:ahLst/>
                <a:cxnLst>
                  <a:cxn ang="0">
                    <a:pos x="connsiteX0" y="connsiteY0"/>
                  </a:cxn>
                  <a:cxn ang="0">
                    <a:pos x="connsiteX1" y="connsiteY1"/>
                  </a:cxn>
                  <a:cxn ang="0">
                    <a:pos x="connsiteX2" y="connsiteY2"/>
                  </a:cxn>
                </a:cxnLst>
                <a:rect l="l" t="t" r="r" b="b"/>
                <a:pathLst>
                  <a:path>
                    <a:moveTo>
                      <a:pt x="0" y="4048"/>
                    </a:moveTo>
                    <a:cubicBezTo>
                      <a:pt x="1333" y="2667"/>
                      <a:pt x="2667" y="1333"/>
                      <a:pt x="4048" y="0"/>
                    </a:cubicBezTo>
                    <a:cubicBezTo>
                      <a:pt x="2667" y="1333"/>
                      <a:pt x="1286" y="2667"/>
                      <a:pt x="0" y="4048"/>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Shape 101">
                <a:extLst>
                  <a:ext uri="{FF2B5EF4-FFF2-40B4-BE49-F238E27FC236}">
                    <a16:creationId xmlns:a16="http://schemas.microsoft.com/office/drawing/2014/main" id="{D882A3A3-8135-FC42-AB31-FE6FF2A6087D}"/>
                  </a:ext>
                </a:extLst>
              </p:cNvPr>
              <p:cNvSpPr/>
              <p:nvPr/>
            </p:nvSpPr>
            <p:spPr>
              <a:xfrm>
                <a:off x="3244739" y="2609231"/>
                <a:ext cx="4763" cy="4763"/>
              </a:xfrm>
              <a:custGeom>
                <a:avLst/>
                <a:gdLst>
                  <a:gd name="connsiteX0" fmla="*/ 6048 w 4762"/>
                  <a:gd name="connsiteY0" fmla="*/ 0 h 0"/>
                  <a:gd name="connsiteX1" fmla="*/ 6048 w 4762"/>
                  <a:gd name="connsiteY1" fmla="*/ 0 h 0"/>
                  <a:gd name="connsiteX2" fmla="*/ 0 w 4762"/>
                  <a:gd name="connsiteY2" fmla="*/ 3572 h 0"/>
                  <a:gd name="connsiteX3" fmla="*/ 6048 w 4762"/>
                  <a:gd name="connsiteY3" fmla="*/ 0 h 0"/>
                </a:gdLst>
                <a:ahLst/>
                <a:cxnLst>
                  <a:cxn ang="0">
                    <a:pos x="connsiteX0" y="connsiteY0"/>
                  </a:cxn>
                  <a:cxn ang="0">
                    <a:pos x="connsiteX1" y="connsiteY1"/>
                  </a:cxn>
                  <a:cxn ang="0">
                    <a:pos x="connsiteX2" y="connsiteY2"/>
                  </a:cxn>
                  <a:cxn ang="0">
                    <a:pos x="connsiteX3" y="connsiteY3"/>
                  </a:cxn>
                </a:cxnLst>
                <a:rect l="l" t="t" r="r" b="b"/>
                <a:pathLst>
                  <a:path w="4762">
                    <a:moveTo>
                      <a:pt x="6048" y="0"/>
                    </a:moveTo>
                    <a:cubicBezTo>
                      <a:pt x="6048" y="0"/>
                      <a:pt x="6048" y="0"/>
                      <a:pt x="6048" y="0"/>
                    </a:cubicBezTo>
                    <a:cubicBezTo>
                      <a:pt x="4048" y="1238"/>
                      <a:pt x="2000" y="2381"/>
                      <a:pt x="0" y="3572"/>
                    </a:cubicBezTo>
                    <a:cubicBezTo>
                      <a:pt x="2000" y="2429"/>
                      <a:pt x="4048" y="1238"/>
                      <a:pt x="6048"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Shape 102">
                <a:extLst>
                  <a:ext uri="{FF2B5EF4-FFF2-40B4-BE49-F238E27FC236}">
                    <a16:creationId xmlns:a16="http://schemas.microsoft.com/office/drawing/2014/main" id="{9527269F-7E0D-F848-9F61-F3E50ACB4CD8}"/>
                  </a:ext>
                </a:extLst>
              </p:cNvPr>
              <p:cNvSpPr/>
              <p:nvPr/>
            </p:nvSpPr>
            <p:spPr>
              <a:xfrm>
                <a:off x="3247454" y="2602563"/>
                <a:ext cx="4763" cy="4763"/>
              </a:xfrm>
              <a:custGeom>
                <a:avLst/>
                <a:gdLst>
                  <a:gd name="connsiteX0" fmla="*/ 0 w 0"/>
                  <a:gd name="connsiteY0" fmla="*/ 0 h 0"/>
                  <a:gd name="connsiteX1" fmla="*/ 1714 w 0"/>
                  <a:gd name="connsiteY1" fmla="*/ 3286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571" y="1095"/>
                      <a:pt x="1143" y="2191"/>
                      <a:pt x="1714" y="3286"/>
                    </a:cubicBezTo>
                    <a:cubicBezTo>
                      <a:pt x="1143" y="2143"/>
                      <a:pt x="571" y="1048"/>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Shape 103">
                <a:extLst>
                  <a:ext uri="{FF2B5EF4-FFF2-40B4-BE49-F238E27FC236}">
                    <a16:creationId xmlns:a16="http://schemas.microsoft.com/office/drawing/2014/main" id="{5B20B4BC-350D-3F4A-9070-9185E4961808}"/>
                  </a:ext>
                </a:extLst>
              </p:cNvPr>
              <p:cNvSpPr/>
              <p:nvPr/>
            </p:nvSpPr>
            <p:spPr>
              <a:xfrm>
                <a:off x="3233071" y="2616041"/>
                <a:ext cx="4763" cy="4763"/>
              </a:xfrm>
              <a:custGeom>
                <a:avLst/>
                <a:gdLst>
                  <a:gd name="connsiteX0" fmla="*/ 6001 w 4762"/>
                  <a:gd name="connsiteY0" fmla="*/ 0 h 0"/>
                  <a:gd name="connsiteX1" fmla="*/ 0 w 4762"/>
                  <a:gd name="connsiteY1" fmla="*/ 3286 h 0"/>
                  <a:gd name="connsiteX2" fmla="*/ 6001 w 4762"/>
                  <a:gd name="connsiteY2" fmla="*/ 0 h 0"/>
                </a:gdLst>
                <a:ahLst/>
                <a:cxnLst>
                  <a:cxn ang="0">
                    <a:pos x="connsiteX0" y="connsiteY0"/>
                  </a:cxn>
                  <a:cxn ang="0">
                    <a:pos x="connsiteX1" y="connsiteY1"/>
                  </a:cxn>
                  <a:cxn ang="0">
                    <a:pos x="connsiteX2" y="connsiteY2"/>
                  </a:cxn>
                </a:cxnLst>
                <a:rect l="l" t="t" r="r" b="b"/>
                <a:pathLst>
                  <a:path w="4762">
                    <a:moveTo>
                      <a:pt x="6001" y="0"/>
                    </a:moveTo>
                    <a:cubicBezTo>
                      <a:pt x="4001" y="1095"/>
                      <a:pt x="2000" y="2238"/>
                      <a:pt x="0" y="3286"/>
                    </a:cubicBezTo>
                    <a:cubicBezTo>
                      <a:pt x="2000" y="2238"/>
                      <a:pt x="4001" y="1143"/>
                      <a:pt x="6001"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Shape 104">
                <a:extLst>
                  <a:ext uri="{FF2B5EF4-FFF2-40B4-BE49-F238E27FC236}">
                    <a16:creationId xmlns:a16="http://schemas.microsoft.com/office/drawing/2014/main" id="{5E191687-AE7A-E342-BC5A-88A405615713}"/>
                  </a:ext>
                </a:extLst>
              </p:cNvPr>
              <p:cNvSpPr/>
              <p:nvPr/>
            </p:nvSpPr>
            <p:spPr>
              <a:xfrm>
                <a:off x="3217783" y="2623661"/>
                <a:ext cx="4763" cy="4763"/>
              </a:xfrm>
              <a:custGeom>
                <a:avLst/>
                <a:gdLst>
                  <a:gd name="connsiteX0" fmla="*/ 6763 w 4762"/>
                  <a:gd name="connsiteY0" fmla="*/ 0 h 0"/>
                  <a:gd name="connsiteX1" fmla="*/ 0 w 4762"/>
                  <a:gd name="connsiteY1" fmla="*/ 3238 h 0"/>
                  <a:gd name="connsiteX2" fmla="*/ 6763 w 4762"/>
                  <a:gd name="connsiteY2" fmla="*/ 0 h 0"/>
                </a:gdLst>
                <a:ahLst/>
                <a:cxnLst>
                  <a:cxn ang="0">
                    <a:pos x="connsiteX0" y="connsiteY0"/>
                  </a:cxn>
                  <a:cxn ang="0">
                    <a:pos x="connsiteX1" y="connsiteY1"/>
                  </a:cxn>
                  <a:cxn ang="0">
                    <a:pos x="connsiteX2" y="connsiteY2"/>
                  </a:cxn>
                </a:cxnLst>
                <a:rect l="l" t="t" r="r" b="b"/>
                <a:pathLst>
                  <a:path w="4762">
                    <a:moveTo>
                      <a:pt x="6763" y="0"/>
                    </a:moveTo>
                    <a:cubicBezTo>
                      <a:pt x="4524" y="1095"/>
                      <a:pt x="2286" y="2191"/>
                      <a:pt x="0" y="3238"/>
                    </a:cubicBezTo>
                    <a:cubicBezTo>
                      <a:pt x="2286" y="2191"/>
                      <a:pt x="4524" y="1095"/>
                      <a:pt x="6763"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Shape 105">
                <a:extLst>
                  <a:ext uri="{FF2B5EF4-FFF2-40B4-BE49-F238E27FC236}">
                    <a16:creationId xmlns:a16="http://schemas.microsoft.com/office/drawing/2014/main" id="{B87656F8-AD3F-5F4D-B927-8C0F09F51EEB}"/>
                  </a:ext>
                </a:extLst>
              </p:cNvPr>
              <p:cNvSpPr/>
              <p:nvPr/>
            </p:nvSpPr>
            <p:spPr>
              <a:xfrm>
                <a:off x="3214688" y="2558082"/>
                <a:ext cx="4763" cy="4763"/>
              </a:xfrm>
              <a:custGeom>
                <a:avLst/>
                <a:gdLst>
                  <a:gd name="connsiteX0" fmla="*/ 0 w 0"/>
                  <a:gd name="connsiteY0" fmla="*/ 0 h 0"/>
                  <a:gd name="connsiteX1" fmla="*/ 3048 w 0"/>
                  <a:gd name="connsiteY1" fmla="*/ 3096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000" y="1048"/>
                      <a:pt x="2048" y="2048"/>
                      <a:pt x="3048" y="3096"/>
                    </a:cubicBezTo>
                    <a:cubicBezTo>
                      <a:pt x="2096" y="2048"/>
                      <a:pt x="1048" y="1048"/>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Shape 106">
                <a:extLst>
                  <a:ext uri="{FF2B5EF4-FFF2-40B4-BE49-F238E27FC236}">
                    <a16:creationId xmlns:a16="http://schemas.microsoft.com/office/drawing/2014/main" id="{CDC8A8EF-127F-CF49-B969-F26279B239E1}"/>
                  </a:ext>
                </a:extLst>
              </p:cNvPr>
              <p:cNvSpPr/>
              <p:nvPr/>
            </p:nvSpPr>
            <p:spPr>
              <a:xfrm>
                <a:off x="3235595" y="2583132"/>
                <a:ext cx="4763" cy="4763"/>
              </a:xfrm>
              <a:custGeom>
                <a:avLst/>
                <a:gdLst>
                  <a:gd name="connsiteX0" fmla="*/ 0 w 0"/>
                  <a:gd name="connsiteY0" fmla="*/ 0 h 0"/>
                  <a:gd name="connsiteX1" fmla="*/ 2762 w 0"/>
                  <a:gd name="connsiteY1" fmla="*/ 4048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953" y="1333"/>
                      <a:pt x="1857" y="2667"/>
                      <a:pt x="2762" y="4048"/>
                    </a:cubicBezTo>
                    <a:cubicBezTo>
                      <a:pt x="1857" y="2667"/>
                      <a:pt x="905" y="1333"/>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Shape 107">
                <a:extLst>
                  <a:ext uri="{FF2B5EF4-FFF2-40B4-BE49-F238E27FC236}">
                    <a16:creationId xmlns:a16="http://schemas.microsoft.com/office/drawing/2014/main" id="{463F9768-0684-6045-BD82-95B74DCA7434}"/>
                  </a:ext>
                </a:extLst>
              </p:cNvPr>
              <p:cNvSpPr/>
              <p:nvPr/>
            </p:nvSpPr>
            <p:spPr>
              <a:xfrm>
                <a:off x="3221974" y="2565845"/>
                <a:ext cx="4763" cy="4763"/>
              </a:xfrm>
              <a:custGeom>
                <a:avLst/>
                <a:gdLst>
                  <a:gd name="connsiteX0" fmla="*/ 0 w 0"/>
                  <a:gd name="connsiteY0" fmla="*/ 0 h 0"/>
                  <a:gd name="connsiteX1" fmla="*/ 3143 w 0"/>
                  <a:gd name="connsiteY1" fmla="*/ 3619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048" y="1191"/>
                      <a:pt x="2143" y="2381"/>
                      <a:pt x="3143" y="3619"/>
                    </a:cubicBezTo>
                    <a:cubicBezTo>
                      <a:pt x="2143" y="2381"/>
                      <a:pt x="1095" y="1238"/>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Shape 108">
                <a:extLst>
                  <a:ext uri="{FF2B5EF4-FFF2-40B4-BE49-F238E27FC236}">
                    <a16:creationId xmlns:a16="http://schemas.microsoft.com/office/drawing/2014/main" id="{67DC466A-42A3-A345-82ED-2595C3C282CE}"/>
                  </a:ext>
                </a:extLst>
              </p:cNvPr>
              <p:cNvSpPr/>
              <p:nvPr/>
            </p:nvSpPr>
            <p:spPr>
              <a:xfrm>
                <a:off x="3228975" y="2574226"/>
                <a:ext cx="4763" cy="4763"/>
              </a:xfrm>
              <a:custGeom>
                <a:avLst/>
                <a:gdLst>
                  <a:gd name="connsiteX0" fmla="*/ 0 w 0"/>
                  <a:gd name="connsiteY0" fmla="*/ 0 h 0"/>
                  <a:gd name="connsiteX1" fmla="*/ 3048 w 0"/>
                  <a:gd name="connsiteY1" fmla="*/ 395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048" y="1286"/>
                      <a:pt x="2048" y="2619"/>
                      <a:pt x="3048" y="3953"/>
                    </a:cubicBezTo>
                    <a:cubicBezTo>
                      <a:pt x="2048" y="2572"/>
                      <a:pt x="1048" y="1286"/>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Shape 109">
                <a:extLst>
                  <a:ext uri="{FF2B5EF4-FFF2-40B4-BE49-F238E27FC236}">
                    <a16:creationId xmlns:a16="http://schemas.microsoft.com/office/drawing/2014/main" id="{45891F8E-14C0-EA40-8AB4-FB3200F9796E}"/>
                  </a:ext>
                </a:extLst>
              </p:cNvPr>
              <p:cNvSpPr/>
              <p:nvPr/>
            </p:nvSpPr>
            <p:spPr>
              <a:xfrm>
                <a:off x="3241738" y="2592562"/>
                <a:ext cx="4763" cy="4763"/>
              </a:xfrm>
              <a:custGeom>
                <a:avLst/>
                <a:gdLst>
                  <a:gd name="connsiteX0" fmla="*/ 0 w 0"/>
                  <a:gd name="connsiteY0" fmla="*/ 0 h 0"/>
                  <a:gd name="connsiteX1" fmla="*/ 2334 w 0"/>
                  <a:gd name="connsiteY1" fmla="*/ 3858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762" y="1286"/>
                      <a:pt x="1572" y="2572"/>
                      <a:pt x="2334" y="3858"/>
                    </a:cubicBezTo>
                    <a:cubicBezTo>
                      <a:pt x="1572" y="2572"/>
                      <a:pt x="810" y="1286"/>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Shape 110">
                <a:extLst>
                  <a:ext uri="{FF2B5EF4-FFF2-40B4-BE49-F238E27FC236}">
                    <a16:creationId xmlns:a16="http://schemas.microsoft.com/office/drawing/2014/main" id="{1CEDC8C7-EECA-324D-AFF6-8D680ECFB2D3}"/>
                  </a:ext>
                </a:extLst>
              </p:cNvPr>
              <p:cNvSpPr/>
              <p:nvPr/>
            </p:nvSpPr>
            <p:spPr>
              <a:xfrm>
                <a:off x="3191542" y="2636520"/>
                <a:ext cx="4763" cy="4763"/>
              </a:xfrm>
              <a:custGeom>
                <a:avLst/>
                <a:gdLst>
                  <a:gd name="connsiteX0" fmla="*/ 3334 w 0"/>
                  <a:gd name="connsiteY0" fmla="*/ 0 h 0"/>
                  <a:gd name="connsiteX1" fmla="*/ 0 w 0"/>
                  <a:gd name="connsiteY1" fmla="*/ 1286 h 0"/>
                  <a:gd name="connsiteX2" fmla="*/ 3334 w 0"/>
                  <a:gd name="connsiteY2" fmla="*/ 0 h 0"/>
                </a:gdLst>
                <a:ahLst/>
                <a:cxnLst>
                  <a:cxn ang="0">
                    <a:pos x="connsiteX0" y="connsiteY0"/>
                  </a:cxn>
                  <a:cxn ang="0">
                    <a:pos x="connsiteX1" y="connsiteY1"/>
                  </a:cxn>
                  <a:cxn ang="0">
                    <a:pos x="connsiteX2" y="connsiteY2"/>
                  </a:cxn>
                </a:cxnLst>
                <a:rect l="l" t="t" r="r" b="b"/>
                <a:pathLst>
                  <a:path>
                    <a:moveTo>
                      <a:pt x="3334" y="0"/>
                    </a:moveTo>
                    <a:cubicBezTo>
                      <a:pt x="2238" y="429"/>
                      <a:pt x="1095" y="857"/>
                      <a:pt x="0" y="1286"/>
                    </a:cubicBezTo>
                    <a:cubicBezTo>
                      <a:pt x="1143" y="857"/>
                      <a:pt x="2238" y="381"/>
                      <a:pt x="3334"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Shape 111">
                <a:extLst>
                  <a:ext uri="{FF2B5EF4-FFF2-40B4-BE49-F238E27FC236}">
                    <a16:creationId xmlns:a16="http://schemas.microsoft.com/office/drawing/2014/main" id="{23FBA10D-59BD-2342-A66C-D2FB55FD7E74}"/>
                  </a:ext>
                </a:extLst>
              </p:cNvPr>
              <p:cNvSpPr/>
              <p:nvPr/>
            </p:nvSpPr>
            <p:spPr>
              <a:xfrm>
                <a:off x="3174492" y="2642045"/>
                <a:ext cx="4763" cy="4763"/>
              </a:xfrm>
              <a:custGeom>
                <a:avLst/>
                <a:gdLst>
                  <a:gd name="connsiteX0" fmla="*/ 4381 w 0"/>
                  <a:gd name="connsiteY0" fmla="*/ 0 h 0"/>
                  <a:gd name="connsiteX1" fmla="*/ 0 w 0"/>
                  <a:gd name="connsiteY1" fmla="*/ 1333 h 0"/>
                  <a:gd name="connsiteX2" fmla="*/ 4381 w 0"/>
                  <a:gd name="connsiteY2" fmla="*/ 0 h 0"/>
                </a:gdLst>
                <a:ahLst/>
                <a:cxnLst>
                  <a:cxn ang="0">
                    <a:pos x="connsiteX0" y="connsiteY0"/>
                  </a:cxn>
                  <a:cxn ang="0">
                    <a:pos x="connsiteX1" y="connsiteY1"/>
                  </a:cxn>
                  <a:cxn ang="0">
                    <a:pos x="connsiteX2" y="connsiteY2"/>
                  </a:cxn>
                </a:cxnLst>
                <a:rect l="l" t="t" r="r" b="b"/>
                <a:pathLst>
                  <a:path>
                    <a:moveTo>
                      <a:pt x="4381" y="0"/>
                    </a:moveTo>
                    <a:cubicBezTo>
                      <a:pt x="2905" y="476"/>
                      <a:pt x="1476" y="905"/>
                      <a:pt x="0" y="1333"/>
                    </a:cubicBezTo>
                    <a:cubicBezTo>
                      <a:pt x="1476" y="905"/>
                      <a:pt x="2905" y="476"/>
                      <a:pt x="4381"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Shape 112">
                <a:extLst>
                  <a:ext uri="{FF2B5EF4-FFF2-40B4-BE49-F238E27FC236}">
                    <a16:creationId xmlns:a16="http://schemas.microsoft.com/office/drawing/2014/main" id="{9B0FD021-A358-F74B-A2B2-6589FB8CD81C}"/>
                  </a:ext>
                </a:extLst>
              </p:cNvPr>
              <p:cNvSpPr/>
              <p:nvPr/>
            </p:nvSpPr>
            <p:spPr>
              <a:xfrm>
                <a:off x="3207353" y="2551081"/>
                <a:ext cx="4763" cy="4763"/>
              </a:xfrm>
              <a:custGeom>
                <a:avLst/>
                <a:gdLst>
                  <a:gd name="connsiteX0" fmla="*/ 0 w 0"/>
                  <a:gd name="connsiteY0" fmla="*/ 0 h 0"/>
                  <a:gd name="connsiteX1" fmla="*/ 2524 w 0"/>
                  <a:gd name="connsiteY1" fmla="*/ 2286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857" y="762"/>
                      <a:pt x="1714" y="1476"/>
                      <a:pt x="2524" y="2286"/>
                    </a:cubicBezTo>
                    <a:cubicBezTo>
                      <a:pt x="1714" y="1476"/>
                      <a:pt x="857" y="762"/>
                      <a:pt x="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Shape 113">
                <a:extLst>
                  <a:ext uri="{FF2B5EF4-FFF2-40B4-BE49-F238E27FC236}">
                    <a16:creationId xmlns:a16="http://schemas.microsoft.com/office/drawing/2014/main" id="{1FACFAF2-17DA-8C4E-8A77-DAE15FD62109}"/>
                  </a:ext>
                </a:extLst>
              </p:cNvPr>
              <p:cNvSpPr/>
              <p:nvPr/>
            </p:nvSpPr>
            <p:spPr>
              <a:xfrm>
                <a:off x="3160586" y="2646331"/>
                <a:ext cx="4763" cy="4763"/>
              </a:xfrm>
              <a:custGeom>
                <a:avLst/>
                <a:gdLst>
                  <a:gd name="connsiteX0" fmla="*/ 3429 w 0"/>
                  <a:gd name="connsiteY0" fmla="*/ 0 h 0"/>
                  <a:gd name="connsiteX1" fmla="*/ 0 w 0"/>
                  <a:gd name="connsiteY1" fmla="*/ 905 h 0"/>
                  <a:gd name="connsiteX2" fmla="*/ 3429 w 0"/>
                  <a:gd name="connsiteY2" fmla="*/ 0 h 0"/>
                </a:gdLst>
                <a:ahLst/>
                <a:cxnLst>
                  <a:cxn ang="0">
                    <a:pos x="connsiteX0" y="connsiteY0"/>
                  </a:cxn>
                  <a:cxn ang="0">
                    <a:pos x="connsiteX1" y="connsiteY1"/>
                  </a:cxn>
                  <a:cxn ang="0">
                    <a:pos x="connsiteX2" y="connsiteY2"/>
                  </a:cxn>
                </a:cxnLst>
                <a:rect l="l" t="t" r="r" b="b"/>
                <a:pathLst>
                  <a:path>
                    <a:moveTo>
                      <a:pt x="3429" y="0"/>
                    </a:moveTo>
                    <a:cubicBezTo>
                      <a:pt x="2286" y="286"/>
                      <a:pt x="1143" y="619"/>
                      <a:pt x="0" y="905"/>
                    </a:cubicBezTo>
                    <a:cubicBezTo>
                      <a:pt x="1191" y="619"/>
                      <a:pt x="2334" y="286"/>
                      <a:pt x="3429"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Freeform: Shape 114">
                <a:extLst>
                  <a:ext uri="{FF2B5EF4-FFF2-40B4-BE49-F238E27FC236}">
                    <a16:creationId xmlns:a16="http://schemas.microsoft.com/office/drawing/2014/main" id="{C2277C9E-4E6C-6B43-859C-0BB8B5519E89}"/>
                  </a:ext>
                </a:extLst>
              </p:cNvPr>
              <p:cNvSpPr/>
              <p:nvPr/>
            </p:nvSpPr>
            <p:spPr>
              <a:xfrm>
                <a:off x="3204448" y="2630567"/>
                <a:ext cx="4763" cy="4763"/>
              </a:xfrm>
              <a:custGeom>
                <a:avLst/>
                <a:gdLst>
                  <a:gd name="connsiteX0" fmla="*/ 5191 w 4762"/>
                  <a:gd name="connsiteY0" fmla="*/ 0 h 0"/>
                  <a:gd name="connsiteX1" fmla="*/ 0 w 4762"/>
                  <a:gd name="connsiteY1" fmla="*/ 2191 h 0"/>
                  <a:gd name="connsiteX2" fmla="*/ 5191 w 4762"/>
                  <a:gd name="connsiteY2" fmla="*/ 0 h 0"/>
                </a:gdLst>
                <a:ahLst/>
                <a:cxnLst>
                  <a:cxn ang="0">
                    <a:pos x="connsiteX0" y="connsiteY0"/>
                  </a:cxn>
                  <a:cxn ang="0">
                    <a:pos x="connsiteX1" y="connsiteY1"/>
                  </a:cxn>
                  <a:cxn ang="0">
                    <a:pos x="connsiteX2" y="connsiteY2"/>
                  </a:cxn>
                </a:cxnLst>
                <a:rect l="l" t="t" r="r" b="b"/>
                <a:pathLst>
                  <a:path w="4762">
                    <a:moveTo>
                      <a:pt x="5191" y="0"/>
                    </a:moveTo>
                    <a:cubicBezTo>
                      <a:pt x="3477" y="762"/>
                      <a:pt x="1715" y="1476"/>
                      <a:pt x="0" y="2191"/>
                    </a:cubicBezTo>
                    <a:cubicBezTo>
                      <a:pt x="1715" y="1476"/>
                      <a:pt x="3429" y="762"/>
                      <a:pt x="5191"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Shape 115">
                <a:extLst>
                  <a:ext uri="{FF2B5EF4-FFF2-40B4-BE49-F238E27FC236}">
                    <a16:creationId xmlns:a16="http://schemas.microsoft.com/office/drawing/2014/main" id="{5445A51C-EB60-8949-8157-90290B207845}"/>
                  </a:ext>
                </a:extLst>
              </p:cNvPr>
              <p:cNvSpPr/>
              <p:nvPr/>
            </p:nvSpPr>
            <p:spPr>
              <a:xfrm>
                <a:off x="2909221" y="2513124"/>
                <a:ext cx="338138" cy="142875"/>
              </a:xfrm>
              <a:custGeom>
                <a:avLst/>
                <a:gdLst>
                  <a:gd name="connsiteX0" fmla="*/ 171022 w 338137"/>
                  <a:gd name="connsiteY0" fmla="*/ 30575 h 142875"/>
                  <a:gd name="connsiteX1" fmla="*/ 98060 w 338137"/>
                  <a:gd name="connsiteY1" fmla="*/ 48 h 142875"/>
                  <a:gd name="connsiteX2" fmla="*/ 98012 w 338137"/>
                  <a:gd name="connsiteY2" fmla="*/ 0 h 142875"/>
                  <a:gd name="connsiteX3" fmla="*/ 80772 w 338137"/>
                  <a:gd name="connsiteY3" fmla="*/ 11525 h 142875"/>
                  <a:gd name="connsiteX4" fmla="*/ 80629 w 338137"/>
                  <a:gd name="connsiteY4" fmla="*/ 11573 h 142875"/>
                  <a:gd name="connsiteX5" fmla="*/ 58103 w 338137"/>
                  <a:gd name="connsiteY5" fmla="*/ 25908 h 142875"/>
                  <a:gd name="connsiteX6" fmla="*/ 51388 w 338137"/>
                  <a:gd name="connsiteY6" fmla="*/ 31194 h 142875"/>
                  <a:gd name="connsiteX7" fmla="*/ 49530 w 338137"/>
                  <a:gd name="connsiteY7" fmla="*/ 32671 h 142875"/>
                  <a:gd name="connsiteX8" fmla="*/ 45006 w 338137"/>
                  <a:gd name="connsiteY8" fmla="*/ 36624 h 142875"/>
                  <a:gd name="connsiteX9" fmla="*/ 41100 w 338137"/>
                  <a:gd name="connsiteY9" fmla="*/ 40100 h 142875"/>
                  <a:gd name="connsiteX10" fmla="*/ 37243 w 338137"/>
                  <a:gd name="connsiteY10" fmla="*/ 43910 h 142875"/>
                  <a:gd name="connsiteX11" fmla="*/ 33195 w 338137"/>
                  <a:gd name="connsiteY11" fmla="*/ 47958 h 142875"/>
                  <a:gd name="connsiteX12" fmla="*/ 29671 w 338137"/>
                  <a:gd name="connsiteY12" fmla="*/ 51864 h 142875"/>
                  <a:gd name="connsiteX13" fmla="*/ 25765 w 338137"/>
                  <a:gd name="connsiteY13" fmla="*/ 56293 h 142875"/>
                  <a:gd name="connsiteX14" fmla="*/ 22479 w 338137"/>
                  <a:gd name="connsiteY14" fmla="*/ 60341 h 142875"/>
                  <a:gd name="connsiteX15" fmla="*/ 18812 w 338137"/>
                  <a:gd name="connsiteY15" fmla="*/ 65008 h 142875"/>
                  <a:gd name="connsiteX16" fmla="*/ 15764 w 338137"/>
                  <a:gd name="connsiteY16" fmla="*/ 69247 h 142875"/>
                  <a:gd name="connsiteX17" fmla="*/ 12383 w 338137"/>
                  <a:gd name="connsiteY17" fmla="*/ 74200 h 142875"/>
                  <a:gd name="connsiteX18" fmla="*/ 9620 w 338137"/>
                  <a:gd name="connsiteY18" fmla="*/ 78581 h 142875"/>
                  <a:gd name="connsiteX19" fmla="*/ 6525 w 338137"/>
                  <a:gd name="connsiteY19" fmla="*/ 83772 h 142875"/>
                  <a:gd name="connsiteX20" fmla="*/ 4001 w 338137"/>
                  <a:gd name="connsiteY20" fmla="*/ 88297 h 142875"/>
                  <a:gd name="connsiteX21" fmla="*/ 1238 w 338137"/>
                  <a:gd name="connsiteY21" fmla="*/ 93678 h 142875"/>
                  <a:gd name="connsiteX22" fmla="*/ 0 w 338137"/>
                  <a:gd name="connsiteY22" fmla="*/ 96060 h 142875"/>
                  <a:gd name="connsiteX23" fmla="*/ 619 w 338137"/>
                  <a:gd name="connsiteY23" fmla="*/ 96441 h 142875"/>
                  <a:gd name="connsiteX24" fmla="*/ 4572 w 338137"/>
                  <a:gd name="connsiteY24" fmla="*/ 98774 h 142875"/>
                  <a:gd name="connsiteX25" fmla="*/ 12763 w 338137"/>
                  <a:gd name="connsiteY25" fmla="*/ 103442 h 142875"/>
                  <a:gd name="connsiteX26" fmla="*/ 17288 w 338137"/>
                  <a:gd name="connsiteY26" fmla="*/ 105918 h 142875"/>
                  <a:gd name="connsiteX27" fmla="*/ 28670 w 338137"/>
                  <a:gd name="connsiteY27" fmla="*/ 111728 h 142875"/>
                  <a:gd name="connsiteX28" fmla="*/ 32004 w 338137"/>
                  <a:gd name="connsiteY28" fmla="*/ 113252 h 142875"/>
                  <a:gd name="connsiteX29" fmla="*/ 41624 w 338137"/>
                  <a:gd name="connsiteY29" fmla="*/ 117586 h 142875"/>
                  <a:gd name="connsiteX30" fmla="*/ 46244 w 338137"/>
                  <a:gd name="connsiteY30" fmla="*/ 119539 h 142875"/>
                  <a:gd name="connsiteX31" fmla="*/ 56388 w 338137"/>
                  <a:gd name="connsiteY31" fmla="*/ 123492 h 142875"/>
                  <a:gd name="connsiteX32" fmla="*/ 59293 w 338137"/>
                  <a:gd name="connsiteY32" fmla="*/ 124587 h 142875"/>
                  <a:gd name="connsiteX33" fmla="*/ 72057 w 338137"/>
                  <a:gd name="connsiteY33" fmla="*/ 128873 h 142875"/>
                  <a:gd name="connsiteX34" fmla="*/ 76438 w 338137"/>
                  <a:gd name="connsiteY34" fmla="*/ 130207 h 142875"/>
                  <a:gd name="connsiteX35" fmla="*/ 86773 w 338137"/>
                  <a:gd name="connsiteY35" fmla="*/ 133112 h 142875"/>
                  <a:gd name="connsiteX36" fmla="*/ 90345 w 338137"/>
                  <a:gd name="connsiteY36" fmla="*/ 134064 h 142875"/>
                  <a:gd name="connsiteX37" fmla="*/ 103918 w 338137"/>
                  <a:gd name="connsiteY37" fmla="*/ 137160 h 142875"/>
                  <a:gd name="connsiteX38" fmla="*/ 107585 w 338137"/>
                  <a:gd name="connsiteY38" fmla="*/ 137874 h 142875"/>
                  <a:gd name="connsiteX39" fmla="*/ 118777 w 338137"/>
                  <a:gd name="connsiteY39" fmla="*/ 139875 h 142875"/>
                  <a:gd name="connsiteX40" fmla="*/ 122587 w 338137"/>
                  <a:gd name="connsiteY40" fmla="*/ 140494 h 142875"/>
                  <a:gd name="connsiteX41" fmla="*/ 136922 w 338137"/>
                  <a:gd name="connsiteY41" fmla="*/ 142304 h 142875"/>
                  <a:gd name="connsiteX42" fmla="*/ 139303 w 338137"/>
                  <a:gd name="connsiteY42" fmla="*/ 142494 h 142875"/>
                  <a:gd name="connsiteX43" fmla="*/ 151924 w 338137"/>
                  <a:gd name="connsiteY43" fmla="*/ 143446 h 142875"/>
                  <a:gd name="connsiteX44" fmla="*/ 155829 w 338137"/>
                  <a:gd name="connsiteY44" fmla="*/ 143637 h 142875"/>
                  <a:gd name="connsiteX45" fmla="*/ 170831 w 338137"/>
                  <a:gd name="connsiteY45" fmla="*/ 144018 h 142875"/>
                  <a:gd name="connsiteX46" fmla="*/ 185833 w 338137"/>
                  <a:gd name="connsiteY46" fmla="*/ 143637 h 142875"/>
                  <a:gd name="connsiteX47" fmla="*/ 189643 w 338137"/>
                  <a:gd name="connsiteY47" fmla="*/ 143446 h 142875"/>
                  <a:gd name="connsiteX48" fmla="*/ 202454 w 338137"/>
                  <a:gd name="connsiteY48" fmla="*/ 142494 h 142875"/>
                  <a:gd name="connsiteX49" fmla="*/ 204645 w 338137"/>
                  <a:gd name="connsiteY49" fmla="*/ 142304 h 142875"/>
                  <a:gd name="connsiteX50" fmla="*/ 219123 w 338137"/>
                  <a:gd name="connsiteY50" fmla="*/ 140494 h 142875"/>
                  <a:gd name="connsiteX51" fmla="*/ 222695 w 338137"/>
                  <a:gd name="connsiteY51" fmla="*/ 139922 h 142875"/>
                  <a:gd name="connsiteX52" fmla="*/ 234172 w 338137"/>
                  <a:gd name="connsiteY52" fmla="*/ 137874 h 142875"/>
                  <a:gd name="connsiteX53" fmla="*/ 237649 w 338137"/>
                  <a:gd name="connsiteY53" fmla="*/ 137208 h 142875"/>
                  <a:gd name="connsiteX54" fmla="*/ 251317 w 338137"/>
                  <a:gd name="connsiteY54" fmla="*/ 134064 h 142875"/>
                  <a:gd name="connsiteX55" fmla="*/ 254746 w 338137"/>
                  <a:gd name="connsiteY55" fmla="*/ 133159 h 142875"/>
                  <a:gd name="connsiteX56" fmla="*/ 265176 w 338137"/>
                  <a:gd name="connsiteY56" fmla="*/ 130207 h 142875"/>
                  <a:gd name="connsiteX57" fmla="*/ 269558 w 338137"/>
                  <a:gd name="connsiteY57" fmla="*/ 128873 h 142875"/>
                  <a:gd name="connsiteX58" fmla="*/ 282273 w 338137"/>
                  <a:gd name="connsiteY58" fmla="*/ 124587 h 142875"/>
                  <a:gd name="connsiteX59" fmla="*/ 285607 w 338137"/>
                  <a:gd name="connsiteY59" fmla="*/ 123301 h 142875"/>
                  <a:gd name="connsiteX60" fmla="*/ 295132 w 338137"/>
                  <a:gd name="connsiteY60" fmla="*/ 119586 h 142875"/>
                  <a:gd name="connsiteX61" fmla="*/ 300323 w 338137"/>
                  <a:gd name="connsiteY61" fmla="*/ 117396 h 142875"/>
                  <a:gd name="connsiteX62" fmla="*/ 308515 w 338137"/>
                  <a:gd name="connsiteY62" fmla="*/ 113729 h 142875"/>
                  <a:gd name="connsiteX63" fmla="*/ 315278 w 338137"/>
                  <a:gd name="connsiteY63" fmla="*/ 110490 h 142875"/>
                  <a:gd name="connsiteX64" fmla="*/ 323755 w 338137"/>
                  <a:gd name="connsiteY64" fmla="*/ 106156 h 142875"/>
                  <a:gd name="connsiteX65" fmla="*/ 329755 w 338137"/>
                  <a:gd name="connsiteY65" fmla="*/ 102870 h 142875"/>
                  <a:gd name="connsiteX66" fmla="*/ 335423 w 338137"/>
                  <a:gd name="connsiteY66" fmla="*/ 99631 h 142875"/>
                  <a:gd name="connsiteX67" fmla="*/ 341471 w 338137"/>
                  <a:gd name="connsiteY67" fmla="*/ 96060 h 142875"/>
                  <a:gd name="connsiteX68" fmla="*/ 341567 w 338137"/>
                  <a:gd name="connsiteY68" fmla="*/ 96012 h 142875"/>
                  <a:gd name="connsiteX69" fmla="*/ 339805 w 338137"/>
                  <a:gd name="connsiteY69" fmla="*/ 92678 h 142875"/>
                  <a:gd name="connsiteX70" fmla="*/ 338090 w 338137"/>
                  <a:gd name="connsiteY70" fmla="*/ 89392 h 142875"/>
                  <a:gd name="connsiteX71" fmla="*/ 334709 w 338137"/>
                  <a:gd name="connsiteY71" fmla="*/ 83296 h 142875"/>
                  <a:gd name="connsiteX72" fmla="*/ 332375 w 338137"/>
                  <a:gd name="connsiteY72" fmla="*/ 79438 h 142875"/>
                  <a:gd name="connsiteX73" fmla="*/ 328994 w 338137"/>
                  <a:gd name="connsiteY73" fmla="*/ 74057 h 142875"/>
                  <a:gd name="connsiteX74" fmla="*/ 326231 w 338137"/>
                  <a:gd name="connsiteY74" fmla="*/ 70009 h 142875"/>
                  <a:gd name="connsiteX75" fmla="*/ 322707 w 338137"/>
                  <a:gd name="connsiteY75" fmla="*/ 65056 h 142875"/>
                  <a:gd name="connsiteX76" fmla="*/ 319659 w 338137"/>
                  <a:gd name="connsiteY76" fmla="*/ 61103 h 142875"/>
                  <a:gd name="connsiteX77" fmla="*/ 315849 w 338137"/>
                  <a:gd name="connsiteY77" fmla="*/ 56340 h 142875"/>
                  <a:gd name="connsiteX78" fmla="*/ 312706 w 338137"/>
                  <a:gd name="connsiteY78" fmla="*/ 52721 h 142875"/>
                  <a:gd name="connsiteX79" fmla="*/ 308467 w 338137"/>
                  <a:gd name="connsiteY79" fmla="*/ 48054 h 142875"/>
                  <a:gd name="connsiteX80" fmla="*/ 305419 w 338137"/>
                  <a:gd name="connsiteY80" fmla="*/ 44958 h 142875"/>
                  <a:gd name="connsiteX81" fmla="*/ 300657 w 338137"/>
                  <a:gd name="connsiteY81" fmla="*/ 40196 h 142875"/>
                  <a:gd name="connsiteX82" fmla="*/ 298133 w 338137"/>
                  <a:gd name="connsiteY82" fmla="*/ 37909 h 142875"/>
                  <a:gd name="connsiteX83" fmla="*/ 283988 w 338137"/>
                  <a:gd name="connsiteY83" fmla="*/ 26146 h 142875"/>
                  <a:gd name="connsiteX84" fmla="*/ 283893 w 338137"/>
                  <a:gd name="connsiteY84" fmla="*/ 26146 h 142875"/>
                  <a:gd name="connsiteX85" fmla="*/ 261604 w 338137"/>
                  <a:gd name="connsiteY85" fmla="*/ 11811 h 142875"/>
                  <a:gd name="connsiteX86" fmla="*/ 260938 w 338137"/>
                  <a:gd name="connsiteY86" fmla="*/ 11478 h 142875"/>
                  <a:gd name="connsiteX87" fmla="*/ 253032 w 338137"/>
                  <a:gd name="connsiteY87" fmla="*/ 6715 h 142875"/>
                  <a:gd name="connsiteX88" fmla="*/ 250793 w 338137"/>
                  <a:gd name="connsiteY88" fmla="*/ 5191 h 142875"/>
                  <a:gd name="connsiteX89" fmla="*/ 243983 w 338137"/>
                  <a:gd name="connsiteY89" fmla="*/ 143 h 142875"/>
                  <a:gd name="connsiteX90" fmla="*/ 243888 w 338137"/>
                  <a:gd name="connsiteY90" fmla="*/ 48 h 142875"/>
                  <a:gd name="connsiteX91" fmla="*/ 171022 w 338137"/>
                  <a:gd name="connsiteY91" fmla="*/ 30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38137" h="142875">
                    <a:moveTo>
                      <a:pt x="171022" y="30575"/>
                    </a:moveTo>
                    <a:cubicBezTo>
                      <a:pt x="142447" y="30575"/>
                      <a:pt x="116586" y="18907"/>
                      <a:pt x="98060" y="48"/>
                    </a:cubicBezTo>
                    <a:cubicBezTo>
                      <a:pt x="98060" y="48"/>
                      <a:pt x="98012" y="0"/>
                      <a:pt x="98012" y="0"/>
                    </a:cubicBezTo>
                    <a:cubicBezTo>
                      <a:pt x="92678" y="4334"/>
                      <a:pt x="86868" y="8144"/>
                      <a:pt x="80772" y="11525"/>
                    </a:cubicBezTo>
                    <a:cubicBezTo>
                      <a:pt x="80772" y="11525"/>
                      <a:pt x="80724" y="11525"/>
                      <a:pt x="80629" y="11573"/>
                    </a:cubicBezTo>
                    <a:cubicBezTo>
                      <a:pt x="72771" y="15859"/>
                      <a:pt x="65246" y="20669"/>
                      <a:pt x="58103" y="25908"/>
                    </a:cubicBezTo>
                    <a:cubicBezTo>
                      <a:pt x="55817" y="27622"/>
                      <a:pt x="53626" y="29385"/>
                      <a:pt x="51388" y="31194"/>
                    </a:cubicBezTo>
                    <a:cubicBezTo>
                      <a:pt x="50768" y="31671"/>
                      <a:pt x="50149" y="32147"/>
                      <a:pt x="49530" y="32671"/>
                    </a:cubicBezTo>
                    <a:cubicBezTo>
                      <a:pt x="48006" y="33957"/>
                      <a:pt x="46530" y="35290"/>
                      <a:pt x="45006" y="36624"/>
                    </a:cubicBezTo>
                    <a:cubicBezTo>
                      <a:pt x="43720" y="37767"/>
                      <a:pt x="42386" y="38910"/>
                      <a:pt x="41100" y="40100"/>
                    </a:cubicBezTo>
                    <a:cubicBezTo>
                      <a:pt x="39767" y="41338"/>
                      <a:pt x="38529" y="42624"/>
                      <a:pt x="37243" y="43910"/>
                    </a:cubicBezTo>
                    <a:cubicBezTo>
                      <a:pt x="35909" y="45244"/>
                      <a:pt x="34528" y="46577"/>
                      <a:pt x="33195" y="47958"/>
                    </a:cubicBezTo>
                    <a:cubicBezTo>
                      <a:pt x="32004" y="49244"/>
                      <a:pt x="30814" y="50578"/>
                      <a:pt x="29671" y="51864"/>
                    </a:cubicBezTo>
                    <a:cubicBezTo>
                      <a:pt x="28337" y="53340"/>
                      <a:pt x="27051" y="54769"/>
                      <a:pt x="25765" y="56293"/>
                    </a:cubicBezTo>
                    <a:cubicBezTo>
                      <a:pt x="24670" y="57626"/>
                      <a:pt x="23574" y="59007"/>
                      <a:pt x="22479" y="60341"/>
                    </a:cubicBezTo>
                    <a:cubicBezTo>
                      <a:pt x="21241" y="61913"/>
                      <a:pt x="20003" y="63437"/>
                      <a:pt x="18812" y="65008"/>
                    </a:cubicBezTo>
                    <a:cubicBezTo>
                      <a:pt x="17764" y="66389"/>
                      <a:pt x="16764" y="67818"/>
                      <a:pt x="15764" y="69247"/>
                    </a:cubicBezTo>
                    <a:cubicBezTo>
                      <a:pt x="14621" y="70866"/>
                      <a:pt x="13478" y="72533"/>
                      <a:pt x="12383" y="74200"/>
                    </a:cubicBezTo>
                    <a:cubicBezTo>
                      <a:pt x="11430" y="75629"/>
                      <a:pt x="10525" y="77105"/>
                      <a:pt x="9620" y="78581"/>
                    </a:cubicBezTo>
                    <a:cubicBezTo>
                      <a:pt x="8572" y="80296"/>
                      <a:pt x="7525" y="82010"/>
                      <a:pt x="6525" y="83772"/>
                    </a:cubicBezTo>
                    <a:cubicBezTo>
                      <a:pt x="5667" y="85249"/>
                      <a:pt x="4858" y="86773"/>
                      <a:pt x="4001" y="88297"/>
                    </a:cubicBezTo>
                    <a:cubicBezTo>
                      <a:pt x="3048" y="90059"/>
                      <a:pt x="2096" y="91869"/>
                      <a:pt x="1238" y="93678"/>
                    </a:cubicBezTo>
                    <a:cubicBezTo>
                      <a:pt x="857" y="94488"/>
                      <a:pt x="381" y="95250"/>
                      <a:pt x="0" y="96060"/>
                    </a:cubicBezTo>
                    <a:cubicBezTo>
                      <a:pt x="191" y="96203"/>
                      <a:pt x="429" y="96298"/>
                      <a:pt x="619" y="96441"/>
                    </a:cubicBezTo>
                    <a:cubicBezTo>
                      <a:pt x="1905" y="97250"/>
                      <a:pt x="3238" y="97965"/>
                      <a:pt x="4572" y="98774"/>
                    </a:cubicBezTo>
                    <a:cubicBezTo>
                      <a:pt x="7287" y="100393"/>
                      <a:pt x="10001" y="101917"/>
                      <a:pt x="12763" y="103442"/>
                    </a:cubicBezTo>
                    <a:cubicBezTo>
                      <a:pt x="14288" y="104251"/>
                      <a:pt x="15764" y="105108"/>
                      <a:pt x="17288" y="105918"/>
                    </a:cubicBezTo>
                    <a:cubicBezTo>
                      <a:pt x="21050" y="107918"/>
                      <a:pt x="24813" y="109871"/>
                      <a:pt x="28670" y="111728"/>
                    </a:cubicBezTo>
                    <a:cubicBezTo>
                      <a:pt x="29766" y="112252"/>
                      <a:pt x="30909" y="112776"/>
                      <a:pt x="32004" y="113252"/>
                    </a:cubicBezTo>
                    <a:cubicBezTo>
                      <a:pt x="35195" y="114729"/>
                      <a:pt x="38386" y="116205"/>
                      <a:pt x="41624" y="117586"/>
                    </a:cubicBezTo>
                    <a:cubicBezTo>
                      <a:pt x="43148" y="118253"/>
                      <a:pt x="44720" y="118872"/>
                      <a:pt x="46244" y="119539"/>
                    </a:cubicBezTo>
                    <a:cubicBezTo>
                      <a:pt x="49578" y="120920"/>
                      <a:pt x="52959" y="122253"/>
                      <a:pt x="56388" y="123492"/>
                    </a:cubicBezTo>
                    <a:cubicBezTo>
                      <a:pt x="57341" y="123873"/>
                      <a:pt x="58341" y="124254"/>
                      <a:pt x="59293" y="124587"/>
                    </a:cubicBezTo>
                    <a:cubicBezTo>
                      <a:pt x="63532" y="126111"/>
                      <a:pt x="67771" y="127540"/>
                      <a:pt x="72057" y="128873"/>
                    </a:cubicBezTo>
                    <a:cubicBezTo>
                      <a:pt x="73485" y="129350"/>
                      <a:pt x="74962" y="129778"/>
                      <a:pt x="76438" y="130207"/>
                    </a:cubicBezTo>
                    <a:cubicBezTo>
                      <a:pt x="79867" y="131254"/>
                      <a:pt x="83296" y="132207"/>
                      <a:pt x="86773" y="133112"/>
                    </a:cubicBezTo>
                    <a:cubicBezTo>
                      <a:pt x="87964" y="133445"/>
                      <a:pt x="89154" y="133779"/>
                      <a:pt x="90345" y="134064"/>
                    </a:cubicBezTo>
                    <a:cubicBezTo>
                      <a:pt x="94822" y="135207"/>
                      <a:pt x="99346" y="136255"/>
                      <a:pt x="103918" y="137160"/>
                    </a:cubicBezTo>
                    <a:cubicBezTo>
                      <a:pt x="105156" y="137398"/>
                      <a:pt x="106347" y="137636"/>
                      <a:pt x="107585" y="137874"/>
                    </a:cubicBezTo>
                    <a:cubicBezTo>
                      <a:pt x="111300" y="138589"/>
                      <a:pt x="115014" y="139255"/>
                      <a:pt x="118777" y="139875"/>
                    </a:cubicBezTo>
                    <a:cubicBezTo>
                      <a:pt x="120063" y="140065"/>
                      <a:pt x="121301" y="140303"/>
                      <a:pt x="122587" y="140494"/>
                    </a:cubicBezTo>
                    <a:cubicBezTo>
                      <a:pt x="127349" y="141208"/>
                      <a:pt x="132112" y="141827"/>
                      <a:pt x="136922" y="142304"/>
                    </a:cubicBezTo>
                    <a:cubicBezTo>
                      <a:pt x="137732" y="142399"/>
                      <a:pt x="138494" y="142446"/>
                      <a:pt x="139303" y="142494"/>
                    </a:cubicBezTo>
                    <a:cubicBezTo>
                      <a:pt x="143494" y="142875"/>
                      <a:pt x="147685" y="143208"/>
                      <a:pt x="151924" y="143446"/>
                    </a:cubicBezTo>
                    <a:cubicBezTo>
                      <a:pt x="153210" y="143542"/>
                      <a:pt x="154543" y="143589"/>
                      <a:pt x="155829" y="143637"/>
                    </a:cubicBezTo>
                    <a:cubicBezTo>
                      <a:pt x="160830" y="143875"/>
                      <a:pt x="165783" y="144018"/>
                      <a:pt x="170831" y="144018"/>
                    </a:cubicBezTo>
                    <a:cubicBezTo>
                      <a:pt x="175879" y="144018"/>
                      <a:pt x="180880" y="143875"/>
                      <a:pt x="185833" y="143637"/>
                    </a:cubicBezTo>
                    <a:cubicBezTo>
                      <a:pt x="187119" y="143589"/>
                      <a:pt x="188404" y="143494"/>
                      <a:pt x="189643" y="143446"/>
                    </a:cubicBezTo>
                    <a:cubicBezTo>
                      <a:pt x="193929" y="143208"/>
                      <a:pt x="198215" y="142875"/>
                      <a:pt x="202454" y="142494"/>
                    </a:cubicBezTo>
                    <a:cubicBezTo>
                      <a:pt x="203168" y="142446"/>
                      <a:pt x="203930" y="142399"/>
                      <a:pt x="204645" y="142304"/>
                    </a:cubicBezTo>
                    <a:cubicBezTo>
                      <a:pt x="209502" y="141827"/>
                      <a:pt x="214313" y="141160"/>
                      <a:pt x="219123" y="140494"/>
                    </a:cubicBezTo>
                    <a:cubicBezTo>
                      <a:pt x="220313" y="140303"/>
                      <a:pt x="221504" y="140113"/>
                      <a:pt x="222695" y="139922"/>
                    </a:cubicBezTo>
                    <a:cubicBezTo>
                      <a:pt x="226552" y="139303"/>
                      <a:pt x="230362" y="138636"/>
                      <a:pt x="234172" y="137874"/>
                    </a:cubicBezTo>
                    <a:cubicBezTo>
                      <a:pt x="235315" y="137636"/>
                      <a:pt x="236458" y="137446"/>
                      <a:pt x="237649" y="137208"/>
                    </a:cubicBezTo>
                    <a:cubicBezTo>
                      <a:pt x="242268" y="136255"/>
                      <a:pt x="246793" y="135207"/>
                      <a:pt x="251317" y="134064"/>
                    </a:cubicBezTo>
                    <a:cubicBezTo>
                      <a:pt x="252460" y="133779"/>
                      <a:pt x="253603" y="133445"/>
                      <a:pt x="254746" y="133159"/>
                    </a:cubicBezTo>
                    <a:cubicBezTo>
                      <a:pt x="258271" y="132255"/>
                      <a:pt x="261747" y="131254"/>
                      <a:pt x="265176" y="130207"/>
                    </a:cubicBezTo>
                    <a:cubicBezTo>
                      <a:pt x="266652" y="129778"/>
                      <a:pt x="268081" y="129350"/>
                      <a:pt x="269558" y="128873"/>
                    </a:cubicBezTo>
                    <a:cubicBezTo>
                      <a:pt x="273844" y="127540"/>
                      <a:pt x="278082" y="126111"/>
                      <a:pt x="282273" y="124587"/>
                    </a:cubicBezTo>
                    <a:cubicBezTo>
                      <a:pt x="283416" y="124158"/>
                      <a:pt x="284512" y="123730"/>
                      <a:pt x="285607" y="123301"/>
                    </a:cubicBezTo>
                    <a:cubicBezTo>
                      <a:pt x="288798" y="122110"/>
                      <a:pt x="291989" y="120872"/>
                      <a:pt x="295132" y="119586"/>
                    </a:cubicBezTo>
                    <a:cubicBezTo>
                      <a:pt x="296847" y="118872"/>
                      <a:pt x="298609" y="118158"/>
                      <a:pt x="300323" y="117396"/>
                    </a:cubicBezTo>
                    <a:cubicBezTo>
                      <a:pt x="303086" y="116205"/>
                      <a:pt x="305800" y="114967"/>
                      <a:pt x="308515" y="113729"/>
                    </a:cubicBezTo>
                    <a:cubicBezTo>
                      <a:pt x="310801" y="112681"/>
                      <a:pt x="313039" y="111585"/>
                      <a:pt x="315278" y="110490"/>
                    </a:cubicBezTo>
                    <a:cubicBezTo>
                      <a:pt x="318135" y="109109"/>
                      <a:pt x="320945" y="107633"/>
                      <a:pt x="323755" y="106156"/>
                    </a:cubicBezTo>
                    <a:cubicBezTo>
                      <a:pt x="325755" y="105108"/>
                      <a:pt x="327755" y="103965"/>
                      <a:pt x="329755" y="102870"/>
                    </a:cubicBezTo>
                    <a:cubicBezTo>
                      <a:pt x="331661" y="101822"/>
                      <a:pt x="333566" y="100727"/>
                      <a:pt x="335423" y="99631"/>
                    </a:cubicBezTo>
                    <a:cubicBezTo>
                      <a:pt x="337423" y="98441"/>
                      <a:pt x="339471" y="97298"/>
                      <a:pt x="341471" y="96060"/>
                    </a:cubicBezTo>
                    <a:cubicBezTo>
                      <a:pt x="341519" y="96060"/>
                      <a:pt x="341519" y="96012"/>
                      <a:pt x="341567" y="96012"/>
                    </a:cubicBezTo>
                    <a:cubicBezTo>
                      <a:pt x="341043" y="94869"/>
                      <a:pt x="340376" y="93774"/>
                      <a:pt x="339805" y="92678"/>
                    </a:cubicBezTo>
                    <a:cubicBezTo>
                      <a:pt x="339233" y="91583"/>
                      <a:pt x="338661" y="90488"/>
                      <a:pt x="338090" y="89392"/>
                    </a:cubicBezTo>
                    <a:cubicBezTo>
                      <a:pt x="336995" y="87344"/>
                      <a:pt x="335899" y="85296"/>
                      <a:pt x="334709" y="83296"/>
                    </a:cubicBezTo>
                    <a:cubicBezTo>
                      <a:pt x="333946" y="82010"/>
                      <a:pt x="333185" y="80724"/>
                      <a:pt x="332375" y="79438"/>
                    </a:cubicBezTo>
                    <a:cubicBezTo>
                      <a:pt x="331280" y="77629"/>
                      <a:pt x="330137" y="75819"/>
                      <a:pt x="328994" y="74057"/>
                    </a:cubicBezTo>
                    <a:cubicBezTo>
                      <a:pt x="328089" y="72676"/>
                      <a:pt x="327136" y="71342"/>
                      <a:pt x="326231" y="70009"/>
                    </a:cubicBezTo>
                    <a:cubicBezTo>
                      <a:pt x="325088" y="68342"/>
                      <a:pt x="323898" y="66675"/>
                      <a:pt x="322707" y="65056"/>
                    </a:cubicBezTo>
                    <a:cubicBezTo>
                      <a:pt x="321707" y="63722"/>
                      <a:pt x="320659" y="62436"/>
                      <a:pt x="319659" y="61103"/>
                    </a:cubicBezTo>
                    <a:cubicBezTo>
                      <a:pt x="318421" y="59484"/>
                      <a:pt x="317135" y="57912"/>
                      <a:pt x="315849" y="56340"/>
                    </a:cubicBezTo>
                    <a:cubicBezTo>
                      <a:pt x="314801" y="55102"/>
                      <a:pt x="313754" y="53912"/>
                      <a:pt x="312706" y="52721"/>
                    </a:cubicBezTo>
                    <a:cubicBezTo>
                      <a:pt x="311325" y="51149"/>
                      <a:pt x="309944" y="49578"/>
                      <a:pt x="308467" y="48054"/>
                    </a:cubicBezTo>
                    <a:cubicBezTo>
                      <a:pt x="307467" y="47006"/>
                      <a:pt x="306419" y="46006"/>
                      <a:pt x="305419" y="44958"/>
                    </a:cubicBezTo>
                    <a:cubicBezTo>
                      <a:pt x="303847" y="43339"/>
                      <a:pt x="302276" y="41767"/>
                      <a:pt x="300657" y="40196"/>
                    </a:cubicBezTo>
                    <a:cubicBezTo>
                      <a:pt x="299847" y="39433"/>
                      <a:pt x="298942" y="38671"/>
                      <a:pt x="298133" y="37909"/>
                    </a:cubicBezTo>
                    <a:cubicBezTo>
                      <a:pt x="293608" y="33814"/>
                      <a:pt x="288893" y="29813"/>
                      <a:pt x="283988" y="26146"/>
                    </a:cubicBezTo>
                    <a:lnTo>
                      <a:pt x="283893" y="26146"/>
                    </a:lnTo>
                    <a:cubicBezTo>
                      <a:pt x="276844" y="20812"/>
                      <a:pt x="269415" y="16050"/>
                      <a:pt x="261604" y="11811"/>
                    </a:cubicBezTo>
                    <a:cubicBezTo>
                      <a:pt x="261414" y="11668"/>
                      <a:pt x="261223" y="11525"/>
                      <a:pt x="260938" y="11478"/>
                    </a:cubicBezTo>
                    <a:cubicBezTo>
                      <a:pt x="258271" y="10001"/>
                      <a:pt x="255604" y="8382"/>
                      <a:pt x="253032" y="6715"/>
                    </a:cubicBezTo>
                    <a:cubicBezTo>
                      <a:pt x="252270" y="6239"/>
                      <a:pt x="251555" y="5715"/>
                      <a:pt x="250793" y="5191"/>
                    </a:cubicBezTo>
                    <a:cubicBezTo>
                      <a:pt x="248460" y="3572"/>
                      <a:pt x="246174" y="1953"/>
                      <a:pt x="243983" y="143"/>
                    </a:cubicBezTo>
                    <a:cubicBezTo>
                      <a:pt x="243935" y="95"/>
                      <a:pt x="243888" y="95"/>
                      <a:pt x="243888" y="48"/>
                    </a:cubicBezTo>
                    <a:cubicBezTo>
                      <a:pt x="225409" y="18907"/>
                      <a:pt x="199597" y="30575"/>
                      <a:pt x="171022" y="30575"/>
                    </a:cubicBezTo>
                    <a:close/>
                  </a:path>
                </a:pathLst>
              </a:custGeom>
              <a:solidFill>
                <a:schemeClr val="accent4">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Shape 116">
                <a:extLst>
                  <a:ext uri="{FF2B5EF4-FFF2-40B4-BE49-F238E27FC236}">
                    <a16:creationId xmlns:a16="http://schemas.microsoft.com/office/drawing/2014/main" id="{BC57D015-9680-534C-9422-F909BB49EEE4}"/>
                  </a:ext>
                </a:extLst>
              </p:cNvPr>
              <p:cNvSpPr/>
              <p:nvPr/>
            </p:nvSpPr>
            <p:spPr>
              <a:xfrm>
                <a:off x="2938081" y="2144649"/>
                <a:ext cx="285750" cy="323850"/>
              </a:xfrm>
              <a:custGeom>
                <a:avLst/>
                <a:gdLst>
                  <a:gd name="connsiteX0" fmla="*/ 287084 w 285750"/>
                  <a:gd name="connsiteY0" fmla="*/ 142970 h 323850"/>
                  <a:gd name="connsiteX1" fmla="*/ 287084 w 285750"/>
                  <a:gd name="connsiteY1" fmla="*/ 130064 h 323850"/>
                  <a:gd name="connsiteX2" fmla="*/ 229029 w 285750"/>
                  <a:gd name="connsiteY2" fmla="*/ 0 h 323850"/>
                  <a:gd name="connsiteX3" fmla="*/ 135065 w 285750"/>
                  <a:gd name="connsiteY3" fmla="*/ 34528 h 323850"/>
                  <a:gd name="connsiteX4" fmla="*/ 34480 w 285750"/>
                  <a:gd name="connsiteY4" fmla="*/ 26337 h 323850"/>
                  <a:gd name="connsiteX5" fmla="*/ 0 w 285750"/>
                  <a:gd name="connsiteY5" fmla="*/ 137493 h 323850"/>
                  <a:gd name="connsiteX6" fmla="*/ 13907 w 285750"/>
                  <a:gd name="connsiteY6" fmla="*/ 211169 h 323850"/>
                  <a:gd name="connsiteX7" fmla="*/ 8715 w 285750"/>
                  <a:gd name="connsiteY7" fmla="*/ 206073 h 323850"/>
                  <a:gd name="connsiteX8" fmla="*/ 107394 w 285750"/>
                  <a:gd name="connsiteY8" fmla="*/ 315659 h 323850"/>
                  <a:gd name="connsiteX9" fmla="*/ 142065 w 285750"/>
                  <a:gd name="connsiteY9" fmla="*/ 323850 h 323850"/>
                  <a:gd name="connsiteX10" fmla="*/ 177070 w 285750"/>
                  <a:gd name="connsiteY10" fmla="*/ 315468 h 323850"/>
                  <a:gd name="connsiteX11" fmla="*/ 270939 w 285750"/>
                  <a:gd name="connsiteY11" fmla="*/ 216789 h 323850"/>
                  <a:gd name="connsiteX12" fmla="*/ 286941 w 285750"/>
                  <a:gd name="connsiteY12" fmla="*/ 149400 h 323850"/>
                  <a:gd name="connsiteX13" fmla="*/ 287084 w 285750"/>
                  <a:gd name="connsiteY13" fmla="*/ 14297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23850">
                    <a:moveTo>
                      <a:pt x="287084" y="142970"/>
                    </a:moveTo>
                    <a:lnTo>
                      <a:pt x="287084" y="130064"/>
                    </a:lnTo>
                    <a:cubicBezTo>
                      <a:pt x="285179" y="76676"/>
                      <a:pt x="262747" y="29670"/>
                      <a:pt x="229029" y="0"/>
                    </a:cubicBezTo>
                    <a:cubicBezTo>
                      <a:pt x="209645" y="15764"/>
                      <a:pt x="175355" y="29004"/>
                      <a:pt x="135065" y="34528"/>
                    </a:cubicBezTo>
                    <a:cubicBezTo>
                      <a:pt x="94393" y="40100"/>
                      <a:pt x="57341" y="36433"/>
                      <a:pt x="34480" y="26337"/>
                    </a:cubicBezTo>
                    <a:cubicBezTo>
                      <a:pt x="12954" y="56197"/>
                      <a:pt x="0" y="95059"/>
                      <a:pt x="0" y="137493"/>
                    </a:cubicBezTo>
                    <a:cubicBezTo>
                      <a:pt x="0" y="163878"/>
                      <a:pt x="4953" y="188881"/>
                      <a:pt x="13907" y="211169"/>
                    </a:cubicBezTo>
                    <a:cubicBezTo>
                      <a:pt x="12144" y="209502"/>
                      <a:pt x="10430" y="207788"/>
                      <a:pt x="8715" y="206073"/>
                    </a:cubicBezTo>
                    <a:cubicBezTo>
                      <a:pt x="28337" y="258223"/>
                      <a:pt x="69390" y="298990"/>
                      <a:pt x="107394" y="315659"/>
                    </a:cubicBezTo>
                    <a:cubicBezTo>
                      <a:pt x="119539" y="320992"/>
                      <a:pt x="131350" y="323850"/>
                      <a:pt x="142065" y="323850"/>
                    </a:cubicBezTo>
                    <a:cubicBezTo>
                      <a:pt x="152876" y="323850"/>
                      <a:pt x="164830" y="320897"/>
                      <a:pt x="177070" y="315468"/>
                    </a:cubicBezTo>
                    <a:cubicBezTo>
                      <a:pt x="212312" y="299847"/>
                      <a:pt x="250079" y="263604"/>
                      <a:pt x="270939" y="216789"/>
                    </a:cubicBezTo>
                    <a:cubicBezTo>
                      <a:pt x="279988" y="196405"/>
                      <a:pt x="285560" y="173593"/>
                      <a:pt x="286941" y="149400"/>
                    </a:cubicBezTo>
                    <a:cubicBezTo>
                      <a:pt x="286988" y="147256"/>
                      <a:pt x="287084" y="145113"/>
                      <a:pt x="287084" y="14297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Shape 125">
                <a:extLst>
                  <a:ext uri="{FF2B5EF4-FFF2-40B4-BE49-F238E27FC236}">
                    <a16:creationId xmlns:a16="http://schemas.microsoft.com/office/drawing/2014/main" id="{448A3541-BD2D-1741-8AD0-256B840BF571}"/>
                  </a:ext>
                </a:extLst>
              </p:cNvPr>
              <p:cNvSpPr/>
              <p:nvPr/>
            </p:nvSpPr>
            <p:spPr>
              <a:xfrm>
                <a:off x="2895600" y="2048208"/>
                <a:ext cx="371475" cy="309563"/>
              </a:xfrm>
              <a:custGeom>
                <a:avLst/>
                <a:gdLst>
                  <a:gd name="connsiteX0" fmla="*/ 372237 w 371475"/>
                  <a:gd name="connsiteY0" fmla="*/ 190357 h 309562"/>
                  <a:gd name="connsiteX1" fmla="*/ 305943 w 371475"/>
                  <a:gd name="connsiteY1" fmla="*/ 64579 h 309562"/>
                  <a:gd name="connsiteX2" fmla="*/ 172641 w 371475"/>
                  <a:gd name="connsiteY2" fmla="*/ 0 h 309562"/>
                  <a:gd name="connsiteX3" fmla="*/ 0 w 371475"/>
                  <a:gd name="connsiteY3" fmla="*/ 176879 h 309562"/>
                  <a:gd name="connsiteX4" fmla="*/ 51197 w 371475"/>
                  <a:gd name="connsiteY4" fmla="*/ 302514 h 309562"/>
                  <a:gd name="connsiteX5" fmla="*/ 56388 w 371475"/>
                  <a:gd name="connsiteY5" fmla="*/ 307610 h 309562"/>
                  <a:gd name="connsiteX6" fmla="*/ 42481 w 371475"/>
                  <a:gd name="connsiteY6" fmla="*/ 233934 h 309562"/>
                  <a:gd name="connsiteX7" fmla="*/ 76962 w 371475"/>
                  <a:gd name="connsiteY7" fmla="*/ 122777 h 309562"/>
                  <a:gd name="connsiteX8" fmla="*/ 177546 w 371475"/>
                  <a:gd name="connsiteY8" fmla="*/ 130969 h 309562"/>
                  <a:gd name="connsiteX9" fmla="*/ 271510 w 371475"/>
                  <a:gd name="connsiteY9" fmla="*/ 96441 h 309562"/>
                  <a:gd name="connsiteX10" fmla="*/ 329565 w 371475"/>
                  <a:gd name="connsiteY10" fmla="*/ 226504 h 309562"/>
                  <a:gd name="connsiteX11" fmla="*/ 329755 w 371475"/>
                  <a:gd name="connsiteY11" fmla="*/ 233934 h 309562"/>
                  <a:gd name="connsiteX12" fmla="*/ 329374 w 371475"/>
                  <a:gd name="connsiteY12" fmla="*/ 245840 h 309562"/>
                  <a:gd name="connsiteX13" fmla="*/ 313372 w 371475"/>
                  <a:gd name="connsiteY13" fmla="*/ 313230 h 309562"/>
                  <a:gd name="connsiteX14" fmla="*/ 313087 w 371475"/>
                  <a:gd name="connsiteY14" fmla="*/ 313896 h 309562"/>
                  <a:gd name="connsiteX15" fmla="*/ 372237 w 371475"/>
                  <a:gd name="connsiteY15" fmla="*/ 190357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1475" h="309562">
                    <a:moveTo>
                      <a:pt x="372237" y="190357"/>
                    </a:moveTo>
                    <a:cubicBezTo>
                      <a:pt x="372237" y="126683"/>
                      <a:pt x="343519" y="74152"/>
                      <a:pt x="305943" y="64579"/>
                    </a:cubicBezTo>
                    <a:cubicBezTo>
                      <a:pt x="274320" y="25194"/>
                      <a:pt x="226314" y="0"/>
                      <a:pt x="172641" y="0"/>
                    </a:cubicBezTo>
                    <a:cubicBezTo>
                      <a:pt x="77248" y="0"/>
                      <a:pt x="0" y="79200"/>
                      <a:pt x="0" y="176879"/>
                    </a:cubicBezTo>
                    <a:cubicBezTo>
                      <a:pt x="0" y="226028"/>
                      <a:pt x="19574" y="270510"/>
                      <a:pt x="51197" y="302514"/>
                    </a:cubicBezTo>
                    <a:cubicBezTo>
                      <a:pt x="52911" y="304229"/>
                      <a:pt x="54626" y="305943"/>
                      <a:pt x="56388" y="307610"/>
                    </a:cubicBezTo>
                    <a:cubicBezTo>
                      <a:pt x="47435" y="285321"/>
                      <a:pt x="42481" y="260318"/>
                      <a:pt x="42481" y="233934"/>
                    </a:cubicBezTo>
                    <a:cubicBezTo>
                      <a:pt x="42481" y="191500"/>
                      <a:pt x="55436" y="152638"/>
                      <a:pt x="76962" y="122777"/>
                    </a:cubicBezTo>
                    <a:cubicBezTo>
                      <a:pt x="99822" y="132874"/>
                      <a:pt x="136874" y="136541"/>
                      <a:pt x="177546" y="130969"/>
                    </a:cubicBezTo>
                    <a:cubicBezTo>
                      <a:pt x="217837" y="125444"/>
                      <a:pt x="252127" y="112204"/>
                      <a:pt x="271510" y="96441"/>
                    </a:cubicBezTo>
                    <a:cubicBezTo>
                      <a:pt x="305229" y="126063"/>
                      <a:pt x="327660" y="173069"/>
                      <a:pt x="329565" y="226504"/>
                    </a:cubicBezTo>
                    <a:cubicBezTo>
                      <a:pt x="329660" y="228981"/>
                      <a:pt x="329755" y="231458"/>
                      <a:pt x="329755" y="233934"/>
                    </a:cubicBezTo>
                    <a:cubicBezTo>
                      <a:pt x="329755" y="237934"/>
                      <a:pt x="329613" y="241887"/>
                      <a:pt x="329374" y="245840"/>
                    </a:cubicBezTo>
                    <a:cubicBezTo>
                      <a:pt x="327993" y="270034"/>
                      <a:pt x="322421" y="292846"/>
                      <a:pt x="313372" y="313230"/>
                    </a:cubicBezTo>
                    <a:cubicBezTo>
                      <a:pt x="313277" y="313468"/>
                      <a:pt x="313182" y="313706"/>
                      <a:pt x="313087" y="313896"/>
                    </a:cubicBezTo>
                    <a:cubicBezTo>
                      <a:pt x="347186" y="299847"/>
                      <a:pt x="372237" y="249841"/>
                      <a:pt x="372237" y="190357"/>
                    </a:cubicBezTo>
                    <a:close/>
                  </a:path>
                </a:pathLst>
              </a:custGeom>
              <a:solidFill>
                <a:srgbClr val="49484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79B89795-AE9A-1744-937C-6D9FCA6DA316}"/>
                </a:ext>
              </a:extLst>
            </p:cNvPr>
            <p:cNvGrpSpPr/>
            <p:nvPr/>
          </p:nvGrpSpPr>
          <p:grpSpPr>
            <a:xfrm>
              <a:off x="2042330" y="2911299"/>
              <a:ext cx="614500" cy="985274"/>
              <a:chOff x="1687306" y="2063639"/>
              <a:chExt cx="381000" cy="610886"/>
            </a:xfrm>
          </p:grpSpPr>
          <p:sp>
            <p:nvSpPr>
              <p:cNvPr id="79" name="Freeform: Shape 126">
                <a:extLst>
                  <a:ext uri="{FF2B5EF4-FFF2-40B4-BE49-F238E27FC236}">
                    <a16:creationId xmlns:a16="http://schemas.microsoft.com/office/drawing/2014/main" id="{695A89A8-5C55-DB4F-A4CA-6EE827005253}"/>
                  </a:ext>
                </a:extLst>
              </p:cNvPr>
              <p:cNvSpPr/>
              <p:nvPr/>
            </p:nvSpPr>
            <p:spPr>
              <a:xfrm>
                <a:off x="1711928" y="2448211"/>
                <a:ext cx="328613" cy="223838"/>
              </a:xfrm>
              <a:custGeom>
                <a:avLst/>
                <a:gdLst>
                  <a:gd name="connsiteX0" fmla="*/ 333137 w 328612"/>
                  <a:gd name="connsiteY0" fmla="*/ 180832 h 223837"/>
                  <a:gd name="connsiteX1" fmla="*/ 166545 w 328612"/>
                  <a:gd name="connsiteY1" fmla="*/ 226314 h 223837"/>
                  <a:gd name="connsiteX2" fmla="*/ 0 w 328612"/>
                  <a:gd name="connsiteY2" fmla="*/ 180832 h 223837"/>
                  <a:gd name="connsiteX3" fmla="*/ 18955 w 328612"/>
                  <a:gd name="connsiteY3" fmla="*/ 152352 h 223837"/>
                  <a:gd name="connsiteX4" fmla="*/ 25908 w 328612"/>
                  <a:gd name="connsiteY4" fmla="*/ 144209 h 223837"/>
                  <a:gd name="connsiteX5" fmla="*/ 29575 w 328612"/>
                  <a:gd name="connsiteY5" fmla="*/ 140256 h 223837"/>
                  <a:gd name="connsiteX6" fmla="*/ 33385 w 328612"/>
                  <a:gd name="connsiteY6" fmla="*/ 136398 h 223837"/>
                  <a:gd name="connsiteX7" fmla="*/ 53769 w 328612"/>
                  <a:gd name="connsiteY7" fmla="*/ 118920 h 223837"/>
                  <a:gd name="connsiteX8" fmla="*/ 64770 w 328612"/>
                  <a:gd name="connsiteY8" fmla="*/ 111347 h 223837"/>
                  <a:gd name="connsiteX9" fmla="*/ 69675 w 328612"/>
                  <a:gd name="connsiteY9" fmla="*/ 108395 h 223837"/>
                  <a:gd name="connsiteX10" fmla="*/ 72533 w 328612"/>
                  <a:gd name="connsiteY10" fmla="*/ 106680 h 223837"/>
                  <a:gd name="connsiteX11" fmla="*/ 73771 w 328612"/>
                  <a:gd name="connsiteY11" fmla="*/ 106013 h 223837"/>
                  <a:gd name="connsiteX12" fmla="*/ 75057 w 328612"/>
                  <a:gd name="connsiteY12" fmla="*/ 105299 h 223837"/>
                  <a:gd name="connsiteX13" fmla="*/ 76343 w 328612"/>
                  <a:gd name="connsiteY13" fmla="*/ 104584 h 223837"/>
                  <a:gd name="connsiteX14" fmla="*/ 76486 w 328612"/>
                  <a:gd name="connsiteY14" fmla="*/ 104537 h 223837"/>
                  <a:gd name="connsiteX15" fmla="*/ 79962 w 328612"/>
                  <a:gd name="connsiteY15" fmla="*/ 102537 h 223837"/>
                  <a:gd name="connsiteX16" fmla="*/ 80010 w 328612"/>
                  <a:gd name="connsiteY16" fmla="*/ 102489 h 223837"/>
                  <a:gd name="connsiteX17" fmla="*/ 81010 w 328612"/>
                  <a:gd name="connsiteY17" fmla="*/ 101917 h 223837"/>
                  <a:gd name="connsiteX18" fmla="*/ 84296 w 328612"/>
                  <a:gd name="connsiteY18" fmla="*/ 99822 h 223837"/>
                  <a:gd name="connsiteX19" fmla="*/ 87392 w 328612"/>
                  <a:gd name="connsiteY19" fmla="*/ 97774 h 223837"/>
                  <a:gd name="connsiteX20" fmla="*/ 93774 w 328612"/>
                  <a:gd name="connsiteY20" fmla="*/ 93059 h 223837"/>
                  <a:gd name="connsiteX21" fmla="*/ 93821 w 328612"/>
                  <a:gd name="connsiteY21" fmla="*/ 93012 h 223837"/>
                  <a:gd name="connsiteX22" fmla="*/ 110204 w 328612"/>
                  <a:gd name="connsiteY22" fmla="*/ 77248 h 223837"/>
                  <a:gd name="connsiteX23" fmla="*/ 122206 w 328612"/>
                  <a:gd name="connsiteY23" fmla="*/ 60627 h 223837"/>
                  <a:gd name="connsiteX24" fmla="*/ 131921 w 328612"/>
                  <a:gd name="connsiteY24" fmla="*/ 40148 h 223837"/>
                  <a:gd name="connsiteX25" fmla="*/ 135255 w 328612"/>
                  <a:gd name="connsiteY25" fmla="*/ 29051 h 223837"/>
                  <a:gd name="connsiteX26" fmla="*/ 137065 w 328612"/>
                  <a:gd name="connsiteY26" fmla="*/ 21003 h 223837"/>
                  <a:gd name="connsiteX27" fmla="*/ 137065 w 328612"/>
                  <a:gd name="connsiteY27" fmla="*/ 20955 h 223837"/>
                  <a:gd name="connsiteX28" fmla="*/ 138922 w 328612"/>
                  <a:gd name="connsiteY28" fmla="*/ 0 h 223837"/>
                  <a:gd name="connsiteX29" fmla="*/ 166449 w 328612"/>
                  <a:gd name="connsiteY29" fmla="*/ 143 h 223837"/>
                  <a:gd name="connsiteX30" fmla="*/ 166592 w 328612"/>
                  <a:gd name="connsiteY30" fmla="*/ 143 h 223837"/>
                  <a:gd name="connsiteX31" fmla="*/ 171402 w 328612"/>
                  <a:gd name="connsiteY31" fmla="*/ 191 h 223837"/>
                  <a:gd name="connsiteX32" fmla="*/ 194786 w 328612"/>
                  <a:gd name="connsiteY32" fmla="*/ 286 h 223837"/>
                  <a:gd name="connsiteX33" fmla="*/ 196548 w 328612"/>
                  <a:gd name="connsiteY33" fmla="*/ 20860 h 223837"/>
                  <a:gd name="connsiteX34" fmla="*/ 198358 w 328612"/>
                  <a:gd name="connsiteY34" fmla="*/ 29051 h 223837"/>
                  <a:gd name="connsiteX35" fmla="*/ 201597 w 328612"/>
                  <a:gd name="connsiteY35" fmla="*/ 39957 h 223837"/>
                  <a:gd name="connsiteX36" fmla="*/ 211265 w 328612"/>
                  <a:gd name="connsiteY36" fmla="*/ 60627 h 223837"/>
                  <a:gd name="connsiteX37" fmla="*/ 222028 w 328612"/>
                  <a:gd name="connsiteY37" fmla="*/ 75819 h 223837"/>
                  <a:gd name="connsiteX38" fmla="*/ 222028 w 328612"/>
                  <a:gd name="connsiteY38" fmla="*/ 75867 h 223837"/>
                  <a:gd name="connsiteX39" fmla="*/ 230362 w 328612"/>
                  <a:gd name="connsiteY39" fmla="*/ 84915 h 223837"/>
                  <a:gd name="connsiteX40" fmla="*/ 237411 w 328612"/>
                  <a:gd name="connsiteY40" fmla="*/ 91250 h 223837"/>
                  <a:gd name="connsiteX41" fmla="*/ 239554 w 328612"/>
                  <a:gd name="connsiteY41" fmla="*/ 93059 h 223837"/>
                  <a:gd name="connsiteX42" fmla="*/ 239601 w 328612"/>
                  <a:gd name="connsiteY42" fmla="*/ 93059 h 223837"/>
                  <a:gd name="connsiteX43" fmla="*/ 241221 w 328612"/>
                  <a:gd name="connsiteY43" fmla="*/ 94345 h 223837"/>
                  <a:gd name="connsiteX44" fmla="*/ 242745 w 328612"/>
                  <a:gd name="connsiteY44" fmla="*/ 95488 h 223837"/>
                  <a:gd name="connsiteX45" fmla="*/ 243697 w 328612"/>
                  <a:gd name="connsiteY45" fmla="*/ 96203 h 223837"/>
                  <a:gd name="connsiteX46" fmla="*/ 247507 w 328612"/>
                  <a:gd name="connsiteY46" fmla="*/ 98870 h 223837"/>
                  <a:gd name="connsiteX47" fmla="*/ 248317 w 328612"/>
                  <a:gd name="connsiteY47" fmla="*/ 99441 h 223837"/>
                  <a:gd name="connsiteX48" fmla="*/ 252222 w 328612"/>
                  <a:gd name="connsiteY48" fmla="*/ 101917 h 223837"/>
                  <a:gd name="connsiteX49" fmla="*/ 256699 w 328612"/>
                  <a:gd name="connsiteY49" fmla="*/ 104537 h 223837"/>
                  <a:gd name="connsiteX50" fmla="*/ 257318 w 328612"/>
                  <a:gd name="connsiteY50" fmla="*/ 104823 h 223837"/>
                  <a:gd name="connsiteX51" fmla="*/ 265605 w 328612"/>
                  <a:gd name="connsiteY51" fmla="*/ 109680 h 223837"/>
                  <a:gd name="connsiteX52" fmla="*/ 266557 w 328612"/>
                  <a:gd name="connsiteY52" fmla="*/ 110252 h 223837"/>
                  <a:gd name="connsiteX53" fmla="*/ 270939 w 328612"/>
                  <a:gd name="connsiteY53" fmla="*/ 113109 h 223837"/>
                  <a:gd name="connsiteX54" fmla="*/ 279606 w 328612"/>
                  <a:gd name="connsiteY54" fmla="*/ 119158 h 223837"/>
                  <a:gd name="connsiteX55" fmla="*/ 279654 w 328612"/>
                  <a:gd name="connsiteY55" fmla="*/ 119205 h 223837"/>
                  <a:gd name="connsiteX56" fmla="*/ 290179 w 328612"/>
                  <a:gd name="connsiteY56" fmla="*/ 127587 h 223837"/>
                  <a:gd name="connsiteX57" fmla="*/ 300038 w 328612"/>
                  <a:gd name="connsiteY57" fmla="*/ 136684 h 223837"/>
                  <a:gd name="connsiteX58" fmla="*/ 333137 w 328612"/>
                  <a:gd name="connsiteY58" fmla="*/ 180832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8612" h="223837">
                    <a:moveTo>
                      <a:pt x="333137" y="180832"/>
                    </a:moveTo>
                    <a:cubicBezTo>
                      <a:pt x="284417" y="209741"/>
                      <a:pt x="227409" y="226314"/>
                      <a:pt x="166545" y="226314"/>
                    </a:cubicBezTo>
                    <a:cubicBezTo>
                      <a:pt x="105680" y="226314"/>
                      <a:pt x="48720" y="209741"/>
                      <a:pt x="0" y="180832"/>
                    </a:cubicBezTo>
                    <a:cubicBezTo>
                      <a:pt x="5429" y="170736"/>
                      <a:pt x="11811" y="161211"/>
                      <a:pt x="18955" y="152352"/>
                    </a:cubicBezTo>
                    <a:cubicBezTo>
                      <a:pt x="21193" y="149542"/>
                      <a:pt x="23527" y="146828"/>
                      <a:pt x="25908" y="144209"/>
                    </a:cubicBezTo>
                    <a:cubicBezTo>
                      <a:pt x="27099" y="142875"/>
                      <a:pt x="28337" y="141542"/>
                      <a:pt x="29575" y="140256"/>
                    </a:cubicBezTo>
                    <a:cubicBezTo>
                      <a:pt x="30813" y="138970"/>
                      <a:pt x="32099" y="137684"/>
                      <a:pt x="33385" y="136398"/>
                    </a:cubicBezTo>
                    <a:cubicBezTo>
                      <a:pt x="39719" y="130064"/>
                      <a:pt x="46577" y="124254"/>
                      <a:pt x="53769" y="118920"/>
                    </a:cubicBezTo>
                    <a:cubicBezTo>
                      <a:pt x="57388" y="116253"/>
                      <a:pt x="61008" y="113776"/>
                      <a:pt x="64770" y="111347"/>
                    </a:cubicBezTo>
                    <a:cubicBezTo>
                      <a:pt x="66389" y="110347"/>
                      <a:pt x="68056" y="109347"/>
                      <a:pt x="69675" y="108395"/>
                    </a:cubicBezTo>
                    <a:cubicBezTo>
                      <a:pt x="70628" y="107823"/>
                      <a:pt x="71580" y="107251"/>
                      <a:pt x="72533" y="106680"/>
                    </a:cubicBezTo>
                    <a:cubicBezTo>
                      <a:pt x="72962" y="106442"/>
                      <a:pt x="73342" y="106251"/>
                      <a:pt x="73771" y="106013"/>
                    </a:cubicBezTo>
                    <a:cubicBezTo>
                      <a:pt x="74200" y="105728"/>
                      <a:pt x="74628" y="105537"/>
                      <a:pt x="75057" y="105299"/>
                    </a:cubicBezTo>
                    <a:cubicBezTo>
                      <a:pt x="75486" y="105061"/>
                      <a:pt x="75914" y="104823"/>
                      <a:pt x="76343" y="104584"/>
                    </a:cubicBezTo>
                    <a:cubicBezTo>
                      <a:pt x="76391" y="104537"/>
                      <a:pt x="76486" y="104537"/>
                      <a:pt x="76486" y="104537"/>
                    </a:cubicBezTo>
                    <a:cubicBezTo>
                      <a:pt x="77676" y="103870"/>
                      <a:pt x="78772" y="103203"/>
                      <a:pt x="79962" y="102537"/>
                    </a:cubicBezTo>
                    <a:cubicBezTo>
                      <a:pt x="79962" y="102537"/>
                      <a:pt x="79962" y="102489"/>
                      <a:pt x="80010" y="102489"/>
                    </a:cubicBezTo>
                    <a:cubicBezTo>
                      <a:pt x="80343" y="102299"/>
                      <a:pt x="80677" y="102108"/>
                      <a:pt x="81010" y="101917"/>
                    </a:cubicBezTo>
                    <a:cubicBezTo>
                      <a:pt x="82106" y="101251"/>
                      <a:pt x="83201" y="100536"/>
                      <a:pt x="84296" y="99822"/>
                    </a:cubicBezTo>
                    <a:cubicBezTo>
                      <a:pt x="85344" y="99203"/>
                      <a:pt x="86392" y="98536"/>
                      <a:pt x="87392" y="97774"/>
                    </a:cubicBezTo>
                    <a:cubicBezTo>
                      <a:pt x="89583" y="96298"/>
                      <a:pt x="91678" y="94726"/>
                      <a:pt x="93774" y="93059"/>
                    </a:cubicBezTo>
                    <a:lnTo>
                      <a:pt x="93821" y="93012"/>
                    </a:lnTo>
                    <a:cubicBezTo>
                      <a:pt x="99727" y="88344"/>
                      <a:pt x="105251" y="83058"/>
                      <a:pt x="110204" y="77248"/>
                    </a:cubicBezTo>
                    <a:cubicBezTo>
                      <a:pt x="114681" y="72104"/>
                      <a:pt x="118729" y="66532"/>
                      <a:pt x="122206" y="60627"/>
                    </a:cubicBezTo>
                    <a:cubicBezTo>
                      <a:pt x="126063" y="54150"/>
                      <a:pt x="129350" y="47339"/>
                      <a:pt x="131921" y="40148"/>
                    </a:cubicBezTo>
                    <a:cubicBezTo>
                      <a:pt x="133207" y="36528"/>
                      <a:pt x="134350" y="32861"/>
                      <a:pt x="135255" y="29051"/>
                    </a:cubicBezTo>
                    <a:cubicBezTo>
                      <a:pt x="135969" y="26432"/>
                      <a:pt x="136541" y="23717"/>
                      <a:pt x="137065" y="21003"/>
                    </a:cubicBezTo>
                    <a:lnTo>
                      <a:pt x="137065" y="20955"/>
                    </a:lnTo>
                    <a:cubicBezTo>
                      <a:pt x="138255" y="14145"/>
                      <a:pt x="138922" y="7144"/>
                      <a:pt x="138922" y="0"/>
                    </a:cubicBezTo>
                    <a:lnTo>
                      <a:pt x="166449" y="143"/>
                    </a:lnTo>
                    <a:lnTo>
                      <a:pt x="166592" y="143"/>
                    </a:lnTo>
                    <a:lnTo>
                      <a:pt x="171402" y="191"/>
                    </a:lnTo>
                    <a:lnTo>
                      <a:pt x="194786" y="286"/>
                    </a:lnTo>
                    <a:cubicBezTo>
                      <a:pt x="194786" y="7287"/>
                      <a:pt x="195405" y="14192"/>
                      <a:pt x="196548" y="20860"/>
                    </a:cubicBezTo>
                    <a:cubicBezTo>
                      <a:pt x="197025" y="23622"/>
                      <a:pt x="197644" y="26384"/>
                      <a:pt x="198358" y="29051"/>
                    </a:cubicBezTo>
                    <a:cubicBezTo>
                      <a:pt x="199215" y="32766"/>
                      <a:pt x="200358" y="36433"/>
                      <a:pt x="201597" y="39957"/>
                    </a:cubicBezTo>
                    <a:cubicBezTo>
                      <a:pt x="204168" y="47196"/>
                      <a:pt x="207407" y="54102"/>
                      <a:pt x="211265" y="60627"/>
                    </a:cubicBezTo>
                    <a:cubicBezTo>
                      <a:pt x="214455" y="66008"/>
                      <a:pt x="218075" y="71009"/>
                      <a:pt x="222028" y="75819"/>
                    </a:cubicBezTo>
                    <a:lnTo>
                      <a:pt x="222028" y="75867"/>
                    </a:lnTo>
                    <a:cubicBezTo>
                      <a:pt x="224647" y="79058"/>
                      <a:pt x="227409" y="82058"/>
                      <a:pt x="230362" y="84915"/>
                    </a:cubicBezTo>
                    <a:cubicBezTo>
                      <a:pt x="232648" y="87154"/>
                      <a:pt x="234982" y="89249"/>
                      <a:pt x="237411" y="91250"/>
                    </a:cubicBezTo>
                    <a:cubicBezTo>
                      <a:pt x="238125" y="91869"/>
                      <a:pt x="238839" y="92440"/>
                      <a:pt x="239554" y="93059"/>
                    </a:cubicBezTo>
                    <a:lnTo>
                      <a:pt x="239601" y="93059"/>
                    </a:lnTo>
                    <a:cubicBezTo>
                      <a:pt x="240125" y="93488"/>
                      <a:pt x="240697" y="93964"/>
                      <a:pt x="241221" y="94345"/>
                    </a:cubicBezTo>
                    <a:cubicBezTo>
                      <a:pt x="241745" y="94774"/>
                      <a:pt x="242221" y="95155"/>
                      <a:pt x="242745" y="95488"/>
                    </a:cubicBezTo>
                    <a:cubicBezTo>
                      <a:pt x="243030" y="95774"/>
                      <a:pt x="243364" y="95964"/>
                      <a:pt x="243697" y="96203"/>
                    </a:cubicBezTo>
                    <a:cubicBezTo>
                      <a:pt x="244983" y="97155"/>
                      <a:pt x="246221" y="98012"/>
                      <a:pt x="247507" y="98870"/>
                    </a:cubicBezTo>
                    <a:cubicBezTo>
                      <a:pt x="247745" y="99108"/>
                      <a:pt x="248031" y="99250"/>
                      <a:pt x="248317" y="99441"/>
                    </a:cubicBezTo>
                    <a:cubicBezTo>
                      <a:pt x="249603" y="100298"/>
                      <a:pt x="250889" y="101155"/>
                      <a:pt x="252222" y="101917"/>
                    </a:cubicBezTo>
                    <a:cubicBezTo>
                      <a:pt x="253698" y="102822"/>
                      <a:pt x="255175" y="103727"/>
                      <a:pt x="256699" y="104537"/>
                    </a:cubicBezTo>
                    <a:cubicBezTo>
                      <a:pt x="256937" y="104584"/>
                      <a:pt x="257127" y="104680"/>
                      <a:pt x="257318" y="104823"/>
                    </a:cubicBezTo>
                    <a:cubicBezTo>
                      <a:pt x="260128" y="106394"/>
                      <a:pt x="262890" y="108013"/>
                      <a:pt x="265605" y="109680"/>
                    </a:cubicBezTo>
                    <a:cubicBezTo>
                      <a:pt x="265938" y="109871"/>
                      <a:pt x="266224" y="110061"/>
                      <a:pt x="266557" y="110252"/>
                    </a:cubicBezTo>
                    <a:cubicBezTo>
                      <a:pt x="268034" y="111157"/>
                      <a:pt x="269510" y="112062"/>
                      <a:pt x="270939" y="113109"/>
                    </a:cubicBezTo>
                    <a:cubicBezTo>
                      <a:pt x="273891" y="114967"/>
                      <a:pt x="276796" y="117015"/>
                      <a:pt x="279606" y="119158"/>
                    </a:cubicBezTo>
                    <a:cubicBezTo>
                      <a:pt x="279606" y="119205"/>
                      <a:pt x="279654" y="119205"/>
                      <a:pt x="279654" y="119205"/>
                    </a:cubicBezTo>
                    <a:cubicBezTo>
                      <a:pt x="283274" y="121872"/>
                      <a:pt x="286750" y="124682"/>
                      <a:pt x="290179" y="127587"/>
                    </a:cubicBezTo>
                    <a:cubicBezTo>
                      <a:pt x="293608" y="130492"/>
                      <a:pt x="296894" y="133541"/>
                      <a:pt x="300038" y="136684"/>
                    </a:cubicBezTo>
                    <a:cubicBezTo>
                      <a:pt x="313134" y="149685"/>
                      <a:pt x="324326" y="164497"/>
                      <a:pt x="333137" y="180832"/>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Shape 159">
                <a:extLst>
                  <a:ext uri="{FF2B5EF4-FFF2-40B4-BE49-F238E27FC236}">
                    <a16:creationId xmlns:a16="http://schemas.microsoft.com/office/drawing/2014/main" id="{38076763-8D66-DE4B-AFA7-F051404672E2}"/>
                  </a:ext>
                </a:extLst>
              </p:cNvPr>
              <p:cNvSpPr/>
              <p:nvPr/>
            </p:nvSpPr>
            <p:spPr>
              <a:xfrm>
                <a:off x="1711928" y="2541175"/>
                <a:ext cx="328613" cy="133350"/>
              </a:xfrm>
              <a:custGeom>
                <a:avLst/>
                <a:gdLst>
                  <a:gd name="connsiteX0" fmla="*/ 333137 w 328612"/>
                  <a:gd name="connsiteY0" fmla="*/ 87868 h 133350"/>
                  <a:gd name="connsiteX1" fmla="*/ 166545 w 328612"/>
                  <a:gd name="connsiteY1" fmla="*/ 133350 h 133350"/>
                  <a:gd name="connsiteX2" fmla="*/ 0 w 328612"/>
                  <a:gd name="connsiteY2" fmla="*/ 87868 h 133350"/>
                  <a:gd name="connsiteX3" fmla="*/ 18955 w 328612"/>
                  <a:gd name="connsiteY3" fmla="*/ 59388 h 133350"/>
                  <a:gd name="connsiteX4" fmla="*/ 25908 w 328612"/>
                  <a:gd name="connsiteY4" fmla="*/ 51245 h 133350"/>
                  <a:gd name="connsiteX5" fmla="*/ 29575 w 328612"/>
                  <a:gd name="connsiteY5" fmla="*/ 47292 h 133350"/>
                  <a:gd name="connsiteX6" fmla="*/ 33385 w 328612"/>
                  <a:gd name="connsiteY6" fmla="*/ 43434 h 133350"/>
                  <a:gd name="connsiteX7" fmla="*/ 53769 w 328612"/>
                  <a:gd name="connsiteY7" fmla="*/ 25956 h 133350"/>
                  <a:gd name="connsiteX8" fmla="*/ 64770 w 328612"/>
                  <a:gd name="connsiteY8" fmla="*/ 18383 h 133350"/>
                  <a:gd name="connsiteX9" fmla="*/ 69675 w 328612"/>
                  <a:gd name="connsiteY9" fmla="*/ 15431 h 133350"/>
                  <a:gd name="connsiteX10" fmla="*/ 72533 w 328612"/>
                  <a:gd name="connsiteY10" fmla="*/ 13716 h 133350"/>
                  <a:gd name="connsiteX11" fmla="*/ 73771 w 328612"/>
                  <a:gd name="connsiteY11" fmla="*/ 13049 h 133350"/>
                  <a:gd name="connsiteX12" fmla="*/ 75057 w 328612"/>
                  <a:gd name="connsiteY12" fmla="*/ 12335 h 133350"/>
                  <a:gd name="connsiteX13" fmla="*/ 76343 w 328612"/>
                  <a:gd name="connsiteY13" fmla="*/ 11573 h 133350"/>
                  <a:gd name="connsiteX14" fmla="*/ 76486 w 328612"/>
                  <a:gd name="connsiteY14" fmla="*/ 11573 h 133350"/>
                  <a:gd name="connsiteX15" fmla="*/ 76486 w 328612"/>
                  <a:gd name="connsiteY15" fmla="*/ 11525 h 133350"/>
                  <a:gd name="connsiteX16" fmla="*/ 79962 w 328612"/>
                  <a:gd name="connsiteY16" fmla="*/ 9573 h 133350"/>
                  <a:gd name="connsiteX17" fmla="*/ 80010 w 328612"/>
                  <a:gd name="connsiteY17" fmla="*/ 9525 h 133350"/>
                  <a:gd name="connsiteX18" fmla="*/ 81010 w 328612"/>
                  <a:gd name="connsiteY18" fmla="*/ 8954 h 133350"/>
                  <a:gd name="connsiteX19" fmla="*/ 84296 w 328612"/>
                  <a:gd name="connsiteY19" fmla="*/ 6858 h 133350"/>
                  <a:gd name="connsiteX20" fmla="*/ 93726 w 328612"/>
                  <a:gd name="connsiteY20" fmla="*/ 0 h 133350"/>
                  <a:gd name="connsiteX21" fmla="*/ 93774 w 328612"/>
                  <a:gd name="connsiteY21" fmla="*/ 95 h 133350"/>
                  <a:gd name="connsiteX22" fmla="*/ 166449 w 328612"/>
                  <a:gd name="connsiteY22" fmla="*/ 30575 h 133350"/>
                  <a:gd name="connsiteX23" fmla="*/ 166735 w 328612"/>
                  <a:gd name="connsiteY23" fmla="*/ 30575 h 133350"/>
                  <a:gd name="connsiteX24" fmla="*/ 171402 w 328612"/>
                  <a:gd name="connsiteY24" fmla="*/ 30432 h 133350"/>
                  <a:gd name="connsiteX25" fmla="*/ 239554 w 328612"/>
                  <a:gd name="connsiteY25" fmla="*/ 95 h 133350"/>
                  <a:gd name="connsiteX26" fmla="*/ 239601 w 328612"/>
                  <a:gd name="connsiteY26" fmla="*/ 95 h 133350"/>
                  <a:gd name="connsiteX27" fmla="*/ 241221 w 328612"/>
                  <a:gd name="connsiteY27" fmla="*/ 1381 h 133350"/>
                  <a:gd name="connsiteX28" fmla="*/ 242745 w 328612"/>
                  <a:gd name="connsiteY28" fmla="*/ 2524 h 133350"/>
                  <a:gd name="connsiteX29" fmla="*/ 243697 w 328612"/>
                  <a:gd name="connsiteY29" fmla="*/ 3239 h 133350"/>
                  <a:gd name="connsiteX30" fmla="*/ 247507 w 328612"/>
                  <a:gd name="connsiteY30" fmla="*/ 5906 h 133350"/>
                  <a:gd name="connsiteX31" fmla="*/ 248317 w 328612"/>
                  <a:gd name="connsiteY31" fmla="*/ 6477 h 133350"/>
                  <a:gd name="connsiteX32" fmla="*/ 252222 w 328612"/>
                  <a:gd name="connsiteY32" fmla="*/ 8954 h 133350"/>
                  <a:gd name="connsiteX33" fmla="*/ 256699 w 328612"/>
                  <a:gd name="connsiteY33" fmla="*/ 11525 h 133350"/>
                  <a:gd name="connsiteX34" fmla="*/ 257318 w 328612"/>
                  <a:gd name="connsiteY34" fmla="*/ 11859 h 133350"/>
                  <a:gd name="connsiteX35" fmla="*/ 265605 w 328612"/>
                  <a:gd name="connsiteY35" fmla="*/ 16716 h 133350"/>
                  <a:gd name="connsiteX36" fmla="*/ 266557 w 328612"/>
                  <a:gd name="connsiteY36" fmla="*/ 17288 h 133350"/>
                  <a:gd name="connsiteX37" fmla="*/ 270939 w 328612"/>
                  <a:gd name="connsiteY37" fmla="*/ 20145 h 133350"/>
                  <a:gd name="connsiteX38" fmla="*/ 279606 w 328612"/>
                  <a:gd name="connsiteY38" fmla="*/ 26194 h 133350"/>
                  <a:gd name="connsiteX39" fmla="*/ 279654 w 328612"/>
                  <a:gd name="connsiteY39" fmla="*/ 26194 h 133350"/>
                  <a:gd name="connsiteX40" fmla="*/ 290179 w 328612"/>
                  <a:gd name="connsiteY40" fmla="*/ 34623 h 133350"/>
                  <a:gd name="connsiteX41" fmla="*/ 300038 w 328612"/>
                  <a:gd name="connsiteY41" fmla="*/ 43720 h 133350"/>
                  <a:gd name="connsiteX42" fmla="*/ 333137 w 328612"/>
                  <a:gd name="connsiteY42" fmla="*/ 8786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612" h="133350">
                    <a:moveTo>
                      <a:pt x="333137" y="87868"/>
                    </a:moveTo>
                    <a:cubicBezTo>
                      <a:pt x="284417" y="116777"/>
                      <a:pt x="227409" y="133350"/>
                      <a:pt x="166545" y="133350"/>
                    </a:cubicBezTo>
                    <a:cubicBezTo>
                      <a:pt x="105680" y="133350"/>
                      <a:pt x="48720" y="116777"/>
                      <a:pt x="0" y="87868"/>
                    </a:cubicBezTo>
                    <a:cubicBezTo>
                      <a:pt x="5429" y="77772"/>
                      <a:pt x="11811" y="68247"/>
                      <a:pt x="18955" y="59388"/>
                    </a:cubicBezTo>
                    <a:cubicBezTo>
                      <a:pt x="21193" y="56579"/>
                      <a:pt x="23527" y="53864"/>
                      <a:pt x="25908" y="51245"/>
                    </a:cubicBezTo>
                    <a:cubicBezTo>
                      <a:pt x="27099" y="49911"/>
                      <a:pt x="28337" y="48578"/>
                      <a:pt x="29575" y="47292"/>
                    </a:cubicBezTo>
                    <a:cubicBezTo>
                      <a:pt x="30813" y="46006"/>
                      <a:pt x="32099" y="44720"/>
                      <a:pt x="33385" y="43434"/>
                    </a:cubicBezTo>
                    <a:cubicBezTo>
                      <a:pt x="39719" y="37100"/>
                      <a:pt x="46577" y="31290"/>
                      <a:pt x="53769" y="25956"/>
                    </a:cubicBezTo>
                    <a:cubicBezTo>
                      <a:pt x="57388" y="23289"/>
                      <a:pt x="61008" y="20812"/>
                      <a:pt x="64770" y="18383"/>
                    </a:cubicBezTo>
                    <a:cubicBezTo>
                      <a:pt x="66389" y="17383"/>
                      <a:pt x="68056" y="16383"/>
                      <a:pt x="69675" y="15431"/>
                    </a:cubicBezTo>
                    <a:cubicBezTo>
                      <a:pt x="70628" y="14859"/>
                      <a:pt x="71580" y="14288"/>
                      <a:pt x="72533" y="13716"/>
                    </a:cubicBezTo>
                    <a:cubicBezTo>
                      <a:pt x="72962" y="13478"/>
                      <a:pt x="73342" y="13287"/>
                      <a:pt x="73771" y="13049"/>
                    </a:cubicBezTo>
                    <a:cubicBezTo>
                      <a:pt x="74200" y="12764"/>
                      <a:pt x="74628" y="12573"/>
                      <a:pt x="75057" y="12335"/>
                    </a:cubicBezTo>
                    <a:cubicBezTo>
                      <a:pt x="75486" y="12049"/>
                      <a:pt x="75914" y="11811"/>
                      <a:pt x="76343" y="11573"/>
                    </a:cubicBezTo>
                    <a:cubicBezTo>
                      <a:pt x="76391" y="11525"/>
                      <a:pt x="76486" y="11573"/>
                      <a:pt x="76486" y="11573"/>
                    </a:cubicBezTo>
                    <a:lnTo>
                      <a:pt x="76486" y="11525"/>
                    </a:lnTo>
                    <a:cubicBezTo>
                      <a:pt x="77676" y="10858"/>
                      <a:pt x="78772" y="10192"/>
                      <a:pt x="79962" y="9573"/>
                    </a:cubicBezTo>
                    <a:cubicBezTo>
                      <a:pt x="79962" y="9573"/>
                      <a:pt x="79962" y="9525"/>
                      <a:pt x="80010" y="9525"/>
                    </a:cubicBezTo>
                    <a:cubicBezTo>
                      <a:pt x="80343" y="9335"/>
                      <a:pt x="80677" y="9144"/>
                      <a:pt x="81010" y="8954"/>
                    </a:cubicBezTo>
                    <a:cubicBezTo>
                      <a:pt x="82106" y="8287"/>
                      <a:pt x="83201" y="7573"/>
                      <a:pt x="84296" y="6858"/>
                    </a:cubicBezTo>
                    <a:cubicBezTo>
                      <a:pt x="87582" y="4715"/>
                      <a:pt x="90726" y="2429"/>
                      <a:pt x="93726" y="0"/>
                    </a:cubicBezTo>
                    <a:cubicBezTo>
                      <a:pt x="93774" y="48"/>
                      <a:pt x="93774" y="48"/>
                      <a:pt x="93774" y="95"/>
                    </a:cubicBezTo>
                    <a:cubicBezTo>
                      <a:pt x="112252" y="18860"/>
                      <a:pt x="137970" y="30528"/>
                      <a:pt x="166449" y="30575"/>
                    </a:cubicBezTo>
                    <a:lnTo>
                      <a:pt x="166735" y="30575"/>
                    </a:lnTo>
                    <a:cubicBezTo>
                      <a:pt x="168307" y="30575"/>
                      <a:pt x="169878" y="30575"/>
                      <a:pt x="171402" y="30432"/>
                    </a:cubicBezTo>
                    <a:cubicBezTo>
                      <a:pt x="198072" y="29289"/>
                      <a:pt x="222075" y="17859"/>
                      <a:pt x="239554" y="95"/>
                    </a:cubicBezTo>
                    <a:lnTo>
                      <a:pt x="239601" y="95"/>
                    </a:lnTo>
                    <a:cubicBezTo>
                      <a:pt x="240125" y="524"/>
                      <a:pt x="240697" y="1000"/>
                      <a:pt x="241221" y="1381"/>
                    </a:cubicBezTo>
                    <a:cubicBezTo>
                      <a:pt x="241745" y="1810"/>
                      <a:pt x="242221" y="2191"/>
                      <a:pt x="242745" y="2524"/>
                    </a:cubicBezTo>
                    <a:cubicBezTo>
                      <a:pt x="243030" y="2810"/>
                      <a:pt x="243364" y="3000"/>
                      <a:pt x="243697" y="3239"/>
                    </a:cubicBezTo>
                    <a:cubicBezTo>
                      <a:pt x="244983" y="4191"/>
                      <a:pt x="246221" y="5048"/>
                      <a:pt x="247507" y="5906"/>
                    </a:cubicBezTo>
                    <a:cubicBezTo>
                      <a:pt x="247745" y="6144"/>
                      <a:pt x="248031" y="6287"/>
                      <a:pt x="248317" y="6477"/>
                    </a:cubicBezTo>
                    <a:cubicBezTo>
                      <a:pt x="249603" y="7334"/>
                      <a:pt x="250889" y="8144"/>
                      <a:pt x="252222" y="8954"/>
                    </a:cubicBezTo>
                    <a:cubicBezTo>
                      <a:pt x="253698" y="9858"/>
                      <a:pt x="255175" y="10716"/>
                      <a:pt x="256699" y="11525"/>
                    </a:cubicBezTo>
                    <a:cubicBezTo>
                      <a:pt x="256937" y="11573"/>
                      <a:pt x="257127" y="11716"/>
                      <a:pt x="257318" y="11859"/>
                    </a:cubicBezTo>
                    <a:cubicBezTo>
                      <a:pt x="260128" y="13430"/>
                      <a:pt x="262890" y="15050"/>
                      <a:pt x="265605" y="16716"/>
                    </a:cubicBezTo>
                    <a:cubicBezTo>
                      <a:pt x="265938" y="16907"/>
                      <a:pt x="266224" y="17098"/>
                      <a:pt x="266557" y="17288"/>
                    </a:cubicBezTo>
                    <a:cubicBezTo>
                      <a:pt x="268034" y="18193"/>
                      <a:pt x="269510" y="19098"/>
                      <a:pt x="270939" y="20145"/>
                    </a:cubicBezTo>
                    <a:cubicBezTo>
                      <a:pt x="273891" y="22003"/>
                      <a:pt x="276796" y="24051"/>
                      <a:pt x="279606" y="26194"/>
                    </a:cubicBezTo>
                    <a:lnTo>
                      <a:pt x="279654" y="26194"/>
                    </a:lnTo>
                    <a:cubicBezTo>
                      <a:pt x="283274" y="28861"/>
                      <a:pt x="286798" y="31671"/>
                      <a:pt x="290179" y="34623"/>
                    </a:cubicBezTo>
                    <a:cubicBezTo>
                      <a:pt x="293608" y="37529"/>
                      <a:pt x="296894" y="40577"/>
                      <a:pt x="300038" y="43720"/>
                    </a:cubicBezTo>
                    <a:cubicBezTo>
                      <a:pt x="313134" y="56721"/>
                      <a:pt x="324326" y="71533"/>
                      <a:pt x="333137" y="87868"/>
                    </a:cubicBezTo>
                    <a:close/>
                  </a:path>
                </a:pathLst>
              </a:custGeom>
              <a:solidFill>
                <a:schemeClr val="accent2">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Shape 160">
                <a:extLst>
                  <a:ext uri="{FF2B5EF4-FFF2-40B4-BE49-F238E27FC236}">
                    <a16:creationId xmlns:a16="http://schemas.microsoft.com/office/drawing/2014/main" id="{839A6780-D8BA-904C-A3DC-B74BB495326C}"/>
                  </a:ext>
                </a:extLst>
              </p:cNvPr>
              <p:cNvSpPr/>
              <p:nvPr/>
            </p:nvSpPr>
            <p:spPr>
              <a:xfrm>
                <a:off x="1818132" y="2477262"/>
                <a:ext cx="114300" cy="52388"/>
              </a:xfrm>
              <a:custGeom>
                <a:avLst/>
                <a:gdLst>
                  <a:gd name="connsiteX0" fmla="*/ 118777 w 114300"/>
                  <a:gd name="connsiteY0" fmla="*/ 16050 h 52387"/>
                  <a:gd name="connsiteX1" fmla="*/ 118777 w 114300"/>
                  <a:gd name="connsiteY1" fmla="*/ 37671 h 52387"/>
                  <a:gd name="connsiteX2" fmla="*/ 115824 w 114300"/>
                  <a:gd name="connsiteY2" fmla="*/ 46768 h 52387"/>
                  <a:gd name="connsiteX3" fmla="*/ 115824 w 114300"/>
                  <a:gd name="connsiteY3" fmla="*/ 46815 h 52387"/>
                  <a:gd name="connsiteX4" fmla="*/ 102632 w 114300"/>
                  <a:gd name="connsiteY4" fmla="*/ 53721 h 52387"/>
                  <a:gd name="connsiteX5" fmla="*/ 16145 w 114300"/>
                  <a:gd name="connsiteY5" fmla="*/ 53721 h 52387"/>
                  <a:gd name="connsiteX6" fmla="*/ 4000 w 114300"/>
                  <a:gd name="connsiteY6" fmla="*/ 48196 h 52387"/>
                  <a:gd name="connsiteX7" fmla="*/ 0 w 114300"/>
                  <a:gd name="connsiteY7" fmla="*/ 37671 h 52387"/>
                  <a:gd name="connsiteX8" fmla="*/ 0 w 114300"/>
                  <a:gd name="connsiteY8" fmla="*/ 16050 h 52387"/>
                  <a:gd name="connsiteX9" fmla="*/ 8430 w 114300"/>
                  <a:gd name="connsiteY9" fmla="*/ 1953 h 52387"/>
                  <a:gd name="connsiteX10" fmla="*/ 16145 w 114300"/>
                  <a:gd name="connsiteY10" fmla="*/ 0 h 52387"/>
                  <a:gd name="connsiteX11" fmla="*/ 102632 w 114300"/>
                  <a:gd name="connsiteY11" fmla="*/ 0 h 52387"/>
                  <a:gd name="connsiteX12" fmla="*/ 111300 w 114300"/>
                  <a:gd name="connsiteY12" fmla="*/ 2572 h 52387"/>
                  <a:gd name="connsiteX13" fmla="*/ 118777 w 114300"/>
                  <a:gd name="connsiteY13" fmla="*/ 1605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52387">
                    <a:moveTo>
                      <a:pt x="118777" y="16050"/>
                    </a:moveTo>
                    <a:lnTo>
                      <a:pt x="118777" y="37671"/>
                    </a:lnTo>
                    <a:cubicBezTo>
                      <a:pt x="118777" y="41053"/>
                      <a:pt x="117681" y="44196"/>
                      <a:pt x="115824" y="46768"/>
                    </a:cubicBezTo>
                    <a:lnTo>
                      <a:pt x="115824" y="46815"/>
                    </a:lnTo>
                    <a:cubicBezTo>
                      <a:pt x="112919" y="50959"/>
                      <a:pt x="108109" y="53721"/>
                      <a:pt x="102632" y="53721"/>
                    </a:cubicBezTo>
                    <a:lnTo>
                      <a:pt x="16145" y="53721"/>
                    </a:lnTo>
                    <a:cubicBezTo>
                      <a:pt x="11287" y="53721"/>
                      <a:pt x="6953" y="51578"/>
                      <a:pt x="4000" y="48196"/>
                    </a:cubicBezTo>
                    <a:cubicBezTo>
                      <a:pt x="1524" y="45387"/>
                      <a:pt x="0" y="41672"/>
                      <a:pt x="0" y="37671"/>
                    </a:cubicBezTo>
                    <a:lnTo>
                      <a:pt x="0" y="16050"/>
                    </a:lnTo>
                    <a:cubicBezTo>
                      <a:pt x="0" y="9954"/>
                      <a:pt x="3429" y="4667"/>
                      <a:pt x="8430" y="1953"/>
                    </a:cubicBezTo>
                    <a:cubicBezTo>
                      <a:pt x="10716" y="714"/>
                      <a:pt x="13335" y="0"/>
                      <a:pt x="16145" y="0"/>
                    </a:cubicBezTo>
                    <a:lnTo>
                      <a:pt x="102632" y="0"/>
                    </a:lnTo>
                    <a:cubicBezTo>
                      <a:pt x="105823" y="0"/>
                      <a:pt x="108775" y="905"/>
                      <a:pt x="111300" y="2572"/>
                    </a:cubicBezTo>
                    <a:cubicBezTo>
                      <a:pt x="115776" y="5382"/>
                      <a:pt x="118777" y="10382"/>
                      <a:pt x="118777" y="16050"/>
                    </a:cubicBezTo>
                    <a:close/>
                  </a:path>
                </a:pathLst>
              </a:custGeom>
              <a:solidFill>
                <a:schemeClr val="accent2">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Shape 161">
                <a:extLst>
                  <a:ext uri="{FF2B5EF4-FFF2-40B4-BE49-F238E27FC236}">
                    <a16:creationId xmlns:a16="http://schemas.microsoft.com/office/drawing/2014/main" id="{92C2F954-F088-7946-9045-F9E8DEBD9CC5}"/>
                  </a:ext>
                </a:extLst>
              </p:cNvPr>
              <p:cNvSpPr/>
              <p:nvPr/>
            </p:nvSpPr>
            <p:spPr>
              <a:xfrm>
                <a:off x="1781604" y="2508837"/>
                <a:ext cx="171450" cy="80963"/>
              </a:xfrm>
              <a:custGeom>
                <a:avLst/>
                <a:gdLst>
                  <a:gd name="connsiteX0" fmla="*/ 174022 w 171450"/>
                  <a:gd name="connsiteY0" fmla="*/ 35576 h 80962"/>
                  <a:gd name="connsiteX1" fmla="*/ 174022 w 171450"/>
                  <a:gd name="connsiteY1" fmla="*/ 82677 h 80962"/>
                  <a:gd name="connsiteX2" fmla="*/ 0 w 171450"/>
                  <a:gd name="connsiteY2" fmla="*/ 82677 h 80962"/>
                  <a:gd name="connsiteX3" fmla="*/ 0 w 171450"/>
                  <a:gd name="connsiteY3" fmla="*/ 47768 h 80962"/>
                  <a:gd name="connsiteX4" fmla="*/ 2858 w 171450"/>
                  <a:gd name="connsiteY4" fmla="*/ 46053 h 80962"/>
                  <a:gd name="connsiteX5" fmla="*/ 4096 w 171450"/>
                  <a:gd name="connsiteY5" fmla="*/ 45387 h 80962"/>
                  <a:gd name="connsiteX6" fmla="*/ 5382 w 171450"/>
                  <a:gd name="connsiteY6" fmla="*/ 44672 h 80962"/>
                  <a:gd name="connsiteX7" fmla="*/ 6667 w 171450"/>
                  <a:gd name="connsiteY7" fmla="*/ 43958 h 80962"/>
                  <a:gd name="connsiteX8" fmla="*/ 6810 w 171450"/>
                  <a:gd name="connsiteY8" fmla="*/ 43910 h 80962"/>
                  <a:gd name="connsiteX9" fmla="*/ 10287 w 171450"/>
                  <a:gd name="connsiteY9" fmla="*/ 41910 h 80962"/>
                  <a:gd name="connsiteX10" fmla="*/ 10335 w 171450"/>
                  <a:gd name="connsiteY10" fmla="*/ 41862 h 80962"/>
                  <a:gd name="connsiteX11" fmla="*/ 11335 w 171450"/>
                  <a:gd name="connsiteY11" fmla="*/ 41243 h 80962"/>
                  <a:gd name="connsiteX12" fmla="*/ 14621 w 171450"/>
                  <a:gd name="connsiteY12" fmla="*/ 39195 h 80962"/>
                  <a:gd name="connsiteX13" fmla="*/ 17717 w 171450"/>
                  <a:gd name="connsiteY13" fmla="*/ 37147 h 80962"/>
                  <a:gd name="connsiteX14" fmla="*/ 24098 w 171450"/>
                  <a:gd name="connsiteY14" fmla="*/ 32433 h 80962"/>
                  <a:gd name="connsiteX15" fmla="*/ 24146 w 171450"/>
                  <a:gd name="connsiteY15" fmla="*/ 32385 h 80962"/>
                  <a:gd name="connsiteX16" fmla="*/ 40529 w 171450"/>
                  <a:gd name="connsiteY16" fmla="*/ 16621 h 80962"/>
                  <a:gd name="connsiteX17" fmla="*/ 52530 w 171450"/>
                  <a:gd name="connsiteY17" fmla="*/ 0 h 80962"/>
                  <a:gd name="connsiteX18" fmla="*/ 141589 w 171450"/>
                  <a:gd name="connsiteY18" fmla="*/ 0 h 80962"/>
                  <a:gd name="connsiteX19" fmla="*/ 152352 w 171450"/>
                  <a:gd name="connsiteY19" fmla="*/ 15192 h 80962"/>
                  <a:gd name="connsiteX20" fmla="*/ 152352 w 171450"/>
                  <a:gd name="connsiteY20" fmla="*/ 15240 h 80962"/>
                  <a:gd name="connsiteX21" fmla="*/ 160687 w 171450"/>
                  <a:gd name="connsiteY21" fmla="*/ 24289 h 80962"/>
                  <a:gd name="connsiteX22" fmla="*/ 167735 w 171450"/>
                  <a:gd name="connsiteY22" fmla="*/ 30623 h 80962"/>
                  <a:gd name="connsiteX23" fmla="*/ 169878 w 171450"/>
                  <a:gd name="connsiteY23" fmla="*/ 32433 h 80962"/>
                  <a:gd name="connsiteX24" fmla="*/ 169926 w 171450"/>
                  <a:gd name="connsiteY24" fmla="*/ 32433 h 80962"/>
                  <a:gd name="connsiteX25" fmla="*/ 171545 w 171450"/>
                  <a:gd name="connsiteY25" fmla="*/ 33718 h 80962"/>
                  <a:gd name="connsiteX26" fmla="*/ 173069 w 171450"/>
                  <a:gd name="connsiteY26" fmla="*/ 34861 h 80962"/>
                  <a:gd name="connsiteX27" fmla="*/ 174022 w 171450"/>
                  <a:gd name="connsiteY27" fmla="*/ 35576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450" h="80962">
                    <a:moveTo>
                      <a:pt x="174022" y="35576"/>
                    </a:moveTo>
                    <a:lnTo>
                      <a:pt x="174022" y="82677"/>
                    </a:lnTo>
                    <a:lnTo>
                      <a:pt x="0" y="82677"/>
                    </a:lnTo>
                    <a:lnTo>
                      <a:pt x="0" y="47768"/>
                    </a:lnTo>
                    <a:cubicBezTo>
                      <a:pt x="953" y="47196"/>
                      <a:pt x="1905" y="46625"/>
                      <a:pt x="2858" y="46053"/>
                    </a:cubicBezTo>
                    <a:cubicBezTo>
                      <a:pt x="3286" y="45815"/>
                      <a:pt x="3667" y="45625"/>
                      <a:pt x="4096" y="45387"/>
                    </a:cubicBezTo>
                    <a:cubicBezTo>
                      <a:pt x="4524" y="45101"/>
                      <a:pt x="4953" y="44910"/>
                      <a:pt x="5382" y="44672"/>
                    </a:cubicBezTo>
                    <a:cubicBezTo>
                      <a:pt x="5810" y="44434"/>
                      <a:pt x="6239" y="44196"/>
                      <a:pt x="6667" y="43958"/>
                    </a:cubicBezTo>
                    <a:cubicBezTo>
                      <a:pt x="6715" y="43910"/>
                      <a:pt x="6810" y="43910"/>
                      <a:pt x="6810" y="43910"/>
                    </a:cubicBezTo>
                    <a:cubicBezTo>
                      <a:pt x="8001" y="43243"/>
                      <a:pt x="9096" y="42577"/>
                      <a:pt x="10287" y="41910"/>
                    </a:cubicBezTo>
                    <a:cubicBezTo>
                      <a:pt x="10287" y="41910"/>
                      <a:pt x="10287" y="41862"/>
                      <a:pt x="10335" y="41862"/>
                    </a:cubicBezTo>
                    <a:cubicBezTo>
                      <a:pt x="10668" y="41672"/>
                      <a:pt x="11001" y="41434"/>
                      <a:pt x="11335" y="41243"/>
                    </a:cubicBezTo>
                    <a:cubicBezTo>
                      <a:pt x="12430" y="40576"/>
                      <a:pt x="13525" y="39910"/>
                      <a:pt x="14621" y="39195"/>
                    </a:cubicBezTo>
                    <a:cubicBezTo>
                      <a:pt x="15669" y="38529"/>
                      <a:pt x="16716" y="37862"/>
                      <a:pt x="17717" y="37147"/>
                    </a:cubicBezTo>
                    <a:cubicBezTo>
                      <a:pt x="19907" y="35671"/>
                      <a:pt x="22003" y="34100"/>
                      <a:pt x="24098" y="32433"/>
                    </a:cubicBezTo>
                    <a:lnTo>
                      <a:pt x="24146" y="32385"/>
                    </a:lnTo>
                    <a:cubicBezTo>
                      <a:pt x="30051" y="27718"/>
                      <a:pt x="35576" y="22431"/>
                      <a:pt x="40529" y="16621"/>
                    </a:cubicBezTo>
                    <a:cubicBezTo>
                      <a:pt x="45006" y="11478"/>
                      <a:pt x="49054" y="5905"/>
                      <a:pt x="52530" y="0"/>
                    </a:cubicBezTo>
                    <a:lnTo>
                      <a:pt x="141589" y="0"/>
                    </a:lnTo>
                    <a:cubicBezTo>
                      <a:pt x="144780" y="5382"/>
                      <a:pt x="148400" y="10382"/>
                      <a:pt x="152352" y="15192"/>
                    </a:cubicBezTo>
                    <a:lnTo>
                      <a:pt x="152352" y="15240"/>
                    </a:lnTo>
                    <a:cubicBezTo>
                      <a:pt x="154972" y="18431"/>
                      <a:pt x="157734" y="21431"/>
                      <a:pt x="160687" y="24289"/>
                    </a:cubicBezTo>
                    <a:cubicBezTo>
                      <a:pt x="162925" y="26479"/>
                      <a:pt x="165259" y="28623"/>
                      <a:pt x="167735" y="30623"/>
                    </a:cubicBezTo>
                    <a:cubicBezTo>
                      <a:pt x="168450" y="31242"/>
                      <a:pt x="169164" y="31813"/>
                      <a:pt x="169878" y="32433"/>
                    </a:cubicBezTo>
                    <a:lnTo>
                      <a:pt x="169926" y="32433"/>
                    </a:lnTo>
                    <a:cubicBezTo>
                      <a:pt x="170450" y="32861"/>
                      <a:pt x="171021" y="33338"/>
                      <a:pt x="171545" y="33718"/>
                    </a:cubicBezTo>
                    <a:cubicBezTo>
                      <a:pt x="172069" y="34147"/>
                      <a:pt x="172545" y="34528"/>
                      <a:pt x="173069" y="34861"/>
                    </a:cubicBezTo>
                    <a:cubicBezTo>
                      <a:pt x="173355" y="35147"/>
                      <a:pt x="173688" y="35338"/>
                      <a:pt x="174022" y="35576"/>
                    </a:cubicBezTo>
                    <a:close/>
                  </a:path>
                </a:pathLst>
              </a:custGeom>
              <a:solidFill>
                <a:schemeClr val="accent2">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Shape 162">
                <a:extLst>
                  <a:ext uri="{FF2B5EF4-FFF2-40B4-BE49-F238E27FC236}">
                    <a16:creationId xmlns:a16="http://schemas.microsoft.com/office/drawing/2014/main" id="{B8A7734B-88E2-404A-9A6E-4F9B5B720A61}"/>
                  </a:ext>
                </a:extLst>
              </p:cNvPr>
              <p:cNvSpPr/>
              <p:nvPr/>
            </p:nvSpPr>
            <p:spPr>
              <a:xfrm>
                <a:off x="1687306" y="2063639"/>
                <a:ext cx="381000" cy="404813"/>
              </a:xfrm>
              <a:custGeom>
                <a:avLst/>
                <a:gdLst>
                  <a:gd name="connsiteX0" fmla="*/ 382381 w 381000"/>
                  <a:gd name="connsiteY0" fmla="*/ 203978 h 404812"/>
                  <a:gd name="connsiteX1" fmla="*/ 281559 w 381000"/>
                  <a:gd name="connsiteY1" fmla="*/ 383762 h 404812"/>
                  <a:gd name="connsiteX2" fmla="*/ 221171 w 381000"/>
                  <a:gd name="connsiteY2" fmla="*/ 405432 h 404812"/>
                  <a:gd name="connsiteX3" fmla="*/ 196025 w 381000"/>
                  <a:gd name="connsiteY3" fmla="*/ 407908 h 404812"/>
                  <a:gd name="connsiteX4" fmla="*/ 191214 w 381000"/>
                  <a:gd name="connsiteY4" fmla="*/ 407956 h 404812"/>
                  <a:gd name="connsiteX5" fmla="*/ 191167 w 381000"/>
                  <a:gd name="connsiteY5" fmla="*/ 407956 h 404812"/>
                  <a:gd name="connsiteX6" fmla="*/ 161687 w 381000"/>
                  <a:gd name="connsiteY6" fmla="*/ 405527 h 404812"/>
                  <a:gd name="connsiteX7" fmla="*/ 100870 w 381000"/>
                  <a:gd name="connsiteY7" fmla="*/ 383810 h 404812"/>
                  <a:gd name="connsiteX8" fmla="*/ 0 w 381000"/>
                  <a:gd name="connsiteY8" fmla="*/ 203978 h 404812"/>
                  <a:gd name="connsiteX9" fmla="*/ 178832 w 381000"/>
                  <a:gd name="connsiteY9" fmla="*/ 476 h 404812"/>
                  <a:gd name="connsiteX10" fmla="*/ 183261 w 381000"/>
                  <a:gd name="connsiteY10" fmla="*/ 191 h 404812"/>
                  <a:gd name="connsiteX11" fmla="*/ 183642 w 381000"/>
                  <a:gd name="connsiteY11" fmla="*/ 143 h 404812"/>
                  <a:gd name="connsiteX12" fmla="*/ 186642 w 381000"/>
                  <a:gd name="connsiteY12" fmla="*/ 48 h 404812"/>
                  <a:gd name="connsiteX13" fmla="*/ 191071 w 381000"/>
                  <a:gd name="connsiteY13" fmla="*/ 0 h 404812"/>
                  <a:gd name="connsiteX14" fmla="*/ 191214 w 381000"/>
                  <a:gd name="connsiteY14" fmla="*/ 0 h 404812"/>
                  <a:gd name="connsiteX15" fmla="*/ 195834 w 381000"/>
                  <a:gd name="connsiteY15" fmla="*/ 48 h 404812"/>
                  <a:gd name="connsiteX16" fmla="*/ 196120 w 381000"/>
                  <a:gd name="connsiteY16" fmla="*/ 48 h 404812"/>
                  <a:gd name="connsiteX17" fmla="*/ 199358 w 381000"/>
                  <a:gd name="connsiteY17" fmla="*/ 191 h 404812"/>
                  <a:gd name="connsiteX18" fmla="*/ 199454 w 381000"/>
                  <a:gd name="connsiteY18" fmla="*/ 191 h 404812"/>
                  <a:gd name="connsiteX19" fmla="*/ 200930 w 381000"/>
                  <a:gd name="connsiteY19" fmla="*/ 286 h 404812"/>
                  <a:gd name="connsiteX20" fmla="*/ 202787 w 381000"/>
                  <a:gd name="connsiteY20" fmla="*/ 429 h 404812"/>
                  <a:gd name="connsiteX21" fmla="*/ 382381 w 381000"/>
                  <a:gd name="connsiteY21" fmla="*/ 203978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404812">
                    <a:moveTo>
                      <a:pt x="382381" y="203978"/>
                    </a:moveTo>
                    <a:cubicBezTo>
                      <a:pt x="382381" y="281750"/>
                      <a:pt x="341614" y="349377"/>
                      <a:pt x="281559" y="383762"/>
                    </a:cubicBezTo>
                    <a:cubicBezTo>
                      <a:pt x="263080" y="394383"/>
                      <a:pt x="242697" y="401812"/>
                      <a:pt x="221171" y="405432"/>
                    </a:cubicBezTo>
                    <a:cubicBezTo>
                      <a:pt x="212979" y="406860"/>
                      <a:pt x="204549" y="407670"/>
                      <a:pt x="196025" y="407908"/>
                    </a:cubicBezTo>
                    <a:cubicBezTo>
                      <a:pt x="194405" y="407908"/>
                      <a:pt x="192834" y="407956"/>
                      <a:pt x="191214" y="407956"/>
                    </a:cubicBezTo>
                    <a:lnTo>
                      <a:pt x="191167" y="407956"/>
                    </a:lnTo>
                    <a:cubicBezTo>
                      <a:pt x="181118" y="407956"/>
                      <a:pt x="171307" y="407146"/>
                      <a:pt x="161687" y="405527"/>
                    </a:cubicBezTo>
                    <a:cubicBezTo>
                      <a:pt x="139970" y="401955"/>
                      <a:pt x="119539" y="394478"/>
                      <a:pt x="100870" y="383810"/>
                    </a:cubicBezTo>
                    <a:cubicBezTo>
                      <a:pt x="40862" y="349425"/>
                      <a:pt x="0" y="281797"/>
                      <a:pt x="0" y="203978"/>
                    </a:cubicBezTo>
                    <a:cubicBezTo>
                      <a:pt x="0" y="95774"/>
                      <a:pt x="79010" y="7191"/>
                      <a:pt x="178832" y="476"/>
                    </a:cubicBezTo>
                    <a:cubicBezTo>
                      <a:pt x="180308" y="333"/>
                      <a:pt x="181785" y="286"/>
                      <a:pt x="183261" y="191"/>
                    </a:cubicBezTo>
                    <a:cubicBezTo>
                      <a:pt x="183404" y="143"/>
                      <a:pt x="183499" y="143"/>
                      <a:pt x="183642" y="143"/>
                    </a:cubicBezTo>
                    <a:cubicBezTo>
                      <a:pt x="184642" y="143"/>
                      <a:pt x="185642" y="95"/>
                      <a:pt x="186642" y="48"/>
                    </a:cubicBezTo>
                    <a:cubicBezTo>
                      <a:pt x="188119" y="48"/>
                      <a:pt x="189595" y="0"/>
                      <a:pt x="191071" y="0"/>
                    </a:cubicBezTo>
                    <a:lnTo>
                      <a:pt x="191214" y="0"/>
                    </a:lnTo>
                    <a:cubicBezTo>
                      <a:pt x="192738" y="0"/>
                      <a:pt x="194262" y="48"/>
                      <a:pt x="195834" y="48"/>
                    </a:cubicBezTo>
                    <a:lnTo>
                      <a:pt x="196120" y="48"/>
                    </a:lnTo>
                    <a:cubicBezTo>
                      <a:pt x="197215" y="95"/>
                      <a:pt x="198263" y="143"/>
                      <a:pt x="199358" y="191"/>
                    </a:cubicBezTo>
                    <a:lnTo>
                      <a:pt x="199454" y="191"/>
                    </a:lnTo>
                    <a:cubicBezTo>
                      <a:pt x="199930" y="238"/>
                      <a:pt x="200454" y="286"/>
                      <a:pt x="200930" y="286"/>
                    </a:cubicBezTo>
                    <a:cubicBezTo>
                      <a:pt x="201549" y="333"/>
                      <a:pt x="202168" y="381"/>
                      <a:pt x="202787" y="429"/>
                    </a:cubicBezTo>
                    <a:cubicBezTo>
                      <a:pt x="302990" y="6810"/>
                      <a:pt x="382381" y="95488"/>
                      <a:pt x="382381" y="203978"/>
                    </a:cubicBezTo>
                    <a:close/>
                  </a:path>
                </a:pathLst>
              </a:custGeom>
              <a:solidFill>
                <a:srgbClr val="141720"/>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Shape 163">
                <a:extLst>
                  <a:ext uri="{FF2B5EF4-FFF2-40B4-BE49-F238E27FC236}">
                    <a16:creationId xmlns:a16="http://schemas.microsoft.com/office/drawing/2014/main" id="{01F3BC65-9D93-4F4E-8462-C82E253F6B24}"/>
                  </a:ext>
                </a:extLst>
              </p:cNvPr>
              <p:cNvSpPr/>
              <p:nvPr/>
            </p:nvSpPr>
            <p:spPr>
              <a:xfrm>
                <a:off x="1733407" y="2063639"/>
                <a:ext cx="285750" cy="428625"/>
              </a:xfrm>
              <a:custGeom>
                <a:avLst/>
                <a:gdLst>
                  <a:gd name="connsiteX0" fmla="*/ 290179 w 285750"/>
                  <a:gd name="connsiteY0" fmla="*/ 144256 h 428625"/>
                  <a:gd name="connsiteX1" fmla="*/ 290179 w 285750"/>
                  <a:gd name="connsiteY1" fmla="*/ 252032 h 428625"/>
                  <a:gd name="connsiteX2" fmla="*/ 290132 w 285750"/>
                  <a:gd name="connsiteY2" fmla="*/ 256746 h 428625"/>
                  <a:gd name="connsiteX3" fmla="*/ 289989 w 285750"/>
                  <a:gd name="connsiteY3" fmla="*/ 260509 h 428625"/>
                  <a:gd name="connsiteX4" fmla="*/ 289750 w 285750"/>
                  <a:gd name="connsiteY4" fmla="*/ 263938 h 428625"/>
                  <a:gd name="connsiteX5" fmla="*/ 289560 w 285750"/>
                  <a:gd name="connsiteY5" fmla="*/ 266367 h 428625"/>
                  <a:gd name="connsiteX6" fmla="*/ 289417 w 285750"/>
                  <a:gd name="connsiteY6" fmla="*/ 267843 h 428625"/>
                  <a:gd name="connsiteX7" fmla="*/ 289131 w 285750"/>
                  <a:gd name="connsiteY7" fmla="*/ 270510 h 428625"/>
                  <a:gd name="connsiteX8" fmla="*/ 288560 w 285750"/>
                  <a:gd name="connsiteY8" fmla="*/ 275606 h 428625"/>
                  <a:gd name="connsiteX9" fmla="*/ 288369 w 285750"/>
                  <a:gd name="connsiteY9" fmla="*/ 276844 h 428625"/>
                  <a:gd name="connsiteX10" fmla="*/ 287988 w 285750"/>
                  <a:gd name="connsiteY10" fmla="*/ 279416 h 428625"/>
                  <a:gd name="connsiteX11" fmla="*/ 287988 w 285750"/>
                  <a:gd name="connsiteY11" fmla="*/ 279511 h 428625"/>
                  <a:gd name="connsiteX12" fmla="*/ 287322 w 285750"/>
                  <a:gd name="connsiteY12" fmla="*/ 283226 h 428625"/>
                  <a:gd name="connsiteX13" fmla="*/ 286321 w 285750"/>
                  <a:gd name="connsiteY13" fmla="*/ 288274 h 428625"/>
                  <a:gd name="connsiteX14" fmla="*/ 286274 w 285750"/>
                  <a:gd name="connsiteY14" fmla="*/ 288465 h 428625"/>
                  <a:gd name="connsiteX15" fmla="*/ 286131 w 285750"/>
                  <a:gd name="connsiteY15" fmla="*/ 289227 h 428625"/>
                  <a:gd name="connsiteX16" fmla="*/ 286036 w 285750"/>
                  <a:gd name="connsiteY16" fmla="*/ 289465 h 428625"/>
                  <a:gd name="connsiteX17" fmla="*/ 285464 w 285750"/>
                  <a:gd name="connsiteY17" fmla="*/ 292132 h 428625"/>
                  <a:gd name="connsiteX18" fmla="*/ 285179 w 285750"/>
                  <a:gd name="connsiteY18" fmla="*/ 293322 h 428625"/>
                  <a:gd name="connsiteX19" fmla="*/ 284750 w 285750"/>
                  <a:gd name="connsiteY19" fmla="*/ 295227 h 428625"/>
                  <a:gd name="connsiteX20" fmla="*/ 284417 w 285750"/>
                  <a:gd name="connsiteY20" fmla="*/ 296323 h 428625"/>
                  <a:gd name="connsiteX21" fmla="*/ 284178 w 285750"/>
                  <a:gd name="connsiteY21" fmla="*/ 297228 h 428625"/>
                  <a:gd name="connsiteX22" fmla="*/ 281654 w 285750"/>
                  <a:gd name="connsiteY22" fmla="*/ 305800 h 428625"/>
                  <a:gd name="connsiteX23" fmla="*/ 280368 w 285750"/>
                  <a:gd name="connsiteY23" fmla="*/ 309801 h 428625"/>
                  <a:gd name="connsiteX24" fmla="*/ 280225 w 285750"/>
                  <a:gd name="connsiteY24" fmla="*/ 310229 h 428625"/>
                  <a:gd name="connsiteX25" fmla="*/ 278940 w 285750"/>
                  <a:gd name="connsiteY25" fmla="*/ 313849 h 428625"/>
                  <a:gd name="connsiteX26" fmla="*/ 278511 w 285750"/>
                  <a:gd name="connsiteY26" fmla="*/ 314944 h 428625"/>
                  <a:gd name="connsiteX27" fmla="*/ 277178 w 285750"/>
                  <a:gd name="connsiteY27" fmla="*/ 318373 h 428625"/>
                  <a:gd name="connsiteX28" fmla="*/ 275511 w 285750"/>
                  <a:gd name="connsiteY28" fmla="*/ 322421 h 428625"/>
                  <a:gd name="connsiteX29" fmla="*/ 273939 w 285750"/>
                  <a:gd name="connsiteY29" fmla="*/ 326041 h 428625"/>
                  <a:gd name="connsiteX30" fmla="*/ 273701 w 285750"/>
                  <a:gd name="connsiteY30" fmla="*/ 326660 h 428625"/>
                  <a:gd name="connsiteX31" fmla="*/ 271891 w 285750"/>
                  <a:gd name="connsiteY31" fmla="*/ 330470 h 428625"/>
                  <a:gd name="connsiteX32" fmla="*/ 269986 w 285750"/>
                  <a:gd name="connsiteY32" fmla="*/ 334375 h 428625"/>
                  <a:gd name="connsiteX33" fmla="*/ 265938 w 285750"/>
                  <a:gd name="connsiteY33" fmla="*/ 342090 h 428625"/>
                  <a:gd name="connsiteX34" fmla="*/ 263985 w 285750"/>
                  <a:gd name="connsiteY34" fmla="*/ 345472 h 428625"/>
                  <a:gd name="connsiteX35" fmla="*/ 245793 w 285750"/>
                  <a:gd name="connsiteY35" fmla="*/ 371856 h 428625"/>
                  <a:gd name="connsiteX36" fmla="*/ 243030 w 285750"/>
                  <a:gd name="connsiteY36" fmla="*/ 375237 h 428625"/>
                  <a:gd name="connsiteX37" fmla="*/ 238982 w 285750"/>
                  <a:gd name="connsiteY37" fmla="*/ 379905 h 428625"/>
                  <a:gd name="connsiteX38" fmla="*/ 235458 w 285750"/>
                  <a:gd name="connsiteY38" fmla="*/ 383762 h 428625"/>
                  <a:gd name="connsiteX39" fmla="*/ 235315 w 285750"/>
                  <a:gd name="connsiteY39" fmla="*/ 383905 h 428625"/>
                  <a:gd name="connsiteX40" fmla="*/ 224838 w 285750"/>
                  <a:gd name="connsiteY40" fmla="*/ 394335 h 428625"/>
                  <a:gd name="connsiteX41" fmla="*/ 222647 w 285750"/>
                  <a:gd name="connsiteY41" fmla="*/ 396335 h 428625"/>
                  <a:gd name="connsiteX42" fmla="*/ 218932 w 285750"/>
                  <a:gd name="connsiteY42" fmla="*/ 399526 h 428625"/>
                  <a:gd name="connsiteX43" fmla="*/ 215979 w 285750"/>
                  <a:gd name="connsiteY43" fmla="*/ 402003 h 428625"/>
                  <a:gd name="connsiteX44" fmla="*/ 208264 w 285750"/>
                  <a:gd name="connsiteY44" fmla="*/ 408003 h 428625"/>
                  <a:gd name="connsiteX45" fmla="*/ 204978 w 285750"/>
                  <a:gd name="connsiteY45" fmla="*/ 410337 h 428625"/>
                  <a:gd name="connsiteX46" fmla="*/ 199549 w 285750"/>
                  <a:gd name="connsiteY46" fmla="*/ 414004 h 428625"/>
                  <a:gd name="connsiteX47" fmla="*/ 196501 w 285750"/>
                  <a:gd name="connsiteY47" fmla="*/ 415909 h 428625"/>
                  <a:gd name="connsiteX48" fmla="*/ 196025 w 285750"/>
                  <a:gd name="connsiteY48" fmla="*/ 416195 h 428625"/>
                  <a:gd name="connsiteX49" fmla="*/ 185547 w 285750"/>
                  <a:gd name="connsiteY49" fmla="*/ 421958 h 428625"/>
                  <a:gd name="connsiteX50" fmla="*/ 182880 w 285750"/>
                  <a:gd name="connsiteY50" fmla="*/ 423291 h 428625"/>
                  <a:gd name="connsiteX51" fmla="*/ 180118 w 285750"/>
                  <a:gd name="connsiteY51" fmla="*/ 424529 h 428625"/>
                  <a:gd name="connsiteX52" fmla="*/ 176593 w 285750"/>
                  <a:gd name="connsiteY52" fmla="*/ 426053 h 428625"/>
                  <a:gd name="connsiteX53" fmla="*/ 175212 w 285750"/>
                  <a:gd name="connsiteY53" fmla="*/ 426577 h 428625"/>
                  <a:gd name="connsiteX54" fmla="*/ 170974 w 285750"/>
                  <a:gd name="connsiteY54" fmla="*/ 428149 h 428625"/>
                  <a:gd name="connsiteX55" fmla="*/ 165735 w 285750"/>
                  <a:gd name="connsiteY55" fmla="*/ 429816 h 428625"/>
                  <a:gd name="connsiteX56" fmla="*/ 162068 w 285750"/>
                  <a:gd name="connsiteY56" fmla="*/ 430768 h 428625"/>
                  <a:gd name="connsiteX57" fmla="*/ 161782 w 285750"/>
                  <a:gd name="connsiteY57" fmla="*/ 430816 h 428625"/>
                  <a:gd name="connsiteX58" fmla="*/ 158163 w 285750"/>
                  <a:gd name="connsiteY58" fmla="*/ 431625 h 428625"/>
                  <a:gd name="connsiteX59" fmla="*/ 157210 w 285750"/>
                  <a:gd name="connsiteY59" fmla="*/ 431768 h 428625"/>
                  <a:gd name="connsiteX60" fmla="*/ 154210 w 285750"/>
                  <a:gd name="connsiteY60" fmla="*/ 432245 h 428625"/>
                  <a:gd name="connsiteX61" fmla="*/ 149924 w 285750"/>
                  <a:gd name="connsiteY61" fmla="*/ 432721 h 428625"/>
                  <a:gd name="connsiteX62" fmla="*/ 148495 w 285750"/>
                  <a:gd name="connsiteY62" fmla="*/ 432816 h 428625"/>
                  <a:gd name="connsiteX63" fmla="*/ 145113 w 285750"/>
                  <a:gd name="connsiteY63" fmla="*/ 432911 h 428625"/>
                  <a:gd name="connsiteX64" fmla="*/ 144971 w 285750"/>
                  <a:gd name="connsiteY64" fmla="*/ 432911 h 428625"/>
                  <a:gd name="connsiteX65" fmla="*/ 141684 w 285750"/>
                  <a:gd name="connsiteY65" fmla="*/ 432816 h 428625"/>
                  <a:gd name="connsiteX66" fmla="*/ 140399 w 285750"/>
                  <a:gd name="connsiteY66" fmla="*/ 432721 h 428625"/>
                  <a:gd name="connsiteX67" fmla="*/ 137303 w 285750"/>
                  <a:gd name="connsiteY67" fmla="*/ 432435 h 428625"/>
                  <a:gd name="connsiteX68" fmla="*/ 136588 w 285750"/>
                  <a:gd name="connsiteY68" fmla="*/ 432340 h 428625"/>
                  <a:gd name="connsiteX69" fmla="*/ 132636 w 285750"/>
                  <a:gd name="connsiteY69" fmla="*/ 431721 h 428625"/>
                  <a:gd name="connsiteX70" fmla="*/ 129159 w 285750"/>
                  <a:gd name="connsiteY70" fmla="*/ 431006 h 428625"/>
                  <a:gd name="connsiteX71" fmla="*/ 110442 w 285750"/>
                  <a:gd name="connsiteY71" fmla="*/ 424720 h 428625"/>
                  <a:gd name="connsiteX72" fmla="*/ 94107 w 285750"/>
                  <a:gd name="connsiteY72" fmla="*/ 416147 h 428625"/>
                  <a:gd name="connsiteX73" fmla="*/ 93154 w 285750"/>
                  <a:gd name="connsiteY73" fmla="*/ 415576 h 428625"/>
                  <a:gd name="connsiteX74" fmla="*/ 85916 w 285750"/>
                  <a:gd name="connsiteY74" fmla="*/ 410813 h 428625"/>
                  <a:gd name="connsiteX75" fmla="*/ 81820 w 285750"/>
                  <a:gd name="connsiteY75" fmla="*/ 407908 h 428625"/>
                  <a:gd name="connsiteX76" fmla="*/ 69247 w 285750"/>
                  <a:gd name="connsiteY76" fmla="*/ 397859 h 428625"/>
                  <a:gd name="connsiteX77" fmla="*/ 65818 w 285750"/>
                  <a:gd name="connsiteY77" fmla="*/ 394764 h 428625"/>
                  <a:gd name="connsiteX78" fmla="*/ 62436 w 285750"/>
                  <a:gd name="connsiteY78" fmla="*/ 391620 h 428625"/>
                  <a:gd name="connsiteX79" fmla="*/ 54769 w 285750"/>
                  <a:gd name="connsiteY79" fmla="*/ 383810 h 428625"/>
                  <a:gd name="connsiteX80" fmla="*/ 54340 w 285750"/>
                  <a:gd name="connsiteY80" fmla="*/ 383334 h 428625"/>
                  <a:gd name="connsiteX81" fmla="*/ 51245 w 285750"/>
                  <a:gd name="connsiteY81" fmla="*/ 379952 h 428625"/>
                  <a:gd name="connsiteX82" fmla="*/ 42958 w 285750"/>
                  <a:gd name="connsiteY82" fmla="*/ 369999 h 428625"/>
                  <a:gd name="connsiteX83" fmla="*/ 40005 w 285750"/>
                  <a:gd name="connsiteY83" fmla="*/ 366236 h 428625"/>
                  <a:gd name="connsiteX84" fmla="*/ 29766 w 285750"/>
                  <a:gd name="connsiteY84" fmla="*/ 351377 h 428625"/>
                  <a:gd name="connsiteX85" fmla="*/ 27242 w 285750"/>
                  <a:gd name="connsiteY85" fmla="*/ 347186 h 428625"/>
                  <a:gd name="connsiteX86" fmla="*/ 24336 w 285750"/>
                  <a:gd name="connsiteY86" fmla="*/ 342138 h 428625"/>
                  <a:gd name="connsiteX87" fmla="*/ 14621 w 285750"/>
                  <a:gd name="connsiteY87" fmla="*/ 322278 h 428625"/>
                  <a:gd name="connsiteX88" fmla="*/ 13430 w 285750"/>
                  <a:gd name="connsiteY88" fmla="*/ 319278 h 428625"/>
                  <a:gd name="connsiteX89" fmla="*/ 11906 w 285750"/>
                  <a:gd name="connsiteY89" fmla="*/ 315420 h 428625"/>
                  <a:gd name="connsiteX90" fmla="*/ 9858 w 285750"/>
                  <a:gd name="connsiteY90" fmla="*/ 309801 h 428625"/>
                  <a:gd name="connsiteX91" fmla="*/ 8001 w 285750"/>
                  <a:gd name="connsiteY91" fmla="*/ 304086 h 428625"/>
                  <a:gd name="connsiteX92" fmla="*/ 6382 w 285750"/>
                  <a:gd name="connsiteY92" fmla="*/ 298513 h 428625"/>
                  <a:gd name="connsiteX93" fmla="*/ 4810 w 285750"/>
                  <a:gd name="connsiteY93" fmla="*/ 292465 h 428625"/>
                  <a:gd name="connsiteX94" fmla="*/ 4667 w 285750"/>
                  <a:gd name="connsiteY94" fmla="*/ 291846 h 428625"/>
                  <a:gd name="connsiteX95" fmla="*/ 2858 w 285750"/>
                  <a:gd name="connsiteY95" fmla="*/ 283226 h 428625"/>
                  <a:gd name="connsiteX96" fmla="*/ 1143 w 285750"/>
                  <a:gd name="connsiteY96" fmla="*/ 271558 h 428625"/>
                  <a:gd name="connsiteX97" fmla="*/ 762 w 285750"/>
                  <a:gd name="connsiteY97" fmla="*/ 267843 h 428625"/>
                  <a:gd name="connsiteX98" fmla="*/ 429 w 285750"/>
                  <a:gd name="connsiteY98" fmla="*/ 263938 h 428625"/>
                  <a:gd name="connsiteX99" fmla="*/ 95 w 285750"/>
                  <a:gd name="connsiteY99" fmla="*/ 256746 h 428625"/>
                  <a:gd name="connsiteX100" fmla="*/ 0 w 285750"/>
                  <a:gd name="connsiteY100" fmla="*/ 252079 h 428625"/>
                  <a:gd name="connsiteX101" fmla="*/ 0 w 285750"/>
                  <a:gd name="connsiteY101" fmla="*/ 144256 h 428625"/>
                  <a:gd name="connsiteX102" fmla="*/ 137160 w 285750"/>
                  <a:gd name="connsiteY102" fmla="*/ 191 h 428625"/>
                  <a:gd name="connsiteX103" fmla="*/ 137541 w 285750"/>
                  <a:gd name="connsiteY103" fmla="*/ 143 h 428625"/>
                  <a:gd name="connsiteX104" fmla="*/ 140541 w 285750"/>
                  <a:gd name="connsiteY104" fmla="*/ 48 h 428625"/>
                  <a:gd name="connsiteX105" fmla="*/ 144971 w 285750"/>
                  <a:gd name="connsiteY105" fmla="*/ 0 h 428625"/>
                  <a:gd name="connsiteX106" fmla="*/ 145113 w 285750"/>
                  <a:gd name="connsiteY106" fmla="*/ 0 h 428625"/>
                  <a:gd name="connsiteX107" fmla="*/ 149733 w 285750"/>
                  <a:gd name="connsiteY107" fmla="*/ 48 h 428625"/>
                  <a:gd name="connsiteX108" fmla="*/ 150019 w 285750"/>
                  <a:gd name="connsiteY108" fmla="*/ 48 h 428625"/>
                  <a:gd name="connsiteX109" fmla="*/ 153257 w 285750"/>
                  <a:gd name="connsiteY109" fmla="*/ 191 h 428625"/>
                  <a:gd name="connsiteX110" fmla="*/ 153353 w 285750"/>
                  <a:gd name="connsiteY110" fmla="*/ 191 h 428625"/>
                  <a:gd name="connsiteX111" fmla="*/ 154829 w 285750"/>
                  <a:gd name="connsiteY111" fmla="*/ 286 h 428625"/>
                  <a:gd name="connsiteX112" fmla="*/ 156686 w 285750"/>
                  <a:gd name="connsiteY112" fmla="*/ 429 h 428625"/>
                  <a:gd name="connsiteX113" fmla="*/ 158020 w 285750"/>
                  <a:gd name="connsiteY113" fmla="*/ 571 h 428625"/>
                  <a:gd name="connsiteX114" fmla="*/ 159591 w 285750"/>
                  <a:gd name="connsiteY114" fmla="*/ 714 h 428625"/>
                  <a:gd name="connsiteX115" fmla="*/ 160639 w 285750"/>
                  <a:gd name="connsiteY115" fmla="*/ 810 h 428625"/>
                  <a:gd name="connsiteX116" fmla="*/ 177260 w 285750"/>
                  <a:gd name="connsiteY116" fmla="*/ 3524 h 428625"/>
                  <a:gd name="connsiteX117" fmla="*/ 204407 w 285750"/>
                  <a:gd name="connsiteY117" fmla="*/ 12573 h 428625"/>
                  <a:gd name="connsiteX118" fmla="*/ 236934 w 285750"/>
                  <a:gd name="connsiteY118" fmla="*/ 32575 h 428625"/>
                  <a:gd name="connsiteX119" fmla="*/ 259318 w 285750"/>
                  <a:gd name="connsiteY119" fmla="*/ 55293 h 428625"/>
                  <a:gd name="connsiteX120" fmla="*/ 290132 w 285750"/>
                  <a:gd name="connsiteY120" fmla="*/ 143018 h 428625"/>
                  <a:gd name="connsiteX121" fmla="*/ 290179 w 285750"/>
                  <a:gd name="connsiteY121" fmla="*/ 14425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85750" h="428625">
                    <a:moveTo>
                      <a:pt x="290179" y="144256"/>
                    </a:moveTo>
                    <a:lnTo>
                      <a:pt x="290179" y="252032"/>
                    </a:lnTo>
                    <a:cubicBezTo>
                      <a:pt x="290179" y="253603"/>
                      <a:pt x="290132" y="255175"/>
                      <a:pt x="290132" y="256746"/>
                    </a:cubicBezTo>
                    <a:cubicBezTo>
                      <a:pt x="290084" y="257985"/>
                      <a:pt x="290036" y="259223"/>
                      <a:pt x="289989" y="260509"/>
                    </a:cubicBezTo>
                    <a:cubicBezTo>
                      <a:pt x="289941" y="261652"/>
                      <a:pt x="289846" y="262795"/>
                      <a:pt x="289750" y="263938"/>
                    </a:cubicBezTo>
                    <a:cubicBezTo>
                      <a:pt x="289703" y="264747"/>
                      <a:pt x="289655" y="265557"/>
                      <a:pt x="289560" y="266367"/>
                    </a:cubicBezTo>
                    <a:cubicBezTo>
                      <a:pt x="289560" y="266891"/>
                      <a:pt x="289512" y="267319"/>
                      <a:pt x="289417" y="267843"/>
                    </a:cubicBezTo>
                    <a:cubicBezTo>
                      <a:pt x="289370" y="268700"/>
                      <a:pt x="289274" y="269653"/>
                      <a:pt x="289131" y="270510"/>
                    </a:cubicBezTo>
                    <a:cubicBezTo>
                      <a:pt x="288988" y="272225"/>
                      <a:pt x="288798" y="273891"/>
                      <a:pt x="288560" y="275606"/>
                    </a:cubicBezTo>
                    <a:cubicBezTo>
                      <a:pt x="288512" y="275987"/>
                      <a:pt x="288417" y="276416"/>
                      <a:pt x="288369" y="276844"/>
                    </a:cubicBezTo>
                    <a:cubicBezTo>
                      <a:pt x="288274" y="277701"/>
                      <a:pt x="288131" y="278559"/>
                      <a:pt x="287988" y="279416"/>
                    </a:cubicBezTo>
                    <a:lnTo>
                      <a:pt x="287988" y="279511"/>
                    </a:lnTo>
                    <a:cubicBezTo>
                      <a:pt x="287750" y="280749"/>
                      <a:pt x="287560" y="281940"/>
                      <a:pt x="287322" y="283226"/>
                    </a:cubicBezTo>
                    <a:cubicBezTo>
                      <a:pt x="287036" y="284893"/>
                      <a:pt x="286703" y="286607"/>
                      <a:pt x="286321" y="288274"/>
                    </a:cubicBezTo>
                    <a:cubicBezTo>
                      <a:pt x="286321" y="288322"/>
                      <a:pt x="286321" y="288417"/>
                      <a:pt x="286274" y="288465"/>
                    </a:cubicBezTo>
                    <a:cubicBezTo>
                      <a:pt x="286226" y="288750"/>
                      <a:pt x="286179" y="288988"/>
                      <a:pt x="286131" y="289227"/>
                    </a:cubicBezTo>
                    <a:cubicBezTo>
                      <a:pt x="286083" y="289322"/>
                      <a:pt x="286083" y="289370"/>
                      <a:pt x="286036" y="289465"/>
                    </a:cubicBezTo>
                    <a:cubicBezTo>
                      <a:pt x="285893" y="290370"/>
                      <a:pt x="285655" y="291227"/>
                      <a:pt x="285464" y="292132"/>
                    </a:cubicBezTo>
                    <a:cubicBezTo>
                      <a:pt x="285369" y="292513"/>
                      <a:pt x="285321" y="292894"/>
                      <a:pt x="285179" y="293322"/>
                    </a:cubicBezTo>
                    <a:cubicBezTo>
                      <a:pt x="285036" y="293942"/>
                      <a:pt x="284893" y="294561"/>
                      <a:pt x="284750" y="295227"/>
                    </a:cubicBezTo>
                    <a:cubicBezTo>
                      <a:pt x="284607" y="295561"/>
                      <a:pt x="284559" y="295942"/>
                      <a:pt x="284417" y="296323"/>
                    </a:cubicBezTo>
                    <a:cubicBezTo>
                      <a:pt x="284321" y="296656"/>
                      <a:pt x="284226" y="296942"/>
                      <a:pt x="284178" y="297228"/>
                    </a:cubicBezTo>
                    <a:cubicBezTo>
                      <a:pt x="283416" y="300133"/>
                      <a:pt x="282559" y="302990"/>
                      <a:pt x="281654" y="305800"/>
                    </a:cubicBezTo>
                    <a:cubicBezTo>
                      <a:pt x="281226" y="307181"/>
                      <a:pt x="280797" y="308467"/>
                      <a:pt x="280368" y="309801"/>
                    </a:cubicBezTo>
                    <a:cubicBezTo>
                      <a:pt x="280321" y="309944"/>
                      <a:pt x="280225" y="310086"/>
                      <a:pt x="280225" y="310229"/>
                    </a:cubicBezTo>
                    <a:cubicBezTo>
                      <a:pt x="279797" y="311467"/>
                      <a:pt x="279368" y="312658"/>
                      <a:pt x="278940" y="313849"/>
                    </a:cubicBezTo>
                    <a:cubicBezTo>
                      <a:pt x="278797" y="314230"/>
                      <a:pt x="278654" y="314563"/>
                      <a:pt x="278511" y="314944"/>
                    </a:cubicBezTo>
                    <a:cubicBezTo>
                      <a:pt x="278082" y="316087"/>
                      <a:pt x="277654" y="317230"/>
                      <a:pt x="277178" y="318373"/>
                    </a:cubicBezTo>
                    <a:cubicBezTo>
                      <a:pt x="276654" y="319754"/>
                      <a:pt x="276082" y="321088"/>
                      <a:pt x="275511" y="322421"/>
                    </a:cubicBezTo>
                    <a:cubicBezTo>
                      <a:pt x="274987" y="323659"/>
                      <a:pt x="274463" y="324850"/>
                      <a:pt x="273939" y="326041"/>
                    </a:cubicBezTo>
                    <a:cubicBezTo>
                      <a:pt x="273844" y="326279"/>
                      <a:pt x="273749" y="326469"/>
                      <a:pt x="273701" y="326660"/>
                    </a:cubicBezTo>
                    <a:cubicBezTo>
                      <a:pt x="273082" y="327946"/>
                      <a:pt x="272510" y="329232"/>
                      <a:pt x="271891" y="330470"/>
                    </a:cubicBezTo>
                    <a:cubicBezTo>
                      <a:pt x="271320" y="331756"/>
                      <a:pt x="270653" y="333089"/>
                      <a:pt x="269986" y="334375"/>
                    </a:cubicBezTo>
                    <a:cubicBezTo>
                      <a:pt x="268700" y="336995"/>
                      <a:pt x="267319" y="339566"/>
                      <a:pt x="265938" y="342090"/>
                    </a:cubicBezTo>
                    <a:lnTo>
                      <a:pt x="263985" y="345472"/>
                    </a:lnTo>
                    <a:cubicBezTo>
                      <a:pt x="258509" y="354854"/>
                      <a:pt x="252413" y="363712"/>
                      <a:pt x="245793" y="371856"/>
                    </a:cubicBezTo>
                    <a:cubicBezTo>
                      <a:pt x="244888" y="372999"/>
                      <a:pt x="243983" y="374142"/>
                      <a:pt x="243030" y="375237"/>
                    </a:cubicBezTo>
                    <a:cubicBezTo>
                      <a:pt x="241697" y="376857"/>
                      <a:pt x="240316" y="378381"/>
                      <a:pt x="238982" y="379905"/>
                    </a:cubicBezTo>
                    <a:cubicBezTo>
                      <a:pt x="237839" y="381191"/>
                      <a:pt x="236649" y="382524"/>
                      <a:pt x="235458" y="383762"/>
                    </a:cubicBezTo>
                    <a:lnTo>
                      <a:pt x="235315" y="383905"/>
                    </a:lnTo>
                    <a:cubicBezTo>
                      <a:pt x="231886" y="387572"/>
                      <a:pt x="228409" y="391049"/>
                      <a:pt x="224838" y="394335"/>
                    </a:cubicBezTo>
                    <a:cubicBezTo>
                      <a:pt x="224123" y="395002"/>
                      <a:pt x="223361" y="395669"/>
                      <a:pt x="222647" y="396335"/>
                    </a:cubicBezTo>
                    <a:cubicBezTo>
                      <a:pt x="221409" y="397431"/>
                      <a:pt x="220218" y="398478"/>
                      <a:pt x="218932" y="399526"/>
                    </a:cubicBezTo>
                    <a:cubicBezTo>
                      <a:pt x="217980" y="400383"/>
                      <a:pt x="216979" y="401193"/>
                      <a:pt x="215979" y="402003"/>
                    </a:cubicBezTo>
                    <a:cubicBezTo>
                      <a:pt x="213455" y="404098"/>
                      <a:pt x="210884" y="406098"/>
                      <a:pt x="208264" y="408003"/>
                    </a:cubicBezTo>
                    <a:cubicBezTo>
                      <a:pt x="207216" y="408813"/>
                      <a:pt x="206073" y="409575"/>
                      <a:pt x="204978" y="410337"/>
                    </a:cubicBezTo>
                    <a:cubicBezTo>
                      <a:pt x="203216" y="411623"/>
                      <a:pt x="201406" y="412813"/>
                      <a:pt x="199549" y="414004"/>
                    </a:cubicBezTo>
                    <a:cubicBezTo>
                      <a:pt x="198549" y="414671"/>
                      <a:pt x="197549" y="415290"/>
                      <a:pt x="196501" y="415909"/>
                    </a:cubicBezTo>
                    <a:cubicBezTo>
                      <a:pt x="196310" y="416004"/>
                      <a:pt x="196167" y="416100"/>
                      <a:pt x="196025" y="416195"/>
                    </a:cubicBezTo>
                    <a:cubicBezTo>
                      <a:pt x="192548" y="418290"/>
                      <a:pt x="189024" y="420243"/>
                      <a:pt x="185547" y="421958"/>
                    </a:cubicBezTo>
                    <a:cubicBezTo>
                      <a:pt x="184690" y="422434"/>
                      <a:pt x="183785" y="422862"/>
                      <a:pt x="182880" y="423291"/>
                    </a:cubicBezTo>
                    <a:cubicBezTo>
                      <a:pt x="182023" y="423720"/>
                      <a:pt x="181070" y="424148"/>
                      <a:pt x="180118" y="424529"/>
                    </a:cubicBezTo>
                    <a:cubicBezTo>
                      <a:pt x="178927" y="425101"/>
                      <a:pt x="177784" y="425577"/>
                      <a:pt x="176593" y="426053"/>
                    </a:cubicBezTo>
                    <a:cubicBezTo>
                      <a:pt x="176117" y="426244"/>
                      <a:pt x="175641" y="426434"/>
                      <a:pt x="175212" y="426577"/>
                    </a:cubicBezTo>
                    <a:cubicBezTo>
                      <a:pt x="173831" y="427149"/>
                      <a:pt x="172403" y="427672"/>
                      <a:pt x="170974" y="428149"/>
                    </a:cubicBezTo>
                    <a:cubicBezTo>
                      <a:pt x="169259" y="428768"/>
                      <a:pt x="167450" y="429292"/>
                      <a:pt x="165735" y="429816"/>
                    </a:cubicBezTo>
                    <a:cubicBezTo>
                      <a:pt x="164497" y="430149"/>
                      <a:pt x="163259" y="430482"/>
                      <a:pt x="162068" y="430768"/>
                    </a:cubicBezTo>
                    <a:cubicBezTo>
                      <a:pt x="161973" y="430768"/>
                      <a:pt x="161925" y="430816"/>
                      <a:pt x="161782" y="430816"/>
                    </a:cubicBezTo>
                    <a:cubicBezTo>
                      <a:pt x="160592" y="431101"/>
                      <a:pt x="159401" y="431387"/>
                      <a:pt x="158163" y="431625"/>
                    </a:cubicBezTo>
                    <a:cubicBezTo>
                      <a:pt x="157829" y="431673"/>
                      <a:pt x="157543" y="431768"/>
                      <a:pt x="157210" y="431768"/>
                    </a:cubicBezTo>
                    <a:cubicBezTo>
                      <a:pt x="156210" y="431959"/>
                      <a:pt x="155210" y="432149"/>
                      <a:pt x="154210" y="432245"/>
                    </a:cubicBezTo>
                    <a:cubicBezTo>
                      <a:pt x="152781" y="432435"/>
                      <a:pt x="151352" y="432625"/>
                      <a:pt x="149924" y="432721"/>
                    </a:cubicBezTo>
                    <a:cubicBezTo>
                      <a:pt x="149447" y="432768"/>
                      <a:pt x="148971" y="432816"/>
                      <a:pt x="148495" y="432816"/>
                    </a:cubicBezTo>
                    <a:cubicBezTo>
                      <a:pt x="147352" y="432864"/>
                      <a:pt x="146256" y="432911"/>
                      <a:pt x="145113" y="432911"/>
                    </a:cubicBezTo>
                    <a:lnTo>
                      <a:pt x="144971" y="432911"/>
                    </a:lnTo>
                    <a:cubicBezTo>
                      <a:pt x="143875" y="432911"/>
                      <a:pt x="142780" y="432864"/>
                      <a:pt x="141684" y="432816"/>
                    </a:cubicBezTo>
                    <a:cubicBezTo>
                      <a:pt x="141256" y="432816"/>
                      <a:pt x="140827" y="432768"/>
                      <a:pt x="140399" y="432721"/>
                    </a:cubicBezTo>
                    <a:cubicBezTo>
                      <a:pt x="139398" y="432673"/>
                      <a:pt x="138351" y="432578"/>
                      <a:pt x="137303" y="432435"/>
                    </a:cubicBezTo>
                    <a:cubicBezTo>
                      <a:pt x="137065" y="432435"/>
                      <a:pt x="136827" y="432387"/>
                      <a:pt x="136588" y="432340"/>
                    </a:cubicBezTo>
                    <a:cubicBezTo>
                      <a:pt x="135303" y="432149"/>
                      <a:pt x="133969" y="431959"/>
                      <a:pt x="132636" y="431721"/>
                    </a:cubicBezTo>
                    <a:cubicBezTo>
                      <a:pt x="131493" y="431530"/>
                      <a:pt x="130350" y="431292"/>
                      <a:pt x="129159" y="431006"/>
                    </a:cubicBezTo>
                    <a:cubicBezTo>
                      <a:pt x="123063" y="429625"/>
                      <a:pt x="116776" y="427530"/>
                      <a:pt x="110442" y="424720"/>
                    </a:cubicBezTo>
                    <a:cubicBezTo>
                      <a:pt x="105013" y="422338"/>
                      <a:pt x="99536" y="419481"/>
                      <a:pt x="94107" y="416147"/>
                    </a:cubicBezTo>
                    <a:cubicBezTo>
                      <a:pt x="93774" y="415957"/>
                      <a:pt x="93488" y="415766"/>
                      <a:pt x="93154" y="415576"/>
                    </a:cubicBezTo>
                    <a:cubicBezTo>
                      <a:pt x="90726" y="414099"/>
                      <a:pt x="88297" y="412480"/>
                      <a:pt x="85916" y="410813"/>
                    </a:cubicBezTo>
                    <a:cubicBezTo>
                      <a:pt x="84534" y="409861"/>
                      <a:pt x="83201" y="408908"/>
                      <a:pt x="81820" y="407908"/>
                    </a:cubicBezTo>
                    <a:cubicBezTo>
                      <a:pt x="77581" y="404860"/>
                      <a:pt x="73390" y="401479"/>
                      <a:pt x="69247" y="397859"/>
                    </a:cubicBezTo>
                    <a:cubicBezTo>
                      <a:pt x="68104" y="396812"/>
                      <a:pt x="66961" y="395811"/>
                      <a:pt x="65818" y="394764"/>
                    </a:cubicBezTo>
                    <a:cubicBezTo>
                      <a:pt x="64675" y="393716"/>
                      <a:pt x="63532" y="392668"/>
                      <a:pt x="62436" y="391620"/>
                    </a:cubicBezTo>
                    <a:cubicBezTo>
                      <a:pt x="59817" y="389096"/>
                      <a:pt x="57245" y="386525"/>
                      <a:pt x="54769" y="383810"/>
                    </a:cubicBezTo>
                    <a:cubicBezTo>
                      <a:pt x="54626" y="383667"/>
                      <a:pt x="54483" y="383476"/>
                      <a:pt x="54340" y="383334"/>
                    </a:cubicBezTo>
                    <a:cubicBezTo>
                      <a:pt x="53292" y="382238"/>
                      <a:pt x="52245" y="381095"/>
                      <a:pt x="51245" y="379952"/>
                    </a:cubicBezTo>
                    <a:cubicBezTo>
                      <a:pt x="48387" y="376761"/>
                      <a:pt x="45577" y="373428"/>
                      <a:pt x="42958" y="369999"/>
                    </a:cubicBezTo>
                    <a:cubicBezTo>
                      <a:pt x="41910" y="368760"/>
                      <a:pt x="40958" y="367475"/>
                      <a:pt x="40005" y="366236"/>
                    </a:cubicBezTo>
                    <a:cubicBezTo>
                      <a:pt x="36385" y="361474"/>
                      <a:pt x="33004" y="356521"/>
                      <a:pt x="29766" y="351377"/>
                    </a:cubicBezTo>
                    <a:cubicBezTo>
                      <a:pt x="28908" y="349996"/>
                      <a:pt x="28051" y="348567"/>
                      <a:pt x="27242" y="347186"/>
                    </a:cubicBezTo>
                    <a:cubicBezTo>
                      <a:pt x="26241" y="345519"/>
                      <a:pt x="25289" y="343805"/>
                      <a:pt x="24336" y="342138"/>
                    </a:cubicBezTo>
                    <a:cubicBezTo>
                      <a:pt x="20764" y="335756"/>
                      <a:pt x="17478" y="329089"/>
                      <a:pt x="14621" y="322278"/>
                    </a:cubicBezTo>
                    <a:cubicBezTo>
                      <a:pt x="14192" y="321278"/>
                      <a:pt x="13764" y="320278"/>
                      <a:pt x="13430" y="319278"/>
                    </a:cubicBezTo>
                    <a:cubicBezTo>
                      <a:pt x="12859" y="318040"/>
                      <a:pt x="12335" y="316706"/>
                      <a:pt x="11906" y="315420"/>
                    </a:cubicBezTo>
                    <a:cubicBezTo>
                      <a:pt x="11192" y="313563"/>
                      <a:pt x="10478" y="311658"/>
                      <a:pt x="9858" y="309801"/>
                    </a:cubicBezTo>
                    <a:cubicBezTo>
                      <a:pt x="9192" y="307896"/>
                      <a:pt x="8620" y="305991"/>
                      <a:pt x="8001" y="304086"/>
                    </a:cubicBezTo>
                    <a:cubicBezTo>
                      <a:pt x="7429" y="302228"/>
                      <a:pt x="6906" y="300419"/>
                      <a:pt x="6382" y="298513"/>
                    </a:cubicBezTo>
                    <a:cubicBezTo>
                      <a:pt x="5810" y="296561"/>
                      <a:pt x="5286" y="294513"/>
                      <a:pt x="4810" y="292465"/>
                    </a:cubicBezTo>
                    <a:cubicBezTo>
                      <a:pt x="4810" y="292227"/>
                      <a:pt x="4715" y="292037"/>
                      <a:pt x="4667" y="291846"/>
                    </a:cubicBezTo>
                    <a:cubicBezTo>
                      <a:pt x="4000" y="288988"/>
                      <a:pt x="3381" y="286131"/>
                      <a:pt x="2858" y="283226"/>
                    </a:cubicBezTo>
                    <a:cubicBezTo>
                      <a:pt x="2143" y="279368"/>
                      <a:pt x="1572" y="275463"/>
                      <a:pt x="1143" y="271558"/>
                    </a:cubicBezTo>
                    <a:cubicBezTo>
                      <a:pt x="1000" y="270320"/>
                      <a:pt x="857" y="269081"/>
                      <a:pt x="762" y="267843"/>
                    </a:cubicBezTo>
                    <a:cubicBezTo>
                      <a:pt x="619" y="266509"/>
                      <a:pt x="524" y="265224"/>
                      <a:pt x="429" y="263938"/>
                    </a:cubicBezTo>
                    <a:cubicBezTo>
                      <a:pt x="286" y="261557"/>
                      <a:pt x="143" y="259128"/>
                      <a:pt x="95" y="256746"/>
                    </a:cubicBezTo>
                    <a:cubicBezTo>
                      <a:pt x="48" y="255175"/>
                      <a:pt x="0" y="253603"/>
                      <a:pt x="0" y="252079"/>
                    </a:cubicBezTo>
                    <a:lnTo>
                      <a:pt x="0" y="144256"/>
                    </a:lnTo>
                    <a:cubicBezTo>
                      <a:pt x="0" y="67246"/>
                      <a:pt x="60722" y="4334"/>
                      <a:pt x="137160" y="191"/>
                    </a:cubicBezTo>
                    <a:cubicBezTo>
                      <a:pt x="137303" y="143"/>
                      <a:pt x="137398" y="143"/>
                      <a:pt x="137541" y="143"/>
                    </a:cubicBezTo>
                    <a:cubicBezTo>
                      <a:pt x="138541" y="143"/>
                      <a:pt x="139541" y="95"/>
                      <a:pt x="140541" y="48"/>
                    </a:cubicBezTo>
                    <a:cubicBezTo>
                      <a:pt x="142018" y="48"/>
                      <a:pt x="143494" y="0"/>
                      <a:pt x="144971" y="0"/>
                    </a:cubicBezTo>
                    <a:lnTo>
                      <a:pt x="145113" y="0"/>
                    </a:lnTo>
                    <a:cubicBezTo>
                      <a:pt x="146637" y="0"/>
                      <a:pt x="148161" y="48"/>
                      <a:pt x="149733" y="48"/>
                    </a:cubicBezTo>
                    <a:lnTo>
                      <a:pt x="150019" y="48"/>
                    </a:lnTo>
                    <a:cubicBezTo>
                      <a:pt x="151114" y="95"/>
                      <a:pt x="152162" y="143"/>
                      <a:pt x="153257" y="191"/>
                    </a:cubicBezTo>
                    <a:lnTo>
                      <a:pt x="153353" y="191"/>
                    </a:lnTo>
                    <a:cubicBezTo>
                      <a:pt x="153829" y="238"/>
                      <a:pt x="154353" y="286"/>
                      <a:pt x="154829" y="286"/>
                    </a:cubicBezTo>
                    <a:cubicBezTo>
                      <a:pt x="155448" y="333"/>
                      <a:pt x="156067" y="381"/>
                      <a:pt x="156686" y="429"/>
                    </a:cubicBezTo>
                    <a:cubicBezTo>
                      <a:pt x="157115" y="429"/>
                      <a:pt x="157543" y="476"/>
                      <a:pt x="158020" y="571"/>
                    </a:cubicBezTo>
                    <a:cubicBezTo>
                      <a:pt x="158544" y="571"/>
                      <a:pt x="159067" y="619"/>
                      <a:pt x="159591" y="714"/>
                    </a:cubicBezTo>
                    <a:cubicBezTo>
                      <a:pt x="159925" y="714"/>
                      <a:pt x="160258" y="762"/>
                      <a:pt x="160639" y="810"/>
                    </a:cubicBezTo>
                    <a:cubicBezTo>
                      <a:pt x="166307" y="1429"/>
                      <a:pt x="171831" y="2334"/>
                      <a:pt x="177260" y="3524"/>
                    </a:cubicBezTo>
                    <a:cubicBezTo>
                      <a:pt x="186690" y="5667"/>
                      <a:pt x="195786" y="8715"/>
                      <a:pt x="204407" y="12573"/>
                    </a:cubicBezTo>
                    <a:cubicBezTo>
                      <a:pt x="216170" y="17812"/>
                      <a:pt x="227124" y="24575"/>
                      <a:pt x="236934" y="32575"/>
                    </a:cubicBezTo>
                    <a:cubicBezTo>
                      <a:pt x="245221" y="39338"/>
                      <a:pt x="252746" y="46911"/>
                      <a:pt x="259318" y="55293"/>
                    </a:cubicBezTo>
                    <a:cubicBezTo>
                      <a:pt x="278416" y="79486"/>
                      <a:pt x="289893" y="109919"/>
                      <a:pt x="290132" y="143018"/>
                    </a:cubicBezTo>
                    <a:cubicBezTo>
                      <a:pt x="290179" y="143446"/>
                      <a:pt x="290179" y="143828"/>
                      <a:pt x="290179" y="144256"/>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Shape 164">
                <a:extLst>
                  <a:ext uri="{FF2B5EF4-FFF2-40B4-BE49-F238E27FC236}">
                    <a16:creationId xmlns:a16="http://schemas.microsoft.com/office/drawing/2014/main" id="{1D9E0A98-30E0-184D-9AB5-837183A5AA19}"/>
                  </a:ext>
                </a:extLst>
              </p:cNvPr>
              <p:cNvSpPr/>
              <p:nvPr/>
            </p:nvSpPr>
            <p:spPr>
              <a:xfrm>
                <a:off x="1701117" y="2063639"/>
                <a:ext cx="352425" cy="195263"/>
              </a:xfrm>
              <a:custGeom>
                <a:avLst/>
                <a:gdLst>
                  <a:gd name="connsiteX0" fmla="*/ 354854 w 352425"/>
                  <a:gd name="connsiteY0" fmla="*/ 197691 h 195262"/>
                  <a:gd name="connsiteX1" fmla="*/ 0 w 352425"/>
                  <a:gd name="connsiteY1" fmla="*/ 197691 h 195262"/>
                  <a:gd name="connsiteX2" fmla="*/ 162068 w 352425"/>
                  <a:gd name="connsiteY2" fmla="*/ 762 h 195262"/>
                  <a:gd name="connsiteX3" fmla="*/ 162592 w 352425"/>
                  <a:gd name="connsiteY3" fmla="*/ 714 h 195262"/>
                  <a:gd name="connsiteX4" fmla="*/ 165021 w 352425"/>
                  <a:gd name="connsiteY4" fmla="*/ 476 h 195262"/>
                  <a:gd name="connsiteX5" fmla="*/ 169450 w 352425"/>
                  <a:gd name="connsiteY5" fmla="*/ 191 h 195262"/>
                  <a:gd name="connsiteX6" fmla="*/ 169831 w 352425"/>
                  <a:gd name="connsiteY6" fmla="*/ 143 h 195262"/>
                  <a:gd name="connsiteX7" fmla="*/ 172831 w 352425"/>
                  <a:gd name="connsiteY7" fmla="*/ 48 h 195262"/>
                  <a:gd name="connsiteX8" fmla="*/ 177260 w 352425"/>
                  <a:gd name="connsiteY8" fmla="*/ 0 h 195262"/>
                  <a:gd name="connsiteX9" fmla="*/ 177403 w 352425"/>
                  <a:gd name="connsiteY9" fmla="*/ 0 h 195262"/>
                  <a:gd name="connsiteX10" fmla="*/ 182023 w 352425"/>
                  <a:gd name="connsiteY10" fmla="*/ 48 h 195262"/>
                  <a:gd name="connsiteX11" fmla="*/ 182309 w 352425"/>
                  <a:gd name="connsiteY11" fmla="*/ 48 h 195262"/>
                  <a:gd name="connsiteX12" fmla="*/ 185547 w 352425"/>
                  <a:gd name="connsiteY12" fmla="*/ 191 h 195262"/>
                  <a:gd name="connsiteX13" fmla="*/ 185642 w 352425"/>
                  <a:gd name="connsiteY13" fmla="*/ 191 h 195262"/>
                  <a:gd name="connsiteX14" fmla="*/ 187119 w 352425"/>
                  <a:gd name="connsiteY14" fmla="*/ 286 h 195262"/>
                  <a:gd name="connsiteX15" fmla="*/ 188976 w 352425"/>
                  <a:gd name="connsiteY15" fmla="*/ 429 h 195262"/>
                  <a:gd name="connsiteX16" fmla="*/ 190309 w 352425"/>
                  <a:gd name="connsiteY16" fmla="*/ 571 h 195262"/>
                  <a:gd name="connsiteX17" fmla="*/ 191881 w 352425"/>
                  <a:gd name="connsiteY17" fmla="*/ 714 h 195262"/>
                  <a:gd name="connsiteX18" fmla="*/ 192929 w 352425"/>
                  <a:gd name="connsiteY18" fmla="*/ 810 h 195262"/>
                  <a:gd name="connsiteX19" fmla="*/ 354854 w 352425"/>
                  <a:gd name="connsiteY19" fmla="*/ 197691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425" h="195262">
                    <a:moveTo>
                      <a:pt x="354854" y="197691"/>
                    </a:moveTo>
                    <a:lnTo>
                      <a:pt x="0" y="197691"/>
                    </a:lnTo>
                    <a:cubicBezTo>
                      <a:pt x="0" y="94297"/>
                      <a:pt x="71295" y="9477"/>
                      <a:pt x="162068" y="762"/>
                    </a:cubicBezTo>
                    <a:cubicBezTo>
                      <a:pt x="162258" y="762"/>
                      <a:pt x="162401" y="714"/>
                      <a:pt x="162592" y="714"/>
                    </a:cubicBezTo>
                    <a:cubicBezTo>
                      <a:pt x="163401" y="619"/>
                      <a:pt x="164211" y="524"/>
                      <a:pt x="165021" y="476"/>
                    </a:cubicBezTo>
                    <a:cubicBezTo>
                      <a:pt x="166497" y="333"/>
                      <a:pt x="167973" y="286"/>
                      <a:pt x="169450" y="191"/>
                    </a:cubicBezTo>
                    <a:cubicBezTo>
                      <a:pt x="169593" y="143"/>
                      <a:pt x="169688" y="143"/>
                      <a:pt x="169831" y="143"/>
                    </a:cubicBezTo>
                    <a:cubicBezTo>
                      <a:pt x="170831" y="143"/>
                      <a:pt x="171831" y="95"/>
                      <a:pt x="172831" y="48"/>
                    </a:cubicBezTo>
                    <a:cubicBezTo>
                      <a:pt x="174308" y="48"/>
                      <a:pt x="175784" y="0"/>
                      <a:pt x="177260" y="0"/>
                    </a:cubicBezTo>
                    <a:lnTo>
                      <a:pt x="177403" y="0"/>
                    </a:lnTo>
                    <a:cubicBezTo>
                      <a:pt x="178927" y="0"/>
                      <a:pt x="180451" y="48"/>
                      <a:pt x="182023" y="48"/>
                    </a:cubicBezTo>
                    <a:lnTo>
                      <a:pt x="182309" y="48"/>
                    </a:lnTo>
                    <a:cubicBezTo>
                      <a:pt x="183404" y="95"/>
                      <a:pt x="184452" y="143"/>
                      <a:pt x="185547" y="191"/>
                    </a:cubicBezTo>
                    <a:lnTo>
                      <a:pt x="185642" y="191"/>
                    </a:lnTo>
                    <a:cubicBezTo>
                      <a:pt x="186118" y="238"/>
                      <a:pt x="186642" y="286"/>
                      <a:pt x="187119" y="286"/>
                    </a:cubicBezTo>
                    <a:cubicBezTo>
                      <a:pt x="187738" y="333"/>
                      <a:pt x="188357" y="381"/>
                      <a:pt x="188976" y="429"/>
                    </a:cubicBezTo>
                    <a:cubicBezTo>
                      <a:pt x="189405" y="429"/>
                      <a:pt x="189833" y="476"/>
                      <a:pt x="190309" y="571"/>
                    </a:cubicBezTo>
                    <a:cubicBezTo>
                      <a:pt x="190833" y="571"/>
                      <a:pt x="191357" y="619"/>
                      <a:pt x="191881" y="714"/>
                    </a:cubicBezTo>
                    <a:cubicBezTo>
                      <a:pt x="192214" y="714"/>
                      <a:pt x="192548" y="762"/>
                      <a:pt x="192929" y="810"/>
                    </a:cubicBezTo>
                    <a:cubicBezTo>
                      <a:pt x="283655" y="9525"/>
                      <a:pt x="354854" y="94345"/>
                      <a:pt x="354854" y="197691"/>
                    </a:cubicBezTo>
                    <a:close/>
                  </a:path>
                </a:pathLst>
              </a:custGeom>
              <a:solidFill>
                <a:srgbClr val="141720"/>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Shape 165">
                <a:extLst>
                  <a:ext uri="{FF2B5EF4-FFF2-40B4-BE49-F238E27FC236}">
                    <a16:creationId xmlns:a16="http://schemas.microsoft.com/office/drawing/2014/main" id="{E9B6AE48-4978-2945-B18A-CBA2E1A9B40B}"/>
                  </a:ext>
                </a:extLst>
              </p:cNvPr>
              <p:cNvSpPr/>
              <p:nvPr/>
            </p:nvSpPr>
            <p:spPr>
              <a:xfrm>
                <a:off x="1687306" y="2063639"/>
                <a:ext cx="381000" cy="609600"/>
              </a:xfrm>
              <a:custGeom>
                <a:avLst/>
                <a:gdLst>
                  <a:gd name="connsiteX0" fmla="*/ 324660 w 381000"/>
                  <a:gd name="connsiteY0" fmla="*/ 521256 h 609600"/>
                  <a:gd name="connsiteX1" fmla="*/ 357759 w 381000"/>
                  <a:gd name="connsiteY1" fmla="*/ 565404 h 609600"/>
                  <a:gd name="connsiteX2" fmla="*/ 191167 w 381000"/>
                  <a:gd name="connsiteY2" fmla="*/ 610886 h 609600"/>
                  <a:gd name="connsiteX3" fmla="*/ 24622 w 381000"/>
                  <a:gd name="connsiteY3" fmla="*/ 565404 h 609600"/>
                  <a:gd name="connsiteX4" fmla="*/ 43577 w 381000"/>
                  <a:gd name="connsiteY4" fmla="*/ 536924 h 609600"/>
                  <a:gd name="connsiteX5" fmla="*/ 50530 w 381000"/>
                  <a:gd name="connsiteY5" fmla="*/ 528780 h 609600"/>
                  <a:gd name="connsiteX6" fmla="*/ 54197 w 381000"/>
                  <a:gd name="connsiteY6" fmla="*/ 524828 h 609600"/>
                  <a:gd name="connsiteX7" fmla="*/ 58007 w 381000"/>
                  <a:gd name="connsiteY7" fmla="*/ 520970 h 609600"/>
                  <a:gd name="connsiteX8" fmla="*/ 78391 w 381000"/>
                  <a:gd name="connsiteY8" fmla="*/ 503492 h 609600"/>
                  <a:gd name="connsiteX9" fmla="*/ 89392 w 381000"/>
                  <a:gd name="connsiteY9" fmla="*/ 495919 h 609600"/>
                  <a:gd name="connsiteX10" fmla="*/ 94297 w 381000"/>
                  <a:gd name="connsiteY10" fmla="*/ 492966 h 609600"/>
                  <a:gd name="connsiteX11" fmla="*/ 97155 w 381000"/>
                  <a:gd name="connsiteY11" fmla="*/ 491252 h 609600"/>
                  <a:gd name="connsiteX12" fmla="*/ 98393 w 381000"/>
                  <a:gd name="connsiteY12" fmla="*/ 490585 h 609600"/>
                  <a:gd name="connsiteX13" fmla="*/ 99679 w 381000"/>
                  <a:gd name="connsiteY13" fmla="*/ 489871 h 609600"/>
                  <a:gd name="connsiteX14" fmla="*/ 100965 w 381000"/>
                  <a:gd name="connsiteY14" fmla="*/ 489109 h 609600"/>
                  <a:gd name="connsiteX15" fmla="*/ 101108 w 381000"/>
                  <a:gd name="connsiteY15" fmla="*/ 489109 h 609600"/>
                  <a:gd name="connsiteX16" fmla="*/ 101108 w 381000"/>
                  <a:gd name="connsiteY16" fmla="*/ 489061 h 609600"/>
                  <a:gd name="connsiteX17" fmla="*/ 104584 w 381000"/>
                  <a:gd name="connsiteY17" fmla="*/ 487109 h 609600"/>
                  <a:gd name="connsiteX18" fmla="*/ 104632 w 381000"/>
                  <a:gd name="connsiteY18" fmla="*/ 487061 h 609600"/>
                  <a:gd name="connsiteX19" fmla="*/ 105632 w 381000"/>
                  <a:gd name="connsiteY19" fmla="*/ 486442 h 609600"/>
                  <a:gd name="connsiteX20" fmla="*/ 108918 w 381000"/>
                  <a:gd name="connsiteY20" fmla="*/ 484394 h 609600"/>
                  <a:gd name="connsiteX21" fmla="*/ 118348 w 381000"/>
                  <a:gd name="connsiteY21" fmla="*/ 477536 h 609600"/>
                  <a:gd name="connsiteX22" fmla="*/ 118396 w 381000"/>
                  <a:gd name="connsiteY22" fmla="*/ 477631 h 609600"/>
                  <a:gd name="connsiteX23" fmla="*/ 118443 w 381000"/>
                  <a:gd name="connsiteY23" fmla="*/ 477584 h 609600"/>
                  <a:gd name="connsiteX24" fmla="*/ 134826 w 381000"/>
                  <a:gd name="connsiteY24" fmla="*/ 461820 h 609600"/>
                  <a:gd name="connsiteX25" fmla="*/ 130826 w 381000"/>
                  <a:gd name="connsiteY25" fmla="*/ 451295 h 609600"/>
                  <a:gd name="connsiteX26" fmla="*/ 130826 w 381000"/>
                  <a:gd name="connsiteY26" fmla="*/ 429673 h 609600"/>
                  <a:gd name="connsiteX27" fmla="*/ 139255 w 381000"/>
                  <a:gd name="connsiteY27" fmla="*/ 415576 h 609600"/>
                  <a:gd name="connsiteX28" fmla="*/ 132017 w 381000"/>
                  <a:gd name="connsiteY28" fmla="*/ 410813 h 609600"/>
                  <a:gd name="connsiteX29" fmla="*/ 127921 w 381000"/>
                  <a:gd name="connsiteY29" fmla="*/ 407908 h 609600"/>
                  <a:gd name="connsiteX30" fmla="*/ 115348 w 381000"/>
                  <a:gd name="connsiteY30" fmla="*/ 397859 h 609600"/>
                  <a:gd name="connsiteX31" fmla="*/ 111919 w 381000"/>
                  <a:gd name="connsiteY31" fmla="*/ 394764 h 609600"/>
                  <a:gd name="connsiteX32" fmla="*/ 108537 w 381000"/>
                  <a:gd name="connsiteY32" fmla="*/ 391620 h 609600"/>
                  <a:gd name="connsiteX33" fmla="*/ 100870 w 381000"/>
                  <a:gd name="connsiteY33" fmla="*/ 383810 h 609600"/>
                  <a:gd name="connsiteX34" fmla="*/ 0 w 381000"/>
                  <a:gd name="connsiteY34" fmla="*/ 203978 h 609600"/>
                  <a:gd name="connsiteX35" fmla="*/ 178832 w 381000"/>
                  <a:gd name="connsiteY35" fmla="*/ 476 h 609600"/>
                  <a:gd name="connsiteX36" fmla="*/ 183261 w 381000"/>
                  <a:gd name="connsiteY36" fmla="*/ 191 h 609600"/>
                  <a:gd name="connsiteX37" fmla="*/ 183642 w 381000"/>
                  <a:gd name="connsiteY37" fmla="*/ 143 h 609600"/>
                  <a:gd name="connsiteX38" fmla="*/ 186642 w 381000"/>
                  <a:gd name="connsiteY38" fmla="*/ 48 h 609600"/>
                  <a:gd name="connsiteX39" fmla="*/ 191071 w 381000"/>
                  <a:gd name="connsiteY39" fmla="*/ 0 h 609600"/>
                  <a:gd name="connsiteX40" fmla="*/ 191214 w 381000"/>
                  <a:gd name="connsiteY40" fmla="*/ 0 h 609600"/>
                  <a:gd name="connsiteX41" fmla="*/ 195834 w 381000"/>
                  <a:gd name="connsiteY41" fmla="*/ 48 h 609600"/>
                  <a:gd name="connsiteX42" fmla="*/ 196120 w 381000"/>
                  <a:gd name="connsiteY42" fmla="*/ 48 h 609600"/>
                  <a:gd name="connsiteX43" fmla="*/ 199358 w 381000"/>
                  <a:gd name="connsiteY43" fmla="*/ 191 h 609600"/>
                  <a:gd name="connsiteX44" fmla="*/ 199454 w 381000"/>
                  <a:gd name="connsiteY44" fmla="*/ 191 h 609600"/>
                  <a:gd name="connsiteX45" fmla="*/ 200930 w 381000"/>
                  <a:gd name="connsiteY45" fmla="*/ 286 h 609600"/>
                  <a:gd name="connsiteX46" fmla="*/ 202787 w 381000"/>
                  <a:gd name="connsiteY46" fmla="*/ 429 h 609600"/>
                  <a:gd name="connsiteX47" fmla="*/ 382381 w 381000"/>
                  <a:gd name="connsiteY47" fmla="*/ 203978 h 609600"/>
                  <a:gd name="connsiteX48" fmla="*/ 281559 w 381000"/>
                  <a:gd name="connsiteY48" fmla="*/ 383762 h 609600"/>
                  <a:gd name="connsiteX49" fmla="*/ 281416 w 381000"/>
                  <a:gd name="connsiteY49" fmla="*/ 383905 h 609600"/>
                  <a:gd name="connsiteX50" fmla="*/ 270939 w 381000"/>
                  <a:gd name="connsiteY50" fmla="*/ 394335 h 609600"/>
                  <a:gd name="connsiteX51" fmla="*/ 268748 w 381000"/>
                  <a:gd name="connsiteY51" fmla="*/ 396335 h 609600"/>
                  <a:gd name="connsiteX52" fmla="*/ 265033 w 381000"/>
                  <a:gd name="connsiteY52" fmla="*/ 399526 h 609600"/>
                  <a:gd name="connsiteX53" fmla="*/ 262080 w 381000"/>
                  <a:gd name="connsiteY53" fmla="*/ 402003 h 609600"/>
                  <a:gd name="connsiteX54" fmla="*/ 254365 w 381000"/>
                  <a:gd name="connsiteY54" fmla="*/ 408003 h 609600"/>
                  <a:gd name="connsiteX55" fmla="*/ 251079 w 381000"/>
                  <a:gd name="connsiteY55" fmla="*/ 410337 h 609600"/>
                  <a:gd name="connsiteX56" fmla="*/ 245650 w 381000"/>
                  <a:gd name="connsiteY56" fmla="*/ 414004 h 609600"/>
                  <a:gd name="connsiteX57" fmla="*/ 242602 w 381000"/>
                  <a:gd name="connsiteY57" fmla="*/ 415909 h 609600"/>
                  <a:gd name="connsiteX58" fmla="*/ 242125 w 381000"/>
                  <a:gd name="connsiteY58" fmla="*/ 416195 h 609600"/>
                  <a:gd name="connsiteX59" fmla="*/ 249603 w 381000"/>
                  <a:gd name="connsiteY59" fmla="*/ 429673 h 609600"/>
                  <a:gd name="connsiteX60" fmla="*/ 249603 w 381000"/>
                  <a:gd name="connsiteY60" fmla="*/ 451295 h 609600"/>
                  <a:gd name="connsiteX61" fmla="*/ 246650 w 381000"/>
                  <a:gd name="connsiteY61" fmla="*/ 460391 h 609600"/>
                  <a:gd name="connsiteX62" fmla="*/ 246650 w 381000"/>
                  <a:gd name="connsiteY62" fmla="*/ 460438 h 609600"/>
                  <a:gd name="connsiteX63" fmla="*/ 254984 w 381000"/>
                  <a:gd name="connsiteY63" fmla="*/ 469487 h 609600"/>
                  <a:gd name="connsiteX64" fmla="*/ 262033 w 381000"/>
                  <a:gd name="connsiteY64" fmla="*/ 475821 h 609600"/>
                  <a:gd name="connsiteX65" fmla="*/ 264176 w 381000"/>
                  <a:gd name="connsiteY65" fmla="*/ 477631 h 609600"/>
                  <a:gd name="connsiteX66" fmla="*/ 264223 w 381000"/>
                  <a:gd name="connsiteY66" fmla="*/ 477631 h 609600"/>
                  <a:gd name="connsiteX67" fmla="*/ 265843 w 381000"/>
                  <a:gd name="connsiteY67" fmla="*/ 478917 h 609600"/>
                  <a:gd name="connsiteX68" fmla="*/ 267367 w 381000"/>
                  <a:gd name="connsiteY68" fmla="*/ 480060 h 609600"/>
                  <a:gd name="connsiteX69" fmla="*/ 268319 w 381000"/>
                  <a:gd name="connsiteY69" fmla="*/ 480774 h 609600"/>
                  <a:gd name="connsiteX70" fmla="*/ 272129 w 381000"/>
                  <a:gd name="connsiteY70" fmla="*/ 483441 h 609600"/>
                  <a:gd name="connsiteX71" fmla="*/ 272939 w 381000"/>
                  <a:gd name="connsiteY71" fmla="*/ 484013 h 609600"/>
                  <a:gd name="connsiteX72" fmla="*/ 276844 w 381000"/>
                  <a:gd name="connsiteY72" fmla="*/ 486489 h 609600"/>
                  <a:gd name="connsiteX73" fmla="*/ 281321 w 381000"/>
                  <a:gd name="connsiteY73" fmla="*/ 489061 h 609600"/>
                  <a:gd name="connsiteX74" fmla="*/ 281940 w 381000"/>
                  <a:gd name="connsiteY74" fmla="*/ 489395 h 609600"/>
                  <a:gd name="connsiteX75" fmla="*/ 290227 w 381000"/>
                  <a:gd name="connsiteY75" fmla="*/ 494252 h 609600"/>
                  <a:gd name="connsiteX76" fmla="*/ 291179 w 381000"/>
                  <a:gd name="connsiteY76" fmla="*/ 494824 h 609600"/>
                  <a:gd name="connsiteX77" fmla="*/ 295561 w 381000"/>
                  <a:gd name="connsiteY77" fmla="*/ 497681 h 609600"/>
                  <a:gd name="connsiteX78" fmla="*/ 304229 w 381000"/>
                  <a:gd name="connsiteY78" fmla="*/ 503730 h 609600"/>
                  <a:gd name="connsiteX79" fmla="*/ 304276 w 381000"/>
                  <a:gd name="connsiteY79" fmla="*/ 503730 h 609600"/>
                  <a:gd name="connsiteX80" fmla="*/ 314801 w 381000"/>
                  <a:gd name="connsiteY80" fmla="*/ 512159 h 609600"/>
                  <a:gd name="connsiteX81" fmla="*/ 324660 w 381000"/>
                  <a:gd name="connsiteY81" fmla="*/ 52125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1000" h="609600">
                    <a:moveTo>
                      <a:pt x="324660" y="521256"/>
                    </a:moveTo>
                    <a:cubicBezTo>
                      <a:pt x="337756" y="534257"/>
                      <a:pt x="348948" y="549069"/>
                      <a:pt x="357759" y="565404"/>
                    </a:cubicBezTo>
                    <a:cubicBezTo>
                      <a:pt x="309039" y="594312"/>
                      <a:pt x="252031" y="610886"/>
                      <a:pt x="191167" y="610886"/>
                    </a:cubicBezTo>
                    <a:cubicBezTo>
                      <a:pt x="130302" y="610886"/>
                      <a:pt x="73342" y="594312"/>
                      <a:pt x="24622" y="565404"/>
                    </a:cubicBezTo>
                    <a:cubicBezTo>
                      <a:pt x="30051" y="555308"/>
                      <a:pt x="36433" y="545783"/>
                      <a:pt x="43577" y="536924"/>
                    </a:cubicBezTo>
                    <a:cubicBezTo>
                      <a:pt x="45815" y="534114"/>
                      <a:pt x="48149" y="531400"/>
                      <a:pt x="50530" y="528780"/>
                    </a:cubicBezTo>
                    <a:cubicBezTo>
                      <a:pt x="51721" y="527447"/>
                      <a:pt x="52959" y="526113"/>
                      <a:pt x="54197" y="524828"/>
                    </a:cubicBezTo>
                    <a:cubicBezTo>
                      <a:pt x="55435" y="523542"/>
                      <a:pt x="56721" y="522256"/>
                      <a:pt x="58007" y="520970"/>
                    </a:cubicBezTo>
                    <a:cubicBezTo>
                      <a:pt x="64341" y="514636"/>
                      <a:pt x="71199" y="508825"/>
                      <a:pt x="78391" y="503492"/>
                    </a:cubicBezTo>
                    <a:cubicBezTo>
                      <a:pt x="82010" y="500825"/>
                      <a:pt x="85630" y="498348"/>
                      <a:pt x="89392" y="495919"/>
                    </a:cubicBezTo>
                    <a:cubicBezTo>
                      <a:pt x="91011" y="494919"/>
                      <a:pt x="92678" y="493919"/>
                      <a:pt x="94297" y="492966"/>
                    </a:cubicBezTo>
                    <a:cubicBezTo>
                      <a:pt x="95250" y="492395"/>
                      <a:pt x="96202" y="491823"/>
                      <a:pt x="97155" y="491252"/>
                    </a:cubicBezTo>
                    <a:cubicBezTo>
                      <a:pt x="97584" y="491014"/>
                      <a:pt x="97965" y="490823"/>
                      <a:pt x="98393" y="490585"/>
                    </a:cubicBezTo>
                    <a:cubicBezTo>
                      <a:pt x="98822" y="490299"/>
                      <a:pt x="99250" y="490109"/>
                      <a:pt x="99679" y="489871"/>
                    </a:cubicBezTo>
                    <a:cubicBezTo>
                      <a:pt x="100108" y="489585"/>
                      <a:pt x="100536" y="489347"/>
                      <a:pt x="100965" y="489109"/>
                    </a:cubicBezTo>
                    <a:cubicBezTo>
                      <a:pt x="101013" y="489061"/>
                      <a:pt x="101108" y="489109"/>
                      <a:pt x="101108" y="489109"/>
                    </a:cubicBezTo>
                    <a:lnTo>
                      <a:pt x="101108" y="489061"/>
                    </a:lnTo>
                    <a:cubicBezTo>
                      <a:pt x="102298" y="488394"/>
                      <a:pt x="103394" y="487728"/>
                      <a:pt x="104584" y="487109"/>
                    </a:cubicBezTo>
                    <a:cubicBezTo>
                      <a:pt x="104584" y="487109"/>
                      <a:pt x="104584" y="487061"/>
                      <a:pt x="104632" y="487061"/>
                    </a:cubicBezTo>
                    <a:cubicBezTo>
                      <a:pt x="104965" y="486870"/>
                      <a:pt x="105299" y="486632"/>
                      <a:pt x="105632" y="486442"/>
                    </a:cubicBezTo>
                    <a:cubicBezTo>
                      <a:pt x="106728" y="485775"/>
                      <a:pt x="107823" y="485108"/>
                      <a:pt x="108918" y="484394"/>
                    </a:cubicBezTo>
                    <a:cubicBezTo>
                      <a:pt x="112204" y="482251"/>
                      <a:pt x="115348" y="479965"/>
                      <a:pt x="118348" y="477536"/>
                    </a:cubicBezTo>
                    <a:cubicBezTo>
                      <a:pt x="118396" y="477584"/>
                      <a:pt x="118396" y="477584"/>
                      <a:pt x="118396" y="477631"/>
                    </a:cubicBezTo>
                    <a:lnTo>
                      <a:pt x="118443" y="477584"/>
                    </a:lnTo>
                    <a:cubicBezTo>
                      <a:pt x="124349" y="472916"/>
                      <a:pt x="129873" y="467630"/>
                      <a:pt x="134826" y="461820"/>
                    </a:cubicBezTo>
                    <a:cubicBezTo>
                      <a:pt x="132350" y="459010"/>
                      <a:pt x="130826" y="455295"/>
                      <a:pt x="130826" y="451295"/>
                    </a:cubicBezTo>
                    <a:lnTo>
                      <a:pt x="130826" y="429673"/>
                    </a:lnTo>
                    <a:cubicBezTo>
                      <a:pt x="130826" y="423577"/>
                      <a:pt x="134255" y="418290"/>
                      <a:pt x="139255" y="415576"/>
                    </a:cubicBezTo>
                    <a:cubicBezTo>
                      <a:pt x="136827" y="414099"/>
                      <a:pt x="134398" y="412480"/>
                      <a:pt x="132017" y="410813"/>
                    </a:cubicBezTo>
                    <a:cubicBezTo>
                      <a:pt x="130635" y="409861"/>
                      <a:pt x="129302" y="408908"/>
                      <a:pt x="127921" y="407908"/>
                    </a:cubicBezTo>
                    <a:cubicBezTo>
                      <a:pt x="123682" y="404860"/>
                      <a:pt x="119491" y="401479"/>
                      <a:pt x="115348" y="397859"/>
                    </a:cubicBezTo>
                    <a:cubicBezTo>
                      <a:pt x="114205" y="396812"/>
                      <a:pt x="113062" y="395811"/>
                      <a:pt x="111919" y="394764"/>
                    </a:cubicBezTo>
                    <a:cubicBezTo>
                      <a:pt x="110776" y="393716"/>
                      <a:pt x="109633" y="392668"/>
                      <a:pt x="108537" y="391620"/>
                    </a:cubicBezTo>
                    <a:cubicBezTo>
                      <a:pt x="105918" y="389096"/>
                      <a:pt x="103346" y="386525"/>
                      <a:pt x="100870" y="383810"/>
                    </a:cubicBezTo>
                    <a:cubicBezTo>
                      <a:pt x="40862" y="349425"/>
                      <a:pt x="0" y="281797"/>
                      <a:pt x="0" y="203978"/>
                    </a:cubicBezTo>
                    <a:cubicBezTo>
                      <a:pt x="0" y="95774"/>
                      <a:pt x="79010" y="7191"/>
                      <a:pt x="178832" y="476"/>
                    </a:cubicBezTo>
                    <a:cubicBezTo>
                      <a:pt x="180308" y="333"/>
                      <a:pt x="181785" y="286"/>
                      <a:pt x="183261" y="191"/>
                    </a:cubicBezTo>
                    <a:cubicBezTo>
                      <a:pt x="183404" y="143"/>
                      <a:pt x="183499" y="143"/>
                      <a:pt x="183642" y="143"/>
                    </a:cubicBezTo>
                    <a:cubicBezTo>
                      <a:pt x="184642" y="143"/>
                      <a:pt x="185642" y="95"/>
                      <a:pt x="186642" y="48"/>
                    </a:cubicBezTo>
                    <a:cubicBezTo>
                      <a:pt x="188119" y="48"/>
                      <a:pt x="189595" y="0"/>
                      <a:pt x="191071" y="0"/>
                    </a:cubicBezTo>
                    <a:lnTo>
                      <a:pt x="191214" y="0"/>
                    </a:lnTo>
                    <a:cubicBezTo>
                      <a:pt x="192738" y="0"/>
                      <a:pt x="194262" y="48"/>
                      <a:pt x="195834" y="48"/>
                    </a:cubicBezTo>
                    <a:lnTo>
                      <a:pt x="196120" y="48"/>
                    </a:lnTo>
                    <a:cubicBezTo>
                      <a:pt x="197215" y="95"/>
                      <a:pt x="198263" y="143"/>
                      <a:pt x="199358" y="191"/>
                    </a:cubicBezTo>
                    <a:lnTo>
                      <a:pt x="199454" y="191"/>
                    </a:lnTo>
                    <a:cubicBezTo>
                      <a:pt x="199930" y="238"/>
                      <a:pt x="200454" y="286"/>
                      <a:pt x="200930" y="286"/>
                    </a:cubicBezTo>
                    <a:cubicBezTo>
                      <a:pt x="201549" y="333"/>
                      <a:pt x="202168" y="381"/>
                      <a:pt x="202787" y="429"/>
                    </a:cubicBezTo>
                    <a:cubicBezTo>
                      <a:pt x="302990" y="6810"/>
                      <a:pt x="382381" y="95488"/>
                      <a:pt x="382381" y="203978"/>
                    </a:cubicBezTo>
                    <a:cubicBezTo>
                      <a:pt x="382381" y="281750"/>
                      <a:pt x="341614" y="349377"/>
                      <a:pt x="281559" y="383762"/>
                    </a:cubicBezTo>
                    <a:lnTo>
                      <a:pt x="281416" y="383905"/>
                    </a:lnTo>
                    <a:cubicBezTo>
                      <a:pt x="277987" y="387572"/>
                      <a:pt x="274510" y="391049"/>
                      <a:pt x="270939" y="394335"/>
                    </a:cubicBezTo>
                    <a:cubicBezTo>
                      <a:pt x="270224" y="395002"/>
                      <a:pt x="269462" y="395669"/>
                      <a:pt x="268748" y="396335"/>
                    </a:cubicBezTo>
                    <a:cubicBezTo>
                      <a:pt x="267510" y="397431"/>
                      <a:pt x="266319" y="398478"/>
                      <a:pt x="265033" y="399526"/>
                    </a:cubicBezTo>
                    <a:cubicBezTo>
                      <a:pt x="264081" y="400383"/>
                      <a:pt x="263080" y="401193"/>
                      <a:pt x="262080" y="402003"/>
                    </a:cubicBezTo>
                    <a:cubicBezTo>
                      <a:pt x="259556" y="404098"/>
                      <a:pt x="256984" y="406098"/>
                      <a:pt x="254365" y="408003"/>
                    </a:cubicBezTo>
                    <a:cubicBezTo>
                      <a:pt x="253317" y="408813"/>
                      <a:pt x="252174" y="409575"/>
                      <a:pt x="251079" y="410337"/>
                    </a:cubicBezTo>
                    <a:cubicBezTo>
                      <a:pt x="249317" y="411623"/>
                      <a:pt x="247507" y="412813"/>
                      <a:pt x="245650" y="414004"/>
                    </a:cubicBezTo>
                    <a:cubicBezTo>
                      <a:pt x="244650" y="414671"/>
                      <a:pt x="243650" y="415290"/>
                      <a:pt x="242602" y="415909"/>
                    </a:cubicBezTo>
                    <a:cubicBezTo>
                      <a:pt x="242411" y="416004"/>
                      <a:pt x="242268" y="416100"/>
                      <a:pt x="242125" y="416195"/>
                    </a:cubicBezTo>
                    <a:cubicBezTo>
                      <a:pt x="246602" y="419005"/>
                      <a:pt x="249603" y="424005"/>
                      <a:pt x="249603" y="429673"/>
                    </a:cubicBezTo>
                    <a:lnTo>
                      <a:pt x="249603" y="451295"/>
                    </a:lnTo>
                    <a:cubicBezTo>
                      <a:pt x="249603" y="454676"/>
                      <a:pt x="248507" y="457819"/>
                      <a:pt x="246650" y="460391"/>
                    </a:cubicBezTo>
                    <a:lnTo>
                      <a:pt x="246650" y="460438"/>
                    </a:lnTo>
                    <a:cubicBezTo>
                      <a:pt x="249269" y="463629"/>
                      <a:pt x="252031" y="466630"/>
                      <a:pt x="254984" y="469487"/>
                    </a:cubicBezTo>
                    <a:cubicBezTo>
                      <a:pt x="257270" y="471726"/>
                      <a:pt x="259604" y="473821"/>
                      <a:pt x="262033" y="475821"/>
                    </a:cubicBezTo>
                    <a:cubicBezTo>
                      <a:pt x="262747" y="476441"/>
                      <a:pt x="263461" y="477012"/>
                      <a:pt x="264176" y="477631"/>
                    </a:cubicBezTo>
                    <a:lnTo>
                      <a:pt x="264223" y="477631"/>
                    </a:lnTo>
                    <a:cubicBezTo>
                      <a:pt x="264747" y="478060"/>
                      <a:pt x="265319" y="478536"/>
                      <a:pt x="265843" y="478917"/>
                    </a:cubicBezTo>
                    <a:cubicBezTo>
                      <a:pt x="266367" y="479346"/>
                      <a:pt x="266843" y="479727"/>
                      <a:pt x="267367" y="480060"/>
                    </a:cubicBezTo>
                    <a:cubicBezTo>
                      <a:pt x="267652" y="480346"/>
                      <a:pt x="267986" y="480536"/>
                      <a:pt x="268319" y="480774"/>
                    </a:cubicBezTo>
                    <a:cubicBezTo>
                      <a:pt x="269605" y="481727"/>
                      <a:pt x="270843" y="482584"/>
                      <a:pt x="272129" y="483441"/>
                    </a:cubicBezTo>
                    <a:cubicBezTo>
                      <a:pt x="272367" y="483680"/>
                      <a:pt x="272653" y="483822"/>
                      <a:pt x="272939" y="484013"/>
                    </a:cubicBezTo>
                    <a:cubicBezTo>
                      <a:pt x="274225" y="484870"/>
                      <a:pt x="275511" y="485680"/>
                      <a:pt x="276844" y="486489"/>
                    </a:cubicBezTo>
                    <a:cubicBezTo>
                      <a:pt x="278321" y="487394"/>
                      <a:pt x="279797" y="488251"/>
                      <a:pt x="281321" y="489061"/>
                    </a:cubicBezTo>
                    <a:cubicBezTo>
                      <a:pt x="281559" y="489109"/>
                      <a:pt x="281750" y="489252"/>
                      <a:pt x="281940" y="489395"/>
                    </a:cubicBezTo>
                    <a:cubicBezTo>
                      <a:pt x="284750" y="490966"/>
                      <a:pt x="287512" y="492585"/>
                      <a:pt x="290227" y="494252"/>
                    </a:cubicBezTo>
                    <a:cubicBezTo>
                      <a:pt x="290560" y="494443"/>
                      <a:pt x="290846" y="494633"/>
                      <a:pt x="291179" y="494824"/>
                    </a:cubicBezTo>
                    <a:cubicBezTo>
                      <a:pt x="292656" y="495729"/>
                      <a:pt x="294132" y="496634"/>
                      <a:pt x="295561" y="497681"/>
                    </a:cubicBezTo>
                    <a:cubicBezTo>
                      <a:pt x="298513" y="499539"/>
                      <a:pt x="301419" y="501587"/>
                      <a:pt x="304229" y="503730"/>
                    </a:cubicBezTo>
                    <a:lnTo>
                      <a:pt x="304276" y="503730"/>
                    </a:lnTo>
                    <a:cubicBezTo>
                      <a:pt x="307896" y="506397"/>
                      <a:pt x="311420" y="509207"/>
                      <a:pt x="314801" y="512159"/>
                    </a:cubicBezTo>
                    <a:cubicBezTo>
                      <a:pt x="318230" y="515064"/>
                      <a:pt x="321516" y="518112"/>
                      <a:pt x="324660" y="521256"/>
                    </a:cubicBezTo>
                    <a:close/>
                  </a:path>
                </a:pathLst>
              </a:custGeom>
              <a:no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9" name="Graphic 12">
              <a:extLst>
                <a:ext uri="{FF2B5EF4-FFF2-40B4-BE49-F238E27FC236}">
                  <a16:creationId xmlns:a16="http://schemas.microsoft.com/office/drawing/2014/main" id="{C008B256-3410-8C4C-B27F-EC69B7F2F0E6}"/>
                </a:ext>
              </a:extLst>
            </p:cNvPr>
            <p:cNvGrpSpPr/>
            <p:nvPr/>
          </p:nvGrpSpPr>
          <p:grpSpPr>
            <a:xfrm>
              <a:off x="3338232" y="3818104"/>
              <a:ext cx="537850" cy="997746"/>
              <a:chOff x="2362867" y="2063782"/>
              <a:chExt cx="328613" cy="609600"/>
            </a:xfrm>
            <a:solidFill>
              <a:schemeClr val="accent1"/>
            </a:solidFill>
          </p:grpSpPr>
          <p:sp>
            <p:nvSpPr>
              <p:cNvPr id="40" name="Freeform: Shape 167">
                <a:extLst>
                  <a:ext uri="{FF2B5EF4-FFF2-40B4-BE49-F238E27FC236}">
                    <a16:creationId xmlns:a16="http://schemas.microsoft.com/office/drawing/2014/main" id="{0A748D5F-BB48-E344-8442-D6F9E426040B}"/>
                  </a:ext>
                </a:extLst>
              </p:cNvPr>
              <p:cNvSpPr/>
              <p:nvPr/>
            </p:nvSpPr>
            <p:spPr>
              <a:xfrm>
                <a:off x="2564463" y="2359104"/>
                <a:ext cx="100013" cy="128588"/>
              </a:xfrm>
              <a:custGeom>
                <a:avLst/>
                <a:gdLst>
                  <a:gd name="connsiteX0" fmla="*/ 5429 w 100012"/>
                  <a:gd name="connsiteY0" fmla="*/ 126683 h 128587"/>
                  <a:gd name="connsiteX1" fmla="*/ 16383 w 100012"/>
                  <a:gd name="connsiteY1" fmla="*/ 120634 h 128587"/>
                  <a:gd name="connsiteX2" fmla="*/ 19431 w 100012"/>
                  <a:gd name="connsiteY2" fmla="*/ 118729 h 128587"/>
                  <a:gd name="connsiteX3" fmla="*/ 24860 w 100012"/>
                  <a:gd name="connsiteY3" fmla="*/ 115062 h 128587"/>
                  <a:gd name="connsiteX4" fmla="*/ 28147 w 100012"/>
                  <a:gd name="connsiteY4" fmla="*/ 112728 h 128587"/>
                  <a:gd name="connsiteX5" fmla="*/ 35862 w 100012"/>
                  <a:gd name="connsiteY5" fmla="*/ 106728 h 128587"/>
                  <a:gd name="connsiteX6" fmla="*/ 38814 w 100012"/>
                  <a:gd name="connsiteY6" fmla="*/ 104251 h 128587"/>
                  <a:gd name="connsiteX7" fmla="*/ 42482 w 100012"/>
                  <a:gd name="connsiteY7" fmla="*/ 101060 h 128587"/>
                  <a:gd name="connsiteX8" fmla="*/ 44672 w 100012"/>
                  <a:gd name="connsiteY8" fmla="*/ 99060 h 128587"/>
                  <a:gd name="connsiteX9" fmla="*/ 55150 w 100012"/>
                  <a:gd name="connsiteY9" fmla="*/ 88678 h 128587"/>
                  <a:gd name="connsiteX10" fmla="*/ 58817 w 100012"/>
                  <a:gd name="connsiteY10" fmla="*/ 84677 h 128587"/>
                  <a:gd name="connsiteX11" fmla="*/ 62865 w 100012"/>
                  <a:gd name="connsiteY11" fmla="*/ 80010 h 128587"/>
                  <a:gd name="connsiteX12" fmla="*/ 65627 w 100012"/>
                  <a:gd name="connsiteY12" fmla="*/ 76629 h 128587"/>
                  <a:gd name="connsiteX13" fmla="*/ 83820 w 100012"/>
                  <a:gd name="connsiteY13" fmla="*/ 50244 h 128587"/>
                  <a:gd name="connsiteX14" fmla="*/ 85725 w 100012"/>
                  <a:gd name="connsiteY14" fmla="*/ 46863 h 128587"/>
                  <a:gd name="connsiteX15" fmla="*/ 89773 w 100012"/>
                  <a:gd name="connsiteY15" fmla="*/ 39195 h 128587"/>
                  <a:gd name="connsiteX16" fmla="*/ 91678 w 100012"/>
                  <a:gd name="connsiteY16" fmla="*/ 35242 h 128587"/>
                  <a:gd name="connsiteX17" fmla="*/ 93441 w 100012"/>
                  <a:gd name="connsiteY17" fmla="*/ 31433 h 128587"/>
                  <a:gd name="connsiteX18" fmla="*/ 93679 w 100012"/>
                  <a:gd name="connsiteY18" fmla="*/ 30813 h 128587"/>
                  <a:gd name="connsiteX19" fmla="*/ 95250 w 100012"/>
                  <a:gd name="connsiteY19" fmla="*/ 27194 h 128587"/>
                  <a:gd name="connsiteX20" fmla="*/ 96917 w 100012"/>
                  <a:gd name="connsiteY20" fmla="*/ 23098 h 128587"/>
                  <a:gd name="connsiteX21" fmla="*/ 98250 w 100012"/>
                  <a:gd name="connsiteY21" fmla="*/ 19717 h 128587"/>
                  <a:gd name="connsiteX22" fmla="*/ 98679 w 100012"/>
                  <a:gd name="connsiteY22" fmla="*/ 18621 h 128587"/>
                  <a:gd name="connsiteX23" fmla="*/ 99965 w 100012"/>
                  <a:gd name="connsiteY23" fmla="*/ 15002 h 128587"/>
                  <a:gd name="connsiteX24" fmla="*/ 100108 w 100012"/>
                  <a:gd name="connsiteY24" fmla="*/ 14573 h 128587"/>
                  <a:gd name="connsiteX25" fmla="*/ 101441 w 100012"/>
                  <a:gd name="connsiteY25" fmla="*/ 10573 h 128587"/>
                  <a:gd name="connsiteX26" fmla="*/ 103918 w 100012"/>
                  <a:gd name="connsiteY26" fmla="*/ 2000 h 128587"/>
                  <a:gd name="connsiteX27" fmla="*/ 104489 w 100012"/>
                  <a:gd name="connsiteY27" fmla="*/ 0 h 128587"/>
                  <a:gd name="connsiteX28" fmla="*/ 104394 w 100012"/>
                  <a:gd name="connsiteY28" fmla="*/ 191 h 128587"/>
                  <a:gd name="connsiteX29" fmla="*/ 103918 w 100012"/>
                  <a:gd name="connsiteY29" fmla="*/ 2048 h 128587"/>
                  <a:gd name="connsiteX30" fmla="*/ 101441 w 100012"/>
                  <a:gd name="connsiteY30" fmla="*/ 10620 h 128587"/>
                  <a:gd name="connsiteX31" fmla="*/ 100108 w 100012"/>
                  <a:gd name="connsiteY31" fmla="*/ 14621 h 128587"/>
                  <a:gd name="connsiteX32" fmla="*/ 99965 w 100012"/>
                  <a:gd name="connsiteY32" fmla="*/ 15050 h 128587"/>
                  <a:gd name="connsiteX33" fmla="*/ 98679 w 100012"/>
                  <a:gd name="connsiteY33" fmla="*/ 18669 h 128587"/>
                  <a:gd name="connsiteX34" fmla="*/ 98250 w 100012"/>
                  <a:gd name="connsiteY34" fmla="*/ 19764 h 128587"/>
                  <a:gd name="connsiteX35" fmla="*/ 96917 w 100012"/>
                  <a:gd name="connsiteY35" fmla="*/ 23146 h 128587"/>
                  <a:gd name="connsiteX36" fmla="*/ 95250 w 100012"/>
                  <a:gd name="connsiteY36" fmla="*/ 27242 h 128587"/>
                  <a:gd name="connsiteX37" fmla="*/ 93679 w 100012"/>
                  <a:gd name="connsiteY37" fmla="*/ 30861 h 128587"/>
                  <a:gd name="connsiteX38" fmla="*/ 93441 w 100012"/>
                  <a:gd name="connsiteY38" fmla="*/ 31480 h 128587"/>
                  <a:gd name="connsiteX39" fmla="*/ 91678 w 100012"/>
                  <a:gd name="connsiteY39" fmla="*/ 35290 h 128587"/>
                  <a:gd name="connsiteX40" fmla="*/ 89773 w 100012"/>
                  <a:gd name="connsiteY40" fmla="*/ 39243 h 128587"/>
                  <a:gd name="connsiteX41" fmla="*/ 85725 w 100012"/>
                  <a:gd name="connsiteY41" fmla="*/ 46911 h 128587"/>
                  <a:gd name="connsiteX42" fmla="*/ 83820 w 100012"/>
                  <a:gd name="connsiteY42" fmla="*/ 50292 h 128587"/>
                  <a:gd name="connsiteX43" fmla="*/ 65627 w 100012"/>
                  <a:gd name="connsiteY43" fmla="*/ 76676 h 128587"/>
                  <a:gd name="connsiteX44" fmla="*/ 62865 w 100012"/>
                  <a:gd name="connsiteY44" fmla="*/ 80058 h 128587"/>
                  <a:gd name="connsiteX45" fmla="*/ 58817 w 100012"/>
                  <a:gd name="connsiteY45" fmla="*/ 84725 h 128587"/>
                  <a:gd name="connsiteX46" fmla="*/ 55150 w 100012"/>
                  <a:gd name="connsiteY46" fmla="*/ 88725 h 128587"/>
                  <a:gd name="connsiteX47" fmla="*/ 44672 w 100012"/>
                  <a:gd name="connsiteY47" fmla="*/ 99108 h 128587"/>
                  <a:gd name="connsiteX48" fmla="*/ 42482 w 100012"/>
                  <a:gd name="connsiteY48" fmla="*/ 101108 h 128587"/>
                  <a:gd name="connsiteX49" fmla="*/ 38814 w 100012"/>
                  <a:gd name="connsiteY49" fmla="*/ 104299 h 128587"/>
                  <a:gd name="connsiteX50" fmla="*/ 35862 w 100012"/>
                  <a:gd name="connsiteY50" fmla="*/ 106775 h 128587"/>
                  <a:gd name="connsiteX51" fmla="*/ 28147 w 100012"/>
                  <a:gd name="connsiteY51" fmla="*/ 112776 h 128587"/>
                  <a:gd name="connsiteX52" fmla="*/ 24860 w 100012"/>
                  <a:gd name="connsiteY52" fmla="*/ 115110 h 128587"/>
                  <a:gd name="connsiteX53" fmla="*/ 19431 w 100012"/>
                  <a:gd name="connsiteY53" fmla="*/ 118777 h 128587"/>
                  <a:gd name="connsiteX54" fmla="*/ 16383 w 100012"/>
                  <a:gd name="connsiteY54" fmla="*/ 120682 h 128587"/>
                  <a:gd name="connsiteX55" fmla="*/ 5429 w 100012"/>
                  <a:gd name="connsiteY55" fmla="*/ 126683 h 128587"/>
                  <a:gd name="connsiteX56" fmla="*/ 2762 w 100012"/>
                  <a:gd name="connsiteY56" fmla="*/ 128016 h 128587"/>
                  <a:gd name="connsiteX57" fmla="*/ 0 w 100012"/>
                  <a:gd name="connsiteY57" fmla="*/ 129302 h 128587"/>
                  <a:gd name="connsiteX58" fmla="*/ 0 w 100012"/>
                  <a:gd name="connsiteY58" fmla="*/ 129302 h 128587"/>
                  <a:gd name="connsiteX59" fmla="*/ 2762 w 100012"/>
                  <a:gd name="connsiteY59" fmla="*/ 128016 h 128587"/>
                  <a:gd name="connsiteX60" fmla="*/ 5429 w 100012"/>
                  <a:gd name="connsiteY60" fmla="*/ 126683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12" h="128587">
                    <a:moveTo>
                      <a:pt x="5429" y="126683"/>
                    </a:moveTo>
                    <a:cubicBezTo>
                      <a:pt x="9049" y="124920"/>
                      <a:pt x="12716" y="122872"/>
                      <a:pt x="16383" y="120634"/>
                    </a:cubicBezTo>
                    <a:cubicBezTo>
                      <a:pt x="17431" y="120015"/>
                      <a:pt x="18431" y="119396"/>
                      <a:pt x="19431" y="118729"/>
                    </a:cubicBezTo>
                    <a:cubicBezTo>
                      <a:pt x="21241" y="117538"/>
                      <a:pt x="23051" y="116348"/>
                      <a:pt x="24860" y="115062"/>
                    </a:cubicBezTo>
                    <a:cubicBezTo>
                      <a:pt x="25956" y="114300"/>
                      <a:pt x="27051" y="113538"/>
                      <a:pt x="28147" y="112728"/>
                    </a:cubicBezTo>
                    <a:cubicBezTo>
                      <a:pt x="30766" y="110871"/>
                      <a:pt x="33290" y="108823"/>
                      <a:pt x="35862" y="106728"/>
                    </a:cubicBezTo>
                    <a:cubicBezTo>
                      <a:pt x="36862" y="105918"/>
                      <a:pt x="37862" y="105108"/>
                      <a:pt x="38814" y="104251"/>
                    </a:cubicBezTo>
                    <a:cubicBezTo>
                      <a:pt x="40053" y="103203"/>
                      <a:pt x="41291" y="102156"/>
                      <a:pt x="42482" y="101060"/>
                    </a:cubicBezTo>
                    <a:cubicBezTo>
                      <a:pt x="43244" y="100393"/>
                      <a:pt x="44006" y="99727"/>
                      <a:pt x="44672" y="99060"/>
                    </a:cubicBezTo>
                    <a:cubicBezTo>
                      <a:pt x="48244" y="95821"/>
                      <a:pt x="51721" y="92345"/>
                      <a:pt x="55150" y="88678"/>
                    </a:cubicBezTo>
                    <a:cubicBezTo>
                      <a:pt x="56388" y="87344"/>
                      <a:pt x="57626" y="86011"/>
                      <a:pt x="58817" y="84677"/>
                    </a:cubicBezTo>
                    <a:cubicBezTo>
                      <a:pt x="60150" y="83153"/>
                      <a:pt x="61532" y="81582"/>
                      <a:pt x="62865" y="80010"/>
                    </a:cubicBezTo>
                    <a:cubicBezTo>
                      <a:pt x="63818" y="78915"/>
                      <a:pt x="64770" y="77772"/>
                      <a:pt x="65627" y="76629"/>
                    </a:cubicBezTo>
                    <a:cubicBezTo>
                      <a:pt x="72247" y="68485"/>
                      <a:pt x="78343" y="59674"/>
                      <a:pt x="83820" y="50244"/>
                    </a:cubicBezTo>
                    <a:cubicBezTo>
                      <a:pt x="84487" y="49101"/>
                      <a:pt x="85106" y="47958"/>
                      <a:pt x="85725" y="46863"/>
                    </a:cubicBezTo>
                    <a:cubicBezTo>
                      <a:pt x="87106" y="44339"/>
                      <a:pt x="88487" y="41767"/>
                      <a:pt x="89773" y="39195"/>
                    </a:cubicBezTo>
                    <a:cubicBezTo>
                      <a:pt x="90440" y="37862"/>
                      <a:pt x="91107" y="36576"/>
                      <a:pt x="91678" y="35242"/>
                    </a:cubicBezTo>
                    <a:cubicBezTo>
                      <a:pt x="92297" y="34004"/>
                      <a:pt x="92869" y="32718"/>
                      <a:pt x="93441" y="31433"/>
                    </a:cubicBezTo>
                    <a:cubicBezTo>
                      <a:pt x="93488" y="31242"/>
                      <a:pt x="93631" y="31051"/>
                      <a:pt x="93679" y="30813"/>
                    </a:cubicBezTo>
                    <a:cubicBezTo>
                      <a:pt x="94202" y="29623"/>
                      <a:pt x="94726" y="28384"/>
                      <a:pt x="95250" y="27194"/>
                    </a:cubicBezTo>
                    <a:cubicBezTo>
                      <a:pt x="95822" y="25860"/>
                      <a:pt x="96393" y="24479"/>
                      <a:pt x="96917" y="23098"/>
                    </a:cubicBezTo>
                    <a:cubicBezTo>
                      <a:pt x="97393" y="21955"/>
                      <a:pt x="97822" y="20812"/>
                      <a:pt x="98250" y="19717"/>
                    </a:cubicBezTo>
                    <a:cubicBezTo>
                      <a:pt x="98393" y="19336"/>
                      <a:pt x="98536" y="18955"/>
                      <a:pt x="98679" y="18621"/>
                    </a:cubicBezTo>
                    <a:cubicBezTo>
                      <a:pt x="99108" y="17431"/>
                      <a:pt x="99536" y="16192"/>
                      <a:pt x="99965" y="15002"/>
                    </a:cubicBezTo>
                    <a:cubicBezTo>
                      <a:pt x="100013" y="14859"/>
                      <a:pt x="100060" y="14716"/>
                      <a:pt x="100108" y="14573"/>
                    </a:cubicBezTo>
                    <a:cubicBezTo>
                      <a:pt x="100584" y="13240"/>
                      <a:pt x="101013" y="11906"/>
                      <a:pt x="101441" y="10573"/>
                    </a:cubicBezTo>
                    <a:cubicBezTo>
                      <a:pt x="102346" y="7763"/>
                      <a:pt x="103204" y="4905"/>
                      <a:pt x="103918" y="2000"/>
                    </a:cubicBezTo>
                    <a:cubicBezTo>
                      <a:pt x="104108" y="1333"/>
                      <a:pt x="104299" y="667"/>
                      <a:pt x="104489" y="0"/>
                    </a:cubicBezTo>
                    <a:lnTo>
                      <a:pt x="104394" y="191"/>
                    </a:lnTo>
                    <a:cubicBezTo>
                      <a:pt x="104299" y="810"/>
                      <a:pt x="104108" y="1429"/>
                      <a:pt x="103918" y="2048"/>
                    </a:cubicBezTo>
                    <a:cubicBezTo>
                      <a:pt x="103156" y="4953"/>
                      <a:pt x="102299" y="7810"/>
                      <a:pt x="101441" y="10620"/>
                    </a:cubicBezTo>
                    <a:cubicBezTo>
                      <a:pt x="101013" y="11954"/>
                      <a:pt x="100584" y="13287"/>
                      <a:pt x="100108" y="14621"/>
                    </a:cubicBezTo>
                    <a:cubicBezTo>
                      <a:pt x="100060" y="14764"/>
                      <a:pt x="100013" y="14907"/>
                      <a:pt x="99965" y="15050"/>
                    </a:cubicBezTo>
                    <a:cubicBezTo>
                      <a:pt x="99536" y="16240"/>
                      <a:pt x="99108" y="17478"/>
                      <a:pt x="98679" y="18669"/>
                    </a:cubicBezTo>
                    <a:cubicBezTo>
                      <a:pt x="98536" y="19002"/>
                      <a:pt x="98393" y="19383"/>
                      <a:pt x="98250" y="19764"/>
                    </a:cubicBezTo>
                    <a:cubicBezTo>
                      <a:pt x="97822" y="20907"/>
                      <a:pt x="97393" y="22050"/>
                      <a:pt x="96917" y="23146"/>
                    </a:cubicBezTo>
                    <a:cubicBezTo>
                      <a:pt x="96393" y="24527"/>
                      <a:pt x="95822" y="25860"/>
                      <a:pt x="95250" y="27242"/>
                    </a:cubicBezTo>
                    <a:cubicBezTo>
                      <a:pt x="94774" y="28432"/>
                      <a:pt x="94202" y="29670"/>
                      <a:pt x="93679" y="30861"/>
                    </a:cubicBezTo>
                    <a:cubicBezTo>
                      <a:pt x="93631" y="31051"/>
                      <a:pt x="93488" y="31242"/>
                      <a:pt x="93441" y="31480"/>
                    </a:cubicBezTo>
                    <a:cubicBezTo>
                      <a:pt x="92821" y="32766"/>
                      <a:pt x="92250" y="34052"/>
                      <a:pt x="91678" y="35290"/>
                    </a:cubicBezTo>
                    <a:cubicBezTo>
                      <a:pt x="91059" y="36624"/>
                      <a:pt x="90440" y="37909"/>
                      <a:pt x="89773" y="39243"/>
                    </a:cubicBezTo>
                    <a:cubicBezTo>
                      <a:pt x="88487" y="41815"/>
                      <a:pt x="87106" y="44434"/>
                      <a:pt x="85725" y="46911"/>
                    </a:cubicBezTo>
                    <a:cubicBezTo>
                      <a:pt x="85106" y="48054"/>
                      <a:pt x="84439" y="49197"/>
                      <a:pt x="83820" y="50292"/>
                    </a:cubicBezTo>
                    <a:cubicBezTo>
                      <a:pt x="78343" y="59674"/>
                      <a:pt x="72247" y="68532"/>
                      <a:pt x="65627" y="76676"/>
                    </a:cubicBezTo>
                    <a:cubicBezTo>
                      <a:pt x="64723" y="77867"/>
                      <a:pt x="63818" y="78962"/>
                      <a:pt x="62865" y="80058"/>
                    </a:cubicBezTo>
                    <a:cubicBezTo>
                      <a:pt x="61532" y="81629"/>
                      <a:pt x="60198" y="83201"/>
                      <a:pt x="58817" y="84725"/>
                    </a:cubicBezTo>
                    <a:cubicBezTo>
                      <a:pt x="57626" y="86058"/>
                      <a:pt x="56388" y="87439"/>
                      <a:pt x="55150" y="88725"/>
                    </a:cubicBezTo>
                    <a:cubicBezTo>
                      <a:pt x="51721" y="92392"/>
                      <a:pt x="48244" y="95869"/>
                      <a:pt x="44672" y="99108"/>
                    </a:cubicBezTo>
                    <a:cubicBezTo>
                      <a:pt x="43958" y="99822"/>
                      <a:pt x="43196" y="100441"/>
                      <a:pt x="42482" y="101108"/>
                    </a:cubicBezTo>
                    <a:cubicBezTo>
                      <a:pt x="41291" y="102203"/>
                      <a:pt x="40053" y="103251"/>
                      <a:pt x="38814" y="104299"/>
                    </a:cubicBezTo>
                    <a:cubicBezTo>
                      <a:pt x="37862" y="105156"/>
                      <a:pt x="36862" y="105966"/>
                      <a:pt x="35862" y="106775"/>
                    </a:cubicBezTo>
                    <a:cubicBezTo>
                      <a:pt x="33290" y="108871"/>
                      <a:pt x="30718" y="110871"/>
                      <a:pt x="28147" y="112776"/>
                    </a:cubicBezTo>
                    <a:cubicBezTo>
                      <a:pt x="27099" y="113586"/>
                      <a:pt x="25956" y="114395"/>
                      <a:pt x="24860" y="115110"/>
                    </a:cubicBezTo>
                    <a:cubicBezTo>
                      <a:pt x="23098" y="116396"/>
                      <a:pt x="21241" y="117586"/>
                      <a:pt x="19431" y="118777"/>
                    </a:cubicBezTo>
                    <a:cubicBezTo>
                      <a:pt x="18431" y="119443"/>
                      <a:pt x="17383" y="120110"/>
                      <a:pt x="16383" y="120682"/>
                    </a:cubicBezTo>
                    <a:cubicBezTo>
                      <a:pt x="12716" y="122825"/>
                      <a:pt x="9049" y="124873"/>
                      <a:pt x="5429" y="126683"/>
                    </a:cubicBezTo>
                    <a:cubicBezTo>
                      <a:pt x="4524" y="127159"/>
                      <a:pt x="3667" y="127587"/>
                      <a:pt x="2762" y="128016"/>
                    </a:cubicBezTo>
                    <a:cubicBezTo>
                      <a:pt x="1857" y="128445"/>
                      <a:pt x="953" y="128873"/>
                      <a:pt x="0" y="129302"/>
                    </a:cubicBezTo>
                    <a:cubicBezTo>
                      <a:pt x="0" y="129302"/>
                      <a:pt x="0" y="129302"/>
                      <a:pt x="0" y="129302"/>
                    </a:cubicBezTo>
                    <a:cubicBezTo>
                      <a:pt x="953" y="128873"/>
                      <a:pt x="1857" y="128445"/>
                      <a:pt x="2762" y="128016"/>
                    </a:cubicBezTo>
                    <a:cubicBezTo>
                      <a:pt x="3667" y="127540"/>
                      <a:pt x="4572" y="127111"/>
                      <a:pt x="5429" y="126683"/>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Shape 168">
                <a:extLst>
                  <a:ext uri="{FF2B5EF4-FFF2-40B4-BE49-F238E27FC236}">
                    <a16:creationId xmlns:a16="http://schemas.microsoft.com/office/drawing/2014/main" id="{A04DEDF6-CA8C-014D-9FBD-4DF1527F3BB0}"/>
                  </a:ext>
                </a:extLst>
              </p:cNvPr>
              <p:cNvSpPr/>
              <p:nvPr/>
            </p:nvSpPr>
            <p:spPr>
              <a:xfrm>
                <a:off x="2674525" y="2311575"/>
                <a:ext cx="4763" cy="4763"/>
              </a:xfrm>
              <a:custGeom>
                <a:avLst/>
                <a:gdLst>
                  <a:gd name="connsiteX0" fmla="*/ 0 w 0"/>
                  <a:gd name="connsiteY0" fmla="*/ 4286 h 0"/>
                  <a:gd name="connsiteX1" fmla="*/ 0 w 0"/>
                  <a:gd name="connsiteY1" fmla="*/ 4286 h 0"/>
                  <a:gd name="connsiteX2" fmla="*/ 0 w 0"/>
                  <a:gd name="connsiteY2" fmla="*/ 0 h 0"/>
                  <a:gd name="connsiteX3" fmla="*/ 0 w 0"/>
                  <a:gd name="connsiteY3" fmla="*/ 4286 h 0"/>
                </a:gdLst>
                <a:ahLst/>
                <a:cxnLst>
                  <a:cxn ang="0">
                    <a:pos x="connsiteX0" y="connsiteY0"/>
                  </a:cxn>
                  <a:cxn ang="0">
                    <a:pos x="connsiteX1" y="connsiteY1"/>
                  </a:cxn>
                  <a:cxn ang="0">
                    <a:pos x="connsiteX2" y="connsiteY2"/>
                  </a:cxn>
                  <a:cxn ang="0">
                    <a:pos x="connsiteX3" y="connsiteY3"/>
                  </a:cxn>
                </a:cxnLst>
                <a:rect l="l" t="t" r="r" b="b"/>
                <a:pathLst>
                  <a:path>
                    <a:moveTo>
                      <a:pt x="0" y="4286"/>
                    </a:moveTo>
                    <a:lnTo>
                      <a:pt x="0" y="4286"/>
                    </a:lnTo>
                    <a:lnTo>
                      <a:pt x="0" y="0"/>
                    </a:lnTo>
                    <a:lnTo>
                      <a:pt x="0" y="4286"/>
                    </a:ln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Shape 169">
                <a:extLst>
                  <a:ext uri="{FF2B5EF4-FFF2-40B4-BE49-F238E27FC236}">
                    <a16:creationId xmlns:a16="http://schemas.microsoft.com/office/drawing/2014/main" id="{6E8D8F86-EDDE-EA43-96A0-64045BA4D071}"/>
                  </a:ext>
                </a:extLst>
              </p:cNvPr>
              <p:cNvSpPr/>
              <p:nvPr/>
            </p:nvSpPr>
            <p:spPr>
              <a:xfrm>
                <a:off x="2384346" y="2063782"/>
                <a:ext cx="200025" cy="247650"/>
              </a:xfrm>
              <a:custGeom>
                <a:avLst/>
                <a:gdLst>
                  <a:gd name="connsiteX0" fmla="*/ 0 w 200025"/>
                  <a:gd name="connsiteY0" fmla="*/ 252079 h 247650"/>
                  <a:gd name="connsiteX1" fmla="*/ 0 w 200025"/>
                  <a:gd name="connsiteY1" fmla="*/ 212741 h 247650"/>
                  <a:gd name="connsiteX2" fmla="*/ 0 w 200025"/>
                  <a:gd name="connsiteY2" fmla="*/ 209741 h 247650"/>
                  <a:gd name="connsiteX3" fmla="*/ 0 w 200025"/>
                  <a:gd name="connsiteY3" fmla="*/ 157163 h 247650"/>
                  <a:gd name="connsiteX4" fmla="*/ 0 w 200025"/>
                  <a:gd name="connsiteY4" fmla="*/ 156639 h 247650"/>
                  <a:gd name="connsiteX5" fmla="*/ 0 w 200025"/>
                  <a:gd name="connsiteY5" fmla="*/ 144304 h 247650"/>
                  <a:gd name="connsiteX6" fmla="*/ 144971 w 200025"/>
                  <a:gd name="connsiteY6" fmla="*/ 0 h 247650"/>
                  <a:gd name="connsiteX7" fmla="*/ 145113 w 200025"/>
                  <a:gd name="connsiteY7" fmla="*/ 0 h 247650"/>
                  <a:gd name="connsiteX8" fmla="*/ 177260 w 200025"/>
                  <a:gd name="connsiteY8" fmla="*/ 3524 h 247650"/>
                  <a:gd name="connsiteX9" fmla="*/ 204407 w 200025"/>
                  <a:gd name="connsiteY9" fmla="*/ 12573 h 247650"/>
                  <a:gd name="connsiteX10" fmla="*/ 204407 w 200025"/>
                  <a:gd name="connsiteY10" fmla="*/ 12573 h 247650"/>
                  <a:gd name="connsiteX11" fmla="*/ 204407 w 200025"/>
                  <a:gd name="connsiteY11" fmla="*/ 12573 h 247650"/>
                  <a:gd name="connsiteX12" fmla="*/ 204407 w 200025"/>
                  <a:gd name="connsiteY12" fmla="*/ 12573 h 247650"/>
                  <a:gd name="connsiteX13" fmla="*/ 177260 w 200025"/>
                  <a:gd name="connsiteY13" fmla="*/ 3524 h 247650"/>
                  <a:gd name="connsiteX14" fmla="*/ 145113 w 200025"/>
                  <a:gd name="connsiteY14" fmla="*/ 0 h 247650"/>
                  <a:gd name="connsiteX15" fmla="*/ 144971 w 200025"/>
                  <a:gd name="connsiteY15" fmla="*/ 0 h 247650"/>
                  <a:gd name="connsiteX16" fmla="*/ 0 w 200025"/>
                  <a:gd name="connsiteY16" fmla="*/ 144304 h 247650"/>
                  <a:gd name="connsiteX17" fmla="*/ 0 w 200025"/>
                  <a:gd name="connsiteY17" fmla="*/ 252079 h 247650"/>
                  <a:gd name="connsiteX18" fmla="*/ 0 w 200025"/>
                  <a:gd name="connsiteY18" fmla="*/ 252079 h 247650"/>
                  <a:gd name="connsiteX19" fmla="*/ 0 w 200025"/>
                  <a:gd name="connsiteY19" fmla="*/ 252079 h 247650"/>
                  <a:gd name="connsiteX20" fmla="*/ 0 w 200025"/>
                  <a:gd name="connsiteY20" fmla="*/ 25207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025" h="247650">
                    <a:moveTo>
                      <a:pt x="0" y="252079"/>
                    </a:moveTo>
                    <a:lnTo>
                      <a:pt x="0" y="212741"/>
                    </a:lnTo>
                    <a:lnTo>
                      <a:pt x="0" y="209741"/>
                    </a:lnTo>
                    <a:lnTo>
                      <a:pt x="0" y="157163"/>
                    </a:lnTo>
                    <a:cubicBezTo>
                      <a:pt x="0" y="156972"/>
                      <a:pt x="0" y="156829"/>
                      <a:pt x="0" y="156639"/>
                    </a:cubicBezTo>
                    <a:lnTo>
                      <a:pt x="0" y="144304"/>
                    </a:lnTo>
                    <a:cubicBezTo>
                      <a:pt x="0" y="64675"/>
                      <a:pt x="64913" y="95"/>
                      <a:pt x="144971" y="0"/>
                    </a:cubicBezTo>
                    <a:lnTo>
                      <a:pt x="145113" y="0"/>
                    </a:lnTo>
                    <a:cubicBezTo>
                      <a:pt x="156162" y="0"/>
                      <a:pt x="166926" y="1238"/>
                      <a:pt x="177260" y="3524"/>
                    </a:cubicBezTo>
                    <a:cubicBezTo>
                      <a:pt x="186690" y="5667"/>
                      <a:pt x="195786" y="8715"/>
                      <a:pt x="204407" y="12573"/>
                    </a:cubicBezTo>
                    <a:cubicBezTo>
                      <a:pt x="204407" y="12573"/>
                      <a:pt x="204407" y="12573"/>
                      <a:pt x="204407" y="12573"/>
                    </a:cubicBezTo>
                    <a:cubicBezTo>
                      <a:pt x="204407" y="12573"/>
                      <a:pt x="204407" y="12573"/>
                      <a:pt x="204407" y="12573"/>
                    </a:cubicBezTo>
                    <a:cubicBezTo>
                      <a:pt x="204407" y="12573"/>
                      <a:pt x="204407" y="12573"/>
                      <a:pt x="204407" y="12573"/>
                    </a:cubicBezTo>
                    <a:cubicBezTo>
                      <a:pt x="195786" y="8715"/>
                      <a:pt x="186690" y="5667"/>
                      <a:pt x="177260" y="3524"/>
                    </a:cubicBezTo>
                    <a:cubicBezTo>
                      <a:pt x="166926" y="1238"/>
                      <a:pt x="156162" y="0"/>
                      <a:pt x="145113" y="0"/>
                    </a:cubicBezTo>
                    <a:lnTo>
                      <a:pt x="144971" y="0"/>
                    </a:lnTo>
                    <a:cubicBezTo>
                      <a:pt x="64913" y="95"/>
                      <a:pt x="0" y="64627"/>
                      <a:pt x="0" y="144304"/>
                    </a:cubicBezTo>
                    <a:lnTo>
                      <a:pt x="0" y="252079"/>
                    </a:lnTo>
                    <a:cubicBezTo>
                      <a:pt x="0" y="252079"/>
                      <a:pt x="0" y="252079"/>
                      <a:pt x="0" y="252079"/>
                    </a:cubicBezTo>
                    <a:lnTo>
                      <a:pt x="0" y="252079"/>
                    </a:lnTo>
                    <a:cubicBezTo>
                      <a:pt x="0" y="252079"/>
                      <a:pt x="0" y="252079"/>
                      <a:pt x="0" y="252079"/>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Shape 170">
                <a:extLst>
                  <a:ext uri="{FF2B5EF4-FFF2-40B4-BE49-F238E27FC236}">
                    <a16:creationId xmlns:a16="http://schemas.microsoft.com/office/drawing/2014/main" id="{D749D726-AEAA-3B4F-8EC9-1DBB4FFB3D01}"/>
                  </a:ext>
                </a:extLst>
              </p:cNvPr>
              <p:cNvSpPr/>
              <p:nvPr/>
            </p:nvSpPr>
            <p:spPr>
              <a:xfrm>
                <a:off x="2546890" y="2234613"/>
                <a:ext cx="95250" cy="76200"/>
              </a:xfrm>
              <a:custGeom>
                <a:avLst/>
                <a:gdLst>
                  <a:gd name="connsiteX0" fmla="*/ 39719 w 95250"/>
                  <a:gd name="connsiteY0" fmla="*/ 77486 h 76200"/>
                  <a:gd name="connsiteX1" fmla="*/ 93726 w 95250"/>
                  <a:gd name="connsiteY1" fmla="*/ 55721 h 76200"/>
                  <a:gd name="connsiteX2" fmla="*/ 96488 w 95250"/>
                  <a:gd name="connsiteY2" fmla="*/ 24908 h 76200"/>
                  <a:gd name="connsiteX3" fmla="*/ 87630 w 95250"/>
                  <a:gd name="connsiteY3" fmla="*/ 4763 h 76200"/>
                  <a:gd name="connsiteX4" fmla="*/ 50625 w 95250"/>
                  <a:gd name="connsiteY4" fmla="*/ 0 h 76200"/>
                  <a:gd name="connsiteX5" fmla="*/ 0 w 95250"/>
                  <a:gd name="connsiteY5" fmla="*/ 16050 h 76200"/>
                  <a:gd name="connsiteX6" fmla="*/ 7572 w 95250"/>
                  <a:gd name="connsiteY6" fmla="*/ 52578 h 76200"/>
                  <a:gd name="connsiteX7" fmla="*/ 39719 w 95250"/>
                  <a:gd name="connsiteY7" fmla="*/ 7748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76200">
                    <a:moveTo>
                      <a:pt x="39719" y="77486"/>
                    </a:moveTo>
                    <a:cubicBezTo>
                      <a:pt x="88344" y="79915"/>
                      <a:pt x="90583" y="66437"/>
                      <a:pt x="93726" y="55721"/>
                    </a:cubicBezTo>
                    <a:cubicBezTo>
                      <a:pt x="96917" y="45006"/>
                      <a:pt x="97726" y="35624"/>
                      <a:pt x="96488" y="24908"/>
                    </a:cubicBezTo>
                    <a:cubicBezTo>
                      <a:pt x="95202" y="14192"/>
                      <a:pt x="92488" y="7953"/>
                      <a:pt x="87630" y="4763"/>
                    </a:cubicBezTo>
                    <a:cubicBezTo>
                      <a:pt x="83629" y="2143"/>
                      <a:pt x="79057" y="0"/>
                      <a:pt x="50625" y="0"/>
                    </a:cubicBezTo>
                    <a:cubicBezTo>
                      <a:pt x="22145" y="0"/>
                      <a:pt x="0" y="8096"/>
                      <a:pt x="0" y="16050"/>
                    </a:cubicBezTo>
                    <a:cubicBezTo>
                      <a:pt x="0" y="20003"/>
                      <a:pt x="1000" y="37052"/>
                      <a:pt x="7572" y="52578"/>
                    </a:cubicBezTo>
                    <a:cubicBezTo>
                      <a:pt x="12001" y="63151"/>
                      <a:pt x="23526" y="76676"/>
                      <a:pt x="39719" y="77486"/>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Shape 171">
                <a:extLst>
                  <a:ext uri="{FF2B5EF4-FFF2-40B4-BE49-F238E27FC236}">
                    <a16:creationId xmlns:a16="http://schemas.microsoft.com/office/drawing/2014/main" id="{A3AB849A-F456-6C4E-9E55-5E49E5E20C09}"/>
                  </a:ext>
                </a:extLst>
              </p:cNvPr>
              <p:cNvSpPr/>
              <p:nvPr/>
            </p:nvSpPr>
            <p:spPr>
              <a:xfrm>
                <a:off x="2414987" y="2235899"/>
                <a:ext cx="95250" cy="76200"/>
              </a:xfrm>
              <a:custGeom>
                <a:avLst/>
                <a:gdLst>
                  <a:gd name="connsiteX0" fmla="*/ 45463 w 95250"/>
                  <a:gd name="connsiteY0" fmla="*/ 1667 h 76200"/>
                  <a:gd name="connsiteX1" fmla="*/ 19650 w 95250"/>
                  <a:gd name="connsiteY1" fmla="*/ 0 h 76200"/>
                  <a:gd name="connsiteX2" fmla="*/ 19603 w 95250"/>
                  <a:gd name="connsiteY2" fmla="*/ 0 h 76200"/>
                  <a:gd name="connsiteX3" fmla="*/ 9411 w 95250"/>
                  <a:gd name="connsiteY3" fmla="*/ 3524 h 76200"/>
                  <a:gd name="connsiteX4" fmla="*/ 553 w 95250"/>
                  <a:gd name="connsiteY4" fmla="*/ 23670 h 76200"/>
                  <a:gd name="connsiteX5" fmla="*/ 3315 w 95250"/>
                  <a:gd name="connsiteY5" fmla="*/ 54483 h 76200"/>
                  <a:gd name="connsiteX6" fmla="*/ 57322 w 95250"/>
                  <a:gd name="connsiteY6" fmla="*/ 76248 h 76200"/>
                  <a:gd name="connsiteX7" fmla="*/ 89516 w 95250"/>
                  <a:gd name="connsiteY7" fmla="*/ 51387 h 76200"/>
                  <a:gd name="connsiteX8" fmla="*/ 97088 w 95250"/>
                  <a:gd name="connsiteY8" fmla="*/ 14859 h 76200"/>
                  <a:gd name="connsiteX9" fmla="*/ 68133 w 95250"/>
                  <a:gd name="connsiteY9" fmla="*/ 476 h 76200"/>
                  <a:gd name="connsiteX10" fmla="*/ 68085 w 95250"/>
                  <a:gd name="connsiteY10" fmla="*/ 476 h 76200"/>
                  <a:gd name="connsiteX11" fmla="*/ 45463 w 95250"/>
                  <a:gd name="connsiteY11" fmla="*/ 16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76200">
                    <a:moveTo>
                      <a:pt x="45463" y="1667"/>
                    </a:moveTo>
                    <a:cubicBezTo>
                      <a:pt x="36700" y="1667"/>
                      <a:pt x="28127" y="1095"/>
                      <a:pt x="19650" y="0"/>
                    </a:cubicBezTo>
                    <a:cubicBezTo>
                      <a:pt x="19650" y="0"/>
                      <a:pt x="19650" y="0"/>
                      <a:pt x="19603" y="0"/>
                    </a:cubicBezTo>
                    <a:cubicBezTo>
                      <a:pt x="13792" y="905"/>
                      <a:pt x="11506" y="2143"/>
                      <a:pt x="9411" y="3524"/>
                    </a:cubicBezTo>
                    <a:cubicBezTo>
                      <a:pt x="4506" y="6667"/>
                      <a:pt x="1839" y="12954"/>
                      <a:pt x="553" y="23670"/>
                    </a:cubicBezTo>
                    <a:cubicBezTo>
                      <a:pt x="-686" y="34385"/>
                      <a:pt x="124" y="43767"/>
                      <a:pt x="3315" y="54483"/>
                    </a:cubicBezTo>
                    <a:cubicBezTo>
                      <a:pt x="6458" y="65199"/>
                      <a:pt x="8697" y="78676"/>
                      <a:pt x="57322" y="76248"/>
                    </a:cubicBezTo>
                    <a:cubicBezTo>
                      <a:pt x="73514" y="75438"/>
                      <a:pt x="85039" y="61913"/>
                      <a:pt x="89516" y="51387"/>
                    </a:cubicBezTo>
                    <a:cubicBezTo>
                      <a:pt x="96088" y="35862"/>
                      <a:pt x="97088" y="18764"/>
                      <a:pt x="97088" y="14859"/>
                    </a:cubicBezTo>
                    <a:cubicBezTo>
                      <a:pt x="97088" y="9096"/>
                      <a:pt x="85420" y="3238"/>
                      <a:pt x="68133" y="476"/>
                    </a:cubicBezTo>
                    <a:cubicBezTo>
                      <a:pt x="68133" y="476"/>
                      <a:pt x="68133" y="476"/>
                      <a:pt x="68085" y="476"/>
                    </a:cubicBezTo>
                    <a:cubicBezTo>
                      <a:pt x="60655" y="1238"/>
                      <a:pt x="53131" y="1667"/>
                      <a:pt x="45463" y="1667"/>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Shape 172">
                <a:extLst>
                  <a:ext uri="{FF2B5EF4-FFF2-40B4-BE49-F238E27FC236}">
                    <a16:creationId xmlns:a16="http://schemas.microsoft.com/office/drawing/2014/main" id="{29C0CF3B-DE52-4740-BD6F-D757CAA0EE27}"/>
                  </a:ext>
                </a:extLst>
              </p:cNvPr>
              <p:cNvSpPr/>
              <p:nvPr/>
            </p:nvSpPr>
            <p:spPr>
              <a:xfrm>
                <a:off x="2669096" y="2356675"/>
                <a:ext cx="4763" cy="4763"/>
              </a:xfrm>
              <a:custGeom>
                <a:avLst/>
                <a:gdLst>
                  <a:gd name="connsiteX0" fmla="*/ 0 w 0"/>
                  <a:gd name="connsiteY0" fmla="*/ 2334 h 0"/>
                  <a:gd name="connsiteX1" fmla="*/ 524 w 0"/>
                  <a:gd name="connsiteY1" fmla="*/ 0 h 0"/>
                  <a:gd name="connsiteX2" fmla="*/ 381 w 0"/>
                  <a:gd name="connsiteY2" fmla="*/ 619 h 0"/>
                  <a:gd name="connsiteX3" fmla="*/ 0 w 0"/>
                  <a:gd name="connsiteY3" fmla="*/ 2334 h 0"/>
                </a:gdLst>
                <a:ahLst/>
                <a:cxnLst>
                  <a:cxn ang="0">
                    <a:pos x="connsiteX0" y="connsiteY0"/>
                  </a:cxn>
                  <a:cxn ang="0">
                    <a:pos x="connsiteX1" y="connsiteY1"/>
                  </a:cxn>
                  <a:cxn ang="0">
                    <a:pos x="connsiteX2" y="connsiteY2"/>
                  </a:cxn>
                  <a:cxn ang="0">
                    <a:pos x="connsiteX3" y="connsiteY3"/>
                  </a:cxn>
                </a:cxnLst>
                <a:rect l="l" t="t" r="r" b="b"/>
                <a:pathLst>
                  <a:path>
                    <a:moveTo>
                      <a:pt x="0" y="2334"/>
                    </a:moveTo>
                    <a:cubicBezTo>
                      <a:pt x="190" y="1572"/>
                      <a:pt x="381" y="762"/>
                      <a:pt x="524" y="0"/>
                    </a:cubicBezTo>
                    <a:cubicBezTo>
                      <a:pt x="476" y="191"/>
                      <a:pt x="429" y="429"/>
                      <a:pt x="381" y="619"/>
                    </a:cubicBezTo>
                    <a:cubicBezTo>
                      <a:pt x="238" y="1191"/>
                      <a:pt x="143" y="1810"/>
                      <a:pt x="0" y="2334"/>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Shape 173">
                <a:extLst>
                  <a:ext uri="{FF2B5EF4-FFF2-40B4-BE49-F238E27FC236}">
                    <a16:creationId xmlns:a16="http://schemas.microsoft.com/office/drawing/2014/main" id="{D8F2F591-A206-824E-B810-5913812EB5B1}"/>
                  </a:ext>
                </a:extLst>
              </p:cNvPr>
              <p:cNvSpPr/>
              <p:nvPr/>
            </p:nvSpPr>
            <p:spPr>
              <a:xfrm>
                <a:off x="2457212" y="2534126"/>
                <a:ext cx="4763" cy="4763"/>
              </a:xfrm>
              <a:custGeom>
                <a:avLst/>
                <a:gdLst>
                  <a:gd name="connsiteX0" fmla="*/ 0 w 4762"/>
                  <a:gd name="connsiteY0" fmla="*/ 6810 h 4762"/>
                  <a:gd name="connsiteX1" fmla="*/ 7763 w 4762"/>
                  <a:gd name="connsiteY1" fmla="*/ 0 h 4762"/>
                  <a:gd name="connsiteX2" fmla="*/ 0 w 4762"/>
                  <a:gd name="connsiteY2" fmla="*/ 6810 h 4762"/>
                </a:gdLst>
                <a:ahLst/>
                <a:cxnLst>
                  <a:cxn ang="0">
                    <a:pos x="connsiteX0" y="connsiteY0"/>
                  </a:cxn>
                  <a:cxn ang="0">
                    <a:pos x="connsiteX1" y="connsiteY1"/>
                  </a:cxn>
                  <a:cxn ang="0">
                    <a:pos x="connsiteX2" y="connsiteY2"/>
                  </a:cxn>
                </a:cxnLst>
                <a:rect l="l" t="t" r="r" b="b"/>
                <a:pathLst>
                  <a:path w="4762" h="4762">
                    <a:moveTo>
                      <a:pt x="0" y="6810"/>
                    </a:moveTo>
                    <a:cubicBezTo>
                      <a:pt x="2715" y="4667"/>
                      <a:pt x="5239" y="2381"/>
                      <a:pt x="7763" y="0"/>
                    </a:cubicBezTo>
                    <a:cubicBezTo>
                      <a:pt x="5239" y="2381"/>
                      <a:pt x="2667" y="4667"/>
                      <a:pt x="0" y="681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174">
                <a:extLst>
                  <a:ext uri="{FF2B5EF4-FFF2-40B4-BE49-F238E27FC236}">
                    <a16:creationId xmlns:a16="http://schemas.microsoft.com/office/drawing/2014/main" id="{9F7275AE-8D5F-BA47-BE5E-15A55506B4B0}"/>
                  </a:ext>
                </a:extLst>
              </p:cNvPr>
              <p:cNvSpPr/>
              <p:nvPr/>
            </p:nvSpPr>
            <p:spPr>
              <a:xfrm>
                <a:off x="2610183" y="2547128"/>
                <a:ext cx="4763" cy="4763"/>
              </a:xfrm>
              <a:custGeom>
                <a:avLst/>
                <a:gdLst>
                  <a:gd name="connsiteX0" fmla="*/ 1000 w 4762"/>
                  <a:gd name="connsiteY0" fmla="*/ 714 h 0"/>
                  <a:gd name="connsiteX1" fmla="*/ 4905 w 4762"/>
                  <a:gd name="connsiteY1" fmla="*/ 3191 h 0"/>
                  <a:gd name="connsiteX2" fmla="*/ 5715 w 4762"/>
                  <a:gd name="connsiteY2" fmla="*/ 3667 h 0"/>
                  <a:gd name="connsiteX3" fmla="*/ 4905 w 4762"/>
                  <a:gd name="connsiteY3" fmla="*/ 3191 h 0"/>
                  <a:gd name="connsiteX4" fmla="*/ 1000 w 4762"/>
                  <a:gd name="connsiteY4" fmla="*/ 714 h 0"/>
                  <a:gd name="connsiteX5" fmla="*/ 190 w 4762"/>
                  <a:gd name="connsiteY5" fmla="*/ 143 h 0"/>
                  <a:gd name="connsiteX6" fmla="*/ 0 w 4762"/>
                  <a:gd name="connsiteY6" fmla="*/ 0 h 0"/>
                  <a:gd name="connsiteX7" fmla="*/ 190 w 4762"/>
                  <a:gd name="connsiteY7" fmla="*/ 143 h 0"/>
                  <a:gd name="connsiteX8" fmla="*/ 1000 w 4762"/>
                  <a:gd name="connsiteY8" fmla="*/ 7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
                    <a:moveTo>
                      <a:pt x="1000" y="714"/>
                    </a:moveTo>
                    <a:cubicBezTo>
                      <a:pt x="2286" y="1572"/>
                      <a:pt x="3620" y="2381"/>
                      <a:pt x="4905" y="3191"/>
                    </a:cubicBezTo>
                    <a:cubicBezTo>
                      <a:pt x="5191" y="3334"/>
                      <a:pt x="5429" y="3477"/>
                      <a:pt x="5715" y="3667"/>
                    </a:cubicBezTo>
                    <a:cubicBezTo>
                      <a:pt x="5429" y="3524"/>
                      <a:pt x="5144" y="3334"/>
                      <a:pt x="4905" y="3191"/>
                    </a:cubicBezTo>
                    <a:cubicBezTo>
                      <a:pt x="3572" y="2381"/>
                      <a:pt x="2286" y="1524"/>
                      <a:pt x="1000" y="714"/>
                    </a:cubicBezTo>
                    <a:cubicBezTo>
                      <a:pt x="714" y="524"/>
                      <a:pt x="476" y="333"/>
                      <a:pt x="190" y="143"/>
                    </a:cubicBezTo>
                    <a:cubicBezTo>
                      <a:pt x="143" y="95"/>
                      <a:pt x="48" y="48"/>
                      <a:pt x="0" y="0"/>
                    </a:cubicBezTo>
                    <a:cubicBezTo>
                      <a:pt x="48" y="48"/>
                      <a:pt x="143" y="95"/>
                      <a:pt x="190" y="143"/>
                    </a:cubicBezTo>
                    <a:cubicBezTo>
                      <a:pt x="476" y="333"/>
                      <a:pt x="714" y="524"/>
                      <a:pt x="1000" y="714"/>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Shape 175">
                <a:extLst>
                  <a:ext uri="{FF2B5EF4-FFF2-40B4-BE49-F238E27FC236}">
                    <a16:creationId xmlns:a16="http://schemas.microsoft.com/office/drawing/2014/main" id="{73F0AAF0-EF9A-A04D-AE5A-D279707EBF5D}"/>
                  </a:ext>
                </a:extLst>
              </p:cNvPr>
              <p:cNvSpPr/>
              <p:nvPr/>
            </p:nvSpPr>
            <p:spPr>
              <a:xfrm>
                <a:off x="2529221" y="2548842"/>
                <a:ext cx="4763" cy="4763"/>
              </a:xfrm>
              <a:custGeom>
                <a:avLst/>
                <a:gdLst>
                  <a:gd name="connsiteX0" fmla="*/ 0 w 0"/>
                  <a:gd name="connsiteY0" fmla="*/ 286 h 0"/>
                  <a:gd name="connsiteX1" fmla="*/ 381 w 0"/>
                  <a:gd name="connsiteY1" fmla="*/ 286 h 0"/>
                  <a:gd name="connsiteX2" fmla="*/ 333 w 0"/>
                  <a:gd name="connsiteY2" fmla="*/ 238 h 0"/>
                  <a:gd name="connsiteX3" fmla="*/ 190 w 0"/>
                  <a:gd name="connsiteY3" fmla="*/ 0 h 0"/>
                  <a:gd name="connsiteX4" fmla="*/ 95 w 0"/>
                  <a:gd name="connsiteY4" fmla="*/ 19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86"/>
                    </a:moveTo>
                    <a:lnTo>
                      <a:pt x="381" y="286"/>
                    </a:lnTo>
                    <a:lnTo>
                      <a:pt x="333" y="238"/>
                    </a:lnTo>
                    <a:lnTo>
                      <a:pt x="190" y="0"/>
                    </a:lnTo>
                    <a:lnTo>
                      <a:pt x="95" y="191"/>
                    </a:ln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Shape 176">
                <a:extLst>
                  <a:ext uri="{FF2B5EF4-FFF2-40B4-BE49-F238E27FC236}">
                    <a16:creationId xmlns:a16="http://schemas.microsoft.com/office/drawing/2014/main" id="{92533C9E-2363-0D4D-9B03-D310F8616AC6}"/>
                  </a:ext>
                </a:extLst>
              </p:cNvPr>
              <p:cNvSpPr/>
              <p:nvPr/>
            </p:nvSpPr>
            <p:spPr>
              <a:xfrm>
                <a:off x="2439305" y="2552891"/>
                <a:ext cx="4763" cy="4763"/>
              </a:xfrm>
              <a:custGeom>
                <a:avLst/>
                <a:gdLst>
                  <a:gd name="connsiteX0" fmla="*/ 48 w 0"/>
                  <a:gd name="connsiteY0" fmla="*/ 0 h 0"/>
                  <a:gd name="connsiteX1" fmla="*/ 48 w 0"/>
                  <a:gd name="connsiteY1" fmla="*/ 0 h 0"/>
                  <a:gd name="connsiteX2" fmla="*/ 0 w 0"/>
                  <a:gd name="connsiteY2" fmla="*/ 0 h 0"/>
                  <a:gd name="connsiteX3" fmla="*/ 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8" y="0"/>
                    </a:moveTo>
                    <a:lnTo>
                      <a:pt x="48" y="0"/>
                    </a:lnTo>
                    <a:lnTo>
                      <a:pt x="0" y="0"/>
                    </a:lnTo>
                    <a:lnTo>
                      <a:pt x="48" y="0"/>
                    </a:ln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Shape 177">
                <a:extLst>
                  <a:ext uri="{FF2B5EF4-FFF2-40B4-BE49-F238E27FC236}">
                    <a16:creationId xmlns:a16="http://schemas.microsoft.com/office/drawing/2014/main" id="{AFAE3251-2202-9443-8DD3-AD1F222EE6FD}"/>
                  </a:ext>
                </a:extLst>
              </p:cNvPr>
              <p:cNvSpPr/>
              <p:nvPr/>
            </p:nvSpPr>
            <p:spPr>
              <a:xfrm>
                <a:off x="2442734" y="2545318"/>
                <a:ext cx="4763" cy="4763"/>
              </a:xfrm>
              <a:custGeom>
                <a:avLst/>
                <a:gdLst>
                  <a:gd name="connsiteX0" fmla="*/ 8620 w 4762"/>
                  <a:gd name="connsiteY0" fmla="*/ 0 h 4762"/>
                  <a:gd name="connsiteX1" fmla="*/ 1143 w 4762"/>
                  <a:gd name="connsiteY1" fmla="*/ 4953 h 4762"/>
                  <a:gd name="connsiteX2" fmla="*/ 0 w 4762"/>
                  <a:gd name="connsiteY2" fmla="*/ 5620 h 4762"/>
                  <a:gd name="connsiteX3" fmla="*/ 1143 w 4762"/>
                  <a:gd name="connsiteY3" fmla="*/ 4953 h 4762"/>
                  <a:gd name="connsiteX4" fmla="*/ 8620 w 4762"/>
                  <a:gd name="connsiteY4" fmla="*/ 0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 h="4762">
                    <a:moveTo>
                      <a:pt x="8620" y="0"/>
                    </a:moveTo>
                    <a:cubicBezTo>
                      <a:pt x="6191" y="1762"/>
                      <a:pt x="3715" y="3429"/>
                      <a:pt x="1143" y="4953"/>
                    </a:cubicBezTo>
                    <a:cubicBezTo>
                      <a:pt x="762" y="5191"/>
                      <a:pt x="381" y="5382"/>
                      <a:pt x="0" y="5620"/>
                    </a:cubicBezTo>
                    <a:cubicBezTo>
                      <a:pt x="381" y="5382"/>
                      <a:pt x="762" y="5191"/>
                      <a:pt x="1143" y="4953"/>
                    </a:cubicBezTo>
                    <a:cubicBezTo>
                      <a:pt x="3715" y="3429"/>
                      <a:pt x="6191" y="1714"/>
                      <a:pt x="8620"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Shape 178">
                <a:extLst>
                  <a:ext uri="{FF2B5EF4-FFF2-40B4-BE49-F238E27FC236}">
                    <a16:creationId xmlns:a16="http://schemas.microsoft.com/office/drawing/2014/main" id="{F57B097F-014A-9C47-BF55-BD43E4CA7FA5}"/>
                  </a:ext>
                </a:extLst>
              </p:cNvPr>
              <p:cNvSpPr/>
              <p:nvPr/>
            </p:nvSpPr>
            <p:spPr>
              <a:xfrm>
                <a:off x="2362867" y="2572226"/>
                <a:ext cx="47625" cy="52388"/>
              </a:xfrm>
              <a:custGeom>
                <a:avLst/>
                <a:gdLst>
                  <a:gd name="connsiteX0" fmla="*/ 25908 w 47625"/>
                  <a:gd name="connsiteY0" fmla="*/ 20383 h 52387"/>
                  <a:gd name="connsiteX1" fmla="*/ 29575 w 47625"/>
                  <a:gd name="connsiteY1" fmla="*/ 16431 h 52387"/>
                  <a:gd name="connsiteX2" fmla="*/ 33338 w 47625"/>
                  <a:gd name="connsiteY2" fmla="*/ 12621 h 52387"/>
                  <a:gd name="connsiteX3" fmla="*/ 47625 w 47625"/>
                  <a:gd name="connsiteY3" fmla="*/ 0 h 52387"/>
                  <a:gd name="connsiteX4" fmla="*/ 47625 w 47625"/>
                  <a:gd name="connsiteY4" fmla="*/ 0 h 52387"/>
                  <a:gd name="connsiteX5" fmla="*/ 33338 w 47625"/>
                  <a:gd name="connsiteY5" fmla="*/ 12621 h 52387"/>
                  <a:gd name="connsiteX6" fmla="*/ 29575 w 47625"/>
                  <a:gd name="connsiteY6" fmla="*/ 16431 h 52387"/>
                  <a:gd name="connsiteX7" fmla="*/ 25908 w 47625"/>
                  <a:gd name="connsiteY7" fmla="*/ 20383 h 52387"/>
                  <a:gd name="connsiteX8" fmla="*/ 18907 w 47625"/>
                  <a:gd name="connsiteY8" fmla="*/ 28527 h 52387"/>
                  <a:gd name="connsiteX9" fmla="*/ 0 w 47625"/>
                  <a:gd name="connsiteY9" fmla="*/ 57007 h 52387"/>
                  <a:gd name="connsiteX10" fmla="*/ 0 w 47625"/>
                  <a:gd name="connsiteY10" fmla="*/ 57007 h 52387"/>
                  <a:gd name="connsiteX11" fmla="*/ 18907 w 47625"/>
                  <a:gd name="connsiteY11" fmla="*/ 28527 h 52387"/>
                  <a:gd name="connsiteX12" fmla="*/ 25908 w 47625"/>
                  <a:gd name="connsiteY12" fmla="*/ 2038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52387">
                    <a:moveTo>
                      <a:pt x="25908" y="20383"/>
                    </a:moveTo>
                    <a:cubicBezTo>
                      <a:pt x="27098" y="19050"/>
                      <a:pt x="28337" y="17717"/>
                      <a:pt x="29575" y="16431"/>
                    </a:cubicBezTo>
                    <a:cubicBezTo>
                      <a:pt x="30813" y="15145"/>
                      <a:pt x="32052" y="13859"/>
                      <a:pt x="33338" y="12621"/>
                    </a:cubicBezTo>
                    <a:cubicBezTo>
                      <a:pt x="37862" y="8144"/>
                      <a:pt x="42672" y="4000"/>
                      <a:pt x="47625" y="0"/>
                    </a:cubicBezTo>
                    <a:lnTo>
                      <a:pt x="47625" y="0"/>
                    </a:lnTo>
                    <a:cubicBezTo>
                      <a:pt x="42672" y="4000"/>
                      <a:pt x="37862" y="8144"/>
                      <a:pt x="33338" y="12621"/>
                    </a:cubicBezTo>
                    <a:cubicBezTo>
                      <a:pt x="32052" y="13906"/>
                      <a:pt x="30813" y="15192"/>
                      <a:pt x="29575" y="16431"/>
                    </a:cubicBezTo>
                    <a:cubicBezTo>
                      <a:pt x="28337" y="17717"/>
                      <a:pt x="27098" y="19002"/>
                      <a:pt x="25908" y="20383"/>
                    </a:cubicBezTo>
                    <a:cubicBezTo>
                      <a:pt x="23527" y="23003"/>
                      <a:pt x="21193" y="25717"/>
                      <a:pt x="18907" y="28527"/>
                    </a:cubicBezTo>
                    <a:cubicBezTo>
                      <a:pt x="11763" y="37386"/>
                      <a:pt x="5429" y="46911"/>
                      <a:pt x="0" y="57007"/>
                    </a:cubicBezTo>
                    <a:cubicBezTo>
                      <a:pt x="0" y="57007"/>
                      <a:pt x="0" y="57007"/>
                      <a:pt x="0" y="57007"/>
                    </a:cubicBezTo>
                    <a:cubicBezTo>
                      <a:pt x="5429" y="46958"/>
                      <a:pt x="11763" y="37386"/>
                      <a:pt x="18907" y="28527"/>
                    </a:cubicBezTo>
                    <a:cubicBezTo>
                      <a:pt x="21193" y="25717"/>
                      <a:pt x="23527" y="23003"/>
                      <a:pt x="25908" y="20383"/>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180">
                <a:extLst>
                  <a:ext uri="{FF2B5EF4-FFF2-40B4-BE49-F238E27FC236}">
                    <a16:creationId xmlns:a16="http://schemas.microsoft.com/office/drawing/2014/main" id="{B3C1B2ED-2A74-634F-BB8A-E11792BE1FCE}"/>
                  </a:ext>
                </a:extLst>
              </p:cNvPr>
              <p:cNvSpPr/>
              <p:nvPr/>
            </p:nvSpPr>
            <p:spPr>
              <a:xfrm>
                <a:off x="2468880" y="2523839"/>
                <a:ext cx="4763" cy="4763"/>
              </a:xfrm>
              <a:custGeom>
                <a:avLst/>
                <a:gdLst>
                  <a:gd name="connsiteX0" fmla="*/ 5715 w 4762"/>
                  <a:gd name="connsiteY0" fmla="*/ 0 h 4762"/>
                  <a:gd name="connsiteX1" fmla="*/ 5620 w 4762"/>
                  <a:gd name="connsiteY1" fmla="*/ 95 h 4762"/>
                  <a:gd name="connsiteX2" fmla="*/ 0 w 4762"/>
                  <a:gd name="connsiteY2" fmla="*/ 6429 h 4762"/>
                  <a:gd name="connsiteX3" fmla="*/ 5715 w 4762"/>
                  <a:gd name="connsiteY3" fmla="*/ 0 h 4762"/>
                </a:gdLst>
                <a:ahLst/>
                <a:cxnLst>
                  <a:cxn ang="0">
                    <a:pos x="connsiteX0" y="connsiteY0"/>
                  </a:cxn>
                  <a:cxn ang="0">
                    <a:pos x="connsiteX1" y="connsiteY1"/>
                  </a:cxn>
                  <a:cxn ang="0">
                    <a:pos x="connsiteX2" y="connsiteY2"/>
                  </a:cxn>
                  <a:cxn ang="0">
                    <a:pos x="connsiteX3" y="connsiteY3"/>
                  </a:cxn>
                </a:cxnLst>
                <a:rect l="l" t="t" r="r" b="b"/>
                <a:pathLst>
                  <a:path w="4762" h="4762">
                    <a:moveTo>
                      <a:pt x="5715" y="0"/>
                    </a:moveTo>
                    <a:cubicBezTo>
                      <a:pt x="5667" y="48"/>
                      <a:pt x="5667" y="95"/>
                      <a:pt x="5620" y="95"/>
                    </a:cubicBezTo>
                    <a:cubicBezTo>
                      <a:pt x="3810" y="2286"/>
                      <a:pt x="1952" y="4381"/>
                      <a:pt x="0" y="6429"/>
                    </a:cubicBezTo>
                    <a:cubicBezTo>
                      <a:pt x="2000" y="4334"/>
                      <a:pt x="3905" y="2191"/>
                      <a:pt x="5715"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Shape 181">
                <a:extLst>
                  <a:ext uri="{FF2B5EF4-FFF2-40B4-BE49-F238E27FC236}">
                    <a16:creationId xmlns:a16="http://schemas.microsoft.com/office/drawing/2014/main" id="{0D9D2999-76CE-1045-B542-A8D20D4C0EAB}"/>
                  </a:ext>
                </a:extLst>
              </p:cNvPr>
              <p:cNvSpPr/>
              <p:nvPr/>
            </p:nvSpPr>
            <p:spPr>
              <a:xfrm>
                <a:off x="2425684" y="2557986"/>
                <a:ext cx="4763" cy="4763"/>
              </a:xfrm>
              <a:custGeom>
                <a:avLst/>
                <a:gdLst>
                  <a:gd name="connsiteX0" fmla="*/ 2000 w 4762"/>
                  <a:gd name="connsiteY0" fmla="*/ 1762 h 0"/>
                  <a:gd name="connsiteX1" fmla="*/ 5001 w 4762"/>
                  <a:gd name="connsiteY1" fmla="*/ 0 h 0"/>
                  <a:gd name="connsiteX2" fmla="*/ 2000 w 4762"/>
                  <a:gd name="connsiteY2" fmla="*/ 1762 h 0"/>
                  <a:gd name="connsiteX3" fmla="*/ 0 w 4762"/>
                  <a:gd name="connsiteY3" fmla="*/ 3143 h 0"/>
                  <a:gd name="connsiteX4" fmla="*/ 0 w 4762"/>
                  <a:gd name="connsiteY4" fmla="*/ 3143 h 0"/>
                  <a:gd name="connsiteX5" fmla="*/ 2000 w 4762"/>
                  <a:gd name="connsiteY5" fmla="*/ 17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
                    <a:moveTo>
                      <a:pt x="2000" y="1762"/>
                    </a:moveTo>
                    <a:cubicBezTo>
                      <a:pt x="3000" y="1143"/>
                      <a:pt x="4001" y="619"/>
                      <a:pt x="5001" y="0"/>
                    </a:cubicBezTo>
                    <a:cubicBezTo>
                      <a:pt x="4001" y="572"/>
                      <a:pt x="2953" y="1143"/>
                      <a:pt x="2000" y="1762"/>
                    </a:cubicBezTo>
                    <a:cubicBezTo>
                      <a:pt x="1333" y="2191"/>
                      <a:pt x="667" y="2667"/>
                      <a:pt x="0" y="3143"/>
                    </a:cubicBezTo>
                    <a:lnTo>
                      <a:pt x="0" y="3143"/>
                    </a:lnTo>
                    <a:cubicBezTo>
                      <a:pt x="667" y="2667"/>
                      <a:pt x="1286" y="2191"/>
                      <a:pt x="2000" y="1762"/>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Shape 182">
                <a:extLst>
                  <a:ext uri="{FF2B5EF4-FFF2-40B4-BE49-F238E27FC236}">
                    <a16:creationId xmlns:a16="http://schemas.microsoft.com/office/drawing/2014/main" id="{D5A1B2B7-7A66-3946-A511-EBDF13D6712D}"/>
                  </a:ext>
                </a:extLst>
              </p:cNvPr>
              <p:cNvSpPr/>
              <p:nvPr/>
            </p:nvSpPr>
            <p:spPr>
              <a:xfrm>
                <a:off x="2479596" y="2488359"/>
                <a:ext cx="119063" cy="57150"/>
              </a:xfrm>
              <a:custGeom>
                <a:avLst/>
                <a:gdLst>
                  <a:gd name="connsiteX0" fmla="*/ 84867 w 119062"/>
                  <a:gd name="connsiteY0" fmla="*/ 0 h 57150"/>
                  <a:gd name="connsiteX1" fmla="*/ 81343 w 119062"/>
                  <a:gd name="connsiteY1" fmla="*/ 1476 h 57150"/>
                  <a:gd name="connsiteX2" fmla="*/ 79962 w 119062"/>
                  <a:gd name="connsiteY2" fmla="*/ 2000 h 57150"/>
                  <a:gd name="connsiteX3" fmla="*/ 75771 w 119062"/>
                  <a:gd name="connsiteY3" fmla="*/ 3572 h 57150"/>
                  <a:gd name="connsiteX4" fmla="*/ 70485 w 119062"/>
                  <a:gd name="connsiteY4" fmla="*/ 5239 h 57150"/>
                  <a:gd name="connsiteX5" fmla="*/ 66818 w 119062"/>
                  <a:gd name="connsiteY5" fmla="*/ 6191 h 57150"/>
                  <a:gd name="connsiteX6" fmla="*/ 66580 w 119062"/>
                  <a:gd name="connsiteY6" fmla="*/ 6287 h 57150"/>
                  <a:gd name="connsiteX7" fmla="*/ 62960 w 119062"/>
                  <a:gd name="connsiteY7" fmla="*/ 7049 h 57150"/>
                  <a:gd name="connsiteX8" fmla="*/ 62008 w 119062"/>
                  <a:gd name="connsiteY8" fmla="*/ 7239 h 57150"/>
                  <a:gd name="connsiteX9" fmla="*/ 59007 w 119062"/>
                  <a:gd name="connsiteY9" fmla="*/ 7715 h 57150"/>
                  <a:gd name="connsiteX10" fmla="*/ 54721 w 119062"/>
                  <a:gd name="connsiteY10" fmla="*/ 8192 h 57150"/>
                  <a:gd name="connsiteX11" fmla="*/ 53245 w 119062"/>
                  <a:gd name="connsiteY11" fmla="*/ 8287 h 57150"/>
                  <a:gd name="connsiteX12" fmla="*/ 49863 w 119062"/>
                  <a:gd name="connsiteY12" fmla="*/ 8382 h 57150"/>
                  <a:gd name="connsiteX13" fmla="*/ 49768 w 119062"/>
                  <a:gd name="connsiteY13" fmla="*/ 8382 h 57150"/>
                  <a:gd name="connsiteX14" fmla="*/ 49768 w 119062"/>
                  <a:gd name="connsiteY14" fmla="*/ 8382 h 57150"/>
                  <a:gd name="connsiteX15" fmla="*/ 46434 w 119062"/>
                  <a:gd name="connsiteY15" fmla="*/ 8287 h 57150"/>
                  <a:gd name="connsiteX16" fmla="*/ 45148 w 119062"/>
                  <a:gd name="connsiteY16" fmla="*/ 8192 h 57150"/>
                  <a:gd name="connsiteX17" fmla="*/ 42053 w 119062"/>
                  <a:gd name="connsiteY17" fmla="*/ 7906 h 57150"/>
                  <a:gd name="connsiteX18" fmla="*/ 41386 w 119062"/>
                  <a:gd name="connsiteY18" fmla="*/ 7858 h 57150"/>
                  <a:gd name="connsiteX19" fmla="*/ 37386 w 119062"/>
                  <a:gd name="connsiteY19" fmla="*/ 7239 h 57150"/>
                  <a:gd name="connsiteX20" fmla="*/ 33909 w 119062"/>
                  <a:gd name="connsiteY20" fmla="*/ 6525 h 57150"/>
                  <a:gd name="connsiteX21" fmla="*/ 15192 w 119062"/>
                  <a:gd name="connsiteY21" fmla="*/ 238 h 57150"/>
                  <a:gd name="connsiteX22" fmla="*/ 0 w 119062"/>
                  <a:gd name="connsiteY22" fmla="*/ 29004 h 57150"/>
                  <a:gd name="connsiteX23" fmla="*/ 0 w 119062"/>
                  <a:gd name="connsiteY23" fmla="*/ 29004 h 57150"/>
                  <a:gd name="connsiteX24" fmla="*/ 49721 w 119062"/>
                  <a:gd name="connsiteY24" fmla="*/ 60484 h 57150"/>
                  <a:gd name="connsiteX25" fmla="*/ 49816 w 119062"/>
                  <a:gd name="connsiteY25" fmla="*/ 60531 h 57150"/>
                  <a:gd name="connsiteX26" fmla="*/ 99869 w 119062"/>
                  <a:gd name="connsiteY26" fmla="*/ 28861 h 57150"/>
                  <a:gd name="connsiteX27" fmla="*/ 122825 w 119062"/>
                  <a:gd name="connsiteY27" fmla="*/ 53150 h 57150"/>
                  <a:gd name="connsiteX28" fmla="*/ 122825 w 119062"/>
                  <a:gd name="connsiteY28" fmla="*/ 53150 h 57150"/>
                  <a:gd name="connsiteX29" fmla="*/ 122825 w 119062"/>
                  <a:gd name="connsiteY29" fmla="*/ 53150 h 57150"/>
                  <a:gd name="connsiteX30" fmla="*/ 122825 w 119062"/>
                  <a:gd name="connsiteY30" fmla="*/ 53150 h 57150"/>
                  <a:gd name="connsiteX31" fmla="*/ 122825 w 119062"/>
                  <a:gd name="connsiteY31" fmla="*/ 53150 h 57150"/>
                  <a:gd name="connsiteX32" fmla="*/ 99822 w 119062"/>
                  <a:gd name="connsiteY32" fmla="*/ 28861 h 57150"/>
                  <a:gd name="connsiteX33" fmla="*/ 84867 w 119062"/>
                  <a:gd name="connsiteY33" fmla="*/ 0 h 57150"/>
                  <a:gd name="connsiteX34" fmla="*/ 84867 w 119062"/>
                  <a:gd name="connsiteY34" fmla="*/ 0 h 57150"/>
                  <a:gd name="connsiteX35" fmla="*/ 84867 w 119062"/>
                  <a:gd name="connsiteY3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9062" h="57150">
                    <a:moveTo>
                      <a:pt x="84867" y="0"/>
                    </a:moveTo>
                    <a:cubicBezTo>
                      <a:pt x="83677" y="524"/>
                      <a:pt x="82534" y="1048"/>
                      <a:pt x="81343" y="1476"/>
                    </a:cubicBezTo>
                    <a:cubicBezTo>
                      <a:pt x="80867" y="1667"/>
                      <a:pt x="80391" y="1857"/>
                      <a:pt x="79962" y="2000"/>
                    </a:cubicBezTo>
                    <a:cubicBezTo>
                      <a:pt x="78581" y="2572"/>
                      <a:pt x="77152" y="3096"/>
                      <a:pt x="75771" y="3572"/>
                    </a:cubicBezTo>
                    <a:cubicBezTo>
                      <a:pt x="74009" y="4191"/>
                      <a:pt x="72247" y="4763"/>
                      <a:pt x="70485" y="5239"/>
                    </a:cubicBezTo>
                    <a:cubicBezTo>
                      <a:pt x="69294" y="5572"/>
                      <a:pt x="68008" y="5906"/>
                      <a:pt x="66818" y="6191"/>
                    </a:cubicBezTo>
                    <a:cubicBezTo>
                      <a:pt x="66722" y="6239"/>
                      <a:pt x="66675" y="6287"/>
                      <a:pt x="66580" y="6287"/>
                    </a:cubicBezTo>
                    <a:cubicBezTo>
                      <a:pt x="65389" y="6572"/>
                      <a:pt x="64151" y="6858"/>
                      <a:pt x="62960" y="7049"/>
                    </a:cubicBezTo>
                    <a:cubicBezTo>
                      <a:pt x="62627" y="7144"/>
                      <a:pt x="62341" y="7191"/>
                      <a:pt x="62008" y="7239"/>
                    </a:cubicBezTo>
                    <a:cubicBezTo>
                      <a:pt x="61008" y="7429"/>
                      <a:pt x="60007" y="7572"/>
                      <a:pt x="59007" y="7715"/>
                    </a:cubicBezTo>
                    <a:cubicBezTo>
                      <a:pt x="57578" y="7906"/>
                      <a:pt x="56150" y="8096"/>
                      <a:pt x="54721" y="8192"/>
                    </a:cubicBezTo>
                    <a:cubicBezTo>
                      <a:pt x="54245" y="8239"/>
                      <a:pt x="53769" y="8287"/>
                      <a:pt x="53245" y="8287"/>
                    </a:cubicBezTo>
                    <a:cubicBezTo>
                      <a:pt x="52102" y="8382"/>
                      <a:pt x="50959" y="8382"/>
                      <a:pt x="49863" y="8382"/>
                    </a:cubicBezTo>
                    <a:lnTo>
                      <a:pt x="49768" y="8382"/>
                    </a:lnTo>
                    <a:lnTo>
                      <a:pt x="49768" y="8382"/>
                    </a:lnTo>
                    <a:cubicBezTo>
                      <a:pt x="48673" y="8382"/>
                      <a:pt x="47577" y="8334"/>
                      <a:pt x="46434" y="8287"/>
                    </a:cubicBezTo>
                    <a:cubicBezTo>
                      <a:pt x="46006" y="8287"/>
                      <a:pt x="45577" y="8239"/>
                      <a:pt x="45148" y="8192"/>
                    </a:cubicBezTo>
                    <a:cubicBezTo>
                      <a:pt x="44148" y="8144"/>
                      <a:pt x="43101" y="8049"/>
                      <a:pt x="42053" y="7906"/>
                    </a:cubicBezTo>
                    <a:cubicBezTo>
                      <a:pt x="41815" y="7906"/>
                      <a:pt x="41577" y="7858"/>
                      <a:pt x="41386" y="7858"/>
                    </a:cubicBezTo>
                    <a:cubicBezTo>
                      <a:pt x="40052" y="7668"/>
                      <a:pt x="38767" y="7477"/>
                      <a:pt x="37386" y="7239"/>
                    </a:cubicBezTo>
                    <a:cubicBezTo>
                      <a:pt x="36243" y="7049"/>
                      <a:pt x="35100" y="6810"/>
                      <a:pt x="33909" y="6525"/>
                    </a:cubicBezTo>
                    <a:cubicBezTo>
                      <a:pt x="27813" y="5144"/>
                      <a:pt x="21526" y="3048"/>
                      <a:pt x="15192" y="238"/>
                    </a:cubicBezTo>
                    <a:cubicBezTo>
                      <a:pt x="11430" y="10573"/>
                      <a:pt x="6334" y="20241"/>
                      <a:pt x="0" y="29004"/>
                    </a:cubicBezTo>
                    <a:cubicBezTo>
                      <a:pt x="0" y="29004"/>
                      <a:pt x="0" y="29004"/>
                      <a:pt x="0" y="29004"/>
                    </a:cubicBezTo>
                    <a:lnTo>
                      <a:pt x="49721" y="60484"/>
                    </a:lnTo>
                    <a:lnTo>
                      <a:pt x="49816" y="60531"/>
                    </a:lnTo>
                    <a:lnTo>
                      <a:pt x="99869" y="28861"/>
                    </a:lnTo>
                    <a:cubicBezTo>
                      <a:pt x="106346" y="38005"/>
                      <a:pt x="114062" y="46149"/>
                      <a:pt x="122825" y="53150"/>
                    </a:cubicBezTo>
                    <a:cubicBezTo>
                      <a:pt x="122825" y="53150"/>
                      <a:pt x="122825" y="53150"/>
                      <a:pt x="122825" y="53150"/>
                    </a:cubicBezTo>
                    <a:cubicBezTo>
                      <a:pt x="122825" y="53150"/>
                      <a:pt x="122825" y="53150"/>
                      <a:pt x="122825" y="53150"/>
                    </a:cubicBezTo>
                    <a:lnTo>
                      <a:pt x="122825" y="53150"/>
                    </a:lnTo>
                    <a:cubicBezTo>
                      <a:pt x="122825" y="53150"/>
                      <a:pt x="122825" y="53150"/>
                      <a:pt x="122825" y="53150"/>
                    </a:cubicBezTo>
                    <a:cubicBezTo>
                      <a:pt x="114062" y="46149"/>
                      <a:pt x="106346" y="38005"/>
                      <a:pt x="99822" y="28861"/>
                    </a:cubicBezTo>
                    <a:cubicBezTo>
                      <a:pt x="93631" y="20003"/>
                      <a:pt x="88535" y="10335"/>
                      <a:pt x="84867" y="0"/>
                    </a:cubicBezTo>
                    <a:cubicBezTo>
                      <a:pt x="84867" y="0"/>
                      <a:pt x="84867" y="0"/>
                      <a:pt x="84867" y="0"/>
                    </a:cubicBezTo>
                    <a:cubicBezTo>
                      <a:pt x="84867" y="0"/>
                      <a:pt x="84867" y="0"/>
                      <a:pt x="84867" y="0"/>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Shape 183">
                <a:extLst>
                  <a:ext uri="{FF2B5EF4-FFF2-40B4-BE49-F238E27FC236}">
                    <a16:creationId xmlns:a16="http://schemas.microsoft.com/office/drawing/2014/main" id="{60357CFB-A6F3-8445-B0F6-E03A549C98C2}"/>
                  </a:ext>
                </a:extLst>
              </p:cNvPr>
              <p:cNvSpPr/>
              <p:nvPr/>
            </p:nvSpPr>
            <p:spPr>
              <a:xfrm>
                <a:off x="2456640" y="2541377"/>
                <a:ext cx="4763" cy="4763"/>
              </a:xfrm>
              <a:custGeom>
                <a:avLst/>
                <a:gdLst>
                  <a:gd name="connsiteX0" fmla="*/ 0 w 0"/>
                  <a:gd name="connsiteY0" fmla="*/ 36 h 0"/>
                  <a:gd name="connsiteX1" fmla="*/ 0 w 0"/>
                  <a:gd name="connsiteY1" fmla="*/ 36 h 0"/>
                  <a:gd name="connsiteX2" fmla="*/ 0 w 0"/>
                  <a:gd name="connsiteY2" fmla="*/ 36 h 0"/>
                  <a:gd name="connsiteX3" fmla="*/ 0 w 0"/>
                  <a:gd name="connsiteY3" fmla="*/ 36 h 0"/>
                </a:gdLst>
                <a:ahLst/>
                <a:cxnLst>
                  <a:cxn ang="0">
                    <a:pos x="connsiteX0" y="connsiteY0"/>
                  </a:cxn>
                  <a:cxn ang="0">
                    <a:pos x="connsiteX1" y="connsiteY1"/>
                  </a:cxn>
                  <a:cxn ang="0">
                    <a:pos x="connsiteX2" y="connsiteY2"/>
                  </a:cxn>
                  <a:cxn ang="0">
                    <a:pos x="connsiteX3" y="connsiteY3"/>
                  </a:cxn>
                </a:cxnLst>
                <a:rect l="l" t="t" r="r" b="b"/>
                <a:pathLst>
                  <a:path>
                    <a:moveTo>
                      <a:pt x="0" y="36"/>
                    </a:moveTo>
                    <a:cubicBezTo>
                      <a:pt x="0" y="-12"/>
                      <a:pt x="0" y="-12"/>
                      <a:pt x="0" y="36"/>
                    </a:cubicBezTo>
                    <a:cubicBezTo>
                      <a:pt x="0" y="-12"/>
                      <a:pt x="0" y="-12"/>
                      <a:pt x="0" y="36"/>
                    </a:cubicBezTo>
                    <a:cubicBezTo>
                      <a:pt x="0" y="36"/>
                      <a:pt x="0" y="36"/>
                      <a:pt x="0" y="36"/>
                    </a:cubicBezTo>
                    <a:close/>
                  </a:path>
                </a:pathLst>
              </a:custGeom>
              <a:solidFill>
                <a:srgbClr val="C7D4E2"/>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Shape 197">
                <a:extLst>
                  <a:ext uri="{FF2B5EF4-FFF2-40B4-BE49-F238E27FC236}">
                    <a16:creationId xmlns:a16="http://schemas.microsoft.com/office/drawing/2014/main" id="{CA9CE013-765C-D54C-AF2C-FEBDD8B13700}"/>
                  </a:ext>
                </a:extLst>
              </p:cNvPr>
              <p:cNvSpPr/>
              <p:nvPr/>
            </p:nvSpPr>
            <p:spPr>
              <a:xfrm>
                <a:off x="2633377" y="2561225"/>
                <a:ext cx="9525" cy="9525"/>
              </a:xfrm>
              <a:custGeom>
                <a:avLst/>
                <a:gdLst>
                  <a:gd name="connsiteX0" fmla="*/ 13240 w 9525"/>
                  <a:gd name="connsiteY0" fmla="*/ 9573 h 9525"/>
                  <a:gd name="connsiteX1" fmla="*/ 9192 w 9525"/>
                  <a:gd name="connsiteY1" fmla="*/ 6334 h 9525"/>
                  <a:gd name="connsiteX2" fmla="*/ 9096 w 9525"/>
                  <a:gd name="connsiteY2" fmla="*/ 6334 h 9525"/>
                  <a:gd name="connsiteX3" fmla="*/ 429 w 9525"/>
                  <a:gd name="connsiteY3" fmla="*/ 286 h 9525"/>
                  <a:gd name="connsiteX4" fmla="*/ 0 w 9525"/>
                  <a:gd name="connsiteY4" fmla="*/ 0 h 9525"/>
                  <a:gd name="connsiteX5" fmla="*/ 13240 w 9525"/>
                  <a:gd name="connsiteY5" fmla="*/ 957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13240" y="9573"/>
                    </a:moveTo>
                    <a:cubicBezTo>
                      <a:pt x="11859" y="8477"/>
                      <a:pt x="10573" y="7382"/>
                      <a:pt x="9192" y="6334"/>
                    </a:cubicBezTo>
                    <a:lnTo>
                      <a:pt x="9096" y="6334"/>
                    </a:lnTo>
                    <a:cubicBezTo>
                      <a:pt x="6287" y="4191"/>
                      <a:pt x="3381" y="2191"/>
                      <a:pt x="429" y="286"/>
                    </a:cubicBezTo>
                    <a:cubicBezTo>
                      <a:pt x="286" y="190"/>
                      <a:pt x="143" y="95"/>
                      <a:pt x="0" y="0"/>
                    </a:cubicBezTo>
                    <a:lnTo>
                      <a:pt x="13240" y="9573"/>
                    </a:lnTo>
                    <a:close/>
                  </a:path>
                </a:pathLst>
              </a:custGeom>
              <a:solidFill>
                <a:srgbClr val="C7D4E2"/>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Shape 198">
                <a:extLst>
                  <a:ext uri="{FF2B5EF4-FFF2-40B4-BE49-F238E27FC236}">
                    <a16:creationId xmlns:a16="http://schemas.microsoft.com/office/drawing/2014/main" id="{920218C3-2742-5048-92CE-794FE74A97B2}"/>
                  </a:ext>
                </a:extLst>
              </p:cNvPr>
              <p:cNvSpPr/>
              <p:nvPr/>
            </p:nvSpPr>
            <p:spPr>
              <a:xfrm>
                <a:off x="2537270" y="2541318"/>
                <a:ext cx="95250" cy="128588"/>
              </a:xfrm>
              <a:custGeom>
                <a:avLst/>
                <a:gdLst>
                  <a:gd name="connsiteX0" fmla="*/ 65151 w 95250"/>
                  <a:gd name="connsiteY0" fmla="*/ 143 h 128587"/>
                  <a:gd name="connsiteX1" fmla="*/ 69104 w 95250"/>
                  <a:gd name="connsiteY1" fmla="*/ 3191 h 128587"/>
                  <a:gd name="connsiteX2" fmla="*/ 25622 w 95250"/>
                  <a:gd name="connsiteY2" fmla="*/ 63341 h 128587"/>
                  <a:gd name="connsiteX3" fmla="*/ 9525 w 95250"/>
                  <a:gd name="connsiteY3" fmla="*/ 36528 h 128587"/>
                  <a:gd name="connsiteX4" fmla="*/ 0 w 95250"/>
                  <a:gd name="connsiteY4" fmla="*/ 47911 h 128587"/>
                  <a:gd name="connsiteX5" fmla="*/ 6620 w 95250"/>
                  <a:gd name="connsiteY5" fmla="*/ 133017 h 128587"/>
                  <a:gd name="connsiteX6" fmla="*/ 95964 w 95250"/>
                  <a:gd name="connsiteY6" fmla="*/ 116491 h 128587"/>
                  <a:gd name="connsiteX7" fmla="*/ 95964 w 95250"/>
                  <a:gd name="connsiteY7" fmla="*/ 19764 h 128587"/>
                  <a:gd name="connsiteX8" fmla="*/ 92202 w 95250"/>
                  <a:gd name="connsiteY8" fmla="*/ 17288 h 128587"/>
                  <a:gd name="connsiteX9" fmla="*/ 82915 w 95250"/>
                  <a:gd name="connsiteY9" fmla="*/ 11811 h 128587"/>
                  <a:gd name="connsiteX10" fmla="*/ 82296 w 95250"/>
                  <a:gd name="connsiteY10" fmla="*/ 11478 h 128587"/>
                  <a:gd name="connsiteX11" fmla="*/ 78677 w 95250"/>
                  <a:gd name="connsiteY11" fmla="*/ 9382 h 128587"/>
                  <a:gd name="connsiteX12" fmla="*/ 77867 w 95250"/>
                  <a:gd name="connsiteY12" fmla="*/ 8906 h 128587"/>
                  <a:gd name="connsiteX13" fmla="*/ 73961 w 95250"/>
                  <a:gd name="connsiteY13" fmla="*/ 6429 h 128587"/>
                  <a:gd name="connsiteX14" fmla="*/ 73152 w 95250"/>
                  <a:gd name="connsiteY14" fmla="*/ 5858 h 128587"/>
                  <a:gd name="connsiteX15" fmla="*/ 72962 w 95250"/>
                  <a:gd name="connsiteY15" fmla="*/ 5715 h 128587"/>
                  <a:gd name="connsiteX16" fmla="*/ 65294 w 95250"/>
                  <a:gd name="connsiteY16" fmla="*/ 0 h 128587"/>
                  <a:gd name="connsiteX17" fmla="*/ 65151 w 95250"/>
                  <a:gd name="connsiteY17" fmla="*/ 143 h 128587"/>
                  <a:gd name="connsiteX18" fmla="*/ 65151 w 95250"/>
                  <a:gd name="connsiteY18" fmla="*/ 143 h 128587"/>
                  <a:gd name="connsiteX19" fmla="*/ 65151 w 95250"/>
                  <a:gd name="connsiteY19" fmla="*/ 143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250" h="128587">
                    <a:moveTo>
                      <a:pt x="65151" y="143"/>
                    </a:moveTo>
                    <a:cubicBezTo>
                      <a:pt x="66484" y="1191"/>
                      <a:pt x="67818" y="2238"/>
                      <a:pt x="69104" y="3191"/>
                    </a:cubicBezTo>
                    <a:lnTo>
                      <a:pt x="25622" y="63341"/>
                    </a:lnTo>
                    <a:lnTo>
                      <a:pt x="9525" y="36528"/>
                    </a:lnTo>
                    <a:lnTo>
                      <a:pt x="0" y="47911"/>
                    </a:lnTo>
                    <a:lnTo>
                      <a:pt x="6620" y="133017"/>
                    </a:lnTo>
                    <a:cubicBezTo>
                      <a:pt x="37719" y="131683"/>
                      <a:pt x="67723" y="125921"/>
                      <a:pt x="95964" y="116491"/>
                    </a:cubicBezTo>
                    <a:lnTo>
                      <a:pt x="95964" y="19764"/>
                    </a:lnTo>
                    <a:cubicBezTo>
                      <a:pt x="94726" y="18907"/>
                      <a:pt x="93440" y="18050"/>
                      <a:pt x="92202" y="17288"/>
                    </a:cubicBezTo>
                    <a:cubicBezTo>
                      <a:pt x="89154" y="15383"/>
                      <a:pt x="86058" y="13573"/>
                      <a:pt x="82915" y="11811"/>
                    </a:cubicBezTo>
                    <a:cubicBezTo>
                      <a:pt x="82677" y="11716"/>
                      <a:pt x="82534" y="11573"/>
                      <a:pt x="82296" y="11478"/>
                    </a:cubicBezTo>
                    <a:cubicBezTo>
                      <a:pt x="81058" y="10811"/>
                      <a:pt x="79867" y="10097"/>
                      <a:pt x="78677" y="9382"/>
                    </a:cubicBezTo>
                    <a:cubicBezTo>
                      <a:pt x="78391" y="9239"/>
                      <a:pt x="78105" y="9096"/>
                      <a:pt x="77867" y="8906"/>
                    </a:cubicBezTo>
                    <a:cubicBezTo>
                      <a:pt x="76533" y="8096"/>
                      <a:pt x="75247" y="7287"/>
                      <a:pt x="73961" y="6429"/>
                    </a:cubicBezTo>
                    <a:cubicBezTo>
                      <a:pt x="73676" y="6239"/>
                      <a:pt x="73438" y="6096"/>
                      <a:pt x="73152" y="5858"/>
                    </a:cubicBezTo>
                    <a:cubicBezTo>
                      <a:pt x="73104" y="5810"/>
                      <a:pt x="73009" y="5763"/>
                      <a:pt x="72962" y="5715"/>
                    </a:cubicBezTo>
                    <a:cubicBezTo>
                      <a:pt x="70342" y="3953"/>
                      <a:pt x="67723" y="2048"/>
                      <a:pt x="65294" y="0"/>
                    </a:cubicBezTo>
                    <a:lnTo>
                      <a:pt x="65151" y="143"/>
                    </a:lnTo>
                    <a:lnTo>
                      <a:pt x="65151" y="143"/>
                    </a:lnTo>
                    <a:cubicBezTo>
                      <a:pt x="65199" y="143"/>
                      <a:pt x="65151" y="143"/>
                      <a:pt x="65151" y="143"/>
                    </a:cubicBezTo>
                    <a:close/>
                  </a:path>
                </a:pathLst>
              </a:custGeom>
              <a:solidFill>
                <a:schemeClr val="accent3">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Shape 199">
                <a:extLst>
                  <a:ext uri="{FF2B5EF4-FFF2-40B4-BE49-F238E27FC236}">
                    <a16:creationId xmlns:a16="http://schemas.microsoft.com/office/drawing/2014/main" id="{0AE0C6E8-B0BA-134A-AD9E-851388776961}"/>
                  </a:ext>
                </a:extLst>
              </p:cNvPr>
              <p:cNvSpPr/>
              <p:nvPr/>
            </p:nvSpPr>
            <p:spPr>
              <a:xfrm>
                <a:off x="2362914" y="2572131"/>
                <a:ext cx="47625" cy="76200"/>
              </a:xfrm>
              <a:custGeom>
                <a:avLst/>
                <a:gdLst>
                  <a:gd name="connsiteX0" fmla="*/ 33338 w 47625"/>
                  <a:gd name="connsiteY0" fmla="*/ 12668 h 76200"/>
                  <a:gd name="connsiteX1" fmla="*/ 29575 w 47625"/>
                  <a:gd name="connsiteY1" fmla="*/ 16478 h 76200"/>
                  <a:gd name="connsiteX2" fmla="*/ 25908 w 47625"/>
                  <a:gd name="connsiteY2" fmla="*/ 20431 h 76200"/>
                  <a:gd name="connsiteX3" fmla="*/ 18907 w 47625"/>
                  <a:gd name="connsiteY3" fmla="*/ 28575 h 76200"/>
                  <a:gd name="connsiteX4" fmla="*/ 0 w 47625"/>
                  <a:gd name="connsiteY4" fmla="*/ 57055 h 76200"/>
                  <a:gd name="connsiteX5" fmla="*/ 47625 w 47625"/>
                  <a:gd name="connsiteY5" fmla="*/ 80201 h 76200"/>
                  <a:gd name="connsiteX6" fmla="*/ 47625 w 47625"/>
                  <a:gd name="connsiteY6" fmla="*/ 0 h 76200"/>
                  <a:gd name="connsiteX7" fmla="*/ 33338 w 47625"/>
                  <a:gd name="connsiteY7" fmla="*/ 1266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76200">
                    <a:moveTo>
                      <a:pt x="33338" y="12668"/>
                    </a:moveTo>
                    <a:cubicBezTo>
                      <a:pt x="32052" y="13954"/>
                      <a:pt x="30813" y="15240"/>
                      <a:pt x="29575" y="16478"/>
                    </a:cubicBezTo>
                    <a:cubicBezTo>
                      <a:pt x="28337" y="17812"/>
                      <a:pt x="27099" y="19098"/>
                      <a:pt x="25908" y="20431"/>
                    </a:cubicBezTo>
                    <a:cubicBezTo>
                      <a:pt x="23527" y="23051"/>
                      <a:pt x="21193" y="25765"/>
                      <a:pt x="18907" y="28575"/>
                    </a:cubicBezTo>
                    <a:cubicBezTo>
                      <a:pt x="11763" y="37433"/>
                      <a:pt x="5477" y="46958"/>
                      <a:pt x="0" y="57055"/>
                    </a:cubicBezTo>
                    <a:cubicBezTo>
                      <a:pt x="15097" y="66008"/>
                      <a:pt x="31052" y="73724"/>
                      <a:pt x="47625" y="80201"/>
                    </a:cubicBezTo>
                    <a:lnTo>
                      <a:pt x="47625" y="0"/>
                    </a:lnTo>
                    <a:cubicBezTo>
                      <a:pt x="42672" y="4048"/>
                      <a:pt x="37814" y="8192"/>
                      <a:pt x="33338" y="12668"/>
                    </a:cubicBezTo>
                    <a:close/>
                  </a:path>
                </a:pathLst>
              </a:custGeom>
              <a:solidFill>
                <a:schemeClr val="accent3">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Shape 200">
                <a:extLst>
                  <a:ext uri="{FF2B5EF4-FFF2-40B4-BE49-F238E27FC236}">
                    <a16:creationId xmlns:a16="http://schemas.microsoft.com/office/drawing/2014/main" id="{3AEB7D04-DCEA-2348-8B9B-6EE3EF69CE13}"/>
                  </a:ext>
                </a:extLst>
              </p:cNvPr>
              <p:cNvSpPr/>
              <p:nvPr/>
            </p:nvSpPr>
            <p:spPr>
              <a:xfrm>
                <a:off x="2648379" y="2572226"/>
                <a:ext cx="47625" cy="76200"/>
              </a:xfrm>
              <a:custGeom>
                <a:avLst/>
                <a:gdLst>
                  <a:gd name="connsiteX0" fmla="*/ 0 w 47625"/>
                  <a:gd name="connsiteY0" fmla="*/ 80105 h 76200"/>
                  <a:gd name="connsiteX1" fmla="*/ 47625 w 47625"/>
                  <a:gd name="connsiteY1" fmla="*/ 56959 h 76200"/>
                  <a:gd name="connsiteX2" fmla="*/ 14573 w 47625"/>
                  <a:gd name="connsiteY2" fmla="*/ 12859 h 76200"/>
                  <a:gd name="connsiteX3" fmla="*/ 0 w 47625"/>
                  <a:gd name="connsiteY3" fmla="*/ 0 h 76200"/>
                  <a:gd name="connsiteX4" fmla="*/ 0 w 47625"/>
                  <a:gd name="connsiteY4" fmla="*/ 8010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76200">
                    <a:moveTo>
                      <a:pt x="0" y="80105"/>
                    </a:moveTo>
                    <a:cubicBezTo>
                      <a:pt x="16573" y="73628"/>
                      <a:pt x="32480" y="65913"/>
                      <a:pt x="47625" y="56959"/>
                    </a:cubicBezTo>
                    <a:cubicBezTo>
                      <a:pt x="38814" y="40672"/>
                      <a:pt x="27622" y="25813"/>
                      <a:pt x="14573" y="12859"/>
                    </a:cubicBezTo>
                    <a:cubicBezTo>
                      <a:pt x="10001" y="8287"/>
                      <a:pt x="5096" y="4048"/>
                      <a:pt x="0" y="0"/>
                    </a:cubicBezTo>
                    <a:lnTo>
                      <a:pt x="0" y="80105"/>
                    </a:lnTo>
                    <a:close/>
                  </a:path>
                </a:pathLst>
              </a:custGeom>
              <a:solidFill>
                <a:schemeClr val="accent3">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Shape 201">
                <a:extLst>
                  <a:ext uri="{FF2B5EF4-FFF2-40B4-BE49-F238E27FC236}">
                    <a16:creationId xmlns:a16="http://schemas.microsoft.com/office/drawing/2014/main" id="{8B34D478-C8BF-3644-B8D4-F2C513E6AC13}"/>
                  </a:ext>
                </a:extLst>
              </p:cNvPr>
              <p:cNvSpPr/>
              <p:nvPr/>
            </p:nvSpPr>
            <p:spPr>
              <a:xfrm>
                <a:off x="2425684" y="2542365"/>
                <a:ext cx="95250" cy="128588"/>
              </a:xfrm>
              <a:custGeom>
                <a:avLst/>
                <a:gdLst>
                  <a:gd name="connsiteX0" fmla="*/ 86392 w 95250"/>
                  <a:gd name="connsiteY0" fmla="*/ 35481 h 128587"/>
                  <a:gd name="connsiteX1" fmla="*/ 70295 w 95250"/>
                  <a:gd name="connsiteY1" fmla="*/ 62294 h 128587"/>
                  <a:gd name="connsiteX2" fmla="*/ 26813 w 95250"/>
                  <a:gd name="connsiteY2" fmla="*/ 2143 h 128587"/>
                  <a:gd name="connsiteX3" fmla="*/ 29528 w 95250"/>
                  <a:gd name="connsiteY3" fmla="*/ 0 h 128587"/>
                  <a:gd name="connsiteX4" fmla="*/ 25670 w 95250"/>
                  <a:gd name="connsiteY4" fmla="*/ 2905 h 128587"/>
                  <a:gd name="connsiteX5" fmla="*/ 18193 w 95250"/>
                  <a:gd name="connsiteY5" fmla="*/ 7858 h 128587"/>
                  <a:gd name="connsiteX6" fmla="*/ 17050 w 95250"/>
                  <a:gd name="connsiteY6" fmla="*/ 8525 h 128587"/>
                  <a:gd name="connsiteX7" fmla="*/ 13668 w 95250"/>
                  <a:gd name="connsiteY7" fmla="*/ 10430 h 128587"/>
                  <a:gd name="connsiteX8" fmla="*/ 13668 w 95250"/>
                  <a:gd name="connsiteY8" fmla="*/ 10478 h 128587"/>
                  <a:gd name="connsiteX9" fmla="*/ 13668 w 95250"/>
                  <a:gd name="connsiteY9" fmla="*/ 10478 h 128587"/>
                  <a:gd name="connsiteX10" fmla="*/ 13621 w 95250"/>
                  <a:gd name="connsiteY10" fmla="*/ 10478 h 128587"/>
                  <a:gd name="connsiteX11" fmla="*/ 13525 w 95250"/>
                  <a:gd name="connsiteY11" fmla="*/ 10525 h 128587"/>
                  <a:gd name="connsiteX12" fmla="*/ 5001 w 95250"/>
                  <a:gd name="connsiteY12" fmla="*/ 15573 h 128587"/>
                  <a:gd name="connsiteX13" fmla="*/ 2000 w 95250"/>
                  <a:gd name="connsiteY13" fmla="*/ 17336 h 128587"/>
                  <a:gd name="connsiteX14" fmla="*/ 0 w 95250"/>
                  <a:gd name="connsiteY14" fmla="*/ 18717 h 128587"/>
                  <a:gd name="connsiteX15" fmla="*/ 0 w 95250"/>
                  <a:gd name="connsiteY15" fmla="*/ 115443 h 128587"/>
                  <a:gd name="connsiteX16" fmla="*/ 89345 w 95250"/>
                  <a:gd name="connsiteY16" fmla="*/ 131969 h 128587"/>
                  <a:gd name="connsiteX17" fmla="*/ 96012 w 95250"/>
                  <a:gd name="connsiteY17" fmla="*/ 46863 h 128587"/>
                  <a:gd name="connsiteX18" fmla="*/ 86392 w 95250"/>
                  <a:gd name="connsiteY18" fmla="*/ 3548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50" h="128587">
                    <a:moveTo>
                      <a:pt x="86392" y="35481"/>
                    </a:moveTo>
                    <a:lnTo>
                      <a:pt x="70295" y="62294"/>
                    </a:lnTo>
                    <a:lnTo>
                      <a:pt x="26813" y="2143"/>
                    </a:lnTo>
                    <a:cubicBezTo>
                      <a:pt x="27718" y="1477"/>
                      <a:pt x="28623" y="762"/>
                      <a:pt x="29528" y="0"/>
                    </a:cubicBezTo>
                    <a:cubicBezTo>
                      <a:pt x="28242" y="1000"/>
                      <a:pt x="26956" y="2000"/>
                      <a:pt x="25670" y="2905"/>
                    </a:cubicBezTo>
                    <a:cubicBezTo>
                      <a:pt x="23241" y="4667"/>
                      <a:pt x="20765" y="6334"/>
                      <a:pt x="18193" y="7858"/>
                    </a:cubicBezTo>
                    <a:cubicBezTo>
                      <a:pt x="17812" y="8096"/>
                      <a:pt x="17431" y="8287"/>
                      <a:pt x="17050" y="8525"/>
                    </a:cubicBezTo>
                    <a:cubicBezTo>
                      <a:pt x="15954" y="9192"/>
                      <a:pt x="14811" y="9811"/>
                      <a:pt x="13668" y="10430"/>
                    </a:cubicBezTo>
                    <a:lnTo>
                      <a:pt x="13668" y="10478"/>
                    </a:lnTo>
                    <a:lnTo>
                      <a:pt x="13668" y="10478"/>
                    </a:lnTo>
                    <a:cubicBezTo>
                      <a:pt x="13668" y="10478"/>
                      <a:pt x="13621" y="10478"/>
                      <a:pt x="13621" y="10478"/>
                    </a:cubicBezTo>
                    <a:cubicBezTo>
                      <a:pt x="13621" y="10478"/>
                      <a:pt x="13573" y="10430"/>
                      <a:pt x="13525" y="10525"/>
                    </a:cubicBezTo>
                    <a:cubicBezTo>
                      <a:pt x="10620" y="12097"/>
                      <a:pt x="7811" y="13811"/>
                      <a:pt x="5001" y="15573"/>
                    </a:cubicBezTo>
                    <a:cubicBezTo>
                      <a:pt x="4001" y="16193"/>
                      <a:pt x="2953" y="16716"/>
                      <a:pt x="2000" y="17336"/>
                    </a:cubicBezTo>
                    <a:cubicBezTo>
                      <a:pt x="1333" y="17764"/>
                      <a:pt x="667" y="18288"/>
                      <a:pt x="0" y="18717"/>
                    </a:cubicBezTo>
                    <a:lnTo>
                      <a:pt x="0" y="115443"/>
                    </a:lnTo>
                    <a:cubicBezTo>
                      <a:pt x="28242" y="124873"/>
                      <a:pt x="58198" y="130588"/>
                      <a:pt x="89345" y="131969"/>
                    </a:cubicBezTo>
                    <a:lnTo>
                      <a:pt x="96012" y="46863"/>
                    </a:lnTo>
                    <a:lnTo>
                      <a:pt x="86392" y="35481"/>
                    </a:lnTo>
                    <a:close/>
                  </a:path>
                </a:pathLst>
              </a:custGeom>
              <a:solidFill>
                <a:schemeClr val="accent3">
                  <a:lumMod val="60000"/>
                  <a:lumOff val="40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Shape 202">
                <a:extLst>
                  <a:ext uri="{FF2B5EF4-FFF2-40B4-BE49-F238E27FC236}">
                    <a16:creationId xmlns:a16="http://schemas.microsoft.com/office/drawing/2014/main" id="{EF26AAE0-9B45-6D4A-BBD7-DF77BFB3C5DA}"/>
                  </a:ext>
                </a:extLst>
              </p:cNvPr>
              <p:cNvSpPr/>
              <p:nvPr/>
            </p:nvSpPr>
            <p:spPr>
              <a:xfrm>
                <a:off x="2673287" y="2332530"/>
                <a:ext cx="4763" cy="4763"/>
              </a:xfrm>
              <a:custGeom>
                <a:avLst/>
                <a:gdLst>
                  <a:gd name="connsiteX0" fmla="*/ 333 w 0"/>
                  <a:gd name="connsiteY0" fmla="*/ 953 h 0"/>
                  <a:gd name="connsiteX1" fmla="*/ 428 w 0"/>
                  <a:gd name="connsiteY1" fmla="*/ 0 h 0"/>
                  <a:gd name="connsiteX2" fmla="*/ 0 w 0"/>
                  <a:gd name="connsiteY2" fmla="*/ 3572 h 0"/>
                  <a:gd name="connsiteX3" fmla="*/ 333 w 0"/>
                  <a:gd name="connsiteY3" fmla="*/ 953 h 0"/>
                </a:gdLst>
                <a:ahLst/>
                <a:cxnLst>
                  <a:cxn ang="0">
                    <a:pos x="connsiteX0" y="connsiteY0"/>
                  </a:cxn>
                  <a:cxn ang="0">
                    <a:pos x="connsiteX1" y="connsiteY1"/>
                  </a:cxn>
                  <a:cxn ang="0">
                    <a:pos x="connsiteX2" y="connsiteY2"/>
                  </a:cxn>
                  <a:cxn ang="0">
                    <a:pos x="connsiteX3" y="connsiteY3"/>
                  </a:cxn>
                </a:cxnLst>
                <a:rect l="l" t="t" r="r" b="b"/>
                <a:pathLst>
                  <a:path>
                    <a:moveTo>
                      <a:pt x="333" y="953"/>
                    </a:moveTo>
                    <a:cubicBezTo>
                      <a:pt x="381" y="619"/>
                      <a:pt x="381" y="333"/>
                      <a:pt x="428" y="0"/>
                    </a:cubicBezTo>
                    <a:cubicBezTo>
                      <a:pt x="333" y="1191"/>
                      <a:pt x="143" y="2381"/>
                      <a:pt x="0" y="3572"/>
                    </a:cubicBezTo>
                    <a:cubicBezTo>
                      <a:pt x="95" y="2667"/>
                      <a:pt x="238" y="1810"/>
                      <a:pt x="333" y="953"/>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Shape 203">
                <a:extLst>
                  <a:ext uri="{FF2B5EF4-FFF2-40B4-BE49-F238E27FC236}">
                    <a16:creationId xmlns:a16="http://schemas.microsoft.com/office/drawing/2014/main" id="{C8EB4FAA-9646-404B-917A-4CA37E534122}"/>
                  </a:ext>
                </a:extLst>
              </p:cNvPr>
              <p:cNvSpPr/>
              <p:nvPr/>
            </p:nvSpPr>
            <p:spPr>
              <a:xfrm>
                <a:off x="2669477" y="2347055"/>
                <a:ext cx="4763" cy="9525"/>
              </a:xfrm>
              <a:custGeom>
                <a:avLst/>
                <a:gdLst>
                  <a:gd name="connsiteX0" fmla="*/ 143 w 0"/>
                  <a:gd name="connsiteY0" fmla="*/ 9620 h 9525"/>
                  <a:gd name="connsiteX1" fmla="*/ 1143 w 0"/>
                  <a:gd name="connsiteY1" fmla="*/ 5239 h 9525"/>
                  <a:gd name="connsiteX2" fmla="*/ 1333 w 0"/>
                  <a:gd name="connsiteY2" fmla="*/ 4334 h 9525"/>
                  <a:gd name="connsiteX3" fmla="*/ 2238 w 0"/>
                  <a:gd name="connsiteY3" fmla="*/ 0 h 9525"/>
                  <a:gd name="connsiteX4" fmla="*/ 0 w 0"/>
                  <a:gd name="connsiteY4" fmla="*/ 10239 h 9525"/>
                  <a:gd name="connsiteX5" fmla="*/ 143 w 0"/>
                  <a:gd name="connsiteY5" fmla="*/ 96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9525">
                    <a:moveTo>
                      <a:pt x="143" y="9620"/>
                    </a:moveTo>
                    <a:cubicBezTo>
                      <a:pt x="476" y="8192"/>
                      <a:pt x="857" y="6715"/>
                      <a:pt x="1143" y="5239"/>
                    </a:cubicBezTo>
                    <a:cubicBezTo>
                      <a:pt x="1238" y="4953"/>
                      <a:pt x="1286" y="4667"/>
                      <a:pt x="1333" y="4334"/>
                    </a:cubicBezTo>
                    <a:cubicBezTo>
                      <a:pt x="1667" y="2905"/>
                      <a:pt x="1952" y="1476"/>
                      <a:pt x="2238" y="0"/>
                    </a:cubicBezTo>
                    <a:cubicBezTo>
                      <a:pt x="1619" y="3429"/>
                      <a:pt x="857" y="6858"/>
                      <a:pt x="0" y="10239"/>
                    </a:cubicBezTo>
                    <a:cubicBezTo>
                      <a:pt x="48" y="10049"/>
                      <a:pt x="95" y="9858"/>
                      <a:pt x="143" y="9620"/>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Shape 204">
                <a:extLst>
                  <a:ext uri="{FF2B5EF4-FFF2-40B4-BE49-F238E27FC236}">
                    <a16:creationId xmlns:a16="http://schemas.microsoft.com/office/drawing/2014/main" id="{A54A6E44-F36C-C34B-88F1-16C69F830254}"/>
                  </a:ext>
                </a:extLst>
              </p:cNvPr>
              <p:cNvSpPr/>
              <p:nvPr/>
            </p:nvSpPr>
            <p:spPr>
              <a:xfrm>
                <a:off x="2671715" y="2339912"/>
                <a:ext cx="4763" cy="4763"/>
              </a:xfrm>
              <a:custGeom>
                <a:avLst/>
                <a:gdLst>
                  <a:gd name="connsiteX0" fmla="*/ 1095 w 0"/>
                  <a:gd name="connsiteY0" fmla="*/ 0 h 4762"/>
                  <a:gd name="connsiteX1" fmla="*/ 0 w 0"/>
                  <a:gd name="connsiteY1" fmla="*/ 6858 h 4762"/>
                  <a:gd name="connsiteX2" fmla="*/ 1095 w 0"/>
                  <a:gd name="connsiteY2" fmla="*/ 0 h 4762"/>
                </a:gdLst>
                <a:ahLst/>
                <a:cxnLst>
                  <a:cxn ang="0">
                    <a:pos x="connsiteX0" y="connsiteY0"/>
                  </a:cxn>
                  <a:cxn ang="0">
                    <a:pos x="connsiteX1" y="connsiteY1"/>
                  </a:cxn>
                  <a:cxn ang="0">
                    <a:pos x="connsiteX2" y="connsiteY2"/>
                  </a:cxn>
                </a:cxnLst>
                <a:rect l="l" t="t" r="r" b="b"/>
                <a:pathLst>
                  <a:path h="4762">
                    <a:moveTo>
                      <a:pt x="1095" y="0"/>
                    </a:moveTo>
                    <a:cubicBezTo>
                      <a:pt x="762" y="2286"/>
                      <a:pt x="429" y="4572"/>
                      <a:pt x="0" y="6858"/>
                    </a:cubicBezTo>
                    <a:cubicBezTo>
                      <a:pt x="429" y="4572"/>
                      <a:pt x="810" y="2286"/>
                      <a:pt x="1095" y="0"/>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Shape 205">
                <a:extLst>
                  <a:ext uri="{FF2B5EF4-FFF2-40B4-BE49-F238E27FC236}">
                    <a16:creationId xmlns:a16="http://schemas.microsoft.com/office/drawing/2014/main" id="{6F20F1C6-B7FF-0D48-907A-DBF85951AD5D}"/>
                  </a:ext>
                </a:extLst>
              </p:cNvPr>
              <p:cNvSpPr/>
              <p:nvPr/>
            </p:nvSpPr>
            <p:spPr>
              <a:xfrm>
                <a:off x="2674382" y="2315861"/>
                <a:ext cx="4763" cy="4763"/>
              </a:xfrm>
              <a:custGeom>
                <a:avLst/>
                <a:gdLst>
                  <a:gd name="connsiteX0" fmla="*/ 0 w 0"/>
                  <a:gd name="connsiteY0" fmla="*/ 5906 h 4762"/>
                  <a:gd name="connsiteX1" fmla="*/ 48 w 0"/>
                  <a:gd name="connsiteY1" fmla="*/ 4667 h 4762"/>
                  <a:gd name="connsiteX2" fmla="*/ 143 w 0"/>
                  <a:gd name="connsiteY2" fmla="*/ 0 h 4762"/>
                  <a:gd name="connsiteX3" fmla="*/ 143 w 0"/>
                  <a:gd name="connsiteY3" fmla="*/ 0 h 4762"/>
                  <a:gd name="connsiteX4" fmla="*/ 0 w 0"/>
                  <a:gd name="connsiteY4" fmla="*/ 5906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762">
                    <a:moveTo>
                      <a:pt x="0" y="5906"/>
                    </a:moveTo>
                    <a:cubicBezTo>
                      <a:pt x="0" y="5477"/>
                      <a:pt x="48" y="5096"/>
                      <a:pt x="48" y="4667"/>
                    </a:cubicBezTo>
                    <a:cubicBezTo>
                      <a:pt x="95" y="3096"/>
                      <a:pt x="143" y="1572"/>
                      <a:pt x="143" y="0"/>
                    </a:cubicBezTo>
                    <a:lnTo>
                      <a:pt x="143" y="0"/>
                    </a:lnTo>
                    <a:cubicBezTo>
                      <a:pt x="143" y="2000"/>
                      <a:pt x="95" y="3953"/>
                      <a:pt x="0" y="5906"/>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Shape 206">
                <a:extLst>
                  <a:ext uri="{FF2B5EF4-FFF2-40B4-BE49-F238E27FC236}">
                    <a16:creationId xmlns:a16="http://schemas.microsoft.com/office/drawing/2014/main" id="{115F7FDD-6D3F-2540-9385-3B76D1BC9B14}"/>
                  </a:ext>
                </a:extLst>
              </p:cNvPr>
              <p:cNvSpPr/>
              <p:nvPr/>
            </p:nvSpPr>
            <p:spPr>
              <a:xfrm>
                <a:off x="2673858" y="2328386"/>
                <a:ext cx="4763" cy="4763"/>
              </a:xfrm>
              <a:custGeom>
                <a:avLst/>
                <a:gdLst>
                  <a:gd name="connsiteX0" fmla="*/ 95 w 0"/>
                  <a:gd name="connsiteY0" fmla="*/ 1810 h 0"/>
                  <a:gd name="connsiteX1" fmla="*/ 190 w 0"/>
                  <a:gd name="connsiteY1" fmla="*/ 0 h 0"/>
                  <a:gd name="connsiteX2" fmla="*/ 0 w 0"/>
                  <a:gd name="connsiteY2" fmla="*/ 2715 h 0"/>
                  <a:gd name="connsiteX3" fmla="*/ 95 w 0"/>
                  <a:gd name="connsiteY3" fmla="*/ 1810 h 0"/>
                </a:gdLst>
                <a:ahLst/>
                <a:cxnLst>
                  <a:cxn ang="0">
                    <a:pos x="connsiteX0" y="connsiteY0"/>
                  </a:cxn>
                  <a:cxn ang="0">
                    <a:pos x="connsiteX1" y="connsiteY1"/>
                  </a:cxn>
                  <a:cxn ang="0">
                    <a:pos x="connsiteX2" y="connsiteY2"/>
                  </a:cxn>
                  <a:cxn ang="0">
                    <a:pos x="connsiteX3" y="connsiteY3"/>
                  </a:cxn>
                </a:cxnLst>
                <a:rect l="l" t="t" r="r" b="b"/>
                <a:pathLst>
                  <a:path>
                    <a:moveTo>
                      <a:pt x="95" y="1810"/>
                    </a:moveTo>
                    <a:cubicBezTo>
                      <a:pt x="143" y="1191"/>
                      <a:pt x="143" y="619"/>
                      <a:pt x="190" y="0"/>
                    </a:cubicBezTo>
                    <a:cubicBezTo>
                      <a:pt x="143" y="905"/>
                      <a:pt x="95" y="1810"/>
                      <a:pt x="0" y="2715"/>
                    </a:cubicBezTo>
                    <a:cubicBezTo>
                      <a:pt x="0" y="2381"/>
                      <a:pt x="48" y="2096"/>
                      <a:pt x="95" y="1810"/>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Shape 207">
                <a:extLst>
                  <a:ext uri="{FF2B5EF4-FFF2-40B4-BE49-F238E27FC236}">
                    <a16:creationId xmlns:a16="http://schemas.microsoft.com/office/drawing/2014/main" id="{0E0B7BED-0C3D-3946-A162-710CCAAE50AA}"/>
                  </a:ext>
                </a:extLst>
              </p:cNvPr>
              <p:cNvSpPr/>
              <p:nvPr/>
            </p:nvSpPr>
            <p:spPr>
              <a:xfrm>
                <a:off x="2434638" y="2234660"/>
                <a:ext cx="47625" cy="4763"/>
              </a:xfrm>
              <a:custGeom>
                <a:avLst/>
                <a:gdLst>
                  <a:gd name="connsiteX0" fmla="*/ 0 w 47625"/>
                  <a:gd name="connsiteY0" fmla="*/ 1238 h 0"/>
                  <a:gd name="connsiteX1" fmla="*/ 25813 w 47625"/>
                  <a:gd name="connsiteY1" fmla="*/ 2905 h 0"/>
                  <a:gd name="connsiteX2" fmla="*/ 48435 w 47625"/>
                  <a:gd name="connsiteY2" fmla="*/ 1667 h 0"/>
                  <a:gd name="connsiteX3" fmla="*/ 48482 w 47625"/>
                  <a:gd name="connsiteY3" fmla="*/ 1667 h 0"/>
                  <a:gd name="connsiteX4" fmla="*/ 48435 w 47625"/>
                  <a:gd name="connsiteY4" fmla="*/ 1667 h 0"/>
                  <a:gd name="connsiteX5" fmla="*/ 26813 w 47625"/>
                  <a:gd name="connsiteY5" fmla="*/ 0 h 0"/>
                  <a:gd name="connsiteX6" fmla="*/ 0 w 47625"/>
                  <a:gd name="connsiteY6" fmla="*/ 1238 h 0"/>
                  <a:gd name="connsiteX7" fmla="*/ 0 w 47625"/>
                  <a:gd name="connsiteY7" fmla="*/ 1238 h 0"/>
                  <a:gd name="connsiteX8" fmla="*/ 0 w 47625"/>
                  <a:gd name="connsiteY8" fmla="*/ 123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a:moveTo>
                      <a:pt x="0" y="1238"/>
                    </a:moveTo>
                    <a:cubicBezTo>
                      <a:pt x="8430" y="2334"/>
                      <a:pt x="17050" y="2905"/>
                      <a:pt x="25813" y="2905"/>
                    </a:cubicBezTo>
                    <a:cubicBezTo>
                      <a:pt x="33480" y="2905"/>
                      <a:pt x="41005" y="2476"/>
                      <a:pt x="48435" y="1667"/>
                    </a:cubicBezTo>
                    <a:cubicBezTo>
                      <a:pt x="48435" y="1667"/>
                      <a:pt x="48435" y="1667"/>
                      <a:pt x="48482" y="1667"/>
                    </a:cubicBezTo>
                    <a:cubicBezTo>
                      <a:pt x="48482" y="1667"/>
                      <a:pt x="48482" y="1667"/>
                      <a:pt x="48435" y="1667"/>
                    </a:cubicBezTo>
                    <a:cubicBezTo>
                      <a:pt x="41910" y="619"/>
                      <a:pt x="34623" y="0"/>
                      <a:pt x="26813" y="0"/>
                    </a:cubicBezTo>
                    <a:cubicBezTo>
                      <a:pt x="13335" y="0"/>
                      <a:pt x="5239" y="476"/>
                      <a:pt x="0" y="1238"/>
                    </a:cubicBezTo>
                    <a:cubicBezTo>
                      <a:pt x="0" y="1238"/>
                      <a:pt x="0" y="1238"/>
                      <a:pt x="0" y="1238"/>
                    </a:cubicBezTo>
                    <a:cubicBezTo>
                      <a:pt x="0" y="1238"/>
                      <a:pt x="0" y="1238"/>
                      <a:pt x="0" y="1238"/>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Shape 208">
                <a:extLst>
                  <a:ext uri="{FF2B5EF4-FFF2-40B4-BE49-F238E27FC236}">
                    <a16:creationId xmlns:a16="http://schemas.microsoft.com/office/drawing/2014/main" id="{6E6C79E6-E5D8-5B44-B862-7C185BD56575}"/>
                  </a:ext>
                </a:extLst>
              </p:cNvPr>
              <p:cNvSpPr/>
              <p:nvPr/>
            </p:nvSpPr>
            <p:spPr>
              <a:xfrm>
                <a:off x="2384393" y="2063829"/>
                <a:ext cx="285750" cy="209550"/>
              </a:xfrm>
              <a:custGeom>
                <a:avLst/>
                <a:gdLst>
                  <a:gd name="connsiteX0" fmla="*/ 290132 w 285750"/>
                  <a:gd name="connsiteY0" fmla="*/ 151305 h 209550"/>
                  <a:gd name="connsiteX1" fmla="*/ 290132 w 285750"/>
                  <a:gd name="connsiteY1" fmla="*/ 151305 h 209550"/>
                  <a:gd name="connsiteX2" fmla="*/ 290132 w 285750"/>
                  <a:gd name="connsiteY2" fmla="*/ 144256 h 209550"/>
                  <a:gd name="connsiteX3" fmla="*/ 288036 w 285750"/>
                  <a:gd name="connsiteY3" fmla="*/ 119634 h 209550"/>
                  <a:gd name="connsiteX4" fmla="*/ 259270 w 285750"/>
                  <a:gd name="connsiteY4" fmla="*/ 55245 h 209550"/>
                  <a:gd name="connsiteX5" fmla="*/ 236934 w 285750"/>
                  <a:gd name="connsiteY5" fmla="*/ 32575 h 209550"/>
                  <a:gd name="connsiteX6" fmla="*/ 204407 w 285750"/>
                  <a:gd name="connsiteY6" fmla="*/ 12573 h 209550"/>
                  <a:gd name="connsiteX7" fmla="*/ 204407 w 285750"/>
                  <a:gd name="connsiteY7" fmla="*/ 12573 h 209550"/>
                  <a:gd name="connsiteX8" fmla="*/ 204407 w 285750"/>
                  <a:gd name="connsiteY8" fmla="*/ 12573 h 209550"/>
                  <a:gd name="connsiteX9" fmla="*/ 204407 w 285750"/>
                  <a:gd name="connsiteY9" fmla="*/ 12573 h 209550"/>
                  <a:gd name="connsiteX10" fmla="*/ 177260 w 285750"/>
                  <a:gd name="connsiteY10" fmla="*/ 3524 h 209550"/>
                  <a:gd name="connsiteX11" fmla="*/ 145113 w 285750"/>
                  <a:gd name="connsiteY11" fmla="*/ 0 h 209550"/>
                  <a:gd name="connsiteX12" fmla="*/ 144970 w 285750"/>
                  <a:gd name="connsiteY12" fmla="*/ 0 h 209550"/>
                  <a:gd name="connsiteX13" fmla="*/ 0 w 285750"/>
                  <a:gd name="connsiteY13" fmla="*/ 144304 h 209550"/>
                  <a:gd name="connsiteX14" fmla="*/ 0 w 285750"/>
                  <a:gd name="connsiteY14" fmla="*/ 156639 h 209550"/>
                  <a:gd name="connsiteX15" fmla="*/ 0 w 285750"/>
                  <a:gd name="connsiteY15" fmla="*/ 157163 h 209550"/>
                  <a:gd name="connsiteX16" fmla="*/ 0 w 285750"/>
                  <a:gd name="connsiteY16" fmla="*/ 209741 h 209550"/>
                  <a:gd name="connsiteX17" fmla="*/ 48 w 285750"/>
                  <a:gd name="connsiteY17" fmla="*/ 211550 h 209550"/>
                  <a:gd name="connsiteX18" fmla="*/ 48 w 285750"/>
                  <a:gd name="connsiteY18" fmla="*/ 211550 h 209550"/>
                  <a:gd name="connsiteX19" fmla="*/ 11097 w 285750"/>
                  <a:gd name="connsiteY19" fmla="*/ 167021 h 209550"/>
                  <a:gd name="connsiteX20" fmla="*/ 12716 w 285750"/>
                  <a:gd name="connsiteY20" fmla="*/ 163639 h 209550"/>
                  <a:gd name="connsiteX21" fmla="*/ 12716 w 285750"/>
                  <a:gd name="connsiteY21" fmla="*/ 163639 h 209550"/>
                  <a:gd name="connsiteX22" fmla="*/ 26003 w 285750"/>
                  <a:gd name="connsiteY22" fmla="*/ 167545 h 209550"/>
                  <a:gd name="connsiteX23" fmla="*/ 26003 w 285750"/>
                  <a:gd name="connsiteY23" fmla="*/ 167545 h 209550"/>
                  <a:gd name="connsiteX24" fmla="*/ 71342 w 285750"/>
                  <a:gd name="connsiteY24" fmla="*/ 164640 h 209550"/>
                  <a:gd name="connsiteX25" fmla="*/ 117681 w 285750"/>
                  <a:gd name="connsiteY25" fmla="*/ 169497 h 209550"/>
                  <a:gd name="connsiteX26" fmla="*/ 117681 w 285750"/>
                  <a:gd name="connsiteY26" fmla="*/ 169497 h 209550"/>
                  <a:gd name="connsiteX27" fmla="*/ 144875 w 285750"/>
                  <a:gd name="connsiteY27" fmla="*/ 161687 h 209550"/>
                  <a:gd name="connsiteX28" fmla="*/ 230029 w 285750"/>
                  <a:gd name="connsiteY28" fmla="*/ 101965 h 209550"/>
                  <a:gd name="connsiteX29" fmla="*/ 230029 w 285750"/>
                  <a:gd name="connsiteY29" fmla="*/ 101965 h 209550"/>
                  <a:gd name="connsiteX30" fmla="*/ 230124 w 285750"/>
                  <a:gd name="connsiteY30" fmla="*/ 102108 h 209550"/>
                  <a:gd name="connsiteX31" fmla="*/ 276130 w 285750"/>
                  <a:gd name="connsiteY31" fmla="*/ 160877 h 209550"/>
                  <a:gd name="connsiteX32" fmla="*/ 279130 w 285750"/>
                  <a:gd name="connsiteY32" fmla="*/ 167021 h 209550"/>
                  <a:gd name="connsiteX33" fmla="*/ 290132 w 285750"/>
                  <a:gd name="connsiteY33" fmla="*/ 211026 h 209550"/>
                  <a:gd name="connsiteX34" fmla="*/ 290179 w 285750"/>
                  <a:gd name="connsiteY34" fmla="*/ 209741 h 209550"/>
                  <a:gd name="connsiteX35" fmla="*/ 290179 w 285750"/>
                  <a:gd name="connsiteY35" fmla="*/ 211693 h 209550"/>
                  <a:gd name="connsiteX36" fmla="*/ 290227 w 285750"/>
                  <a:gd name="connsiteY36" fmla="*/ 212788 h 209550"/>
                  <a:gd name="connsiteX37" fmla="*/ 290227 w 285750"/>
                  <a:gd name="connsiteY37" fmla="*/ 157163 h 209550"/>
                  <a:gd name="connsiteX38" fmla="*/ 290132 w 285750"/>
                  <a:gd name="connsiteY38" fmla="*/ 15130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5750" h="209550">
                    <a:moveTo>
                      <a:pt x="290132" y="151305"/>
                    </a:moveTo>
                    <a:cubicBezTo>
                      <a:pt x="290132" y="151305"/>
                      <a:pt x="290132" y="151305"/>
                      <a:pt x="290132" y="151305"/>
                    </a:cubicBezTo>
                    <a:lnTo>
                      <a:pt x="290132" y="144256"/>
                    </a:lnTo>
                    <a:cubicBezTo>
                      <a:pt x="290132" y="135874"/>
                      <a:pt x="289417" y="127635"/>
                      <a:pt x="288036" y="119634"/>
                    </a:cubicBezTo>
                    <a:cubicBezTo>
                      <a:pt x="283893" y="95631"/>
                      <a:pt x="273749" y="73676"/>
                      <a:pt x="259270" y="55245"/>
                    </a:cubicBezTo>
                    <a:cubicBezTo>
                      <a:pt x="252698" y="46863"/>
                      <a:pt x="245174" y="39291"/>
                      <a:pt x="236934" y="32575"/>
                    </a:cubicBezTo>
                    <a:cubicBezTo>
                      <a:pt x="227076" y="24527"/>
                      <a:pt x="216170" y="17812"/>
                      <a:pt x="204407" y="12573"/>
                    </a:cubicBezTo>
                    <a:cubicBezTo>
                      <a:pt x="204407" y="12573"/>
                      <a:pt x="204407" y="12573"/>
                      <a:pt x="204407" y="12573"/>
                    </a:cubicBezTo>
                    <a:cubicBezTo>
                      <a:pt x="204407" y="12573"/>
                      <a:pt x="204407" y="12573"/>
                      <a:pt x="204407" y="12573"/>
                    </a:cubicBezTo>
                    <a:cubicBezTo>
                      <a:pt x="204407" y="12573"/>
                      <a:pt x="204407" y="12573"/>
                      <a:pt x="204407" y="12573"/>
                    </a:cubicBezTo>
                    <a:cubicBezTo>
                      <a:pt x="195786" y="8715"/>
                      <a:pt x="186690" y="5667"/>
                      <a:pt x="177260" y="3524"/>
                    </a:cubicBezTo>
                    <a:cubicBezTo>
                      <a:pt x="166926" y="1238"/>
                      <a:pt x="156162" y="0"/>
                      <a:pt x="145113" y="0"/>
                    </a:cubicBezTo>
                    <a:lnTo>
                      <a:pt x="144970" y="0"/>
                    </a:lnTo>
                    <a:cubicBezTo>
                      <a:pt x="64913" y="95"/>
                      <a:pt x="0" y="64627"/>
                      <a:pt x="0" y="144304"/>
                    </a:cubicBezTo>
                    <a:lnTo>
                      <a:pt x="0" y="156639"/>
                    </a:lnTo>
                    <a:cubicBezTo>
                      <a:pt x="0" y="156829"/>
                      <a:pt x="0" y="156972"/>
                      <a:pt x="0" y="157163"/>
                    </a:cubicBezTo>
                    <a:lnTo>
                      <a:pt x="0" y="209741"/>
                    </a:lnTo>
                    <a:cubicBezTo>
                      <a:pt x="0" y="210360"/>
                      <a:pt x="48" y="210931"/>
                      <a:pt x="48" y="211550"/>
                    </a:cubicBezTo>
                    <a:cubicBezTo>
                      <a:pt x="48" y="211550"/>
                      <a:pt x="48" y="211550"/>
                      <a:pt x="48" y="211550"/>
                    </a:cubicBezTo>
                    <a:cubicBezTo>
                      <a:pt x="524" y="197787"/>
                      <a:pt x="4096" y="182547"/>
                      <a:pt x="11097" y="167021"/>
                    </a:cubicBezTo>
                    <a:cubicBezTo>
                      <a:pt x="11621" y="165878"/>
                      <a:pt x="12144" y="164735"/>
                      <a:pt x="12716" y="163639"/>
                    </a:cubicBezTo>
                    <a:cubicBezTo>
                      <a:pt x="12716" y="163639"/>
                      <a:pt x="12716" y="163639"/>
                      <a:pt x="12716" y="163639"/>
                    </a:cubicBezTo>
                    <a:cubicBezTo>
                      <a:pt x="17097" y="165068"/>
                      <a:pt x="21526" y="166402"/>
                      <a:pt x="26003" y="167545"/>
                    </a:cubicBezTo>
                    <a:cubicBezTo>
                      <a:pt x="26003" y="167545"/>
                      <a:pt x="26003" y="167545"/>
                      <a:pt x="26003" y="167545"/>
                    </a:cubicBezTo>
                    <a:cubicBezTo>
                      <a:pt x="35957" y="166354"/>
                      <a:pt x="53197" y="164640"/>
                      <a:pt x="71342" y="164640"/>
                    </a:cubicBezTo>
                    <a:cubicBezTo>
                      <a:pt x="86392" y="164640"/>
                      <a:pt x="103775" y="167164"/>
                      <a:pt x="117681" y="169497"/>
                    </a:cubicBezTo>
                    <a:cubicBezTo>
                      <a:pt x="117681" y="169497"/>
                      <a:pt x="117681" y="169497"/>
                      <a:pt x="117681" y="169497"/>
                    </a:cubicBezTo>
                    <a:cubicBezTo>
                      <a:pt x="127016" y="167545"/>
                      <a:pt x="136112" y="164925"/>
                      <a:pt x="144875" y="161687"/>
                    </a:cubicBezTo>
                    <a:cubicBezTo>
                      <a:pt x="178356" y="149542"/>
                      <a:pt x="207645" y="128730"/>
                      <a:pt x="230029" y="101965"/>
                    </a:cubicBezTo>
                    <a:cubicBezTo>
                      <a:pt x="230029" y="101965"/>
                      <a:pt x="230029" y="101965"/>
                      <a:pt x="230029" y="101965"/>
                    </a:cubicBezTo>
                    <a:cubicBezTo>
                      <a:pt x="230076" y="102013"/>
                      <a:pt x="230076" y="102060"/>
                      <a:pt x="230124" y="102108"/>
                    </a:cubicBezTo>
                    <a:cubicBezTo>
                      <a:pt x="242030" y="124206"/>
                      <a:pt x="257651" y="144066"/>
                      <a:pt x="276130" y="160877"/>
                    </a:cubicBezTo>
                    <a:cubicBezTo>
                      <a:pt x="277177" y="162925"/>
                      <a:pt x="278178" y="164973"/>
                      <a:pt x="279130" y="167021"/>
                    </a:cubicBezTo>
                    <a:cubicBezTo>
                      <a:pt x="286083" y="182404"/>
                      <a:pt x="289607" y="197406"/>
                      <a:pt x="290132" y="211026"/>
                    </a:cubicBezTo>
                    <a:cubicBezTo>
                      <a:pt x="290179" y="210598"/>
                      <a:pt x="290179" y="210169"/>
                      <a:pt x="290179" y="209741"/>
                    </a:cubicBezTo>
                    <a:lnTo>
                      <a:pt x="290179" y="211693"/>
                    </a:lnTo>
                    <a:cubicBezTo>
                      <a:pt x="290179" y="212026"/>
                      <a:pt x="290227" y="212408"/>
                      <a:pt x="290227" y="212788"/>
                    </a:cubicBezTo>
                    <a:lnTo>
                      <a:pt x="290227" y="157163"/>
                    </a:lnTo>
                    <a:cubicBezTo>
                      <a:pt x="290227" y="155162"/>
                      <a:pt x="290132" y="153210"/>
                      <a:pt x="290132" y="151305"/>
                    </a:cubicBez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Shape 209">
                <a:extLst>
                  <a:ext uri="{FF2B5EF4-FFF2-40B4-BE49-F238E27FC236}">
                    <a16:creationId xmlns:a16="http://schemas.microsoft.com/office/drawing/2014/main" id="{11F1CFFB-4BDC-5346-B730-34C1FAE7F7C9}"/>
                  </a:ext>
                </a:extLst>
              </p:cNvPr>
              <p:cNvSpPr/>
              <p:nvPr/>
            </p:nvSpPr>
            <p:spPr>
              <a:xfrm>
                <a:off x="2384393" y="2165747"/>
                <a:ext cx="285750" cy="200025"/>
              </a:xfrm>
              <a:custGeom>
                <a:avLst/>
                <a:gdLst>
                  <a:gd name="connsiteX0" fmla="*/ 290132 w 285750"/>
                  <a:gd name="connsiteY0" fmla="*/ 109061 h 200025"/>
                  <a:gd name="connsiteX1" fmla="*/ 290132 w 285750"/>
                  <a:gd name="connsiteY1" fmla="*/ 109109 h 200025"/>
                  <a:gd name="connsiteX2" fmla="*/ 285036 w 285750"/>
                  <a:gd name="connsiteY2" fmla="*/ 142589 h 200025"/>
                  <a:gd name="connsiteX3" fmla="*/ 275939 w 285750"/>
                  <a:gd name="connsiteY3" fmla="*/ 166973 h 200025"/>
                  <a:gd name="connsiteX4" fmla="*/ 242649 w 285750"/>
                  <a:gd name="connsiteY4" fmla="*/ 201549 h 200025"/>
                  <a:gd name="connsiteX5" fmla="*/ 240411 w 285750"/>
                  <a:gd name="connsiteY5" fmla="*/ 201787 h 200025"/>
                  <a:gd name="connsiteX6" fmla="*/ 226504 w 285750"/>
                  <a:gd name="connsiteY6" fmla="*/ 202549 h 200025"/>
                  <a:gd name="connsiteX7" fmla="*/ 182023 w 285750"/>
                  <a:gd name="connsiteY7" fmla="*/ 182166 h 200025"/>
                  <a:gd name="connsiteX8" fmla="*/ 181832 w 285750"/>
                  <a:gd name="connsiteY8" fmla="*/ 182023 h 200025"/>
                  <a:gd name="connsiteX9" fmla="*/ 180261 w 285750"/>
                  <a:gd name="connsiteY9" fmla="*/ 181070 h 200025"/>
                  <a:gd name="connsiteX10" fmla="*/ 179880 w 285750"/>
                  <a:gd name="connsiteY10" fmla="*/ 180832 h 200025"/>
                  <a:gd name="connsiteX11" fmla="*/ 145209 w 285750"/>
                  <a:gd name="connsiteY11" fmla="*/ 172879 h 200025"/>
                  <a:gd name="connsiteX12" fmla="*/ 144923 w 285750"/>
                  <a:gd name="connsiteY12" fmla="*/ 172879 h 200025"/>
                  <a:gd name="connsiteX13" fmla="*/ 110300 w 285750"/>
                  <a:gd name="connsiteY13" fmla="*/ 180832 h 200025"/>
                  <a:gd name="connsiteX14" fmla="*/ 109871 w 285750"/>
                  <a:gd name="connsiteY14" fmla="*/ 181070 h 200025"/>
                  <a:gd name="connsiteX15" fmla="*/ 108347 w 285750"/>
                  <a:gd name="connsiteY15" fmla="*/ 182023 h 200025"/>
                  <a:gd name="connsiteX16" fmla="*/ 108109 w 285750"/>
                  <a:gd name="connsiteY16" fmla="*/ 182166 h 200025"/>
                  <a:gd name="connsiteX17" fmla="*/ 63627 w 285750"/>
                  <a:gd name="connsiteY17" fmla="*/ 202549 h 200025"/>
                  <a:gd name="connsiteX18" fmla="*/ 49721 w 285750"/>
                  <a:gd name="connsiteY18" fmla="*/ 201787 h 200025"/>
                  <a:gd name="connsiteX19" fmla="*/ 47530 w 285750"/>
                  <a:gd name="connsiteY19" fmla="*/ 201549 h 200025"/>
                  <a:gd name="connsiteX20" fmla="*/ 14192 w 285750"/>
                  <a:gd name="connsiteY20" fmla="*/ 166973 h 200025"/>
                  <a:gd name="connsiteX21" fmla="*/ 14192 w 285750"/>
                  <a:gd name="connsiteY21" fmla="*/ 166926 h 200025"/>
                  <a:gd name="connsiteX22" fmla="*/ 5096 w 285750"/>
                  <a:gd name="connsiteY22" fmla="*/ 142589 h 200025"/>
                  <a:gd name="connsiteX23" fmla="*/ 0 w 285750"/>
                  <a:gd name="connsiteY23" fmla="*/ 109585 h 200025"/>
                  <a:gd name="connsiteX24" fmla="*/ 11049 w 285750"/>
                  <a:gd name="connsiteY24" fmla="*/ 65056 h 200025"/>
                  <a:gd name="connsiteX25" fmla="*/ 12668 w 285750"/>
                  <a:gd name="connsiteY25" fmla="*/ 61674 h 200025"/>
                  <a:gd name="connsiteX26" fmla="*/ 25956 w 285750"/>
                  <a:gd name="connsiteY26" fmla="*/ 65532 h 200025"/>
                  <a:gd name="connsiteX27" fmla="*/ 26003 w 285750"/>
                  <a:gd name="connsiteY27" fmla="*/ 65532 h 200025"/>
                  <a:gd name="connsiteX28" fmla="*/ 71342 w 285750"/>
                  <a:gd name="connsiteY28" fmla="*/ 62627 h 200025"/>
                  <a:gd name="connsiteX29" fmla="*/ 117729 w 285750"/>
                  <a:gd name="connsiteY29" fmla="*/ 67485 h 200025"/>
                  <a:gd name="connsiteX30" fmla="*/ 144923 w 285750"/>
                  <a:gd name="connsiteY30" fmla="*/ 59722 h 200025"/>
                  <a:gd name="connsiteX31" fmla="*/ 191690 w 285750"/>
                  <a:gd name="connsiteY31" fmla="*/ 35338 h 200025"/>
                  <a:gd name="connsiteX32" fmla="*/ 230076 w 285750"/>
                  <a:gd name="connsiteY32" fmla="*/ 0 h 200025"/>
                  <a:gd name="connsiteX33" fmla="*/ 230124 w 285750"/>
                  <a:gd name="connsiteY33" fmla="*/ 143 h 200025"/>
                  <a:gd name="connsiteX34" fmla="*/ 276130 w 285750"/>
                  <a:gd name="connsiteY34" fmla="*/ 58912 h 200025"/>
                  <a:gd name="connsiteX35" fmla="*/ 279130 w 285750"/>
                  <a:gd name="connsiteY35" fmla="*/ 65056 h 200025"/>
                  <a:gd name="connsiteX36" fmla="*/ 290132 w 285750"/>
                  <a:gd name="connsiteY36" fmla="*/ 10906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5750" h="200025">
                    <a:moveTo>
                      <a:pt x="290132" y="109061"/>
                    </a:moveTo>
                    <a:cubicBezTo>
                      <a:pt x="290132" y="109109"/>
                      <a:pt x="290132" y="109109"/>
                      <a:pt x="290132" y="109109"/>
                    </a:cubicBezTo>
                    <a:cubicBezTo>
                      <a:pt x="289941" y="119491"/>
                      <a:pt x="288274" y="130921"/>
                      <a:pt x="285036" y="142589"/>
                    </a:cubicBezTo>
                    <a:cubicBezTo>
                      <a:pt x="282607" y="151447"/>
                      <a:pt x="279511" y="159639"/>
                      <a:pt x="275939" y="166973"/>
                    </a:cubicBezTo>
                    <a:cubicBezTo>
                      <a:pt x="266652" y="186309"/>
                      <a:pt x="254127" y="199406"/>
                      <a:pt x="242649" y="201549"/>
                    </a:cubicBezTo>
                    <a:cubicBezTo>
                      <a:pt x="241887" y="201644"/>
                      <a:pt x="241173" y="201739"/>
                      <a:pt x="240411" y="201787"/>
                    </a:cubicBezTo>
                    <a:cubicBezTo>
                      <a:pt x="235982" y="202311"/>
                      <a:pt x="231315" y="202549"/>
                      <a:pt x="226504" y="202549"/>
                    </a:cubicBezTo>
                    <a:cubicBezTo>
                      <a:pt x="208312" y="202549"/>
                      <a:pt x="192215" y="188024"/>
                      <a:pt x="182023" y="182166"/>
                    </a:cubicBezTo>
                    <a:cubicBezTo>
                      <a:pt x="181927" y="182118"/>
                      <a:pt x="181880" y="182070"/>
                      <a:pt x="181832" y="182023"/>
                    </a:cubicBezTo>
                    <a:cubicBezTo>
                      <a:pt x="181308" y="181737"/>
                      <a:pt x="180784" y="181404"/>
                      <a:pt x="180261" y="181070"/>
                    </a:cubicBezTo>
                    <a:cubicBezTo>
                      <a:pt x="180118" y="180975"/>
                      <a:pt x="180023" y="180927"/>
                      <a:pt x="179880" y="180832"/>
                    </a:cubicBezTo>
                    <a:cubicBezTo>
                      <a:pt x="171355" y="175974"/>
                      <a:pt x="158972" y="172879"/>
                      <a:pt x="145209" y="172879"/>
                    </a:cubicBezTo>
                    <a:lnTo>
                      <a:pt x="144923" y="172879"/>
                    </a:lnTo>
                    <a:cubicBezTo>
                      <a:pt x="131159" y="172879"/>
                      <a:pt x="118824" y="175974"/>
                      <a:pt x="110300" y="180832"/>
                    </a:cubicBezTo>
                    <a:cubicBezTo>
                      <a:pt x="110157" y="180927"/>
                      <a:pt x="110014" y="180975"/>
                      <a:pt x="109871" y="181070"/>
                    </a:cubicBezTo>
                    <a:cubicBezTo>
                      <a:pt x="109395" y="181404"/>
                      <a:pt x="108871" y="181737"/>
                      <a:pt x="108347" y="182023"/>
                    </a:cubicBezTo>
                    <a:cubicBezTo>
                      <a:pt x="108252" y="182070"/>
                      <a:pt x="108204" y="182118"/>
                      <a:pt x="108109" y="182166"/>
                    </a:cubicBezTo>
                    <a:cubicBezTo>
                      <a:pt x="97965" y="188024"/>
                      <a:pt x="81820" y="202549"/>
                      <a:pt x="63627" y="202549"/>
                    </a:cubicBezTo>
                    <a:cubicBezTo>
                      <a:pt x="58817" y="202549"/>
                      <a:pt x="54150" y="202263"/>
                      <a:pt x="49721" y="201787"/>
                    </a:cubicBezTo>
                    <a:cubicBezTo>
                      <a:pt x="49006" y="201692"/>
                      <a:pt x="48244" y="201644"/>
                      <a:pt x="47530" y="201549"/>
                    </a:cubicBezTo>
                    <a:cubicBezTo>
                      <a:pt x="36052" y="199406"/>
                      <a:pt x="23527" y="186309"/>
                      <a:pt x="14192" y="166973"/>
                    </a:cubicBezTo>
                    <a:lnTo>
                      <a:pt x="14192" y="166926"/>
                    </a:lnTo>
                    <a:cubicBezTo>
                      <a:pt x="10620" y="159639"/>
                      <a:pt x="7572" y="151447"/>
                      <a:pt x="5096" y="142589"/>
                    </a:cubicBezTo>
                    <a:cubicBezTo>
                      <a:pt x="1905" y="131064"/>
                      <a:pt x="286" y="119825"/>
                      <a:pt x="0" y="109585"/>
                    </a:cubicBezTo>
                    <a:cubicBezTo>
                      <a:pt x="524" y="95821"/>
                      <a:pt x="4048" y="80582"/>
                      <a:pt x="11049" y="65056"/>
                    </a:cubicBezTo>
                    <a:cubicBezTo>
                      <a:pt x="11573" y="63913"/>
                      <a:pt x="12144" y="62770"/>
                      <a:pt x="12668" y="61674"/>
                    </a:cubicBezTo>
                    <a:cubicBezTo>
                      <a:pt x="17050" y="63103"/>
                      <a:pt x="21431" y="64437"/>
                      <a:pt x="25956" y="65532"/>
                    </a:cubicBezTo>
                    <a:cubicBezTo>
                      <a:pt x="25956" y="65532"/>
                      <a:pt x="25956" y="65532"/>
                      <a:pt x="26003" y="65532"/>
                    </a:cubicBezTo>
                    <a:cubicBezTo>
                      <a:pt x="35909" y="64341"/>
                      <a:pt x="53197" y="62627"/>
                      <a:pt x="71342" y="62627"/>
                    </a:cubicBezTo>
                    <a:cubicBezTo>
                      <a:pt x="86392" y="62627"/>
                      <a:pt x="103775" y="65151"/>
                      <a:pt x="117729" y="67485"/>
                    </a:cubicBezTo>
                    <a:cubicBezTo>
                      <a:pt x="127064" y="65532"/>
                      <a:pt x="136112" y="62913"/>
                      <a:pt x="144923" y="59722"/>
                    </a:cubicBezTo>
                    <a:cubicBezTo>
                      <a:pt x="161687" y="53626"/>
                      <a:pt x="177403" y="45387"/>
                      <a:pt x="191690" y="35338"/>
                    </a:cubicBezTo>
                    <a:cubicBezTo>
                      <a:pt x="206026" y="25289"/>
                      <a:pt x="218884" y="13383"/>
                      <a:pt x="230076" y="0"/>
                    </a:cubicBezTo>
                    <a:cubicBezTo>
                      <a:pt x="230076" y="0"/>
                      <a:pt x="230076" y="95"/>
                      <a:pt x="230124" y="143"/>
                    </a:cubicBezTo>
                    <a:cubicBezTo>
                      <a:pt x="242030" y="22241"/>
                      <a:pt x="257651" y="42053"/>
                      <a:pt x="276130" y="58912"/>
                    </a:cubicBezTo>
                    <a:cubicBezTo>
                      <a:pt x="277177" y="60912"/>
                      <a:pt x="278178" y="62960"/>
                      <a:pt x="279130" y="65056"/>
                    </a:cubicBezTo>
                    <a:cubicBezTo>
                      <a:pt x="286083" y="80439"/>
                      <a:pt x="289607" y="95441"/>
                      <a:pt x="290132" y="109061"/>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Shape 210">
                <a:extLst>
                  <a:ext uri="{FF2B5EF4-FFF2-40B4-BE49-F238E27FC236}">
                    <a16:creationId xmlns:a16="http://schemas.microsoft.com/office/drawing/2014/main" id="{ED4C6CE1-407E-DB4E-8FE7-1853F1A62C82}"/>
                  </a:ext>
                </a:extLst>
              </p:cNvPr>
              <p:cNvSpPr/>
              <p:nvPr/>
            </p:nvSpPr>
            <p:spPr>
              <a:xfrm>
                <a:off x="2529440" y="2427326"/>
                <a:ext cx="4763" cy="4763"/>
              </a:xfrm>
              <a:custGeom>
                <a:avLst/>
                <a:gdLst>
                  <a:gd name="connsiteX0" fmla="*/ 0 w 0"/>
                  <a:gd name="connsiteY0" fmla="*/ 0 h 0"/>
                  <a:gd name="connsiteX1" fmla="*/ 0 w 0"/>
                  <a:gd name="connsiteY1" fmla="*/ 0 h 0"/>
                  <a:gd name="connsiteX2" fmla="*/ 34 w 0"/>
                  <a:gd name="connsiteY2" fmla="*/ 34 h 0"/>
                  <a:gd name="connsiteX3" fmla="*/ 34 w 0"/>
                  <a:gd name="connsiteY3" fmla="*/ 34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34" y="34"/>
                    </a:lnTo>
                    <a:lnTo>
                      <a:pt x="34" y="34"/>
                    </a:ln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Shape 211">
                <a:extLst>
                  <a:ext uri="{FF2B5EF4-FFF2-40B4-BE49-F238E27FC236}">
                    <a16:creationId xmlns:a16="http://schemas.microsoft.com/office/drawing/2014/main" id="{DCFC046F-A798-F44B-A4EF-32D0EE1D8107}"/>
                  </a:ext>
                </a:extLst>
              </p:cNvPr>
              <p:cNvSpPr/>
              <p:nvPr/>
            </p:nvSpPr>
            <p:spPr>
              <a:xfrm>
                <a:off x="2384298" y="2273332"/>
                <a:ext cx="285750" cy="219075"/>
              </a:xfrm>
              <a:custGeom>
                <a:avLst/>
                <a:gdLst>
                  <a:gd name="connsiteX0" fmla="*/ 290227 w 285750"/>
                  <a:gd name="connsiteY0" fmla="*/ 1476 h 219075"/>
                  <a:gd name="connsiteX1" fmla="*/ 290227 w 285750"/>
                  <a:gd name="connsiteY1" fmla="*/ 1476 h 219075"/>
                  <a:gd name="connsiteX2" fmla="*/ 285131 w 285750"/>
                  <a:gd name="connsiteY2" fmla="*/ 35004 h 219075"/>
                  <a:gd name="connsiteX3" fmla="*/ 276034 w 285750"/>
                  <a:gd name="connsiteY3" fmla="*/ 59341 h 219075"/>
                  <a:gd name="connsiteX4" fmla="*/ 276034 w 285750"/>
                  <a:gd name="connsiteY4" fmla="*/ 59388 h 219075"/>
                  <a:gd name="connsiteX5" fmla="*/ 242697 w 285750"/>
                  <a:gd name="connsiteY5" fmla="*/ 93964 h 219075"/>
                  <a:gd name="connsiteX6" fmla="*/ 240506 w 285750"/>
                  <a:gd name="connsiteY6" fmla="*/ 94202 h 219075"/>
                  <a:gd name="connsiteX7" fmla="*/ 226600 w 285750"/>
                  <a:gd name="connsiteY7" fmla="*/ 94964 h 219075"/>
                  <a:gd name="connsiteX8" fmla="*/ 182118 w 285750"/>
                  <a:gd name="connsiteY8" fmla="*/ 74533 h 219075"/>
                  <a:gd name="connsiteX9" fmla="*/ 181928 w 285750"/>
                  <a:gd name="connsiteY9" fmla="*/ 74438 h 219075"/>
                  <a:gd name="connsiteX10" fmla="*/ 180356 w 285750"/>
                  <a:gd name="connsiteY10" fmla="*/ 73485 h 219075"/>
                  <a:gd name="connsiteX11" fmla="*/ 179975 w 285750"/>
                  <a:gd name="connsiteY11" fmla="*/ 73247 h 219075"/>
                  <a:gd name="connsiteX12" fmla="*/ 145304 w 285750"/>
                  <a:gd name="connsiteY12" fmla="*/ 65294 h 219075"/>
                  <a:gd name="connsiteX13" fmla="*/ 145018 w 285750"/>
                  <a:gd name="connsiteY13" fmla="*/ 65294 h 219075"/>
                  <a:gd name="connsiteX14" fmla="*/ 145018 w 285750"/>
                  <a:gd name="connsiteY14" fmla="*/ 65294 h 219075"/>
                  <a:gd name="connsiteX15" fmla="*/ 110395 w 285750"/>
                  <a:gd name="connsiteY15" fmla="*/ 73247 h 219075"/>
                  <a:gd name="connsiteX16" fmla="*/ 109966 w 285750"/>
                  <a:gd name="connsiteY16" fmla="*/ 73485 h 219075"/>
                  <a:gd name="connsiteX17" fmla="*/ 108442 w 285750"/>
                  <a:gd name="connsiteY17" fmla="*/ 74438 h 219075"/>
                  <a:gd name="connsiteX18" fmla="*/ 108204 w 285750"/>
                  <a:gd name="connsiteY18" fmla="*/ 74533 h 219075"/>
                  <a:gd name="connsiteX19" fmla="*/ 63722 w 285750"/>
                  <a:gd name="connsiteY19" fmla="*/ 94964 h 219075"/>
                  <a:gd name="connsiteX20" fmla="*/ 49768 w 285750"/>
                  <a:gd name="connsiteY20" fmla="*/ 94202 h 219075"/>
                  <a:gd name="connsiteX21" fmla="*/ 47577 w 285750"/>
                  <a:gd name="connsiteY21" fmla="*/ 93964 h 219075"/>
                  <a:gd name="connsiteX22" fmla="*/ 14240 w 285750"/>
                  <a:gd name="connsiteY22" fmla="*/ 59388 h 219075"/>
                  <a:gd name="connsiteX23" fmla="*/ 14240 w 285750"/>
                  <a:gd name="connsiteY23" fmla="*/ 59341 h 219075"/>
                  <a:gd name="connsiteX24" fmla="*/ 5143 w 285750"/>
                  <a:gd name="connsiteY24" fmla="*/ 35004 h 219075"/>
                  <a:gd name="connsiteX25" fmla="*/ 48 w 285750"/>
                  <a:gd name="connsiteY25" fmla="*/ 1953 h 219075"/>
                  <a:gd name="connsiteX26" fmla="*/ 48 w 285750"/>
                  <a:gd name="connsiteY26" fmla="*/ 1953 h 219075"/>
                  <a:gd name="connsiteX27" fmla="*/ 0 w 285750"/>
                  <a:gd name="connsiteY27" fmla="*/ 143 h 219075"/>
                  <a:gd name="connsiteX28" fmla="*/ 0 w 285750"/>
                  <a:gd name="connsiteY28" fmla="*/ 3143 h 219075"/>
                  <a:gd name="connsiteX29" fmla="*/ 0 w 285750"/>
                  <a:gd name="connsiteY29" fmla="*/ 42482 h 219075"/>
                  <a:gd name="connsiteX30" fmla="*/ 0 w 285750"/>
                  <a:gd name="connsiteY30" fmla="*/ 42482 h 219075"/>
                  <a:gd name="connsiteX31" fmla="*/ 0 w 285750"/>
                  <a:gd name="connsiteY31" fmla="*/ 42482 h 219075"/>
                  <a:gd name="connsiteX32" fmla="*/ 0 w 285750"/>
                  <a:gd name="connsiteY32" fmla="*/ 42482 h 219075"/>
                  <a:gd name="connsiteX33" fmla="*/ 95 w 285750"/>
                  <a:gd name="connsiteY33" fmla="*/ 47149 h 219075"/>
                  <a:gd name="connsiteX34" fmla="*/ 476 w 285750"/>
                  <a:gd name="connsiteY34" fmla="*/ 54340 h 219075"/>
                  <a:gd name="connsiteX35" fmla="*/ 810 w 285750"/>
                  <a:gd name="connsiteY35" fmla="*/ 58245 h 219075"/>
                  <a:gd name="connsiteX36" fmla="*/ 1191 w 285750"/>
                  <a:gd name="connsiteY36" fmla="*/ 61960 h 219075"/>
                  <a:gd name="connsiteX37" fmla="*/ 2905 w 285750"/>
                  <a:gd name="connsiteY37" fmla="*/ 73628 h 219075"/>
                  <a:gd name="connsiteX38" fmla="*/ 4715 w 285750"/>
                  <a:gd name="connsiteY38" fmla="*/ 82248 h 219075"/>
                  <a:gd name="connsiteX39" fmla="*/ 4858 w 285750"/>
                  <a:gd name="connsiteY39" fmla="*/ 82867 h 219075"/>
                  <a:gd name="connsiteX40" fmla="*/ 6429 w 285750"/>
                  <a:gd name="connsiteY40" fmla="*/ 88916 h 219075"/>
                  <a:gd name="connsiteX41" fmla="*/ 8048 w 285750"/>
                  <a:gd name="connsiteY41" fmla="*/ 94488 h 219075"/>
                  <a:gd name="connsiteX42" fmla="*/ 9906 w 285750"/>
                  <a:gd name="connsiteY42" fmla="*/ 100203 h 219075"/>
                  <a:gd name="connsiteX43" fmla="*/ 11954 w 285750"/>
                  <a:gd name="connsiteY43" fmla="*/ 105823 h 219075"/>
                  <a:gd name="connsiteX44" fmla="*/ 13478 w 285750"/>
                  <a:gd name="connsiteY44" fmla="*/ 109680 h 219075"/>
                  <a:gd name="connsiteX45" fmla="*/ 14668 w 285750"/>
                  <a:gd name="connsiteY45" fmla="*/ 112633 h 219075"/>
                  <a:gd name="connsiteX46" fmla="*/ 24384 w 285750"/>
                  <a:gd name="connsiteY46" fmla="*/ 132493 h 219075"/>
                  <a:gd name="connsiteX47" fmla="*/ 27289 w 285750"/>
                  <a:gd name="connsiteY47" fmla="*/ 137541 h 219075"/>
                  <a:gd name="connsiteX48" fmla="*/ 29813 w 285750"/>
                  <a:gd name="connsiteY48" fmla="*/ 141732 h 219075"/>
                  <a:gd name="connsiteX49" fmla="*/ 40052 w 285750"/>
                  <a:gd name="connsiteY49" fmla="*/ 156591 h 219075"/>
                  <a:gd name="connsiteX50" fmla="*/ 43005 w 285750"/>
                  <a:gd name="connsiteY50" fmla="*/ 160401 h 219075"/>
                  <a:gd name="connsiteX51" fmla="*/ 51292 w 285750"/>
                  <a:gd name="connsiteY51" fmla="*/ 170307 h 219075"/>
                  <a:gd name="connsiteX52" fmla="*/ 54388 w 285750"/>
                  <a:gd name="connsiteY52" fmla="*/ 173688 h 219075"/>
                  <a:gd name="connsiteX53" fmla="*/ 62532 w 285750"/>
                  <a:gd name="connsiteY53" fmla="*/ 181975 h 219075"/>
                  <a:gd name="connsiteX54" fmla="*/ 65913 w 285750"/>
                  <a:gd name="connsiteY54" fmla="*/ 185071 h 219075"/>
                  <a:gd name="connsiteX55" fmla="*/ 69342 w 285750"/>
                  <a:gd name="connsiteY55" fmla="*/ 188214 h 219075"/>
                  <a:gd name="connsiteX56" fmla="*/ 81915 w 285750"/>
                  <a:gd name="connsiteY56" fmla="*/ 198263 h 219075"/>
                  <a:gd name="connsiteX57" fmla="*/ 85963 w 285750"/>
                  <a:gd name="connsiteY57" fmla="*/ 201168 h 219075"/>
                  <a:gd name="connsiteX58" fmla="*/ 94154 w 285750"/>
                  <a:gd name="connsiteY58" fmla="*/ 206502 h 219075"/>
                  <a:gd name="connsiteX59" fmla="*/ 110490 w 285750"/>
                  <a:gd name="connsiteY59" fmla="*/ 215075 h 219075"/>
                  <a:gd name="connsiteX60" fmla="*/ 110490 w 285750"/>
                  <a:gd name="connsiteY60" fmla="*/ 215075 h 219075"/>
                  <a:gd name="connsiteX61" fmla="*/ 129207 w 285750"/>
                  <a:gd name="connsiteY61" fmla="*/ 221361 h 219075"/>
                  <a:gd name="connsiteX62" fmla="*/ 132683 w 285750"/>
                  <a:gd name="connsiteY62" fmla="*/ 222075 h 219075"/>
                  <a:gd name="connsiteX63" fmla="*/ 136684 w 285750"/>
                  <a:gd name="connsiteY63" fmla="*/ 222695 h 219075"/>
                  <a:gd name="connsiteX64" fmla="*/ 137350 w 285750"/>
                  <a:gd name="connsiteY64" fmla="*/ 222742 h 219075"/>
                  <a:gd name="connsiteX65" fmla="*/ 140446 w 285750"/>
                  <a:gd name="connsiteY65" fmla="*/ 223028 h 219075"/>
                  <a:gd name="connsiteX66" fmla="*/ 141732 w 285750"/>
                  <a:gd name="connsiteY66" fmla="*/ 223123 h 219075"/>
                  <a:gd name="connsiteX67" fmla="*/ 145066 w 285750"/>
                  <a:gd name="connsiteY67" fmla="*/ 223218 h 219075"/>
                  <a:gd name="connsiteX68" fmla="*/ 145066 w 285750"/>
                  <a:gd name="connsiteY68" fmla="*/ 223218 h 219075"/>
                  <a:gd name="connsiteX69" fmla="*/ 145161 w 285750"/>
                  <a:gd name="connsiteY69" fmla="*/ 223218 h 219075"/>
                  <a:gd name="connsiteX70" fmla="*/ 148542 w 285750"/>
                  <a:gd name="connsiteY70" fmla="*/ 223123 h 219075"/>
                  <a:gd name="connsiteX71" fmla="*/ 150019 w 285750"/>
                  <a:gd name="connsiteY71" fmla="*/ 223028 h 219075"/>
                  <a:gd name="connsiteX72" fmla="*/ 154305 w 285750"/>
                  <a:gd name="connsiteY72" fmla="*/ 222552 h 219075"/>
                  <a:gd name="connsiteX73" fmla="*/ 157305 w 285750"/>
                  <a:gd name="connsiteY73" fmla="*/ 222075 h 219075"/>
                  <a:gd name="connsiteX74" fmla="*/ 158258 w 285750"/>
                  <a:gd name="connsiteY74" fmla="*/ 221885 h 219075"/>
                  <a:gd name="connsiteX75" fmla="*/ 161877 w 285750"/>
                  <a:gd name="connsiteY75" fmla="*/ 221123 h 219075"/>
                  <a:gd name="connsiteX76" fmla="*/ 162115 w 285750"/>
                  <a:gd name="connsiteY76" fmla="*/ 221028 h 219075"/>
                  <a:gd name="connsiteX77" fmla="*/ 165783 w 285750"/>
                  <a:gd name="connsiteY77" fmla="*/ 220075 h 219075"/>
                  <a:gd name="connsiteX78" fmla="*/ 171069 w 285750"/>
                  <a:gd name="connsiteY78" fmla="*/ 218408 h 219075"/>
                  <a:gd name="connsiteX79" fmla="*/ 175260 w 285750"/>
                  <a:gd name="connsiteY79" fmla="*/ 216837 h 219075"/>
                  <a:gd name="connsiteX80" fmla="*/ 176641 w 285750"/>
                  <a:gd name="connsiteY80" fmla="*/ 216313 h 219075"/>
                  <a:gd name="connsiteX81" fmla="*/ 180165 w 285750"/>
                  <a:gd name="connsiteY81" fmla="*/ 214836 h 219075"/>
                  <a:gd name="connsiteX82" fmla="*/ 180165 w 285750"/>
                  <a:gd name="connsiteY82" fmla="*/ 214836 h 219075"/>
                  <a:gd name="connsiteX83" fmla="*/ 182928 w 285750"/>
                  <a:gd name="connsiteY83" fmla="*/ 213550 h 219075"/>
                  <a:gd name="connsiteX84" fmla="*/ 185594 w 285750"/>
                  <a:gd name="connsiteY84" fmla="*/ 212217 h 219075"/>
                  <a:gd name="connsiteX85" fmla="*/ 196548 w 285750"/>
                  <a:gd name="connsiteY85" fmla="*/ 206169 h 219075"/>
                  <a:gd name="connsiteX86" fmla="*/ 199596 w 285750"/>
                  <a:gd name="connsiteY86" fmla="*/ 204264 h 219075"/>
                  <a:gd name="connsiteX87" fmla="*/ 205026 w 285750"/>
                  <a:gd name="connsiteY87" fmla="*/ 200596 h 219075"/>
                  <a:gd name="connsiteX88" fmla="*/ 208312 w 285750"/>
                  <a:gd name="connsiteY88" fmla="*/ 198263 h 219075"/>
                  <a:gd name="connsiteX89" fmla="*/ 216027 w 285750"/>
                  <a:gd name="connsiteY89" fmla="*/ 192262 h 219075"/>
                  <a:gd name="connsiteX90" fmla="*/ 218980 w 285750"/>
                  <a:gd name="connsiteY90" fmla="*/ 189786 h 219075"/>
                  <a:gd name="connsiteX91" fmla="*/ 222647 w 285750"/>
                  <a:gd name="connsiteY91" fmla="*/ 186595 h 219075"/>
                  <a:gd name="connsiteX92" fmla="*/ 224837 w 285750"/>
                  <a:gd name="connsiteY92" fmla="*/ 184595 h 219075"/>
                  <a:gd name="connsiteX93" fmla="*/ 235315 w 285750"/>
                  <a:gd name="connsiteY93" fmla="*/ 174212 h 219075"/>
                  <a:gd name="connsiteX94" fmla="*/ 238982 w 285750"/>
                  <a:gd name="connsiteY94" fmla="*/ 170212 h 219075"/>
                  <a:gd name="connsiteX95" fmla="*/ 243030 w 285750"/>
                  <a:gd name="connsiteY95" fmla="*/ 165545 h 219075"/>
                  <a:gd name="connsiteX96" fmla="*/ 245793 w 285750"/>
                  <a:gd name="connsiteY96" fmla="*/ 162163 h 219075"/>
                  <a:gd name="connsiteX97" fmla="*/ 263985 w 285750"/>
                  <a:gd name="connsiteY97" fmla="*/ 135779 h 219075"/>
                  <a:gd name="connsiteX98" fmla="*/ 265890 w 285750"/>
                  <a:gd name="connsiteY98" fmla="*/ 132398 h 219075"/>
                  <a:gd name="connsiteX99" fmla="*/ 269938 w 285750"/>
                  <a:gd name="connsiteY99" fmla="*/ 124730 h 219075"/>
                  <a:gd name="connsiteX100" fmla="*/ 271843 w 285750"/>
                  <a:gd name="connsiteY100" fmla="*/ 120777 h 219075"/>
                  <a:gd name="connsiteX101" fmla="*/ 273606 w 285750"/>
                  <a:gd name="connsiteY101" fmla="*/ 116967 h 219075"/>
                  <a:gd name="connsiteX102" fmla="*/ 273844 w 285750"/>
                  <a:gd name="connsiteY102" fmla="*/ 116348 h 219075"/>
                  <a:gd name="connsiteX103" fmla="*/ 275415 w 285750"/>
                  <a:gd name="connsiteY103" fmla="*/ 112728 h 219075"/>
                  <a:gd name="connsiteX104" fmla="*/ 277082 w 285750"/>
                  <a:gd name="connsiteY104" fmla="*/ 108633 h 219075"/>
                  <a:gd name="connsiteX105" fmla="*/ 278416 w 285750"/>
                  <a:gd name="connsiteY105" fmla="*/ 105251 h 219075"/>
                  <a:gd name="connsiteX106" fmla="*/ 278844 w 285750"/>
                  <a:gd name="connsiteY106" fmla="*/ 104156 h 219075"/>
                  <a:gd name="connsiteX107" fmla="*/ 280130 w 285750"/>
                  <a:gd name="connsiteY107" fmla="*/ 100536 h 219075"/>
                  <a:gd name="connsiteX108" fmla="*/ 280273 w 285750"/>
                  <a:gd name="connsiteY108" fmla="*/ 100108 h 219075"/>
                  <a:gd name="connsiteX109" fmla="*/ 281607 w 285750"/>
                  <a:gd name="connsiteY109" fmla="*/ 96107 h 219075"/>
                  <a:gd name="connsiteX110" fmla="*/ 284083 w 285750"/>
                  <a:gd name="connsiteY110" fmla="*/ 87535 h 219075"/>
                  <a:gd name="connsiteX111" fmla="*/ 284559 w 285750"/>
                  <a:gd name="connsiteY111" fmla="*/ 85677 h 219075"/>
                  <a:gd name="connsiteX112" fmla="*/ 284654 w 285750"/>
                  <a:gd name="connsiteY112" fmla="*/ 85487 h 219075"/>
                  <a:gd name="connsiteX113" fmla="*/ 285036 w 285750"/>
                  <a:gd name="connsiteY113" fmla="*/ 83772 h 219075"/>
                  <a:gd name="connsiteX114" fmla="*/ 287274 w 285750"/>
                  <a:gd name="connsiteY114" fmla="*/ 73533 h 219075"/>
                  <a:gd name="connsiteX115" fmla="*/ 287274 w 285750"/>
                  <a:gd name="connsiteY115" fmla="*/ 73485 h 219075"/>
                  <a:gd name="connsiteX116" fmla="*/ 287321 w 285750"/>
                  <a:gd name="connsiteY116" fmla="*/ 73247 h 219075"/>
                  <a:gd name="connsiteX117" fmla="*/ 288417 w 285750"/>
                  <a:gd name="connsiteY117" fmla="*/ 66389 h 219075"/>
                  <a:gd name="connsiteX118" fmla="*/ 288893 w 285750"/>
                  <a:gd name="connsiteY118" fmla="*/ 62579 h 219075"/>
                  <a:gd name="connsiteX119" fmla="*/ 289322 w 285750"/>
                  <a:gd name="connsiteY119" fmla="*/ 59007 h 219075"/>
                  <a:gd name="connsiteX120" fmla="*/ 289465 w 285750"/>
                  <a:gd name="connsiteY120" fmla="*/ 57579 h 219075"/>
                  <a:gd name="connsiteX121" fmla="*/ 289655 w 285750"/>
                  <a:gd name="connsiteY121" fmla="*/ 54864 h 219075"/>
                  <a:gd name="connsiteX122" fmla="*/ 290036 w 285750"/>
                  <a:gd name="connsiteY122" fmla="*/ 48292 h 219075"/>
                  <a:gd name="connsiteX123" fmla="*/ 290179 w 285750"/>
                  <a:gd name="connsiteY123" fmla="*/ 42386 h 219075"/>
                  <a:gd name="connsiteX124" fmla="*/ 290179 w 285750"/>
                  <a:gd name="connsiteY124" fmla="*/ 42386 h 219075"/>
                  <a:gd name="connsiteX125" fmla="*/ 290179 w 285750"/>
                  <a:gd name="connsiteY125" fmla="*/ 38100 h 219075"/>
                  <a:gd name="connsiteX126" fmla="*/ 290227 w 285750"/>
                  <a:gd name="connsiteY126" fmla="*/ 1953 h 219075"/>
                  <a:gd name="connsiteX127" fmla="*/ 290227 w 285750"/>
                  <a:gd name="connsiteY127" fmla="*/ 0 h 219075"/>
                  <a:gd name="connsiteX128" fmla="*/ 290227 w 285750"/>
                  <a:gd name="connsiteY128" fmla="*/ 1476 h 219075"/>
                  <a:gd name="connsiteX129" fmla="*/ 145066 w 285750"/>
                  <a:gd name="connsiteY129" fmla="*/ 100203 h 219075"/>
                  <a:gd name="connsiteX130" fmla="*/ 145161 w 285750"/>
                  <a:gd name="connsiteY130" fmla="*/ 100203 h 219075"/>
                  <a:gd name="connsiteX131" fmla="*/ 180689 w 285750"/>
                  <a:gd name="connsiteY131" fmla="*/ 111109 h 219075"/>
                  <a:gd name="connsiteX132" fmla="*/ 145161 w 285750"/>
                  <a:gd name="connsiteY132" fmla="*/ 122015 h 219075"/>
                  <a:gd name="connsiteX133" fmla="*/ 145113 w 285750"/>
                  <a:gd name="connsiteY133" fmla="*/ 122015 h 219075"/>
                  <a:gd name="connsiteX134" fmla="*/ 109633 w 285750"/>
                  <a:gd name="connsiteY134" fmla="*/ 111109 h 219075"/>
                  <a:gd name="connsiteX135" fmla="*/ 145066 w 285750"/>
                  <a:gd name="connsiteY135" fmla="*/ 100203 h 219075"/>
                  <a:gd name="connsiteX136" fmla="*/ 145209 w 285750"/>
                  <a:gd name="connsiteY136" fmla="*/ 153972 h 219075"/>
                  <a:gd name="connsiteX137" fmla="*/ 145209 w 285750"/>
                  <a:gd name="connsiteY137" fmla="*/ 153972 h 219075"/>
                  <a:gd name="connsiteX138" fmla="*/ 145209 w 285750"/>
                  <a:gd name="connsiteY138" fmla="*/ 153972 h 219075"/>
                  <a:gd name="connsiteX139" fmla="*/ 145209 w 285750"/>
                  <a:gd name="connsiteY139" fmla="*/ 15397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85750" h="219075">
                    <a:moveTo>
                      <a:pt x="290227" y="1476"/>
                    </a:moveTo>
                    <a:cubicBezTo>
                      <a:pt x="290227" y="1524"/>
                      <a:pt x="290227" y="1524"/>
                      <a:pt x="290227" y="1476"/>
                    </a:cubicBezTo>
                    <a:cubicBezTo>
                      <a:pt x="289989" y="11906"/>
                      <a:pt x="288322" y="23336"/>
                      <a:pt x="285131" y="35004"/>
                    </a:cubicBezTo>
                    <a:cubicBezTo>
                      <a:pt x="282654" y="43863"/>
                      <a:pt x="279606" y="52054"/>
                      <a:pt x="276034" y="59341"/>
                    </a:cubicBezTo>
                    <a:lnTo>
                      <a:pt x="276034" y="59388"/>
                    </a:lnTo>
                    <a:cubicBezTo>
                      <a:pt x="266748" y="78724"/>
                      <a:pt x="254175" y="91821"/>
                      <a:pt x="242697" y="93964"/>
                    </a:cubicBezTo>
                    <a:cubicBezTo>
                      <a:pt x="241935" y="94059"/>
                      <a:pt x="241220" y="94155"/>
                      <a:pt x="240506" y="94202"/>
                    </a:cubicBezTo>
                    <a:cubicBezTo>
                      <a:pt x="236029" y="94679"/>
                      <a:pt x="231410" y="94964"/>
                      <a:pt x="226600" y="94964"/>
                    </a:cubicBezTo>
                    <a:cubicBezTo>
                      <a:pt x="208407" y="94964"/>
                      <a:pt x="192310" y="80439"/>
                      <a:pt x="182118" y="74533"/>
                    </a:cubicBezTo>
                    <a:cubicBezTo>
                      <a:pt x="182023" y="74486"/>
                      <a:pt x="181975" y="74438"/>
                      <a:pt x="181928" y="74438"/>
                    </a:cubicBezTo>
                    <a:cubicBezTo>
                      <a:pt x="181403" y="74104"/>
                      <a:pt x="180880" y="73819"/>
                      <a:pt x="180356" y="73485"/>
                    </a:cubicBezTo>
                    <a:cubicBezTo>
                      <a:pt x="180213" y="73390"/>
                      <a:pt x="180118" y="73295"/>
                      <a:pt x="179975" y="73247"/>
                    </a:cubicBezTo>
                    <a:cubicBezTo>
                      <a:pt x="171402" y="68390"/>
                      <a:pt x="159067" y="65294"/>
                      <a:pt x="145304" y="65294"/>
                    </a:cubicBezTo>
                    <a:lnTo>
                      <a:pt x="145018" y="65294"/>
                    </a:lnTo>
                    <a:lnTo>
                      <a:pt x="145018" y="65294"/>
                    </a:lnTo>
                    <a:cubicBezTo>
                      <a:pt x="131254" y="65342"/>
                      <a:pt x="118919" y="68390"/>
                      <a:pt x="110395" y="73247"/>
                    </a:cubicBezTo>
                    <a:cubicBezTo>
                      <a:pt x="110252" y="73342"/>
                      <a:pt x="110109" y="73390"/>
                      <a:pt x="109966" y="73485"/>
                    </a:cubicBezTo>
                    <a:cubicBezTo>
                      <a:pt x="109490" y="73819"/>
                      <a:pt x="108966" y="74104"/>
                      <a:pt x="108442" y="74438"/>
                    </a:cubicBezTo>
                    <a:cubicBezTo>
                      <a:pt x="108347" y="74486"/>
                      <a:pt x="108299" y="74533"/>
                      <a:pt x="108204" y="74533"/>
                    </a:cubicBezTo>
                    <a:cubicBezTo>
                      <a:pt x="98060" y="80439"/>
                      <a:pt x="81915" y="94964"/>
                      <a:pt x="63722" y="94964"/>
                    </a:cubicBezTo>
                    <a:cubicBezTo>
                      <a:pt x="58912" y="94964"/>
                      <a:pt x="54245" y="94679"/>
                      <a:pt x="49768" y="94202"/>
                    </a:cubicBezTo>
                    <a:cubicBezTo>
                      <a:pt x="49054" y="94107"/>
                      <a:pt x="48292" y="94059"/>
                      <a:pt x="47577" y="93964"/>
                    </a:cubicBezTo>
                    <a:cubicBezTo>
                      <a:pt x="36052" y="91821"/>
                      <a:pt x="23574" y="78724"/>
                      <a:pt x="14240" y="59388"/>
                    </a:cubicBezTo>
                    <a:lnTo>
                      <a:pt x="14240" y="59341"/>
                    </a:lnTo>
                    <a:cubicBezTo>
                      <a:pt x="10668" y="52054"/>
                      <a:pt x="7620" y="43863"/>
                      <a:pt x="5143" y="35004"/>
                    </a:cubicBezTo>
                    <a:cubicBezTo>
                      <a:pt x="1952" y="23479"/>
                      <a:pt x="333" y="12240"/>
                      <a:pt x="48" y="1953"/>
                    </a:cubicBezTo>
                    <a:cubicBezTo>
                      <a:pt x="48" y="1953"/>
                      <a:pt x="48" y="1953"/>
                      <a:pt x="48" y="1953"/>
                    </a:cubicBezTo>
                    <a:cubicBezTo>
                      <a:pt x="48" y="1333"/>
                      <a:pt x="0" y="762"/>
                      <a:pt x="0" y="143"/>
                    </a:cubicBezTo>
                    <a:lnTo>
                      <a:pt x="0" y="3143"/>
                    </a:lnTo>
                    <a:lnTo>
                      <a:pt x="0" y="42482"/>
                    </a:lnTo>
                    <a:cubicBezTo>
                      <a:pt x="0" y="42482"/>
                      <a:pt x="0" y="42482"/>
                      <a:pt x="0" y="42482"/>
                    </a:cubicBezTo>
                    <a:lnTo>
                      <a:pt x="0" y="42482"/>
                    </a:lnTo>
                    <a:lnTo>
                      <a:pt x="0" y="42482"/>
                    </a:lnTo>
                    <a:cubicBezTo>
                      <a:pt x="0" y="44053"/>
                      <a:pt x="48" y="45577"/>
                      <a:pt x="95" y="47149"/>
                    </a:cubicBezTo>
                    <a:cubicBezTo>
                      <a:pt x="190" y="49578"/>
                      <a:pt x="286" y="51959"/>
                      <a:pt x="476" y="54340"/>
                    </a:cubicBezTo>
                    <a:cubicBezTo>
                      <a:pt x="571" y="55674"/>
                      <a:pt x="667" y="56912"/>
                      <a:pt x="810" y="58245"/>
                    </a:cubicBezTo>
                    <a:cubicBezTo>
                      <a:pt x="905" y="59484"/>
                      <a:pt x="1048" y="60722"/>
                      <a:pt x="1191" y="61960"/>
                    </a:cubicBezTo>
                    <a:cubicBezTo>
                      <a:pt x="1619" y="65913"/>
                      <a:pt x="2191" y="69771"/>
                      <a:pt x="2905" y="73628"/>
                    </a:cubicBezTo>
                    <a:cubicBezTo>
                      <a:pt x="3429" y="76533"/>
                      <a:pt x="4048" y="79391"/>
                      <a:pt x="4715" y="82248"/>
                    </a:cubicBezTo>
                    <a:cubicBezTo>
                      <a:pt x="4763" y="82439"/>
                      <a:pt x="4810" y="82677"/>
                      <a:pt x="4858" y="82867"/>
                    </a:cubicBezTo>
                    <a:cubicBezTo>
                      <a:pt x="5334" y="84915"/>
                      <a:pt x="5858" y="86963"/>
                      <a:pt x="6429" y="88916"/>
                    </a:cubicBezTo>
                    <a:cubicBezTo>
                      <a:pt x="6906" y="90773"/>
                      <a:pt x="7477" y="92631"/>
                      <a:pt x="8048" y="94488"/>
                    </a:cubicBezTo>
                    <a:cubicBezTo>
                      <a:pt x="8668" y="96393"/>
                      <a:pt x="9239" y="98298"/>
                      <a:pt x="9906" y="100203"/>
                    </a:cubicBezTo>
                    <a:cubicBezTo>
                      <a:pt x="10573" y="102060"/>
                      <a:pt x="11239" y="103965"/>
                      <a:pt x="11954" y="105823"/>
                    </a:cubicBezTo>
                    <a:cubicBezTo>
                      <a:pt x="12430" y="107109"/>
                      <a:pt x="12906" y="108395"/>
                      <a:pt x="13478" y="109680"/>
                    </a:cubicBezTo>
                    <a:cubicBezTo>
                      <a:pt x="13811" y="110680"/>
                      <a:pt x="14288" y="111681"/>
                      <a:pt x="14668" y="112633"/>
                    </a:cubicBezTo>
                    <a:cubicBezTo>
                      <a:pt x="17526" y="119491"/>
                      <a:pt x="20812" y="126111"/>
                      <a:pt x="24384" y="132493"/>
                    </a:cubicBezTo>
                    <a:cubicBezTo>
                      <a:pt x="25336" y="134207"/>
                      <a:pt x="26289" y="135874"/>
                      <a:pt x="27289" y="137541"/>
                    </a:cubicBezTo>
                    <a:cubicBezTo>
                      <a:pt x="28099" y="138922"/>
                      <a:pt x="28956" y="140351"/>
                      <a:pt x="29813" y="141732"/>
                    </a:cubicBezTo>
                    <a:cubicBezTo>
                      <a:pt x="33004" y="146875"/>
                      <a:pt x="36433" y="151829"/>
                      <a:pt x="40052" y="156591"/>
                    </a:cubicBezTo>
                    <a:cubicBezTo>
                      <a:pt x="41005" y="157877"/>
                      <a:pt x="41958" y="159163"/>
                      <a:pt x="43005" y="160401"/>
                    </a:cubicBezTo>
                    <a:cubicBezTo>
                      <a:pt x="45625" y="163830"/>
                      <a:pt x="48435" y="167116"/>
                      <a:pt x="51292" y="170307"/>
                    </a:cubicBezTo>
                    <a:cubicBezTo>
                      <a:pt x="52340" y="171498"/>
                      <a:pt x="53340" y="172593"/>
                      <a:pt x="54388" y="173688"/>
                    </a:cubicBezTo>
                    <a:cubicBezTo>
                      <a:pt x="57007" y="176546"/>
                      <a:pt x="59722" y="179308"/>
                      <a:pt x="62532" y="181975"/>
                    </a:cubicBezTo>
                    <a:cubicBezTo>
                      <a:pt x="63627" y="183023"/>
                      <a:pt x="64770" y="184071"/>
                      <a:pt x="65913" y="185071"/>
                    </a:cubicBezTo>
                    <a:cubicBezTo>
                      <a:pt x="67056" y="186119"/>
                      <a:pt x="68199" y="187166"/>
                      <a:pt x="69342" y="188214"/>
                    </a:cubicBezTo>
                    <a:cubicBezTo>
                      <a:pt x="73485" y="191834"/>
                      <a:pt x="77676" y="195215"/>
                      <a:pt x="81915" y="198263"/>
                    </a:cubicBezTo>
                    <a:cubicBezTo>
                      <a:pt x="83248" y="199263"/>
                      <a:pt x="84629" y="200216"/>
                      <a:pt x="85963" y="201168"/>
                    </a:cubicBezTo>
                    <a:cubicBezTo>
                      <a:pt x="88725" y="203073"/>
                      <a:pt x="91392" y="204835"/>
                      <a:pt x="94154" y="206502"/>
                    </a:cubicBezTo>
                    <a:cubicBezTo>
                      <a:pt x="99584" y="209836"/>
                      <a:pt x="105108" y="212693"/>
                      <a:pt x="110490" y="215075"/>
                    </a:cubicBezTo>
                    <a:cubicBezTo>
                      <a:pt x="110490" y="215075"/>
                      <a:pt x="110490" y="215075"/>
                      <a:pt x="110490" y="215075"/>
                    </a:cubicBezTo>
                    <a:cubicBezTo>
                      <a:pt x="116824" y="217884"/>
                      <a:pt x="123111" y="219980"/>
                      <a:pt x="129207" y="221361"/>
                    </a:cubicBezTo>
                    <a:cubicBezTo>
                      <a:pt x="130397" y="221647"/>
                      <a:pt x="131540" y="221885"/>
                      <a:pt x="132683" y="222075"/>
                    </a:cubicBezTo>
                    <a:cubicBezTo>
                      <a:pt x="134017" y="222313"/>
                      <a:pt x="135350" y="222552"/>
                      <a:pt x="136684" y="222695"/>
                    </a:cubicBezTo>
                    <a:cubicBezTo>
                      <a:pt x="136874" y="222742"/>
                      <a:pt x="137160" y="222742"/>
                      <a:pt x="137350" y="222742"/>
                    </a:cubicBezTo>
                    <a:cubicBezTo>
                      <a:pt x="138398" y="222885"/>
                      <a:pt x="139446" y="222980"/>
                      <a:pt x="140446" y="223028"/>
                    </a:cubicBezTo>
                    <a:cubicBezTo>
                      <a:pt x="140875" y="223123"/>
                      <a:pt x="141303" y="223123"/>
                      <a:pt x="141732" y="223123"/>
                    </a:cubicBezTo>
                    <a:cubicBezTo>
                      <a:pt x="142827" y="223218"/>
                      <a:pt x="143923" y="223218"/>
                      <a:pt x="145066" y="223218"/>
                    </a:cubicBezTo>
                    <a:lnTo>
                      <a:pt x="145066" y="223218"/>
                    </a:lnTo>
                    <a:lnTo>
                      <a:pt x="145161" y="223218"/>
                    </a:lnTo>
                    <a:cubicBezTo>
                      <a:pt x="146256" y="223218"/>
                      <a:pt x="147399" y="223171"/>
                      <a:pt x="148542" y="223123"/>
                    </a:cubicBezTo>
                    <a:cubicBezTo>
                      <a:pt x="149066" y="223123"/>
                      <a:pt x="149495" y="223075"/>
                      <a:pt x="150019" y="223028"/>
                    </a:cubicBezTo>
                    <a:cubicBezTo>
                      <a:pt x="151447" y="222933"/>
                      <a:pt x="152876" y="222790"/>
                      <a:pt x="154305" y="222552"/>
                    </a:cubicBezTo>
                    <a:cubicBezTo>
                      <a:pt x="155305" y="222456"/>
                      <a:pt x="156305" y="222266"/>
                      <a:pt x="157305" y="222075"/>
                    </a:cubicBezTo>
                    <a:cubicBezTo>
                      <a:pt x="157639" y="222028"/>
                      <a:pt x="157924" y="221980"/>
                      <a:pt x="158258" y="221885"/>
                    </a:cubicBezTo>
                    <a:cubicBezTo>
                      <a:pt x="159448" y="221694"/>
                      <a:pt x="160687" y="221409"/>
                      <a:pt x="161877" y="221123"/>
                    </a:cubicBezTo>
                    <a:cubicBezTo>
                      <a:pt x="161973" y="221123"/>
                      <a:pt x="162068" y="221075"/>
                      <a:pt x="162115" y="221028"/>
                    </a:cubicBezTo>
                    <a:cubicBezTo>
                      <a:pt x="163306" y="220742"/>
                      <a:pt x="164592" y="220409"/>
                      <a:pt x="165783" y="220075"/>
                    </a:cubicBezTo>
                    <a:cubicBezTo>
                      <a:pt x="167545" y="219599"/>
                      <a:pt x="169307" y="219027"/>
                      <a:pt x="171069" y="218408"/>
                    </a:cubicBezTo>
                    <a:cubicBezTo>
                      <a:pt x="172450" y="217932"/>
                      <a:pt x="173879" y="217408"/>
                      <a:pt x="175260" y="216837"/>
                    </a:cubicBezTo>
                    <a:cubicBezTo>
                      <a:pt x="175736" y="216694"/>
                      <a:pt x="176165" y="216503"/>
                      <a:pt x="176641" y="216313"/>
                    </a:cubicBezTo>
                    <a:cubicBezTo>
                      <a:pt x="177832" y="215837"/>
                      <a:pt x="178975" y="215360"/>
                      <a:pt x="180165" y="214836"/>
                    </a:cubicBezTo>
                    <a:cubicBezTo>
                      <a:pt x="180165" y="214836"/>
                      <a:pt x="180165" y="214836"/>
                      <a:pt x="180165" y="214836"/>
                    </a:cubicBezTo>
                    <a:cubicBezTo>
                      <a:pt x="181118" y="214408"/>
                      <a:pt x="182023" y="213979"/>
                      <a:pt x="182928" y="213550"/>
                    </a:cubicBezTo>
                    <a:cubicBezTo>
                      <a:pt x="183832" y="213122"/>
                      <a:pt x="184690" y="212693"/>
                      <a:pt x="185594" y="212217"/>
                    </a:cubicBezTo>
                    <a:cubicBezTo>
                      <a:pt x="189214" y="210455"/>
                      <a:pt x="192881" y="208407"/>
                      <a:pt x="196548" y="206169"/>
                    </a:cubicBezTo>
                    <a:cubicBezTo>
                      <a:pt x="197596" y="205550"/>
                      <a:pt x="198596" y="204930"/>
                      <a:pt x="199596" y="204264"/>
                    </a:cubicBezTo>
                    <a:cubicBezTo>
                      <a:pt x="201406" y="203073"/>
                      <a:pt x="203216" y="201882"/>
                      <a:pt x="205026" y="200596"/>
                    </a:cubicBezTo>
                    <a:cubicBezTo>
                      <a:pt x="206121" y="199834"/>
                      <a:pt x="207216" y="199073"/>
                      <a:pt x="208312" y="198263"/>
                    </a:cubicBezTo>
                    <a:cubicBezTo>
                      <a:pt x="210931" y="196405"/>
                      <a:pt x="213455" y="194358"/>
                      <a:pt x="216027" y="192262"/>
                    </a:cubicBezTo>
                    <a:cubicBezTo>
                      <a:pt x="217027" y="191453"/>
                      <a:pt x="218027" y="190643"/>
                      <a:pt x="218980" y="189786"/>
                    </a:cubicBezTo>
                    <a:cubicBezTo>
                      <a:pt x="220218" y="188738"/>
                      <a:pt x="221456" y="187690"/>
                      <a:pt x="222647" y="186595"/>
                    </a:cubicBezTo>
                    <a:cubicBezTo>
                      <a:pt x="223409" y="185928"/>
                      <a:pt x="224171" y="185261"/>
                      <a:pt x="224837" y="184595"/>
                    </a:cubicBezTo>
                    <a:cubicBezTo>
                      <a:pt x="228409" y="181356"/>
                      <a:pt x="231886" y="177879"/>
                      <a:pt x="235315" y="174212"/>
                    </a:cubicBezTo>
                    <a:cubicBezTo>
                      <a:pt x="236553" y="172879"/>
                      <a:pt x="237792" y="171545"/>
                      <a:pt x="238982" y="170212"/>
                    </a:cubicBezTo>
                    <a:cubicBezTo>
                      <a:pt x="240316" y="168688"/>
                      <a:pt x="241697" y="167116"/>
                      <a:pt x="243030" y="165545"/>
                    </a:cubicBezTo>
                    <a:cubicBezTo>
                      <a:pt x="243983" y="164449"/>
                      <a:pt x="244935" y="163306"/>
                      <a:pt x="245793" y="162163"/>
                    </a:cubicBezTo>
                    <a:cubicBezTo>
                      <a:pt x="252413" y="154019"/>
                      <a:pt x="258508" y="145209"/>
                      <a:pt x="263985" y="135779"/>
                    </a:cubicBezTo>
                    <a:cubicBezTo>
                      <a:pt x="264652" y="134636"/>
                      <a:pt x="265271" y="133493"/>
                      <a:pt x="265890" y="132398"/>
                    </a:cubicBezTo>
                    <a:cubicBezTo>
                      <a:pt x="267271" y="129873"/>
                      <a:pt x="268653" y="127302"/>
                      <a:pt x="269938" y="124730"/>
                    </a:cubicBezTo>
                    <a:cubicBezTo>
                      <a:pt x="270605" y="123396"/>
                      <a:pt x="271272" y="122111"/>
                      <a:pt x="271843" y="120777"/>
                    </a:cubicBezTo>
                    <a:cubicBezTo>
                      <a:pt x="272462" y="119539"/>
                      <a:pt x="273034" y="118253"/>
                      <a:pt x="273606" y="116967"/>
                    </a:cubicBezTo>
                    <a:cubicBezTo>
                      <a:pt x="273653" y="116776"/>
                      <a:pt x="273796" y="116586"/>
                      <a:pt x="273844" y="116348"/>
                    </a:cubicBezTo>
                    <a:cubicBezTo>
                      <a:pt x="274368" y="115157"/>
                      <a:pt x="274891" y="113919"/>
                      <a:pt x="275415" y="112728"/>
                    </a:cubicBezTo>
                    <a:cubicBezTo>
                      <a:pt x="275987" y="111395"/>
                      <a:pt x="276558" y="110014"/>
                      <a:pt x="277082" y="108633"/>
                    </a:cubicBezTo>
                    <a:cubicBezTo>
                      <a:pt x="277558" y="107490"/>
                      <a:pt x="277987" y="106347"/>
                      <a:pt x="278416" y="105251"/>
                    </a:cubicBezTo>
                    <a:cubicBezTo>
                      <a:pt x="278559" y="104870"/>
                      <a:pt x="278701" y="104489"/>
                      <a:pt x="278844" y="104156"/>
                    </a:cubicBezTo>
                    <a:cubicBezTo>
                      <a:pt x="279273" y="102965"/>
                      <a:pt x="279702" y="101727"/>
                      <a:pt x="280130" y="100536"/>
                    </a:cubicBezTo>
                    <a:cubicBezTo>
                      <a:pt x="280178" y="100394"/>
                      <a:pt x="280225" y="100251"/>
                      <a:pt x="280273" y="100108"/>
                    </a:cubicBezTo>
                    <a:cubicBezTo>
                      <a:pt x="280749" y="98774"/>
                      <a:pt x="281178" y="97441"/>
                      <a:pt x="281607" y="96107"/>
                    </a:cubicBezTo>
                    <a:cubicBezTo>
                      <a:pt x="282512" y="93297"/>
                      <a:pt x="283369" y="90440"/>
                      <a:pt x="284083" y="87535"/>
                    </a:cubicBezTo>
                    <a:cubicBezTo>
                      <a:pt x="284274" y="86963"/>
                      <a:pt x="284416" y="86296"/>
                      <a:pt x="284559" y="85677"/>
                    </a:cubicBezTo>
                    <a:lnTo>
                      <a:pt x="284654" y="85487"/>
                    </a:lnTo>
                    <a:cubicBezTo>
                      <a:pt x="284797" y="84915"/>
                      <a:pt x="284893" y="84344"/>
                      <a:pt x="285036" y="83772"/>
                    </a:cubicBezTo>
                    <a:cubicBezTo>
                      <a:pt x="285845" y="80391"/>
                      <a:pt x="286607" y="76962"/>
                      <a:pt x="287274" y="73533"/>
                    </a:cubicBezTo>
                    <a:cubicBezTo>
                      <a:pt x="287274" y="73533"/>
                      <a:pt x="287274" y="73485"/>
                      <a:pt x="287274" y="73485"/>
                    </a:cubicBezTo>
                    <a:cubicBezTo>
                      <a:pt x="287274" y="73390"/>
                      <a:pt x="287321" y="73295"/>
                      <a:pt x="287321" y="73247"/>
                    </a:cubicBezTo>
                    <a:cubicBezTo>
                      <a:pt x="287750" y="70961"/>
                      <a:pt x="288084" y="68723"/>
                      <a:pt x="288417" y="66389"/>
                    </a:cubicBezTo>
                    <a:cubicBezTo>
                      <a:pt x="288607" y="65103"/>
                      <a:pt x="288750" y="63817"/>
                      <a:pt x="288893" y="62579"/>
                    </a:cubicBezTo>
                    <a:cubicBezTo>
                      <a:pt x="289036" y="61389"/>
                      <a:pt x="289179" y="60198"/>
                      <a:pt x="289322" y="59007"/>
                    </a:cubicBezTo>
                    <a:cubicBezTo>
                      <a:pt x="289370" y="58531"/>
                      <a:pt x="289417" y="58055"/>
                      <a:pt x="289465" y="57579"/>
                    </a:cubicBezTo>
                    <a:cubicBezTo>
                      <a:pt x="289560" y="56674"/>
                      <a:pt x="289608" y="55769"/>
                      <a:pt x="289655" y="54864"/>
                    </a:cubicBezTo>
                    <a:cubicBezTo>
                      <a:pt x="289798" y="52673"/>
                      <a:pt x="289941" y="50483"/>
                      <a:pt x="290036" y="48292"/>
                    </a:cubicBezTo>
                    <a:cubicBezTo>
                      <a:pt x="290084" y="46339"/>
                      <a:pt x="290179" y="44339"/>
                      <a:pt x="290179" y="42386"/>
                    </a:cubicBezTo>
                    <a:cubicBezTo>
                      <a:pt x="290179" y="42386"/>
                      <a:pt x="290179" y="42386"/>
                      <a:pt x="290179" y="42386"/>
                    </a:cubicBezTo>
                    <a:lnTo>
                      <a:pt x="290179" y="38100"/>
                    </a:lnTo>
                    <a:lnTo>
                      <a:pt x="290227" y="1953"/>
                    </a:lnTo>
                    <a:lnTo>
                      <a:pt x="290227" y="0"/>
                    </a:lnTo>
                    <a:cubicBezTo>
                      <a:pt x="290274" y="619"/>
                      <a:pt x="290274" y="1048"/>
                      <a:pt x="290227" y="1476"/>
                    </a:cubicBezTo>
                    <a:close/>
                    <a:moveTo>
                      <a:pt x="145066" y="100203"/>
                    </a:moveTo>
                    <a:cubicBezTo>
                      <a:pt x="145113" y="100203"/>
                      <a:pt x="145113" y="100203"/>
                      <a:pt x="145161" y="100203"/>
                    </a:cubicBezTo>
                    <a:cubicBezTo>
                      <a:pt x="164782" y="100203"/>
                      <a:pt x="180689" y="105108"/>
                      <a:pt x="180689" y="111109"/>
                    </a:cubicBezTo>
                    <a:cubicBezTo>
                      <a:pt x="180689" y="117110"/>
                      <a:pt x="164782" y="122015"/>
                      <a:pt x="145161" y="122015"/>
                    </a:cubicBezTo>
                    <a:cubicBezTo>
                      <a:pt x="145161" y="122015"/>
                      <a:pt x="145113" y="122015"/>
                      <a:pt x="145113" y="122015"/>
                    </a:cubicBezTo>
                    <a:cubicBezTo>
                      <a:pt x="125492" y="122015"/>
                      <a:pt x="109633" y="117110"/>
                      <a:pt x="109633" y="111109"/>
                    </a:cubicBezTo>
                    <a:cubicBezTo>
                      <a:pt x="109585" y="105108"/>
                      <a:pt x="125492" y="100251"/>
                      <a:pt x="145066" y="100203"/>
                    </a:cubicBezTo>
                    <a:close/>
                    <a:moveTo>
                      <a:pt x="145209" y="153972"/>
                    </a:moveTo>
                    <a:lnTo>
                      <a:pt x="145209" y="153972"/>
                    </a:lnTo>
                    <a:lnTo>
                      <a:pt x="145209" y="153972"/>
                    </a:lnTo>
                    <a:lnTo>
                      <a:pt x="145209" y="153972"/>
                    </a:lnTo>
                    <a:close/>
                  </a:path>
                </a:pathLst>
              </a:custGeom>
              <a:solidFill>
                <a:srgbClr val="543E36"/>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212">
                <a:extLst>
                  <a:ext uri="{FF2B5EF4-FFF2-40B4-BE49-F238E27FC236}">
                    <a16:creationId xmlns:a16="http://schemas.microsoft.com/office/drawing/2014/main" id="{1EE9E52E-499B-FA4D-9E13-53209C2275F3}"/>
                  </a:ext>
                </a:extLst>
              </p:cNvPr>
              <p:cNvSpPr/>
              <p:nvPr/>
            </p:nvSpPr>
            <p:spPr>
              <a:xfrm>
                <a:off x="2493883" y="2373582"/>
                <a:ext cx="66675" cy="19050"/>
              </a:xfrm>
              <a:custGeom>
                <a:avLst/>
                <a:gdLst>
                  <a:gd name="connsiteX0" fmla="*/ 0 w 66675"/>
                  <a:gd name="connsiteY0" fmla="*/ 10906 h 19050"/>
                  <a:gd name="connsiteX1" fmla="*/ 35480 w 66675"/>
                  <a:gd name="connsiteY1" fmla="*/ 21812 h 19050"/>
                  <a:gd name="connsiteX2" fmla="*/ 35528 w 66675"/>
                  <a:gd name="connsiteY2" fmla="*/ 21812 h 19050"/>
                  <a:gd name="connsiteX3" fmla="*/ 71056 w 66675"/>
                  <a:gd name="connsiteY3" fmla="*/ 10906 h 19050"/>
                  <a:gd name="connsiteX4" fmla="*/ 35528 w 66675"/>
                  <a:gd name="connsiteY4" fmla="*/ 0 h 19050"/>
                  <a:gd name="connsiteX5" fmla="*/ 35433 w 66675"/>
                  <a:gd name="connsiteY5" fmla="*/ 0 h 19050"/>
                  <a:gd name="connsiteX6" fmla="*/ 0 w 66675"/>
                  <a:gd name="connsiteY6" fmla="*/ 1090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9050">
                    <a:moveTo>
                      <a:pt x="0" y="10906"/>
                    </a:moveTo>
                    <a:cubicBezTo>
                      <a:pt x="0" y="16954"/>
                      <a:pt x="15907" y="21812"/>
                      <a:pt x="35480" y="21812"/>
                    </a:cubicBezTo>
                    <a:cubicBezTo>
                      <a:pt x="35480" y="21812"/>
                      <a:pt x="35528" y="21812"/>
                      <a:pt x="35528" y="21812"/>
                    </a:cubicBezTo>
                    <a:cubicBezTo>
                      <a:pt x="55150" y="21812"/>
                      <a:pt x="71056" y="16907"/>
                      <a:pt x="71056" y="10906"/>
                    </a:cubicBezTo>
                    <a:cubicBezTo>
                      <a:pt x="71056" y="4905"/>
                      <a:pt x="55150" y="0"/>
                      <a:pt x="35528" y="0"/>
                    </a:cubicBezTo>
                    <a:cubicBezTo>
                      <a:pt x="35480" y="0"/>
                      <a:pt x="35480" y="0"/>
                      <a:pt x="35433" y="0"/>
                    </a:cubicBezTo>
                    <a:cubicBezTo>
                      <a:pt x="15907" y="0"/>
                      <a:pt x="0" y="4858"/>
                      <a:pt x="0" y="10906"/>
                    </a:cubicBezTo>
                    <a:close/>
                  </a:path>
                </a:pathLst>
              </a:custGeom>
              <a:solidFill>
                <a:srgbClr val="ECC19C"/>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Shape 213">
                <a:extLst>
                  <a:ext uri="{FF2B5EF4-FFF2-40B4-BE49-F238E27FC236}">
                    <a16:creationId xmlns:a16="http://schemas.microsoft.com/office/drawing/2014/main" id="{2AEE08AC-E597-ED43-8D75-90F5A51DCE26}"/>
                  </a:ext>
                </a:extLst>
              </p:cNvPr>
              <p:cNvSpPr/>
              <p:nvPr/>
            </p:nvSpPr>
            <p:spPr>
              <a:xfrm>
                <a:off x="2410492" y="2561034"/>
                <a:ext cx="14288" cy="95250"/>
              </a:xfrm>
              <a:custGeom>
                <a:avLst/>
                <a:gdLst>
                  <a:gd name="connsiteX0" fmla="*/ 15145 w 14287"/>
                  <a:gd name="connsiteY0" fmla="*/ 48 h 95250"/>
                  <a:gd name="connsiteX1" fmla="*/ 15145 w 14287"/>
                  <a:gd name="connsiteY1" fmla="*/ 0 h 95250"/>
                  <a:gd name="connsiteX2" fmla="*/ 6144 w 14287"/>
                  <a:gd name="connsiteY2" fmla="*/ 6239 h 95250"/>
                  <a:gd name="connsiteX3" fmla="*/ 0 w 14287"/>
                  <a:gd name="connsiteY3" fmla="*/ 11001 h 95250"/>
                  <a:gd name="connsiteX4" fmla="*/ 0 w 14287"/>
                  <a:gd name="connsiteY4" fmla="*/ 11144 h 95250"/>
                  <a:gd name="connsiteX5" fmla="*/ 0 w 14287"/>
                  <a:gd name="connsiteY5" fmla="*/ 11144 h 95250"/>
                  <a:gd name="connsiteX6" fmla="*/ 0 w 14287"/>
                  <a:gd name="connsiteY6" fmla="*/ 91345 h 95250"/>
                  <a:gd name="connsiteX7" fmla="*/ 15145 w 14287"/>
                  <a:gd name="connsiteY7" fmla="*/ 96822 h 95250"/>
                  <a:gd name="connsiteX8" fmla="*/ 15145 w 14287"/>
                  <a:gd name="connsiteY8" fmla="*/ 48 h 95250"/>
                  <a:gd name="connsiteX9" fmla="*/ 15145 w 14287"/>
                  <a:gd name="connsiteY9" fmla="*/ 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 h="95250">
                    <a:moveTo>
                      <a:pt x="15145" y="48"/>
                    </a:moveTo>
                    <a:lnTo>
                      <a:pt x="15145" y="0"/>
                    </a:lnTo>
                    <a:cubicBezTo>
                      <a:pt x="12097" y="2000"/>
                      <a:pt x="9096" y="4048"/>
                      <a:pt x="6144" y="6239"/>
                    </a:cubicBezTo>
                    <a:cubicBezTo>
                      <a:pt x="4096" y="7763"/>
                      <a:pt x="2048" y="9382"/>
                      <a:pt x="0" y="11001"/>
                    </a:cubicBezTo>
                    <a:lnTo>
                      <a:pt x="0" y="11144"/>
                    </a:lnTo>
                    <a:lnTo>
                      <a:pt x="0" y="11144"/>
                    </a:lnTo>
                    <a:lnTo>
                      <a:pt x="0" y="91345"/>
                    </a:lnTo>
                    <a:cubicBezTo>
                      <a:pt x="5001" y="93297"/>
                      <a:pt x="10049" y="95107"/>
                      <a:pt x="15145" y="96822"/>
                    </a:cubicBezTo>
                    <a:lnTo>
                      <a:pt x="15145" y="48"/>
                    </a:lnTo>
                    <a:lnTo>
                      <a:pt x="15145" y="48"/>
                    </a:lnTo>
                    <a:close/>
                  </a:path>
                </a:pathLst>
              </a:custGeom>
              <a:solidFill>
                <a:schemeClr val="bg1"/>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Shape 214">
                <a:extLst>
                  <a:ext uri="{FF2B5EF4-FFF2-40B4-BE49-F238E27FC236}">
                    <a16:creationId xmlns:a16="http://schemas.microsoft.com/office/drawing/2014/main" id="{3B202387-13FE-7443-9EB7-25851ADBA9BE}"/>
                  </a:ext>
                </a:extLst>
              </p:cNvPr>
              <p:cNvSpPr/>
              <p:nvPr/>
            </p:nvSpPr>
            <p:spPr>
              <a:xfrm>
                <a:off x="2633281" y="2561082"/>
                <a:ext cx="14288" cy="95250"/>
              </a:xfrm>
              <a:custGeom>
                <a:avLst/>
                <a:gdLst>
                  <a:gd name="connsiteX0" fmla="*/ 15097 w 14287"/>
                  <a:gd name="connsiteY0" fmla="*/ 91250 h 95250"/>
                  <a:gd name="connsiteX1" fmla="*/ 15097 w 14287"/>
                  <a:gd name="connsiteY1" fmla="*/ 11097 h 95250"/>
                  <a:gd name="connsiteX2" fmla="*/ 15097 w 14287"/>
                  <a:gd name="connsiteY2" fmla="*/ 10954 h 95250"/>
                  <a:gd name="connsiteX3" fmla="*/ 13335 w 14287"/>
                  <a:gd name="connsiteY3" fmla="*/ 9668 h 95250"/>
                  <a:gd name="connsiteX4" fmla="*/ 143 w 14287"/>
                  <a:gd name="connsiteY4" fmla="*/ 95 h 95250"/>
                  <a:gd name="connsiteX5" fmla="*/ 0 w 14287"/>
                  <a:gd name="connsiteY5" fmla="*/ 0 h 95250"/>
                  <a:gd name="connsiteX6" fmla="*/ 0 w 14287"/>
                  <a:gd name="connsiteY6" fmla="*/ 0 h 95250"/>
                  <a:gd name="connsiteX7" fmla="*/ 0 w 14287"/>
                  <a:gd name="connsiteY7" fmla="*/ 96726 h 95250"/>
                  <a:gd name="connsiteX8" fmla="*/ 15097 w 14287"/>
                  <a:gd name="connsiteY8" fmla="*/ 91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 h="95250">
                    <a:moveTo>
                      <a:pt x="15097" y="91250"/>
                    </a:moveTo>
                    <a:lnTo>
                      <a:pt x="15097" y="11097"/>
                    </a:lnTo>
                    <a:lnTo>
                      <a:pt x="15097" y="10954"/>
                    </a:lnTo>
                    <a:lnTo>
                      <a:pt x="13335" y="9668"/>
                    </a:lnTo>
                    <a:lnTo>
                      <a:pt x="143" y="95"/>
                    </a:lnTo>
                    <a:lnTo>
                      <a:pt x="0" y="0"/>
                    </a:lnTo>
                    <a:lnTo>
                      <a:pt x="0" y="0"/>
                    </a:lnTo>
                    <a:lnTo>
                      <a:pt x="0" y="96726"/>
                    </a:lnTo>
                    <a:cubicBezTo>
                      <a:pt x="5048" y="95059"/>
                      <a:pt x="10096" y="93202"/>
                      <a:pt x="15097" y="91250"/>
                    </a:cubicBezTo>
                    <a:close/>
                  </a:path>
                </a:pathLst>
              </a:custGeom>
              <a:solidFill>
                <a:schemeClr val="bg1"/>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Shape 215">
                <a:extLst>
                  <a:ext uri="{FF2B5EF4-FFF2-40B4-BE49-F238E27FC236}">
                    <a16:creationId xmlns:a16="http://schemas.microsoft.com/office/drawing/2014/main" id="{C4CEED82-30B7-EB4E-9901-BA28821D44A7}"/>
                  </a:ext>
                </a:extLst>
              </p:cNvPr>
              <p:cNvSpPr/>
              <p:nvPr/>
            </p:nvSpPr>
            <p:spPr>
              <a:xfrm>
                <a:off x="2512076" y="2549128"/>
                <a:ext cx="33338" cy="38100"/>
              </a:xfrm>
              <a:custGeom>
                <a:avLst/>
                <a:gdLst>
                  <a:gd name="connsiteX0" fmla="*/ 17526 w 33337"/>
                  <a:gd name="connsiteY0" fmla="*/ 0 h 38100"/>
                  <a:gd name="connsiteX1" fmla="*/ 17145 w 33337"/>
                  <a:gd name="connsiteY1" fmla="*/ 0 h 38100"/>
                  <a:gd name="connsiteX2" fmla="*/ 0 w 33337"/>
                  <a:gd name="connsiteY2" fmla="*/ 28718 h 38100"/>
                  <a:gd name="connsiteX3" fmla="*/ 9573 w 33337"/>
                  <a:gd name="connsiteY3" fmla="*/ 40100 h 38100"/>
                  <a:gd name="connsiteX4" fmla="*/ 10573 w 33337"/>
                  <a:gd name="connsiteY4" fmla="*/ 27289 h 38100"/>
                  <a:gd name="connsiteX5" fmla="*/ 24194 w 33337"/>
                  <a:gd name="connsiteY5" fmla="*/ 27289 h 38100"/>
                  <a:gd name="connsiteX6" fmla="*/ 25194 w 33337"/>
                  <a:gd name="connsiteY6" fmla="*/ 40100 h 38100"/>
                  <a:gd name="connsiteX7" fmla="*/ 34719 w 33337"/>
                  <a:gd name="connsiteY7" fmla="*/ 28718 h 38100"/>
                  <a:gd name="connsiteX8" fmla="*/ 17526 w 33337"/>
                  <a:gd name="connsiteY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 h="38100">
                    <a:moveTo>
                      <a:pt x="17526" y="0"/>
                    </a:moveTo>
                    <a:lnTo>
                      <a:pt x="17145" y="0"/>
                    </a:lnTo>
                    <a:lnTo>
                      <a:pt x="0" y="28718"/>
                    </a:lnTo>
                    <a:lnTo>
                      <a:pt x="9573" y="40100"/>
                    </a:lnTo>
                    <a:lnTo>
                      <a:pt x="10573" y="27289"/>
                    </a:lnTo>
                    <a:cubicBezTo>
                      <a:pt x="11287" y="30194"/>
                      <a:pt x="23432" y="30194"/>
                      <a:pt x="24194" y="27289"/>
                    </a:cubicBezTo>
                    <a:lnTo>
                      <a:pt x="25194" y="40100"/>
                    </a:lnTo>
                    <a:lnTo>
                      <a:pt x="34719" y="28718"/>
                    </a:lnTo>
                    <a:lnTo>
                      <a:pt x="17526" y="0"/>
                    </a:lnTo>
                    <a:close/>
                  </a:path>
                </a:pathLst>
              </a:custGeom>
              <a:solidFill>
                <a:schemeClr val="bg1"/>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Shape 216">
                <a:extLst>
                  <a:ext uri="{FF2B5EF4-FFF2-40B4-BE49-F238E27FC236}">
                    <a16:creationId xmlns:a16="http://schemas.microsoft.com/office/drawing/2014/main" id="{97D8B3D6-8D39-DE4B-B3B4-DEA1D9780A9C}"/>
                  </a:ext>
                </a:extLst>
              </p:cNvPr>
              <p:cNvSpPr/>
              <p:nvPr/>
            </p:nvSpPr>
            <p:spPr>
              <a:xfrm>
                <a:off x="2514981" y="2576417"/>
                <a:ext cx="28575" cy="95250"/>
              </a:xfrm>
              <a:custGeom>
                <a:avLst/>
                <a:gdLst>
                  <a:gd name="connsiteX0" fmla="*/ 21288 w 28575"/>
                  <a:gd name="connsiteY0" fmla="*/ 0 h 95250"/>
                  <a:gd name="connsiteX1" fmla="*/ 7668 w 28575"/>
                  <a:gd name="connsiteY1" fmla="*/ 0 h 95250"/>
                  <a:gd name="connsiteX2" fmla="*/ 6667 w 28575"/>
                  <a:gd name="connsiteY2" fmla="*/ 12811 h 95250"/>
                  <a:gd name="connsiteX3" fmla="*/ 0 w 28575"/>
                  <a:gd name="connsiteY3" fmla="*/ 97917 h 95250"/>
                  <a:gd name="connsiteX4" fmla="*/ 0 w 28575"/>
                  <a:gd name="connsiteY4" fmla="*/ 97965 h 95250"/>
                  <a:gd name="connsiteX5" fmla="*/ 0 w 28575"/>
                  <a:gd name="connsiteY5" fmla="*/ 98298 h 95250"/>
                  <a:gd name="connsiteX6" fmla="*/ 28956 w 28575"/>
                  <a:gd name="connsiteY6" fmla="*/ 98298 h 95250"/>
                  <a:gd name="connsiteX7" fmla="*/ 28908 w 28575"/>
                  <a:gd name="connsiteY7" fmla="*/ 97965 h 95250"/>
                  <a:gd name="connsiteX8" fmla="*/ 28908 w 28575"/>
                  <a:gd name="connsiteY8" fmla="*/ 97917 h 95250"/>
                  <a:gd name="connsiteX9" fmla="*/ 22288 w 28575"/>
                  <a:gd name="connsiteY9" fmla="*/ 12811 h 95250"/>
                  <a:gd name="connsiteX10" fmla="*/ 21288 w 28575"/>
                  <a:gd name="connsiteY10"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95250">
                    <a:moveTo>
                      <a:pt x="21288" y="0"/>
                    </a:moveTo>
                    <a:cubicBezTo>
                      <a:pt x="20526" y="2905"/>
                      <a:pt x="8382" y="2905"/>
                      <a:pt x="7668" y="0"/>
                    </a:cubicBezTo>
                    <a:lnTo>
                      <a:pt x="6667" y="12811"/>
                    </a:lnTo>
                    <a:lnTo>
                      <a:pt x="0" y="97917"/>
                    </a:lnTo>
                    <a:lnTo>
                      <a:pt x="0" y="97965"/>
                    </a:lnTo>
                    <a:lnTo>
                      <a:pt x="0" y="98298"/>
                    </a:lnTo>
                    <a:lnTo>
                      <a:pt x="28956" y="98298"/>
                    </a:lnTo>
                    <a:lnTo>
                      <a:pt x="28908" y="97965"/>
                    </a:lnTo>
                    <a:lnTo>
                      <a:pt x="28908" y="97917"/>
                    </a:lnTo>
                    <a:lnTo>
                      <a:pt x="22288" y="12811"/>
                    </a:lnTo>
                    <a:lnTo>
                      <a:pt x="21288" y="0"/>
                    </a:lnTo>
                    <a:close/>
                  </a:path>
                </a:pathLst>
              </a:custGeom>
              <a:solidFill>
                <a:schemeClr val="bg1"/>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Shape 217">
                <a:extLst>
                  <a:ext uri="{FF2B5EF4-FFF2-40B4-BE49-F238E27FC236}">
                    <a16:creationId xmlns:a16="http://schemas.microsoft.com/office/drawing/2014/main" id="{83AA22D2-D08B-F843-950E-D5249ABF665B}"/>
                  </a:ext>
                </a:extLst>
              </p:cNvPr>
              <p:cNvSpPr/>
              <p:nvPr/>
            </p:nvSpPr>
            <p:spPr>
              <a:xfrm>
                <a:off x="2452449" y="2517315"/>
                <a:ext cx="76200" cy="85725"/>
              </a:xfrm>
              <a:custGeom>
                <a:avLst/>
                <a:gdLst>
                  <a:gd name="connsiteX0" fmla="*/ 43529 w 76200"/>
                  <a:gd name="connsiteY0" fmla="*/ 87344 h 85725"/>
                  <a:gd name="connsiteX1" fmla="*/ 59626 w 76200"/>
                  <a:gd name="connsiteY1" fmla="*/ 60531 h 85725"/>
                  <a:gd name="connsiteX2" fmla="*/ 76771 w 76200"/>
                  <a:gd name="connsiteY2" fmla="*/ 31813 h 85725"/>
                  <a:gd name="connsiteX3" fmla="*/ 76867 w 76200"/>
                  <a:gd name="connsiteY3" fmla="*/ 31718 h 85725"/>
                  <a:gd name="connsiteX4" fmla="*/ 76962 w 76200"/>
                  <a:gd name="connsiteY4" fmla="*/ 31528 h 85725"/>
                  <a:gd name="connsiteX5" fmla="*/ 76867 w 76200"/>
                  <a:gd name="connsiteY5" fmla="*/ 31480 h 85725"/>
                  <a:gd name="connsiteX6" fmla="*/ 27146 w 76200"/>
                  <a:gd name="connsiteY6" fmla="*/ 0 h 85725"/>
                  <a:gd name="connsiteX7" fmla="*/ 27146 w 76200"/>
                  <a:gd name="connsiteY7" fmla="*/ 0 h 85725"/>
                  <a:gd name="connsiteX8" fmla="*/ 22145 w 76200"/>
                  <a:gd name="connsiteY8" fmla="*/ 6525 h 85725"/>
                  <a:gd name="connsiteX9" fmla="*/ 16431 w 76200"/>
                  <a:gd name="connsiteY9" fmla="*/ 12954 h 85725"/>
                  <a:gd name="connsiteX10" fmla="*/ 12478 w 76200"/>
                  <a:gd name="connsiteY10" fmla="*/ 16812 h 85725"/>
                  <a:gd name="connsiteX11" fmla="*/ 4715 w 76200"/>
                  <a:gd name="connsiteY11" fmla="*/ 23622 h 85725"/>
                  <a:gd name="connsiteX12" fmla="*/ 4143 w 76200"/>
                  <a:gd name="connsiteY12" fmla="*/ 24098 h 85725"/>
                  <a:gd name="connsiteX13" fmla="*/ 4143 w 76200"/>
                  <a:gd name="connsiteY13" fmla="*/ 24098 h 85725"/>
                  <a:gd name="connsiteX14" fmla="*/ 4096 w 76200"/>
                  <a:gd name="connsiteY14" fmla="*/ 24051 h 85725"/>
                  <a:gd name="connsiteX15" fmla="*/ 4096 w 76200"/>
                  <a:gd name="connsiteY15" fmla="*/ 24003 h 85725"/>
                  <a:gd name="connsiteX16" fmla="*/ 2715 w 76200"/>
                  <a:gd name="connsiteY16" fmla="*/ 25051 h 85725"/>
                  <a:gd name="connsiteX17" fmla="*/ 0 w 76200"/>
                  <a:gd name="connsiteY17" fmla="*/ 27194 h 85725"/>
                  <a:gd name="connsiteX18" fmla="*/ 43529 w 76200"/>
                  <a:gd name="connsiteY18" fmla="*/ 87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85725">
                    <a:moveTo>
                      <a:pt x="43529" y="87344"/>
                    </a:moveTo>
                    <a:lnTo>
                      <a:pt x="59626" y="60531"/>
                    </a:lnTo>
                    <a:lnTo>
                      <a:pt x="76771" y="31813"/>
                    </a:lnTo>
                    <a:lnTo>
                      <a:pt x="76867" y="31718"/>
                    </a:lnTo>
                    <a:lnTo>
                      <a:pt x="76962" y="31528"/>
                    </a:lnTo>
                    <a:lnTo>
                      <a:pt x="76867" y="31480"/>
                    </a:lnTo>
                    <a:lnTo>
                      <a:pt x="27146" y="0"/>
                    </a:lnTo>
                    <a:lnTo>
                      <a:pt x="27146" y="0"/>
                    </a:lnTo>
                    <a:cubicBezTo>
                      <a:pt x="25575" y="2238"/>
                      <a:pt x="23908" y="4381"/>
                      <a:pt x="22145" y="6525"/>
                    </a:cubicBezTo>
                    <a:cubicBezTo>
                      <a:pt x="20336" y="8763"/>
                      <a:pt x="18431" y="10906"/>
                      <a:pt x="16431" y="12954"/>
                    </a:cubicBezTo>
                    <a:cubicBezTo>
                      <a:pt x="15145" y="14288"/>
                      <a:pt x="13811" y="15526"/>
                      <a:pt x="12478" y="16812"/>
                    </a:cubicBezTo>
                    <a:cubicBezTo>
                      <a:pt x="10001" y="19193"/>
                      <a:pt x="7429" y="21479"/>
                      <a:pt x="4715" y="23622"/>
                    </a:cubicBezTo>
                    <a:cubicBezTo>
                      <a:pt x="4524" y="23765"/>
                      <a:pt x="4334" y="23955"/>
                      <a:pt x="4143" y="24098"/>
                    </a:cubicBezTo>
                    <a:cubicBezTo>
                      <a:pt x="4143" y="24098"/>
                      <a:pt x="4143" y="24098"/>
                      <a:pt x="4143" y="24098"/>
                    </a:cubicBezTo>
                    <a:cubicBezTo>
                      <a:pt x="4143" y="24051"/>
                      <a:pt x="4143" y="24051"/>
                      <a:pt x="4096" y="24051"/>
                    </a:cubicBezTo>
                    <a:cubicBezTo>
                      <a:pt x="4096" y="24051"/>
                      <a:pt x="4096" y="24051"/>
                      <a:pt x="4096" y="24003"/>
                    </a:cubicBezTo>
                    <a:cubicBezTo>
                      <a:pt x="3667" y="24384"/>
                      <a:pt x="3191" y="24717"/>
                      <a:pt x="2715" y="25051"/>
                    </a:cubicBezTo>
                    <a:cubicBezTo>
                      <a:pt x="1810" y="25765"/>
                      <a:pt x="905" y="26527"/>
                      <a:pt x="0" y="27194"/>
                    </a:cubicBezTo>
                    <a:lnTo>
                      <a:pt x="43529" y="87344"/>
                    </a:lnTo>
                    <a:close/>
                  </a:path>
                </a:pathLst>
              </a:custGeom>
              <a:solidFill>
                <a:schemeClr val="accent3">
                  <a:lumMod val="75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Shape 218">
                <a:extLst>
                  <a:ext uri="{FF2B5EF4-FFF2-40B4-BE49-F238E27FC236}">
                    <a16:creationId xmlns:a16="http://schemas.microsoft.com/office/drawing/2014/main" id="{DF72301C-B90E-CB40-B81F-E59D9EC8F3D4}"/>
                  </a:ext>
                </a:extLst>
              </p:cNvPr>
              <p:cNvSpPr/>
              <p:nvPr/>
            </p:nvSpPr>
            <p:spPr>
              <a:xfrm>
                <a:off x="2529411" y="2517172"/>
                <a:ext cx="76200" cy="85725"/>
              </a:xfrm>
              <a:custGeom>
                <a:avLst/>
                <a:gdLst>
                  <a:gd name="connsiteX0" fmla="*/ 191 w 76200"/>
                  <a:gd name="connsiteY0" fmla="*/ 31956 h 85725"/>
                  <a:gd name="connsiteX1" fmla="*/ 17383 w 76200"/>
                  <a:gd name="connsiteY1" fmla="*/ 60674 h 85725"/>
                  <a:gd name="connsiteX2" fmla="*/ 33481 w 76200"/>
                  <a:gd name="connsiteY2" fmla="*/ 87487 h 85725"/>
                  <a:gd name="connsiteX3" fmla="*/ 76962 w 76200"/>
                  <a:gd name="connsiteY3" fmla="*/ 27337 h 85725"/>
                  <a:gd name="connsiteX4" fmla="*/ 73009 w 76200"/>
                  <a:gd name="connsiteY4" fmla="*/ 24289 h 85725"/>
                  <a:gd name="connsiteX5" fmla="*/ 73009 w 76200"/>
                  <a:gd name="connsiteY5" fmla="*/ 24289 h 85725"/>
                  <a:gd name="connsiteX6" fmla="*/ 50054 w 76200"/>
                  <a:gd name="connsiteY6" fmla="*/ 0 h 85725"/>
                  <a:gd name="connsiteX7" fmla="*/ 0 w 76200"/>
                  <a:gd name="connsiteY7" fmla="*/ 31671 h 85725"/>
                  <a:gd name="connsiteX8" fmla="*/ 143 w 76200"/>
                  <a:gd name="connsiteY8" fmla="*/ 31909 h 85725"/>
                  <a:gd name="connsiteX9" fmla="*/ 191 w 76200"/>
                  <a:gd name="connsiteY9" fmla="*/ 3195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91" y="31956"/>
                    </a:moveTo>
                    <a:lnTo>
                      <a:pt x="17383" y="60674"/>
                    </a:lnTo>
                    <a:lnTo>
                      <a:pt x="33481" y="87487"/>
                    </a:lnTo>
                    <a:lnTo>
                      <a:pt x="76962" y="27337"/>
                    </a:lnTo>
                    <a:cubicBezTo>
                      <a:pt x="75676" y="26384"/>
                      <a:pt x="74343" y="25336"/>
                      <a:pt x="73009" y="24289"/>
                    </a:cubicBezTo>
                    <a:cubicBezTo>
                      <a:pt x="73009" y="24289"/>
                      <a:pt x="73009" y="24289"/>
                      <a:pt x="73009" y="24289"/>
                    </a:cubicBezTo>
                    <a:cubicBezTo>
                      <a:pt x="64246" y="17288"/>
                      <a:pt x="56531" y="9144"/>
                      <a:pt x="50054" y="0"/>
                    </a:cubicBezTo>
                    <a:lnTo>
                      <a:pt x="0" y="31671"/>
                    </a:lnTo>
                    <a:lnTo>
                      <a:pt x="143" y="31909"/>
                    </a:lnTo>
                    <a:lnTo>
                      <a:pt x="191" y="31956"/>
                    </a:lnTo>
                    <a:close/>
                  </a:path>
                </a:pathLst>
              </a:custGeom>
              <a:solidFill>
                <a:schemeClr val="accent3">
                  <a:lumMod val="75000"/>
                </a:schemeClr>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Shape 219">
                <a:extLst>
                  <a:ext uri="{FF2B5EF4-FFF2-40B4-BE49-F238E27FC236}">
                    <a16:creationId xmlns:a16="http://schemas.microsoft.com/office/drawing/2014/main" id="{3E0E4CC2-5D33-8D42-A47B-331E10BED3F4}"/>
                  </a:ext>
                </a:extLst>
              </p:cNvPr>
              <p:cNvSpPr/>
              <p:nvPr/>
            </p:nvSpPr>
            <p:spPr>
              <a:xfrm>
                <a:off x="2401300" y="2228374"/>
                <a:ext cx="252413" cy="85725"/>
              </a:xfrm>
              <a:custGeom>
                <a:avLst/>
                <a:gdLst>
                  <a:gd name="connsiteX0" fmla="*/ 286 w 252412"/>
                  <a:gd name="connsiteY0" fmla="*/ 5144 h 85725"/>
                  <a:gd name="connsiteX1" fmla="*/ 0 w 252412"/>
                  <a:gd name="connsiteY1" fmla="*/ 20193 h 85725"/>
                  <a:gd name="connsiteX2" fmla="*/ 810 w 252412"/>
                  <a:gd name="connsiteY2" fmla="*/ 21384 h 85725"/>
                  <a:gd name="connsiteX3" fmla="*/ 2524 w 252412"/>
                  <a:gd name="connsiteY3" fmla="*/ 22003 h 85725"/>
                  <a:gd name="connsiteX4" fmla="*/ 18431 w 252412"/>
                  <a:gd name="connsiteY4" fmla="*/ 79724 h 85725"/>
                  <a:gd name="connsiteX5" fmla="*/ 64056 w 252412"/>
                  <a:gd name="connsiteY5" fmla="*/ 90249 h 85725"/>
                  <a:gd name="connsiteX6" fmla="*/ 103156 w 252412"/>
                  <a:gd name="connsiteY6" fmla="*/ 71485 h 85725"/>
                  <a:gd name="connsiteX7" fmla="*/ 117396 w 252412"/>
                  <a:gd name="connsiteY7" fmla="*/ 37481 h 85725"/>
                  <a:gd name="connsiteX8" fmla="*/ 127969 w 252412"/>
                  <a:gd name="connsiteY8" fmla="*/ 26765 h 85725"/>
                  <a:gd name="connsiteX9" fmla="*/ 128111 w 252412"/>
                  <a:gd name="connsiteY9" fmla="*/ 26765 h 85725"/>
                  <a:gd name="connsiteX10" fmla="*/ 138827 w 252412"/>
                  <a:gd name="connsiteY10" fmla="*/ 37481 h 85725"/>
                  <a:gd name="connsiteX11" fmla="*/ 153067 w 252412"/>
                  <a:gd name="connsiteY11" fmla="*/ 71485 h 85725"/>
                  <a:gd name="connsiteX12" fmla="*/ 192167 w 252412"/>
                  <a:gd name="connsiteY12" fmla="*/ 90249 h 85725"/>
                  <a:gd name="connsiteX13" fmla="*/ 237792 w 252412"/>
                  <a:gd name="connsiteY13" fmla="*/ 79724 h 85725"/>
                  <a:gd name="connsiteX14" fmla="*/ 253698 w 252412"/>
                  <a:gd name="connsiteY14" fmla="*/ 22003 h 85725"/>
                  <a:gd name="connsiteX15" fmla="*/ 255413 w 252412"/>
                  <a:gd name="connsiteY15" fmla="*/ 21384 h 85725"/>
                  <a:gd name="connsiteX16" fmla="*/ 256223 w 252412"/>
                  <a:gd name="connsiteY16" fmla="*/ 20193 h 85725"/>
                  <a:gd name="connsiteX17" fmla="*/ 255937 w 252412"/>
                  <a:gd name="connsiteY17" fmla="*/ 5144 h 85725"/>
                  <a:gd name="connsiteX18" fmla="*/ 254889 w 252412"/>
                  <a:gd name="connsiteY18" fmla="*/ 3953 h 85725"/>
                  <a:gd name="connsiteX19" fmla="*/ 201835 w 252412"/>
                  <a:gd name="connsiteY19" fmla="*/ 0 h 85725"/>
                  <a:gd name="connsiteX20" fmla="*/ 130921 w 252412"/>
                  <a:gd name="connsiteY20" fmla="*/ 8811 h 85725"/>
                  <a:gd name="connsiteX21" fmla="*/ 125302 w 252412"/>
                  <a:gd name="connsiteY21" fmla="*/ 8811 h 85725"/>
                  <a:gd name="connsiteX22" fmla="*/ 100775 w 252412"/>
                  <a:gd name="connsiteY22" fmla="*/ 4858 h 85725"/>
                  <a:gd name="connsiteX23" fmla="*/ 100775 w 252412"/>
                  <a:gd name="connsiteY23" fmla="*/ 4858 h 85725"/>
                  <a:gd name="connsiteX24" fmla="*/ 54435 w 252412"/>
                  <a:gd name="connsiteY24" fmla="*/ 0 h 85725"/>
                  <a:gd name="connsiteX25" fmla="*/ 9096 w 252412"/>
                  <a:gd name="connsiteY25" fmla="*/ 2905 h 85725"/>
                  <a:gd name="connsiteX26" fmla="*/ 9096 w 252412"/>
                  <a:gd name="connsiteY26" fmla="*/ 2905 h 85725"/>
                  <a:gd name="connsiteX27" fmla="*/ 1429 w 252412"/>
                  <a:gd name="connsiteY27" fmla="*/ 3953 h 85725"/>
                  <a:gd name="connsiteX28" fmla="*/ 286 w 252412"/>
                  <a:gd name="connsiteY28" fmla="*/ 5144 h 85725"/>
                  <a:gd name="connsiteX29" fmla="*/ 196215 w 252412"/>
                  <a:gd name="connsiteY29" fmla="*/ 6287 h 85725"/>
                  <a:gd name="connsiteX30" fmla="*/ 233220 w 252412"/>
                  <a:gd name="connsiteY30" fmla="*/ 11049 h 85725"/>
                  <a:gd name="connsiteX31" fmla="*/ 242078 w 252412"/>
                  <a:gd name="connsiteY31" fmla="*/ 31194 h 85725"/>
                  <a:gd name="connsiteX32" fmla="*/ 239316 w 252412"/>
                  <a:gd name="connsiteY32" fmla="*/ 62008 h 85725"/>
                  <a:gd name="connsiteX33" fmla="*/ 185309 w 252412"/>
                  <a:gd name="connsiteY33" fmla="*/ 83772 h 85725"/>
                  <a:gd name="connsiteX34" fmla="*/ 153114 w 252412"/>
                  <a:gd name="connsiteY34" fmla="*/ 58912 h 85725"/>
                  <a:gd name="connsiteX35" fmla="*/ 145542 w 252412"/>
                  <a:gd name="connsiteY35" fmla="*/ 22384 h 85725"/>
                  <a:gd name="connsiteX36" fmla="*/ 196215 w 252412"/>
                  <a:gd name="connsiteY36" fmla="*/ 6287 h 85725"/>
                  <a:gd name="connsiteX37" fmla="*/ 60151 w 252412"/>
                  <a:gd name="connsiteY37" fmla="*/ 6287 h 85725"/>
                  <a:gd name="connsiteX38" fmla="*/ 81772 w 252412"/>
                  <a:gd name="connsiteY38" fmla="*/ 7953 h 85725"/>
                  <a:gd name="connsiteX39" fmla="*/ 81820 w 252412"/>
                  <a:gd name="connsiteY39" fmla="*/ 7953 h 85725"/>
                  <a:gd name="connsiteX40" fmla="*/ 110776 w 252412"/>
                  <a:gd name="connsiteY40" fmla="*/ 22336 h 85725"/>
                  <a:gd name="connsiteX41" fmla="*/ 103203 w 252412"/>
                  <a:gd name="connsiteY41" fmla="*/ 58865 h 85725"/>
                  <a:gd name="connsiteX42" fmla="*/ 71009 w 252412"/>
                  <a:gd name="connsiteY42" fmla="*/ 83725 h 85725"/>
                  <a:gd name="connsiteX43" fmla="*/ 17002 w 252412"/>
                  <a:gd name="connsiteY43" fmla="*/ 61960 h 85725"/>
                  <a:gd name="connsiteX44" fmla="*/ 14240 w 252412"/>
                  <a:gd name="connsiteY44" fmla="*/ 31147 h 85725"/>
                  <a:gd name="connsiteX45" fmla="*/ 23098 w 252412"/>
                  <a:gd name="connsiteY45" fmla="*/ 11001 h 85725"/>
                  <a:gd name="connsiteX46" fmla="*/ 33290 w 252412"/>
                  <a:gd name="connsiteY46" fmla="*/ 7477 h 85725"/>
                  <a:gd name="connsiteX47" fmla="*/ 33338 w 252412"/>
                  <a:gd name="connsiteY47" fmla="*/ 7477 h 85725"/>
                  <a:gd name="connsiteX48" fmla="*/ 60151 w 252412"/>
                  <a:gd name="connsiteY48" fmla="*/ 62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2412" h="85725">
                    <a:moveTo>
                      <a:pt x="286" y="5144"/>
                    </a:moveTo>
                    <a:lnTo>
                      <a:pt x="0" y="20193"/>
                    </a:lnTo>
                    <a:cubicBezTo>
                      <a:pt x="0" y="20717"/>
                      <a:pt x="333" y="21193"/>
                      <a:pt x="810" y="21384"/>
                    </a:cubicBezTo>
                    <a:lnTo>
                      <a:pt x="2524" y="22003"/>
                    </a:lnTo>
                    <a:cubicBezTo>
                      <a:pt x="5048" y="22955"/>
                      <a:pt x="4858" y="68342"/>
                      <a:pt x="18431" y="79724"/>
                    </a:cubicBezTo>
                    <a:cubicBezTo>
                      <a:pt x="26527" y="86439"/>
                      <a:pt x="33719" y="90249"/>
                      <a:pt x="64056" y="90249"/>
                    </a:cubicBezTo>
                    <a:cubicBezTo>
                      <a:pt x="81629" y="90249"/>
                      <a:pt x="92678" y="85534"/>
                      <a:pt x="103156" y="71485"/>
                    </a:cubicBezTo>
                    <a:cubicBezTo>
                      <a:pt x="110728" y="61389"/>
                      <a:pt x="117396" y="37481"/>
                      <a:pt x="117396" y="37481"/>
                    </a:cubicBezTo>
                    <a:cubicBezTo>
                      <a:pt x="119443" y="27623"/>
                      <a:pt x="126826" y="26861"/>
                      <a:pt x="127969" y="26765"/>
                    </a:cubicBezTo>
                    <a:cubicBezTo>
                      <a:pt x="128064" y="26765"/>
                      <a:pt x="128111" y="26765"/>
                      <a:pt x="128111" y="26765"/>
                    </a:cubicBezTo>
                    <a:cubicBezTo>
                      <a:pt x="128349" y="26765"/>
                      <a:pt x="136684" y="26908"/>
                      <a:pt x="138827" y="37481"/>
                    </a:cubicBezTo>
                    <a:cubicBezTo>
                      <a:pt x="138827" y="37481"/>
                      <a:pt x="145542" y="61389"/>
                      <a:pt x="153067" y="71485"/>
                    </a:cubicBezTo>
                    <a:cubicBezTo>
                      <a:pt x="163544" y="85534"/>
                      <a:pt x="174593" y="90249"/>
                      <a:pt x="192167" y="90249"/>
                    </a:cubicBezTo>
                    <a:cubicBezTo>
                      <a:pt x="222504" y="90249"/>
                      <a:pt x="229695" y="86439"/>
                      <a:pt x="237792" y="79724"/>
                    </a:cubicBezTo>
                    <a:cubicBezTo>
                      <a:pt x="251412" y="68390"/>
                      <a:pt x="251174" y="23003"/>
                      <a:pt x="253698" y="22003"/>
                    </a:cubicBezTo>
                    <a:lnTo>
                      <a:pt x="255413" y="21384"/>
                    </a:lnTo>
                    <a:cubicBezTo>
                      <a:pt x="255889" y="21193"/>
                      <a:pt x="256223" y="20717"/>
                      <a:pt x="256223" y="20193"/>
                    </a:cubicBezTo>
                    <a:lnTo>
                      <a:pt x="255937" y="5144"/>
                    </a:lnTo>
                    <a:cubicBezTo>
                      <a:pt x="255937" y="4524"/>
                      <a:pt x="255460" y="4000"/>
                      <a:pt x="254889" y="3953"/>
                    </a:cubicBezTo>
                    <a:cubicBezTo>
                      <a:pt x="249746" y="3191"/>
                      <a:pt x="226647" y="0"/>
                      <a:pt x="201835" y="0"/>
                    </a:cubicBezTo>
                    <a:cubicBezTo>
                      <a:pt x="173641" y="0"/>
                      <a:pt x="137255" y="8811"/>
                      <a:pt x="130921" y="8811"/>
                    </a:cubicBezTo>
                    <a:lnTo>
                      <a:pt x="125302" y="8811"/>
                    </a:lnTo>
                    <a:cubicBezTo>
                      <a:pt x="122349" y="8811"/>
                      <a:pt x="112871" y="6906"/>
                      <a:pt x="100775" y="4858"/>
                    </a:cubicBezTo>
                    <a:cubicBezTo>
                      <a:pt x="100775" y="4858"/>
                      <a:pt x="100775" y="4858"/>
                      <a:pt x="100775" y="4858"/>
                    </a:cubicBezTo>
                    <a:cubicBezTo>
                      <a:pt x="86820" y="2524"/>
                      <a:pt x="69437" y="0"/>
                      <a:pt x="54435" y="0"/>
                    </a:cubicBezTo>
                    <a:cubicBezTo>
                      <a:pt x="36243" y="0"/>
                      <a:pt x="19002" y="1715"/>
                      <a:pt x="9096" y="2905"/>
                    </a:cubicBezTo>
                    <a:cubicBezTo>
                      <a:pt x="9096" y="2905"/>
                      <a:pt x="9096" y="2905"/>
                      <a:pt x="9096" y="2905"/>
                    </a:cubicBezTo>
                    <a:cubicBezTo>
                      <a:pt x="5477" y="3334"/>
                      <a:pt x="2810" y="3715"/>
                      <a:pt x="1429" y="3953"/>
                    </a:cubicBezTo>
                    <a:cubicBezTo>
                      <a:pt x="762" y="4000"/>
                      <a:pt x="286" y="4572"/>
                      <a:pt x="286" y="5144"/>
                    </a:cubicBezTo>
                    <a:close/>
                    <a:moveTo>
                      <a:pt x="196215" y="6287"/>
                    </a:moveTo>
                    <a:cubicBezTo>
                      <a:pt x="224695" y="6287"/>
                      <a:pt x="229267" y="8430"/>
                      <a:pt x="233220" y="11049"/>
                    </a:cubicBezTo>
                    <a:cubicBezTo>
                      <a:pt x="238077" y="14192"/>
                      <a:pt x="240792" y="20479"/>
                      <a:pt x="242078" y="31194"/>
                    </a:cubicBezTo>
                    <a:cubicBezTo>
                      <a:pt x="243316" y="41910"/>
                      <a:pt x="242507" y="51292"/>
                      <a:pt x="239316" y="62008"/>
                    </a:cubicBezTo>
                    <a:cubicBezTo>
                      <a:pt x="236172" y="72723"/>
                      <a:pt x="233934" y="86201"/>
                      <a:pt x="185309" y="83772"/>
                    </a:cubicBezTo>
                    <a:cubicBezTo>
                      <a:pt x="169116" y="82963"/>
                      <a:pt x="157591" y="69437"/>
                      <a:pt x="153114" y="58912"/>
                    </a:cubicBezTo>
                    <a:cubicBezTo>
                      <a:pt x="146542" y="43386"/>
                      <a:pt x="145542" y="26289"/>
                      <a:pt x="145542" y="22384"/>
                    </a:cubicBezTo>
                    <a:cubicBezTo>
                      <a:pt x="145542" y="14430"/>
                      <a:pt x="167735" y="6287"/>
                      <a:pt x="196215" y="6287"/>
                    </a:cubicBezTo>
                    <a:close/>
                    <a:moveTo>
                      <a:pt x="60151" y="6287"/>
                    </a:moveTo>
                    <a:cubicBezTo>
                      <a:pt x="67961" y="6287"/>
                      <a:pt x="75248" y="6906"/>
                      <a:pt x="81772" y="7953"/>
                    </a:cubicBezTo>
                    <a:cubicBezTo>
                      <a:pt x="81772" y="7953"/>
                      <a:pt x="81772" y="7953"/>
                      <a:pt x="81820" y="7953"/>
                    </a:cubicBezTo>
                    <a:cubicBezTo>
                      <a:pt x="99108" y="10716"/>
                      <a:pt x="110776" y="16574"/>
                      <a:pt x="110776" y="22336"/>
                    </a:cubicBezTo>
                    <a:cubicBezTo>
                      <a:pt x="110776" y="26289"/>
                      <a:pt x="109776" y="43339"/>
                      <a:pt x="103203" y="58865"/>
                    </a:cubicBezTo>
                    <a:cubicBezTo>
                      <a:pt x="98727" y="69342"/>
                      <a:pt x="87249" y="82915"/>
                      <a:pt x="71009" y="83725"/>
                    </a:cubicBezTo>
                    <a:cubicBezTo>
                      <a:pt x="22384" y="86154"/>
                      <a:pt x="20145" y="72676"/>
                      <a:pt x="17002" y="61960"/>
                    </a:cubicBezTo>
                    <a:cubicBezTo>
                      <a:pt x="13811" y="51245"/>
                      <a:pt x="13002" y="41862"/>
                      <a:pt x="14240" y="31147"/>
                    </a:cubicBezTo>
                    <a:cubicBezTo>
                      <a:pt x="15526" y="20431"/>
                      <a:pt x="18240" y="14192"/>
                      <a:pt x="23098" y="11001"/>
                    </a:cubicBezTo>
                    <a:cubicBezTo>
                      <a:pt x="25194" y="9620"/>
                      <a:pt x="27480" y="8382"/>
                      <a:pt x="33290" y="7477"/>
                    </a:cubicBezTo>
                    <a:cubicBezTo>
                      <a:pt x="33290" y="7477"/>
                      <a:pt x="33290" y="7477"/>
                      <a:pt x="33338" y="7477"/>
                    </a:cubicBezTo>
                    <a:cubicBezTo>
                      <a:pt x="38576" y="6763"/>
                      <a:pt x="46673" y="6287"/>
                      <a:pt x="60151" y="6287"/>
                    </a:cubicBezTo>
                    <a:close/>
                  </a:path>
                </a:pathLst>
              </a:custGeom>
              <a:solidFill>
                <a:srgbClr val="1A1A1A"/>
              </a:solidFill>
              <a:ln w="476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60" name="Google Shape;1063;p77">
            <a:extLst>
              <a:ext uri="{FF2B5EF4-FFF2-40B4-BE49-F238E27FC236}">
                <a16:creationId xmlns:a16="http://schemas.microsoft.com/office/drawing/2014/main" id="{75C5BB46-F26D-E34E-9D37-343BE612D7EE}"/>
              </a:ext>
            </a:extLst>
          </p:cNvPr>
          <p:cNvSpPr txBox="1"/>
          <p:nvPr/>
        </p:nvSpPr>
        <p:spPr>
          <a:xfrm>
            <a:off x="455909" y="137951"/>
            <a:ext cx="7579894" cy="786673"/>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sym typeface="Arial"/>
              </a:rPr>
              <a:t>Effective Meeting Skills </a:t>
            </a:r>
            <a:endParaRPr kumimoji="0"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62921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9BBD58-F47B-FC43-A0F0-663544C14798}"/>
              </a:ext>
            </a:extLst>
          </p:cNvPr>
          <p:cNvSpPr txBox="1">
            <a:spLocks/>
          </p:cNvSpPr>
          <p:nvPr/>
        </p:nvSpPr>
        <p:spPr>
          <a:xfrm>
            <a:off x="6234330" y="803325"/>
            <a:ext cx="53145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Visual Management Board</a:t>
            </a: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6E8CCA-2122-504A-B680-E6F4E66ED3A5}"/>
              </a:ext>
            </a:extLst>
          </p:cNvPr>
          <p:cNvPicPr>
            <a:picLocks noChangeAspect="1"/>
          </p:cNvPicPr>
          <p:nvPr/>
        </p:nvPicPr>
        <p:blipFill rotWithShape="1">
          <a:blip r:embed="rId3"/>
          <a:srcRect l="26641" r="25244"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9" name="Content Placeholder 11">
            <a:extLst>
              <a:ext uri="{FF2B5EF4-FFF2-40B4-BE49-F238E27FC236}">
                <a16:creationId xmlns:a16="http://schemas.microsoft.com/office/drawing/2014/main" id="{00EF71E4-0377-8849-8464-7ADA3EEAC06C}"/>
              </a:ext>
            </a:extLst>
          </p:cNvPr>
          <p:cNvSpPr txBox="1">
            <a:spLocks/>
          </p:cNvSpPr>
          <p:nvPr/>
        </p:nvSpPr>
        <p:spPr>
          <a:xfrm>
            <a:off x="6234330" y="2850518"/>
            <a:ext cx="5314543"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Share goals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PDSA cycles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Track measures overtime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Celebrate successes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27056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ontent Placeholder 2">
            <a:extLst>
              <a:ext uri="{FF2B5EF4-FFF2-40B4-BE49-F238E27FC236}">
                <a16:creationId xmlns:a16="http://schemas.microsoft.com/office/drawing/2014/main" id="{63B1B825-5036-492B-AE93-BCA4F6B2C194}"/>
              </a:ext>
            </a:extLst>
          </p:cNvPr>
          <p:cNvGraphicFramePr/>
          <p:nvPr/>
        </p:nvGraphicFramePr>
        <p:xfrm>
          <a:off x="247974" y="874643"/>
          <a:ext cx="11732216" cy="5983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9AE36A18-75E2-1F48-914E-7A72B0C33C12}"/>
              </a:ext>
            </a:extLst>
          </p:cNvPr>
          <p:cNvSpPr txBox="1">
            <a:spLocks/>
          </p:cNvSpPr>
          <p:nvPr/>
        </p:nvSpPr>
        <p:spPr>
          <a:xfrm>
            <a:off x="652670" y="-1593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spTree>
    <p:extLst>
      <p:ext uri="{BB962C8B-B14F-4D97-AF65-F5344CB8AC3E}">
        <p14:creationId xmlns:p14="http://schemas.microsoft.com/office/powerpoint/2010/main" val="66811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375834" y="5591"/>
            <a:ext cx="31496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j-ea"/>
                <a:cs typeface="+mj-cs"/>
              </a:rPr>
              <a:t>Resources</a:t>
            </a:r>
          </a:p>
        </p:txBody>
      </p:sp>
      <p:sp>
        <p:nvSpPr>
          <p:cNvPr id="15" name="Rectangle 14">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descr="Open book outline">
            <a:extLst>
              <a:ext uri="{FF2B5EF4-FFF2-40B4-BE49-F238E27FC236}">
                <a16:creationId xmlns:a16="http://schemas.microsoft.com/office/drawing/2014/main" id="{B5F6B67E-CAA9-1246-925F-716DD4D45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66" y="211172"/>
            <a:ext cx="914400" cy="914400"/>
          </a:xfrm>
          <a:prstGeom prst="rect">
            <a:avLst/>
          </a:prstGeom>
        </p:spPr>
      </p:pic>
      <p:sp>
        <p:nvSpPr>
          <p:cNvPr id="4" name="TextBox 3">
            <a:extLst>
              <a:ext uri="{FF2B5EF4-FFF2-40B4-BE49-F238E27FC236}">
                <a16:creationId xmlns:a16="http://schemas.microsoft.com/office/drawing/2014/main" id="{5EBD2053-111A-9D49-BBB9-613AF25ECDA0}"/>
              </a:ext>
            </a:extLst>
          </p:cNvPr>
          <p:cNvSpPr txBox="1"/>
          <p:nvPr/>
        </p:nvSpPr>
        <p:spPr>
          <a:xfrm>
            <a:off x="1681388" y="971620"/>
            <a:ext cx="8895173" cy="16927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2DB9E7A-8CBF-464A-8A36-B90B59DC605C}"/>
              </a:ext>
            </a:extLst>
          </p:cNvPr>
          <p:cNvSpPr txBox="1"/>
          <p:nvPr/>
        </p:nvSpPr>
        <p:spPr>
          <a:xfrm>
            <a:off x="757766" y="1331154"/>
            <a:ext cx="10615423" cy="50629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BW Tuckman (1965), Developmental Sequence in Small Groups,  Psychological Bulletin 63.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Katzenbach JR, Smith DK. The Discipline of Teams. Harvard Business Review. March-April 1993.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Schmutz JB, Meier LL, Manser T. How effective is teamwork really? The relationship between teamwork and performance in healthcare teams: A systematic review and meta-analysis.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BMJ Open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2019; (9): Sep 12.</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TED Talk - Amy Edmondson – Why High Performing Teams are Critical (11:26)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https://www.youtube.com/watch?v=7xpQmKRWN9k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984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Team Meetings – AMA Steps Forward Practice Toolkit (1:26)                                                         </a:t>
            </a:r>
            <a:r>
              <a:rPr kumimoji="0" lang="en-US" sz="1800" b="0" i="0" u="sng" strike="noStrike" kern="1200" cap="none" spc="0" normalizeH="0" baseline="0" noProof="0" dirty="0">
                <a:ln>
                  <a:noFill/>
                </a:ln>
                <a:solidFill>
                  <a:prstClr val="black"/>
                </a:solidFill>
                <a:effectLst/>
                <a:uLnTx/>
                <a:uFillTx/>
                <a:latin typeface="Calibri"/>
                <a:ea typeface="+mn-ea"/>
                <a:cs typeface="+mn-cs"/>
                <a:hlinkClick r:id="rId6"/>
              </a:rPr>
              <a:t>https://edhub.ama-assn.org/steps-forward/module/2702508#resource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DHMC Team Huddle (7:00)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hlinkClick r:id="rId7"/>
              </a:rPr>
              <a:t>https://www.youtube.com/watch?v=ykYUGZJP9Wo</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64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595313" y="116439"/>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nvGraphicFramePr>
        <p:xfrm>
          <a:off x="595313" y="1011145"/>
          <a:ext cx="11001374" cy="5191164"/>
        </p:xfrm>
        <a:graphic>
          <a:graphicData uri="http://schemas.openxmlformats.org/drawingml/2006/table">
            <a:tbl>
              <a:tblPr firstRow="1" firstCol="1" bandRow="1">
                <a:tableStyleId>{1FECB4D8-DB02-4DC6-A0A2-4F2EBAE1DC90}</a:tableStyleId>
              </a:tblPr>
              <a:tblGrid>
                <a:gridCol w="5883546">
                  <a:extLst>
                    <a:ext uri="{9D8B030D-6E8A-4147-A177-3AD203B41FA5}">
                      <a16:colId xmlns:a16="http://schemas.microsoft.com/office/drawing/2014/main" val="4098875490"/>
                    </a:ext>
                  </a:extLst>
                </a:gridCol>
                <a:gridCol w="5117828">
                  <a:extLst>
                    <a:ext uri="{9D8B030D-6E8A-4147-A177-3AD203B41FA5}">
                      <a16:colId xmlns:a16="http://schemas.microsoft.com/office/drawing/2014/main" val="1409788209"/>
                    </a:ext>
                  </a:extLst>
                </a:gridCol>
              </a:tblGrid>
              <a:tr h="329831">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53057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Review Foundations For High Performing Teams, Part One lesson and </a:t>
                      </a:r>
                      <a:r>
                        <a:rPr lang="en-US" sz="2000" dirty="0">
                          <a:effectLst/>
                          <a:latin typeface="+mn-lt"/>
                        </a:rPr>
                        <a:t>share with key members of your team </a:t>
                      </a:r>
                      <a:endParaRPr lang="en-US" sz="2000" b="1" kern="1200" dirty="0">
                        <a:solidFill>
                          <a:schemeClr val="dk1"/>
                        </a:solidFill>
                        <a:effectLst/>
                        <a:latin typeface="+mn-lt"/>
                        <a:ea typeface="+mn-ea"/>
                        <a:cs typeface="+mn-cs"/>
                      </a:endParaRPr>
                    </a:p>
                  </a:txBody>
                  <a:tcPr marL="68347" marR="68347"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t>Teams Part One microlesson</a:t>
                      </a:r>
                      <a:r>
                        <a:rPr lang="en-US" sz="1800" b="0" u="none" dirty="0">
                          <a:effectLst/>
                          <a:latin typeface="+mn-lt"/>
                        </a:rPr>
                        <a:t> </a:t>
                      </a:r>
                      <a:r>
                        <a:rPr lang="en-US" sz="1800" u="none" dirty="0">
                          <a:effectLst/>
                          <a:latin typeface="+mn-lt"/>
                        </a:rPr>
                        <a:t>powerpoint</a:t>
                      </a:r>
                      <a:endParaRPr lang="en-US" sz="1800" u="none" dirty="0">
                        <a:effectLst/>
                        <a:latin typeface="+mn-lt"/>
                        <a:ea typeface="Calibri" panose="020F0502020204030204" pitchFamily="34" charset="0"/>
                      </a:endParaRPr>
                    </a:p>
                  </a:txBody>
                  <a:tcPr marL="68347" marR="68347" marT="0" marB="0" anchor="ctr"/>
                </a:tc>
                <a:extLst>
                  <a:ext uri="{0D108BD9-81ED-4DB2-BD59-A6C34878D82A}">
                    <a16:rowId xmlns:a16="http://schemas.microsoft.com/office/drawing/2014/main" val="3591126480"/>
                  </a:ext>
                </a:extLst>
              </a:tr>
              <a:tr h="971550">
                <a:tc>
                  <a:txBody>
                    <a:bodyPr/>
                    <a:lstStyle/>
                    <a:p>
                      <a:pPr marL="0" marR="0">
                        <a:lnSpc>
                          <a:spcPct val="115000"/>
                        </a:lnSpc>
                        <a:spcBef>
                          <a:spcPts val="0"/>
                        </a:spcBef>
                        <a:spcAft>
                          <a:spcPts val="0"/>
                        </a:spcAft>
                      </a:pPr>
                      <a:r>
                        <a:rPr lang="en-US" sz="2000" dirty="0">
                          <a:effectLst/>
                          <a:latin typeface="+mn-lt"/>
                        </a:rPr>
                        <a:t>Develop team roster with the knowledge, skills and diversity to make the project successful</a:t>
                      </a:r>
                    </a:p>
                  </a:txBody>
                  <a:tcPr marL="68347" marR="68347" marT="0" marB="0" anchor="ctr"/>
                </a:tc>
                <a:tc>
                  <a:txBody>
                    <a:bodyPr/>
                    <a:lstStyle/>
                    <a:p>
                      <a:pPr marL="0" marR="0">
                        <a:lnSpc>
                          <a:spcPct val="115000"/>
                        </a:lnSpc>
                        <a:spcBef>
                          <a:spcPts val="0"/>
                        </a:spcBef>
                        <a:spcAft>
                          <a:spcPts val="0"/>
                        </a:spcAft>
                      </a:pPr>
                      <a:r>
                        <a:rPr lang="en-US" sz="1800" u="none" dirty="0">
                          <a:effectLst/>
                          <a:latin typeface="+mn-lt"/>
                        </a:rPr>
                        <a:t> Team Roster template</a:t>
                      </a:r>
                    </a:p>
                    <a:p>
                      <a:pPr marL="50800" marR="0" lvl="0" indent="0" algn="l" defTabSz="914400" rtl="0" eaLnBrk="1" fontAlgn="auto" latinLnBrk="0" hangingPunct="1">
                        <a:lnSpc>
                          <a:spcPct val="115000"/>
                        </a:lnSpc>
                        <a:spcBef>
                          <a:spcPts val="0"/>
                        </a:spcBef>
                        <a:spcAft>
                          <a:spcPts val="0"/>
                        </a:spcAft>
                        <a:buClrTx/>
                        <a:buSzTx/>
                        <a:buFontTx/>
                        <a:buNone/>
                        <a:tabLst/>
                        <a:defRPr/>
                      </a:pPr>
                      <a:r>
                        <a:rPr lang="en-US" sz="1800" u="none" kern="1200" dirty="0">
                          <a:effectLst/>
                          <a:latin typeface="+mn-lt"/>
                        </a:rPr>
                        <a:t>IHI’s QI team member matrix worksheet</a:t>
                      </a:r>
                    </a:p>
                  </a:txBody>
                  <a:tcPr marL="68347" marR="68347" marT="0" marB="0" anchor="ctr"/>
                </a:tc>
                <a:extLst>
                  <a:ext uri="{0D108BD9-81ED-4DB2-BD59-A6C34878D82A}">
                    <a16:rowId xmlns:a16="http://schemas.microsoft.com/office/drawing/2014/main" val="3540372471"/>
                  </a:ext>
                </a:extLst>
              </a:tr>
              <a:tr h="79596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dirty="0">
                          <a:effectLst/>
                          <a:latin typeface="+mn-lt"/>
                          <a:ea typeface="Calibri" panose="020F0502020204030204" pitchFamily="34" charset="0"/>
                        </a:rPr>
                        <a:t>Engage Patient &amp; Family Partners</a:t>
                      </a:r>
                    </a:p>
                  </a:txBody>
                  <a:tcPr marL="68347" marR="68347" marT="0" marB="0" anchor="ctr"/>
                </a:tc>
                <a:tc>
                  <a:txBody>
                    <a:bodyPr/>
                    <a:lstStyle/>
                    <a:p>
                      <a:pPr marL="0" marR="0">
                        <a:lnSpc>
                          <a:spcPct val="115000"/>
                        </a:lnSpc>
                        <a:spcBef>
                          <a:spcPts val="0"/>
                        </a:spcBef>
                        <a:spcAft>
                          <a:spcPts val="0"/>
                        </a:spcAft>
                      </a:pPr>
                      <a:r>
                        <a:rPr lang="en-ZA" sz="1800" i="0" kern="1200" dirty="0">
                          <a:solidFill>
                            <a:schemeClr val="dk1"/>
                          </a:solidFill>
                          <a:effectLst/>
                          <a:latin typeface="+mn-lt"/>
                          <a:ea typeface="+mn-ea"/>
                          <a:cs typeface="+mn-cs"/>
                        </a:rPr>
                        <a:t>Lesson: E</a:t>
                      </a:r>
                      <a:r>
                        <a:rPr lang="en-ZA" sz="1800" u="none" kern="1200" dirty="0">
                          <a:solidFill>
                            <a:schemeClr val="dk1"/>
                          </a:solidFill>
                          <a:effectLst/>
                          <a:latin typeface="+mn-lt"/>
                          <a:ea typeface="+mn-ea"/>
                          <a:cs typeface="+mn-cs"/>
                        </a:rPr>
                        <a:t>ngaging Patient &amp; Family Partners as Members of Your Quality Improvement Team; Sample Letters of Invitation</a:t>
                      </a:r>
                      <a:r>
                        <a:rPr lang="en-US" sz="1800" u="none" kern="1200" dirty="0">
                          <a:solidFill>
                            <a:schemeClr val="dk1"/>
                          </a:solidFill>
                          <a:effectLst/>
                          <a:latin typeface="+mn-lt"/>
                          <a:cs typeface="+mn-cs"/>
                        </a:rPr>
                        <a:t> </a:t>
                      </a:r>
                      <a:endParaRPr lang="en-US" sz="1800" u="none" kern="1200" dirty="0">
                        <a:solidFill>
                          <a:schemeClr val="dk1"/>
                        </a:solidFill>
                        <a:effectLst/>
                        <a:latin typeface="+mn-lt"/>
                        <a:ea typeface="Calibri" panose="020F0502020204030204" pitchFamily="34" charset="0"/>
                        <a:cs typeface="+mn-cs"/>
                      </a:endParaRPr>
                    </a:p>
                  </a:txBody>
                  <a:tcPr marL="68347" marR="68347" marT="0" marB="0" anchor="ctr"/>
                </a:tc>
                <a:extLst>
                  <a:ext uri="{0D108BD9-81ED-4DB2-BD59-A6C34878D82A}">
                    <a16:rowId xmlns:a16="http://schemas.microsoft.com/office/drawing/2014/main" val="2518753394"/>
                  </a:ext>
                </a:extLst>
              </a:tr>
              <a:tr h="795961">
                <a:tc>
                  <a:txBody>
                    <a:bodyPr/>
                    <a:lstStyle/>
                    <a:p>
                      <a:pPr marL="0" marR="0">
                        <a:lnSpc>
                          <a:spcPct val="115000"/>
                        </a:lnSpc>
                        <a:spcBef>
                          <a:spcPts val="0"/>
                        </a:spcBef>
                        <a:spcAft>
                          <a:spcPts val="0"/>
                        </a:spcAft>
                      </a:pPr>
                      <a:r>
                        <a:rPr lang="en-US" sz="2000" kern="1200" dirty="0">
                          <a:effectLst/>
                          <a:latin typeface="+mn-lt"/>
                        </a:rPr>
                        <a:t>Invite team members to join the QI project</a:t>
                      </a:r>
                      <a:r>
                        <a:rPr lang="en-US" sz="2000" dirty="0">
                          <a:effectLst/>
                          <a:latin typeface="+mn-lt"/>
                        </a:rPr>
                        <a:t> and schedule a kick-off meeting</a:t>
                      </a:r>
                    </a:p>
                  </a:txBody>
                  <a:tcPr marL="68347" marR="68347" marT="0" marB="0" anchor="ctr"/>
                </a:tc>
                <a:tc>
                  <a:txBody>
                    <a:bodyPr/>
                    <a:lstStyle/>
                    <a:p>
                      <a:pPr marL="0" marR="0">
                        <a:lnSpc>
                          <a:spcPct val="115000"/>
                        </a:lnSpc>
                        <a:spcBef>
                          <a:spcPts val="0"/>
                        </a:spcBef>
                        <a:spcAft>
                          <a:spcPts val="0"/>
                        </a:spcAft>
                      </a:pPr>
                      <a:r>
                        <a:rPr lang="en-US" sz="1800" u="none" dirty="0">
                          <a:effectLst/>
                          <a:latin typeface="+mn-lt"/>
                        </a:rPr>
                        <a:t>Team invitation examples </a:t>
                      </a:r>
                    </a:p>
                    <a:p>
                      <a:pPr marL="0" marR="0">
                        <a:lnSpc>
                          <a:spcPct val="115000"/>
                        </a:lnSpc>
                        <a:spcBef>
                          <a:spcPts val="0"/>
                        </a:spcBef>
                        <a:spcAft>
                          <a:spcPts val="0"/>
                        </a:spcAft>
                      </a:pPr>
                      <a:r>
                        <a:rPr lang="en-US" sz="1800" u="none" dirty="0">
                          <a:effectLst/>
                          <a:latin typeface="+mn-lt"/>
                          <a:ea typeface="Calibri" panose="020F0502020204030204" pitchFamily="34" charset="0"/>
                        </a:rPr>
                        <a:t>Model for improvement handout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u="none" dirty="0">
                          <a:effectLst/>
                          <a:latin typeface="+mn-lt"/>
                          <a:ea typeface="Calibri" panose="020F0502020204030204" pitchFamily="34" charset="0"/>
                        </a:rPr>
                        <a:t>SMART Aim and Charter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u="none" dirty="0">
                          <a:effectLst/>
                          <a:latin typeface="+mn-lt"/>
                          <a:ea typeface="Calibri" panose="020F0502020204030204" pitchFamily="34" charset="0"/>
                        </a:rPr>
                        <a:t>Kick-off agenda</a:t>
                      </a:r>
                    </a:p>
                  </a:txBody>
                  <a:tcPr marL="68347" marR="68347" marT="0" marB="0" anchor="ctr"/>
                </a:tc>
                <a:extLst>
                  <a:ext uri="{0D108BD9-81ED-4DB2-BD59-A6C34878D82A}">
                    <a16:rowId xmlns:a16="http://schemas.microsoft.com/office/drawing/2014/main" val="2351919600"/>
                  </a:ext>
                </a:extLst>
              </a:tr>
              <a:tr h="1038010">
                <a:tc>
                  <a:txBody>
                    <a:bodyPr/>
                    <a:lstStyle/>
                    <a:p>
                      <a:pPr marL="0" marR="0" algn="l" defTabSz="914400" rtl="0" eaLnBrk="1" latinLnBrk="0" hangingPunct="1">
                        <a:lnSpc>
                          <a:spcPct val="115000"/>
                        </a:lnSpc>
                        <a:spcBef>
                          <a:spcPts val="0"/>
                        </a:spcBef>
                        <a:spcAft>
                          <a:spcPts val="0"/>
                        </a:spcAft>
                      </a:pPr>
                      <a:r>
                        <a:rPr lang="en-US" sz="2000" kern="1200" dirty="0">
                          <a:effectLst/>
                          <a:latin typeface="+mn-lt"/>
                        </a:rPr>
                        <a:t>Set-up and conduct regular team meetings</a:t>
                      </a:r>
                      <a:endParaRPr lang="en-US" sz="2000" b="1" kern="1200" dirty="0">
                        <a:solidFill>
                          <a:schemeClr val="lt1"/>
                        </a:solidFill>
                        <a:effectLst/>
                        <a:latin typeface="+mn-lt"/>
                        <a:ea typeface="+mn-ea"/>
                        <a:cs typeface="+mn-cs"/>
                      </a:endParaRPr>
                    </a:p>
                  </a:txBody>
                  <a:tcPr marL="68347" marR="68347" marT="0" marB="0" anchor="ctr"/>
                </a:tc>
                <a:tc>
                  <a:txBody>
                    <a:bodyPr/>
                    <a:lstStyle/>
                    <a:p>
                      <a:pPr marL="0" marR="0">
                        <a:lnSpc>
                          <a:spcPct val="115000"/>
                        </a:lnSpc>
                        <a:spcBef>
                          <a:spcPts val="0"/>
                        </a:spcBef>
                        <a:spcAft>
                          <a:spcPts val="0"/>
                        </a:spcAft>
                      </a:pPr>
                      <a:r>
                        <a:rPr lang="en-US" sz="1800" u="none" kern="1200" dirty="0">
                          <a:effectLst/>
                          <a:latin typeface="+mn-lt"/>
                        </a:rPr>
                        <a:t>Meeting agenda template and samples</a:t>
                      </a:r>
                    </a:p>
                    <a:p>
                      <a:pPr marL="0" marR="0">
                        <a:lnSpc>
                          <a:spcPct val="115000"/>
                        </a:lnSpc>
                        <a:spcBef>
                          <a:spcPts val="0"/>
                        </a:spcBef>
                        <a:spcAft>
                          <a:spcPts val="0"/>
                        </a:spcAft>
                      </a:pPr>
                      <a:r>
                        <a:rPr lang="en-US" sz="1800" u="none" kern="1200" dirty="0">
                          <a:effectLst/>
                          <a:latin typeface="+mn-lt"/>
                        </a:rPr>
                        <a:t>Meeting minutes template</a:t>
                      </a:r>
                    </a:p>
                    <a:p>
                      <a:pPr marL="0" marR="0">
                        <a:lnSpc>
                          <a:spcPct val="115000"/>
                        </a:lnSpc>
                        <a:spcBef>
                          <a:spcPts val="0"/>
                        </a:spcBef>
                        <a:spcAft>
                          <a:spcPts val="0"/>
                        </a:spcAft>
                      </a:pPr>
                      <a:r>
                        <a:rPr lang="en-US" sz="1800" u="none" kern="1200" dirty="0">
                          <a:effectLst/>
                          <a:latin typeface="+mn-lt"/>
                        </a:rPr>
                        <a:t>Example of Ground Rules</a:t>
                      </a:r>
                      <a:endParaRPr lang="en-US" sz="1800" u="none" kern="1200" dirty="0">
                        <a:solidFill>
                          <a:schemeClr val="dk1"/>
                        </a:solidFill>
                        <a:effectLst/>
                        <a:latin typeface="+mn-lt"/>
                        <a:ea typeface="+mn-ea"/>
                        <a:cs typeface="+mn-cs"/>
                      </a:endParaRPr>
                    </a:p>
                  </a:txBody>
                  <a:tcPr marL="68347" marR="68347" marT="0" marB="0" anchor="ctr"/>
                </a:tc>
                <a:extLst>
                  <a:ext uri="{0D108BD9-81ED-4DB2-BD59-A6C34878D82A}">
                    <a16:rowId xmlns:a16="http://schemas.microsoft.com/office/drawing/2014/main" val="293282629"/>
                  </a:ext>
                </a:extLst>
              </a:tr>
            </a:tbl>
          </a:graphicData>
        </a:graphic>
      </p:graphicFrame>
    </p:spTree>
    <p:extLst>
      <p:ext uri="{BB962C8B-B14F-4D97-AF65-F5344CB8AC3E}">
        <p14:creationId xmlns:p14="http://schemas.microsoft.com/office/powerpoint/2010/main" val="118766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56AA0E-236E-824B-A2E5-6D172A8D9C1F}"/>
              </a:ext>
            </a:extLst>
          </p:cNvPr>
          <p:cNvSpPr txBox="1">
            <a:spLocks/>
          </p:cNvSpPr>
          <p:nvPr/>
        </p:nvSpPr>
        <p:spPr>
          <a:xfrm>
            <a:off x="388587" y="182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Learning Objectives</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0" name="Content Placeholder 2">
            <a:extLst>
              <a:ext uri="{FF2B5EF4-FFF2-40B4-BE49-F238E27FC236}">
                <a16:creationId xmlns:a16="http://schemas.microsoft.com/office/drawing/2014/main" id="{766F4037-217F-43A3-AB20-982CBB18BC0B}"/>
              </a:ext>
            </a:extLst>
          </p:cNvPr>
          <p:cNvGraphicFramePr/>
          <p:nvPr>
            <p:extLst>
              <p:ext uri="{D42A27DB-BD31-4B8C-83A1-F6EECF244321}">
                <p14:modId xmlns:p14="http://schemas.microsoft.com/office/powerpoint/2010/main" val="2262661845"/>
              </p:ext>
            </p:extLst>
          </p:nvPr>
        </p:nvGraphicFramePr>
        <p:xfrm>
          <a:off x="534074" y="1391830"/>
          <a:ext cx="11150825" cy="478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73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9AEB-F2AD-7147-B7A8-61E3857988CD}"/>
              </a:ext>
            </a:extLst>
          </p:cNvPr>
          <p:cNvSpPr>
            <a:spLocks noGrp="1"/>
          </p:cNvSpPr>
          <p:nvPr>
            <p:ph type="title"/>
          </p:nvPr>
        </p:nvSpPr>
        <p:spPr>
          <a:xfrm>
            <a:off x="553791" y="627564"/>
            <a:ext cx="8538693" cy="1325563"/>
          </a:xfrm>
        </p:spPr>
        <p:txBody>
          <a:bodyPr>
            <a:noAutofit/>
          </a:bodyPr>
          <a:lstStyle/>
          <a:p>
            <a:pPr algn="l"/>
            <a:r>
              <a:rPr lang="en-US" dirty="0">
                <a:latin typeface="Calibri Light" panose="020F0302020204030204" pitchFamily="34" charset="0"/>
                <a:cs typeface="Calibri Light" panose="020F0302020204030204" pitchFamily="34" charset="0"/>
              </a:rPr>
              <a:t>Is this group appropriately classified as a team?</a:t>
            </a:r>
          </a:p>
        </p:txBody>
      </p:sp>
      <p:sp>
        <p:nvSpPr>
          <p:cNvPr id="3" name="Content Placeholder 2">
            <a:extLst>
              <a:ext uri="{FF2B5EF4-FFF2-40B4-BE49-F238E27FC236}">
                <a16:creationId xmlns:a16="http://schemas.microsoft.com/office/drawing/2014/main" id="{569C42A4-6B40-5B4E-B31A-D656236A5A80}"/>
              </a:ext>
            </a:extLst>
          </p:cNvPr>
          <p:cNvSpPr>
            <a:spLocks noGrp="1"/>
          </p:cNvSpPr>
          <p:nvPr>
            <p:ph idx="1"/>
          </p:nvPr>
        </p:nvSpPr>
        <p:spPr>
          <a:xfrm>
            <a:off x="1136429" y="2186609"/>
            <a:ext cx="6920893" cy="3542177"/>
          </a:xfrm>
        </p:spPr>
        <p:txBody>
          <a:bodyPr anchor="ctr">
            <a:normAutofit/>
          </a:bodyPr>
          <a:lstStyle/>
          <a:p>
            <a:pPr marL="0" indent="0">
              <a:lnSpc>
                <a:spcPct val="200000"/>
              </a:lnSpc>
              <a:buNone/>
            </a:pPr>
            <a:r>
              <a:rPr lang="en-US" sz="3600" dirty="0"/>
              <a:t>A. Yes</a:t>
            </a:r>
            <a:br>
              <a:rPr lang="en-US" sz="3600" dirty="0"/>
            </a:br>
            <a:r>
              <a:rPr lang="en-US" sz="3600" dirty="0"/>
              <a:t>B. No</a:t>
            </a:r>
            <a:br>
              <a:rPr lang="en-US" sz="3600" dirty="0"/>
            </a:br>
            <a:r>
              <a:rPr lang="en-US" sz="3600" dirty="0"/>
              <a:t>C. I’m not quite sure . . . .</a:t>
            </a:r>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Graphic 4" descr="Raised hand with solid fill">
            <a:extLst>
              <a:ext uri="{FF2B5EF4-FFF2-40B4-BE49-F238E27FC236}">
                <a16:creationId xmlns:a16="http://schemas.microsoft.com/office/drawing/2014/main" id="{046A84D1-8249-6E4F-879A-027668A6F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08924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A360-C906-1743-A3D8-3E46B828B9D6}"/>
              </a:ext>
            </a:extLst>
          </p:cNvPr>
          <p:cNvSpPr>
            <a:spLocks noGrp="1"/>
          </p:cNvSpPr>
          <p:nvPr>
            <p:ph type="title"/>
          </p:nvPr>
        </p:nvSpPr>
        <p:spPr>
          <a:xfrm>
            <a:off x="0" y="274638"/>
            <a:ext cx="12192000" cy="1143000"/>
          </a:xfrm>
        </p:spPr>
        <p:txBody>
          <a:bodyPr>
            <a:normAutofit/>
          </a:bodyPr>
          <a:lstStyle/>
          <a:p>
            <a:r>
              <a:rPr lang="en-US" sz="4900" dirty="0">
                <a:latin typeface="Calibri Light" panose="020F0302020204030204" pitchFamily="34" charset="0"/>
                <a:cs typeface="Calibri Light" panose="020F0302020204030204" pitchFamily="34" charset="0"/>
              </a:rPr>
              <a:t>Work Groups vs. Teams</a:t>
            </a:r>
            <a:br>
              <a:rPr lang="en-US" dirty="0">
                <a:latin typeface="Calibri Light" panose="020F0302020204030204" pitchFamily="34" charset="0"/>
                <a:cs typeface="Calibri Light" panose="020F0302020204030204" pitchFamily="34" charset="0"/>
              </a:rPr>
            </a:br>
            <a:r>
              <a:rPr lang="en-US" sz="2000" dirty="0"/>
              <a:t>Katzenbach JR, Smith DK. The Discipline of Teams. Harvard Business Review. March-April 1993.</a:t>
            </a:r>
            <a:endParaRPr lang="en-US" sz="2000" dirty="0">
              <a:latin typeface="Calibri Light" panose="020F0302020204030204" pitchFamily="34" charset="0"/>
              <a:cs typeface="Calibri Light" panose="020F0302020204030204" pitchFamily="34" charset="0"/>
            </a:endParaRPr>
          </a:p>
        </p:txBody>
      </p:sp>
      <p:sp>
        <p:nvSpPr>
          <p:cNvPr id="5" name="Text Placeholder 4">
            <a:extLst>
              <a:ext uri="{FF2B5EF4-FFF2-40B4-BE49-F238E27FC236}">
                <a16:creationId xmlns:a16="http://schemas.microsoft.com/office/drawing/2014/main" id="{27472490-BA9C-624D-8825-2C7C156724F0}"/>
              </a:ext>
            </a:extLst>
          </p:cNvPr>
          <p:cNvSpPr>
            <a:spLocks noGrp="1"/>
          </p:cNvSpPr>
          <p:nvPr>
            <p:ph type="body" idx="1"/>
          </p:nvPr>
        </p:nvSpPr>
        <p:spPr>
          <a:xfrm>
            <a:off x="609600" y="1928652"/>
            <a:ext cx="5386917" cy="639762"/>
          </a:xfrm>
        </p:spPr>
        <p:txBody>
          <a:bodyPr>
            <a:normAutofit/>
          </a:bodyPr>
          <a:lstStyle/>
          <a:p>
            <a:r>
              <a:rPr lang="en-US" sz="3200" dirty="0"/>
              <a:t>Work Groups</a:t>
            </a:r>
          </a:p>
        </p:txBody>
      </p:sp>
      <p:sp>
        <p:nvSpPr>
          <p:cNvPr id="6" name="Content Placeholder 5">
            <a:extLst>
              <a:ext uri="{FF2B5EF4-FFF2-40B4-BE49-F238E27FC236}">
                <a16:creationId xmlns:a16="http://schemas.microsoft.com/office/drawing/2014/main" id="{62363DAB-7CA4-AA48-A9C8-1EAD1A5913FF}"/>
              </a:ext>
            </a:extLst>
          </p:cNvPr>
          <p:cNvSpPr>
            <a:spLocks noGrp="1"/>
          </p:cNvSpPr>
          <p:nvPr>
            <p:ph sz="half" idx="2"/>
          </p:nvPr>
        </p:nvSpPr>
        <p:spPr>
          <a:xfrm>
            <a:off x="426720" y="2601973"/>
            <a:ext cx="5278085" cy="3071565"/>
          </a:xfrm>
        </p:spPr>
        <p:txBody>
          <a:bodyPr>
            <a:noAutofit/>
          </a:bodyPr>
          <a:lstStyle/>
          <a:p>
            <a:pPr marL="228600" indent="-228600" defTabSz="914400">
              <a:lnSpc>
                <a:spcPct val="110000"/>
              </a:lnSpc>
              <a:spcBef>
                <a:spcPts val="1000"/>
              </a:spcBef>
              <a:buFont typeface="Arial" panose="020B0604020202020204" pitchFamily="34" charset="0"/>
              <a:buChar char="•"/>
            </a:pPr>
            <a:r>
              <a:rPr lang="en-US" sz="2200" dirty="0"/>
              <a:t>Strong, clearly focused leader</a:t>
            </a:r>
          </a:p>
          <a:p>
            <a:pPr marL="228600" indent="-228600" defTabSz="914400">
              <a:lnSpc>
                <a:spcPct val="110000"/>
              </a:lnSpc>
              <a:spcBef>
                <a:spcPts val="1000"/>
              </a:spcBef>
              <a:buFont typeface="Arial" panose="020B0604020202020204" pitchFamily="34" charset="0"/>
              <a:buChar char="•"/>
            </a:pPr>
            <a:r>
              <a:rPr lang="en-US" sz="2200" dirty="0"/>
              <a:t>Individual accountability</a:t>
            </a:r>
          </a:p>
          <a:p>
            <a:pPr marL="228600" indent="-228600" defTabSz="914400">
              <a:lnSpc>
                <a:spcPct val="110000"/>
              </a:lnSpc>
              <a:spcBef>
                <a:spcPts val="1000"/>
              </a:spcBef>
              <a:buFont typeface="Arial" panose="020B0604020202020204" pitchFamily="34" charset="0"/>
              <a:buChar char="•"/>
            </a:pPr>
            <a:r>
              <a:rPr lang="en-US" sz="2200" dirty="0"/>
              <a:t>Individual work-products</a:t>
            </a:r>
          </a:p>
          <a:p>
            <a:pPr marL="228600" indent="-228600" defTabSz="914400">
              <a:lnSpc>
                <a:spcPct val="110000"/>
              </a:lnSpc>
              <a:spcBef>
                <a:spcPts val="1000"/>
              </a:spcBef>
              <a:buFont typeface="Arial" panose="020B0604020202020204" pitchFamily="34" charset="0"/>
              <a:buChar char="•"/>
            </a:pPr>
            <a:r>
              <a:rPr lang="en-US" sz="2200" dirty="0"/>
              <a:t>Runs efficient meetings</a:t>
            </a:r>
          </a:p>
          <a:p>
            <a:pPr marL="228600" indent="-228600" defTabSz="914400">
              <a:lnSpc>
                <a:spcPct val="110000"/>
              </a:lnSpc>
              <a:spcBef>
                <a:spcPts val="1000"/>
              </a:spcBef>
              <a:buFont typeface="Arial" panose="020B0604020202020204" pitchFamily="34" charset="0"/>
              <a:buChar char="•"/>
            </a:pPr>
            <a:r>
              <a:rPr lang="en-US" sz="2200" dirty="0"/>
              <a:t>Measures its effectiveness indirectly (e.g., financial performance of the business)</a:t>
            </a:r>
          </a:p>
          <a:p>
            <a:pPr marL="228600" indent="-228600" defTabSz="914400">
              <a:lnSpc>
                <a:spcPct val="110000"/>
              </a:lnSpc>
              <a:spcBef>
                <a:spcPts val="1000"/>
              </a:spcBef>
              <a:buFont typeface="Arial" panose="020B0604020202020204" pitchFamily="34" charset="0"/>
              <a:buChar char="•"/>
            </a:pPr>
            <a:r>
              <a:rPr lang="en-US" sz="2200" dirty="0"/>
              <a:t>Discusses, decides, and delegates</a:t>
            </a:r>
          </a:p>
          <a:p>
            <a:pPr marL="0" indent="0">
              <a:buNone/>
            </a:pPr>
            <a:endParaRPr lang="en-US" sz="2200" dirty="0"/>
          </a:p>
        </p:txBody>
      </p:sp>
      <p:sp>
        <p:nvSpPr>
          <p:cNvPr id="7" name="Text Placeholder 6">
            <a:extLst>
              <a:ext uri="{FF2B5EF4-FFF2-40B4-BE49-F238E27FC236}">
                <a16:creationId xmlns:a16="http://schemas.microsoft.com/office/drawing/2014/main" id="{341CE368-6BED-9946-8E58-1FC93CF8AE65}"/>
              </a:ext>
            </a:extLst>
          </p:cNvPr>
          <p:cNvSpPr>
            <a:spLocks noGrp="1"/>
          </p:cNvSpPr>
          <p:nvPr>
            <p:ph type="body" sz="quarter" idx="3"/>
          </p:nvPr>
        </p:nvSpPr>
        <p:spPr>
          <a:xfrm>
            <a:off x="6193368" y="1928652"/>
            <a:ext cx="5389033" cy="639762"/>
          </a:xfrm>
        </p:spPr>
        <p:txBody>
          <a:bodyPr>
            <a:normAutofit/>
          </a:bodyPr>
          <a:lstStyle/>
          <a:p>
            <a:r>
              <a:rPr lang="en-US" sz="3200" dirty="0"/>
              <a:t>Teams</a:t>
            </a:r>
          </a:p>
        </p:txBody>
      </p:sp>
      <p:sp>
        <p:nvSpPr>
          <p:cNvPr id="8" name="Content Placeholder 7">
            <a:extLst>
              <a:ext uri="{FF2B5EF4-FFF2-40B4-BE49-F238E27FC236}">
                <a16:creationId xmlns:a16="http://schemas.microsoft.com/office/drawing/2014/main" id="{97212AFD-4915-F94E-9A6A-4BBF707033A2}"/>
              </a:ext>
            </a:extLst>
          </p:cNvPr>
          <p:cNvSpPr>
            <a:spLocks noGrp="1"/>
          </p:cNvSpPr>
          <p:nvPr>
            <p:ph sz="quarter" idx="4"/>
          </p:nvPr>
        </p:nvSpPr>
        <p:spPr>
          <a:xfrm>
            <a:off x="6096001" y="2601973"/>
            <a:ext cx="6096000" cy="3392549"/>
          </a:xfrm>
        </p:spPr>
        <p:txBody>
          <a:bodyPr>
            <a:noAutofit/>
          </a:bodyPr>
          <a:lstStyle/>
          <a:p>
            <a:pPr marL="228600" indent="-228600" defTabSz="914400">
              <a:lnSpc>
                <a:spcPct val="110000"/>
              </a:lnSpc>
              <a:spcBef>
                <a:spcPts val="1000"/>
              </a:spcBef>
              <a:buFont typeface="Arial" panose="020B0604020202020204" pitchFamily="34" charset="0"/>
              <a:buChar char="•"/>
            </a:pPr>
            <a:r>
              <a:rPr lang="en-US" sz="2200" dirty="0"/>
              <a:t>Shared leadership roles</a:t>
            </a:r>
          </a:p>
          <a:p>
            <a:pPr marL="228600" indent="-228600" defTabSz="914400">
              <a:lnSpc>
                <a:spcPct val="110000"/>
              </a:lnSpc>
              <a:spcBef>
                <a:spcPts val="1000"/>
              </a:spcBef>
              <a:buFont typeface="Arial" panose="020B0604020202020204" pitchFamily="34" charset="0"/>
              <a:buChar char="•"/>
            </a:pPr>
            <a:r>
              <a:rPr lang="en-US" sz="2200" dirty="0"/>
              <a:t>Individual and mutual accountability</a:t>
            </a:r>
          </a:p>
          <a:p>
            <a:pPr marL="228600" indent="-228600" defTabSz="914400">
              <a:lnSpc>
                <a:spcPct val="110000"/>
              </a:lnSpc>
              <a:spcBef>
                <a:spcPts val="1000"/>
              </a:spcBef>
              <a:buFont typeface="Arial" panose="020B0604020202020204" pitchFamily="34" charset="0"/>
              <a:buChar char="•"/>
            </a:pPr>
            <a:r>
              <a:rPr lang="en-US" sz="2200" dirty="0"/>
              <a:t>Collective work products</a:t>
            </a:r>
          </a:p>
          <a:p>
            <a:pPr marL="228600" indent="-228600" defTabSz="914400">
              <a:lnSpc>
                <a:spcPct val="110000"/>
              </a:lnSpc>
              <a:spcBef>
                <a:spcPts val="1000"/>
              </a:spcBef>
              <a:buFont typeface="Arial" panose="020B0604020202020204" pitchFamily="34" charset="0"/>
              <a:buChar char="•"/>
            </a:pPr>
            <a:r>
              <a:rPr lang="en-US" sz="2200" dirty="0"/>
              <a:t>Encourages open-ended discussion and active problem solving meetings</a:t>
            </a:r>
          </a:p>
          <a:p>
            <a:pPr marL="228600" indent="-228600" defTabSz="914400">
              <a:lnSpc>
                <a:spcPct val="110000"/>
              </a:lnSpc>
              <a:spcBef>
                <a:spcPts val="1000"/>
              </a:spcBef>
              <a:buFont typeface="Arial" panose="020B0604020202020204" pitchFamily="34" charset="0"/>
              <a:buChar char="•"/>
            </a:pPr>
            <a:r>
              <a:rPr lang="en-US" sz="2200" dirty="0"/>
              <a:t>Measures performance directly by assessing collective work-products</a:t>
            </a:r>
          </a:p>
          <a:p>
            <a:pPr marL="228600" indent="-228600" defTabSz="914400">
              <a:lnSpc>
                <a:spcPct val="110000"/>
              </a:lnSpc>
              <a:spcBef>
                <a:spcPts val="1000"/>
              </a:spcBef>
              <a:buFont typeface="Arial" panose="020B0604020202020204" pitchFamily="34" charset="0"/>
              <a:buChar char="•"/>
            </a:pPr>
            <a:r>
              <a:rPr lang="en-US" sz="2200" dirty="0"/>
              <a:t>Discusses, decides, and does work together</a:t>
            </a:r>
          </a:p>
        </p:txBody>
      </p:sp>
    </p:spTree>
    <p:extLst>
      <p:ext uri="{BB962C8B-B14F-4D97-AF65-F5344CB8AC3E}">
        <p14:creationId xmlns:p14="http://schemas.microsoft.com/office/powerpoint/2010/main" val="133503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3CA0A5-245D-9449-B528-DA71A8369C21}"/>
              </a:ext>
            </a:extLst>
          </p:cNvPr>
          <p:cNvPicPr>
            <a:picLocks noChangeAspect="1"/>
          </p:cNvPicPr>
          <p:nvPr/>
        </p:nvPicPr>
        <p:blipFill rotWithShape="1">
          <a:blip r:embed="rId3"/>
          <a:srcRect b="21326"/>
          <a:stretch/>
        </p:blipFill>
        <p:spPr>
          <a:xfrm>
            <a:off x="841534" y="6381643"/>
            <a:ext cx="10077281" cy="476357"/>
          </a:xfrm>
          <a:prstGeom prst="rect">
            <a:avLst/>
          </a:prstGeom>
        </p:spPr>
      </p:pic>
      <p:pic>
        <p:nvPicPr>
          <p:cNvPr id="21" name="Picture 20" descr="A picture containing water, outdoor, sky, person&#10;&#10;Description automatically generated">
            <a:extLst>
              <a:ext uri="{FF2B5EF4-FFF2-40B4-BE49-F238E27FC236}">
                <a16:creationId xmlns:a16="http://schemas.microsoft.com/office/drawing/2014/main" id="{381F09F2-9CDD-794D-87BA-B7DE43DA0C73}"/>
              </a:ext>
            </a:extLst>
          </p:cNvPr>
          <p:cNvPicPr>
            <a:picLocks noChangeAspect="1"/>
          </p:cNvPicPr>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342C161-D725-294F-BA6F-0869EA43C7A9}"/>
              </a:ext>
            </a:extLst>
          </p:cNvPr>
          <p:cNvSpPr txBox="1"/>
          <p:nvPr/>
        </p:nvSpPr>
        <p:spPr>
          <a:xfrm>
            <a:off x="195204" y="1737523"/>
            <a:ext cx="5448359" cy="4616648"/>
          </a:xfrm>
          <a:prstGeom prst="rect">
            <a:avLst/>
          </a:prstGeom>
          <a:solidFill>
            <a:schemeClr val="tx1">
              <a:lumMod val="50000"/>
              <a:lumOff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small number of people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complementary skills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who are committed to a common purpose,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common set of performance goals, and a common approach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for which they hold themselves mutually accountable.”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Katzenbach JR, Smith DK. The Discipline of Teams. Harvard Business Review. March-April 1993.</a:t>
            </a:r>
          </a:p>
        </p:txBody>
      </p:sp>
      <p:sp>
        <p:nvSpPr>
          <p:cNvPr id="7" name="Title 1">
            <a:extLst>
              <a:ext uri="{FF2B5EF4-FFF2-40B4-BE49-F238E27FC236}">
                <a16:creationId xmlns:a16="http://schemas.microsoft.com/office/drawing/2014/main" id="{49BFAEF1-D77F-7C49-80A9-28E3CBDC354D}"/>
              </a:ext>
            </a:extLst>
          </p:cNvPr>
          <p:cNvSpPr txBox="1">
            <a:spLocks/>
          </p:cNvSpPr>
          <p:nvPr/>
        </p:nvSpPr>
        <p:spPr>
          <a:xfrm>
            <a:off x="195204" y="153361"/>
            <a:ext cx="5871177" cy="8856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j-ea"/>
                <a:cs typeface="+mj-cs"/>
              </a:rPr>
              <a:t>Definition of a Team</a:t>
            </a:r>
          </a:p>
        </p:txBody>
      </p:sp>
    </p:spTree>
    <p:extLst>
      <p:ext uri="{BB962C8B-B14F-4D97-AF65-F5344CB8AC3E}">
        <p14:creationId xmlns:p14="http://schemas.microsoft.com/office/powerpoint/2010/main" val="329863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9AEB-F2AD-7147-B7A8-61E3857988CD}"/>
              </a:ext>
            </a:extLst>
          </p:cNvPr>
          <p:cNvSpPr>
            <a:spLocks noGrp="1"/>
          </p:cNvSpPr>
          <p:nvPr>
            <p:ph type="title"/>
          </p:nvPr>
        </p:nvSpPr>
        <p:spPr>
          <a:xfrm>
            <a:off x="553791" y="627564"/>
            <a:ext cx="8538693" cy="1325563"/>
          </a:xfrm>
        </p:spPr>
        <p:txBody>
          <a:bodyPr>
            <a:noAutofit/>
          </a:bodyPr>
          <a:lstStyle/>
          <a:p>
            <a:pPr algn="l"/>
            <a:r>
              <a:rPr lang="en-US" dirty="0">
                <a:latin typeface="Calibri Light" panose="020F0302020204030204" pitchFamily="34" charset="0"/>
                <a:cs typeface="Calibri Light" panose="020F0302020204030204" pitchFamily="34" charset="0"/>
              </a:rPr>
              <a:t>Is this group appropriately classified as a team?</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Graphic 4" descr="Raised hand with solid fill">
            <a:extLst>
              <a:ext uri="{FF2B5EF4-FFF2-40B4-BE49-F238E27FC236}">
                <a16:creationId xmlns:a16="http://schemas.microsoft.com/office/drawing/2014/main" id="{046A84D1-8249-6E4F-879A-027668A6F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9" name="Content Placeholder 2">
            <a:extLst>
              <a:ext uri="{FF2B5EF4-FFF2-40B4-BE49-F238E27FC236}">
                <a16:creationId xmlns:a16="http://schemas.microsoft.com/office/drawing/2014/main" id="{74A2A3E7-DDBD-D841-AF5E-44BB7C88086F}"/>
              </a:ext>
            </a:extLst>
          </p:cNvPr>
          <p:cNvSpPr txBox="1">
            <a:spLocks/>
          </p:cNvSpPr>
          <p:nvPr/>
        </p:nvSpPr>
        <p:spPr>
          <a:xfrm>
            <a:off x="1136429" y="2186609"/>
            <a:ext cx="6920893" cy="354217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200000"/>
              </a:lnSpc>
              <a:spcBef>
                <a:spcPct val="20000"/>
              </a:spcBef>
              <a:spcAft>
                <a:spcPts val="0"/>
              </a:spcAft>
              <a:buClrTx/>
              <a:buSzTx/>
              <a:buFont typeface="Arial"/>
              <a:buNone/>
              <a:tabLst/>
              <a:defRPr/>
            </a:pPr>
            <a:r>
              <a:rPr kumimoji="0" lang="en-US" sz="3600" b="0" i="0" u="none" strike="noStrike" kern="1200" cap="none" spc="0" normalizeH="0" baseline="0" noProof="0">
                <a:ln>
                  <a:noFill/>
                </a:ln>
                <a:solidFill>
                  <a:prstClr val="black"/>
                </a:solidFill>
                <a:effectLst/>
                <a:uLnTx/>
                <a:uFillTx/>
                <a:latin typeface="Calibri"/>
                <a:ea typeface="+mn-ea"/>
                <a:cs typeface="+mn-cs"/>
              </a:rPr>
              <a:t>A. Yes</a:t>
            </a:r>
            <a:br>
              <a:rPr kumimoji="0" lang="en-US" sz="3600" b="0" i="0" u="none" strike="noStrike" kern="1200" cap="none" spc="0" normalizeH="0" baseline="0" noProof="0">
                <a:ln>
                  <a:noFill/>
                </a:ln>
                <a:solidFill>
                  <a:prstClr val="black"/>
                </a:solidFill>
                <a:effectLst/>
                <a:uLnTx/>
                <a:uFillTx/>
                <a:latin typeface="Calibri"/>
                <a:ea typeface="+mn-ea"/>
                <a:cs typeface="+mn-cs"/>
              </a:rPr>
            </a:br>
            <a:r>
              <a:rPr kumimoji="0" lang="en-US" sz="3600" b="0" i="0" u="none" strike="noStrike" kern="1200" cap="none" spc="0" normalizeH="0" baseline="0" noProof="0">
                <a:ln>
                  <a:noFill/>
                </a:ln>
                <a:solidFill>
                  <a:prstClr val="black"/>
                </a:solidFill>
                <a:effectLst/>
                <a:uLnTx/>
                <a:uFillTx/>
                <a:latin typeface="Calibri"/>
                <a:ea typeface="+mn-ea"/>
                <a:cs typeface="+mn-cs"/>
              </a:rPr>
              <a:t>B. No</a:t>
            </a:r>
            <a:br>
              <a:rPr kumimoji="0" lang="en-US" sz="3600" b="0" i="0" u="none" strike="noStrike" kern="1200" cap="none" spc="0" normalizeH="0" baseline="0" noProof="0">
                <a:ln>
                  <a:noFill/>
                </a:ln>
                <a:solidFill>
                  <a:prstClr val="black"/>
                </a:solidFill>
                <a:effectLst/>
                <a:uLnTx/>
                <a:uFillTx/>
                <a:latin typeface="Calibri"/>
                <a:ea typeface="+mn-ea"/>
                <a:cs typeface="+mn-cs"/>
              </a:rPr>
            </a:br>
            <a:r>
              <a:rPr kumimoji="0" lang="en-US" sz="3600" b="0" i="0" u="none" strike="noStrike" kern="1200" cap="none" spc="0" normalizeH="0" baseline="0" noProof="0">
                <a:ln>
                  <a:noFill/>
                </a:ln>
                <a:solidFill>
                  <a:prstClr val="black"/>
                </a:solidFill>
                <a:effectLst/>
                <a:uLnTx/>
                <a:uFillTx/>
                <a:latin typeface="Calibri"/>
                <a:ea typeface="+mn-ea"/>
                <a:cs typeface="+mn-cs"/>
              </a:rPr>
              <a:t>C. I’m not quite sure . . .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98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descr="A picture containing grass, outdoor, person&#10;&#10;Description automatically generated">
            <a:extLst>
              <a:ext uri="{FF2B5EF4-FFF2-40B4-BE49-F238E27FC236}">
                <a16:creationId xmlns:a16="http://schemas.microsoft.com/office/drawing/2014/main" id="{2C33EAEC-6586-5C4F-6AD4-12F75F4D5A8C}"/>
              </a:ext>
            </a:extLst>
          </p:cNvPr>
          <p:cNvPicPr>
            <a:picLocks noChangeAspect="1"/>
          </p:cNvPicPr>
          <p:nvPr/>
        </p:nvPicPr>
        <p:blipFill rotWithShape="1">
          <a:blip r:embed="rId3">
            <a:alphaModFix/>
          </a:blip>
          <a:srcRect l="8375" r="968" b="3672"/>
          <a:stretch/>
        </p:blipFill>
        <p:spPr>
          <a:xfrm>
            <a:off x="4842518" y="0"/>
            <a:ext cx="7349482" cy="6858000"/>
          </a:xfrm>
          <a:prstGeom prst="rect">
            <a:avLst/>
          </a:prstGeom>
        </p:spPr>
      </p:pic>
      <p:sp>
        <p:nvSpPr>
          <p:cNvPr id="6" name="Title 1">
            <a:extLst>
              <a:ext uri="{FF2B5EF4-FFF2-40B4-BE49-F238E27FC236}">
                <a16:creationId xmlns:a16="http://schemas.microsoft.com/office/drawing/2014/main" id="{CE50AB57-2D4A-0838-753C-8ABFCB9D3BC9}"/>
              </a:ext>
            </a:extLst>
          </p:cNvPr>
          <p:cNvSpPr>
            <a:spLocks noGrp="1"/>
          </p:cNvSpPr>
          <p:nvPr>
            <p:ph type="title"/>
          </p:nvPr>
        </p:nvSpPr>
        <p:spPr>
          <a:xfrm>
            <a:off x="0" y="0"/>
            <a:ext cx="4895385" cy="7147933"/>
          </a:xfrm>
        </p:spPr>
        <p:txBody>
          <a:bodyPr vert="horz" lIns="91440" tIns="45720" rIns="91440" bIns="45720" rtlCol="0" anchor="ctr">
            <a:normAutofit/>
          </a:bodyPr>
          <a:lstStyle/>
          <a:p>
            <a:pPr algn="l" defTabSz="914400">
              <a:lnSpc>
                <a:spcPct val="90000"/>
              </a:lnSpc>
            </a:pPr>
            <a:r>
              <a:rPr lang="en-US" kern="1200" dirty="0">
                <a:latin typeface="Calibri Light" panose="020F0302020204030204" pitchFamily="34" charset="0"/>
                <a:cs typeface="Calibri Light" panose="020F0302020204030204" pitchFamily="34" charset="0"/>
              </a:rPr>
              <a:t>Improving Quality</a:t>
            </a:r>
            <a:br>
              <a:rPr lang="en-US" kern="1200" dirty="0">
                <a:latin typeface="Calibri Light" panose="020F0302020204030204" pitchFamily="34" charset="0"/>
                <a:cs typeface="Calibri Light" panose="020F0302020204030204" pitchFamily="34" charset="0"/>
              </a:rPr>
            </a:br>
            <a:r>
              <a:rPr lang="en-US" kern="1200" dirty="0">
                <a:latin typeface="Calibri Light" panose="020F0302020204030204" pitchFamily="34" charset="0"/>
                <a:cs typeface="Calibri Light" panose="020F0302020204030204" pitchFamily="34" charset="0"/>
              </a:rPr>
              <a:t>Requires the Work of </a:t>
            </a:r>
            <a:r>
              <a:rPr lang="en-US" dirty="0">
                <a:latin typeface="Calibri Light" panose="020F0302020204030204" pitchFamily="34" charset="0"/>
                <a:cs typeface="Calibri Light" panose="020F0302020204030204" pitchFamily="34" charset="0"/>
              </a:rPr>
              <a:t>Teams</a:t>
            </a: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www.nytimes.com/2016/02/28/magazine/what-google-learned-from-its-quest-to-build-the-perfect-team.html</a:t>
            </a:r>
            <a:endParaRPr lang="en-US" sz="1800" kern="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4501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DD2B-25E0-3745-9095-F566E0EB8C5A}"/>
              </a:ext>
            </a:extLst>
          </p:cNvPr>
          <p:cNvSpPr>
            <a:spLocks noGrp="1"/>
          </p:cNvSpPr>
          <p:nvPr>
            <p:ph type="title"/>
          </p:nvPr>
        </p:nvSpPr>
        <p:spPr>
          <a:xfrm>
            <a:off x="98622" y="3003423"/>
            <a:ext cx="3994597" cy="1143000"/>
          </a:xfrm>
        </p:spPr>
        <p:txBody>
          <a:bodyPr>
            <a:noAutofit/>
          </a:bodyPr>
          <a:lstStyle/>
          <a:p>
            <a:r>
              <a:rPr lang="en-US" dirty="0">
                <a:latin typeface="Calibri Light" panose="020F0302020204030204" pitchFamily="34" charset="0"/>
                <a:cs typeface="Calibri Light" panose="020F0302020204030204" pitchFamily="34" charset="0"/>
              </a:rPr>
              <a:t>Forest Plot</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Meta-Analysis of Teamwork and Performance</a:t>
            </a:r>
            <a:br>
              <a:rPr lang="en-US" sz="4000" dirty="0">
                <a:latin typeface="Calibri Light" panose="020F0302020204030204" pitchFamily="34" charset="0"/>
                <a:cs typeface="Calibri Light" panose="020F0302020204030204" pitchFamily="34" charset="0"/>
              </a:rPr>
            </a:br>
            <a:br>
              <a:rPr lang="en-US" sz="4000" dirty="0">
                <a:latin typeface="Calibri Light" panose="020F0302020204030204" pitchFamily="34" charset="0"/>
                <a:cs typeface="Calibri Light" panose="020F0302020204030204" pitchFamily="34" charset="0"/>
              </a:rPr>
            </a:br>
            <a:br>
              <a:rPr lang="en-US" sz="4000" dirty="0">
                <a:latin typeface="Calibri Light" panose="020F0302020204030204" pitchFamily="34" charset="0"/>
                <a:cs typeface="Calibri Light" panose="020F0302020204030204" pitchFamily="34" charset="0"/>
              </a:rPr>
            </a:br>
            <a:br>
              <a:rPr lang="en-US" sz="4000" dirty="0">
                <a:latin typeface="Calibri Light" panose="020F0302020204030204" pitchFamily="34" charset="0"/>
                <a:cs typeface="Calibri Light" panose="020F0302020204030204" pitchFamily="34" charset="0"/>
              </a:rPr>
            </a:br>
            <a:br>
              <a:rPr lang="en-US" sz="3200" dirty="0"/>
            </a:br>
            <a:r>
              <a:rPr lang="en-US" sz="1200" dirty="0"/>
              <a:t>Schmutz JB, Meier LL, Manser T. How effective is teamwork really? The relationship between teamwork and performance in healthcare teams: a systematic review and meta-analysis. </a:t>
            </a:r>
            <a:r>
              <a:rPr lang="en-US" sz="1200" i="1" dirty="0"/>
              <a:t>BMJ Open</a:t>
            </a:r>
            <a:r>
              <a:rPr lang="en-US" sz="1200" dirty="0"/>
              <a:t>. 2019; (9): Sep 12. </a:t>
            </a:r>
            <a:endParaRPr lang="en-US" sz="3200" dirty="0"/>
          </a:p>
        </p:txBody>
      </p:sp>
      <p:pic>
        <p:nvPicPr>
          <p:cNvPr id="5" name="Picture 4" descr="Diagram, table&#10;&#10;Description automatically generated">
            <a:extLst>
              <a:ext uri="{FF2B5EF4-FFF2-40B4-BE49-F238E27FC236}">
                <a16:creationId xmlns:a16="http://schemas.microsoft.com/office/drawing/2014/main" id="{F9311C05-D8B0-B240-ADF8-0EE21B3A4F71}"/>
              </a:ext>
            </a:extLst>
          </p:cNvPr>
          <p:cNvPicPr>
            <a:picLocks noChangeAspect="1"/>
          </p:cNvPicPr>
          <p:nvPr/>
        </p:nvPicPr>
        <p:blipFill rotWithShape="1">
          <a:blip r:embed="rId3"/>
          <a:srcRect l="19784" t="7787"/>
          <a:stretch/>
        </p:blipFill>
        <p:spPr>
          <a:xfrm>
            <a:off x="5812321" y="880278"/>
            <a:ext cx="6281057" cy="5891487"/>
          </a:xfrm>
          <a:prstGeom prst="rect">
            <a:avLst/>
          </a:prstGeom>
        </p:spPr>
      </p:pic>
      <p:sp>
        <p:nvSpPr>
          <p:cNvPr id="6" name="TextBox 5">
            <a:extLst>
              <a:ext uri="{FF2B5EF4-FFF2-40B4-BE49-F238E27FC236}">
                <a16:creationId xmlns:a16="http://schemas.microsoft.com/office/drawing/2014/main" id="{F42C2E42-5184-7A42-8993-DBAB63B536D4}"/>
              </a:ext>
            </a:extLst>
          </p:cNvPr>
          <p:cNvSpPr txBox="1"/>
          <p:nvPr/>
        </p:nvSpPr>
        <p:spPr>
          <a:xfrm>
            <a:off x="5812321" y="86235"/>
            <a:ext cx="603586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Outcomes Worsen          </a:t>
            </a:r>
            <a:r>
              <a:rPr kumimoji="0" lang="en-US" sz="2400" b="1" i="0" u="none" strike="noStrike" kern="1200" cap="none" spc="0" normalizeH="0" baseline="0" noProof="0" dirty="0">
                <a:ln>
                  <a:noFill/>
                </a:ln>
                <a:solidFill>
                  <a:srgbClr val="00B050"/>
                </a:solidFill>
                <a:effectLst/>
                <a:uLnTx/>
                <a:uFillTx/>
                <a:latin typeface="Calibri"/>
                <a:ea typeface="+mn-ea"/>
                <a:cs typeface="+mn-cs"/>
              </a:rPr>
              <a:t>Outcomes Improve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7" name="Donut 6">
            <a:extLst>
              <a:ext uri="{FF2B5EF4-FFF2-40B4-BE49-F238E27FC236}">
                <a16:creationId xmlns:a16="http://schemas.microsoft.com/office/drawing/2014/main" id="{C53DAC22-D323-8041-B26D-854996B2B0DF}"/>
              </a:ext>
            </a:extLst>
          </p:cNvPr>
          <p:cNvSpPr/>
          <p:nvPr/>
        </p:nvSpPr>
        <p:spPr>
          <a:xfrm>
            <a:off x="8418088" y="5505338"/>
            <a:ext cx="1069521" cy="369332"/>
          </a:xfrm>
          <a:prstGeom prst="donut">
            <a:avLst>
              <a:gd name="adj" fmla="val 1323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FDA2A23-D6C5-7E4A-82B9-DFA60EB9D5DB}"/>
              </a:ext>
            </a:extLst>
          </p:cNvPr>
          <p:cNvSpPr txBox="1"/>
          <p:nvPr/>
        </p:nvSpPr>
        <p:spPr>
          <a:xfrm>
            <a:off x="3426279" y="1600201"/>
            <a:ext cx="2375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Right Arrow 8">
            <a:extLst>
              <a:ext uri="{FF2B5EF4-FFF2-40B4-BE49-F238E27FC236}">
                <a16:creationId xmlns:a16="http://schemas.microsoft.com/office/drawing/2014/main" id="{15647AC8-F1BF-9048-94DA-7F6B112CD4DB}"/>
              </a:ext>
            </a:extLst>
          </p:cNvPr>
          <p:cNvSpPr/>
          <p:nvPr/>
        </p:nvSpPr>
        <p:spPr>
          <a:xfrm>
            <a:off x="9200364" y="598944"/>
            <a:ext cx="1012371" cy="16951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ight Arrow 9">
            <a:extLst>
              <a:ext uri="{FF2B5EF4-FFF2-40B4-BE49-F238E27FC236}">
                <a16:creationId xmlns:a16="http://schemas.microsoft.com/office/drawing/2014/main" id="{2F0D8D9E-833C-1546-82B9-EE85236B913A}"/>
              </a:ext>
            </a:extLst>
          </p:cNvPr>
          <p:cNvSpPr/>
          <p:nvPr/>
        </p:nvSpPr>
        <p:spPr>
          <a:xfrm rot="10800000">
            <a:off x="6890687" y="574498"/>
            <a:ext cx="1012371" cy="169510"/>
          </a:xfrm>
          <a:prstGeom prst="rightArrow">
            <a:avLst/>
          </a:prstGeom>
          <a:solidFill>
            <a:srgbClr val="D63E29"/>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9229AA0-A067-924C-8A21-1413189AACAE}"/>
              </a:ext>
            </a:extLst>
          </p:cNvPr>
          <p:cNvSpPr txBox="1"/>
          <p:nvPr/>
        </p:nvSpPr>
        <p:spPr>
          <a:xfrm>
            <a:off x="3994597" y="2759315"/>
            <a:ext cx="1163947"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Analysis of 31 studies and 1390 teams </a:t>
            </a:r>
          </a:p>
        </p:txBody>
      </p:sp>
      <p:sp>
        <p:nvSpPr>
          <p:cNvPr id="12" name="Left Brace 11">
            <a:extLst>
              <a:ext uri="{FF2B5EF4-FFF2-40B4-BE49-F238E27FC236}">
                <a16:creationId xmlns:a16="http://schemas.microsoft.com/office/drawing/2014/main" id="{7CA2FD2F-B70A-2047-82A3-6C844A93B76E}"/>
              </a:ext>
            </a:extLst>
          </p:cNvPr>
          <p:cNvSpPr/>
          <p:nvPr/>
        </p:nvSpPr>
        <p:spPr>
          <a:xfrm>
            <a:off x="5096544" y="1236372"/>
            <a:ext cx="715775" cy="4201510"/>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244B02C8-459D-CD4F-B371-0B9B77D368F2}"/>
              </a:ext>
            </a:extLst>
          </p:cNvPr>
          <p:cNvSpPr txBox="1"/>
          <p:nvPr/>
        </p:nvSpPr>
        <p:spPr>
          <a:xfrm>
            <a:off x="383295" y="3826021"/>
            <a:ext cx="3611302" cy="101566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B050"/>
                </a:solidFill>
                <a:effectLst/>
                <a:uLnTx/>
                <a:uFillTx/>
                <a:latin typeface="Calibri"/>
                <a:ea typeface="+mn-ea"/>
                <a:cs typeface="+mn-cs"/>
              </a:rPr>
              <a:t>Improved patient outcomes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B050"/>
                </a:solidFill>
                <a:effectLst/>
                <a:uLnTx/>
                <a:uFillTx/>
                <a:latin typeface="Calibri"/>
                <a:ea typeface="+mn-ea"/>
                <a:cs typeface="+mn-cs"/>
              </a:rPr>
              <a:t>Decreased costs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B050"/>
                </a:solidFill>
                <a:effectLst/>
                <a:uLnTx/>
                <a:uFillTx/>
                <a:latin typeface="Calibri"/>
                <a:ea typeface="+mn-ea"/>
                <a:cs typeface="+mn-cs"/>
              </a:rPr>
              <a:t>Improved coordination</a:t>
            </a:r>
          </a:p>
        </p:txBody>
      </p:sp>
    </p:spTree>
    <p:extLst>
      <p:ext uri="{BB962C8B-B14F-4D97-AF65-F5344CB8AC3E}">
        <p14:creationId xmlns:p14="http://schemas.microsoft.com/office/powerpoint/2010/main" val="28588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06" name="Picture 10" descr="Employees | Dartmouth-Hitchcock">
            <a:extLst>
              <a:ext uri="{FF2B5EF4-FFF2-40B4-BE49-F238E27FC236}">
                <a16:creationId xmlns:a16="http://schemas.microsoft.com/office/drawing/2014/main" id="{67026279-AA49-DA4D-8F11-3AC92E6B57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2274" y="922694"/>
            <a:ext cx="5559480" cy="2946524"/>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E1158C-36A4-6545-B29A-F34B6DAE2378}"/>
              </a:ext>
            </a:extLst>
          </p:cNvPr>
          <p:cNvSpPr txBox="1"/>
          <p:nvPr/>
        </p:nvSpPr>
        <p:spPr>
          <a:xfrm>
            <a:off x="5286412" y="4779559"/>
            <a:ext cx="6853356" cy="1526741"/>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Who Should Be on Your Improvement Team?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NOTE: Choose only the key roles that relate to your project focus.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itle 1">
            <a:extLst>
              <a:ext uri="{FF2B5EF4-FFF2-40B4-BE49-F238E27FC236}">
                <a16:creationId xmlns:a16="http://schemas.microsoft.com/office/drawing/2014/main" id="{269BBD58-F47B-FC43-A0F0-663544C14798}"/>
              </a:ext>
            </a:extLst>
          </p:cNvPr>
          <p:cNvSpPr txBox="1">
            <a:spLocks/>
          </p:cNvSpPr>
          <p:nvPr/>
        </p:nvSpPr>
        <p:spPr>
          <a:xfrm>
            <a:off x="5025186" y="157518"/>
            <a:ext cx="4939868"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Calibri" panose="020F0502020204030204" pitchFamily="34" charset="0"/>
            </a:endParaRPr>
          </a:p>
        </p:txBody>
      </p:sp>
      <p:graphicFrame>
        <p:nvGraphicFramePr>
          <p:cNvPr id="20" name="Table 19">
            <a:extLst>
              <a:ext uri="{FF2B5EF4-FFF2-40B4-BE49-F238E27FC236}">
                <a16:creationId xmlns:a16="http://schemas.microsoft.com/office/drawing/2014/main" id="{B0FCC1E6-4095-8348-B545-2758F340DF83}"/>
              </a:ext>
            </a:extLst>
          </p:cNvPr>
          <p:cNvGraphicFramePr>
            <a:graphicFrameLocks noGrp="1"/>
          </p:cNvGraphicFramePr>
          <p:nvPr/>
        </p:nvGraphicFramePr>
        <p:xfrm>
          <a:off x="165492" y="448512"/>
          <a:ext cx="4893104" cy="6040828"/>
        </p:xfrm>
        <a:graphic>
          <a:graphicData uri="http://schemas.openxmlformats.org/drawingml/2006/table">
            <a:tbl>
              <a:tblPr firstRow="1" firstCol="1" bandRow="1">
                <a:tableStyleId>{D113A9D2-9D6B-4929-AA2D-F23B5EE8CBE7}</a:tableStyleId>
              </a:tblPr>
              <a:tblGrid>
                <a:gridCol w="2453133">
                  <a:extLst>
                    <a:ext uri="{9D8B030D-6E8A-4147-A177-3AD203B41FA5}">
                      <a16:colId xmlns:a16="http://schemas.microsoft.com/office/drawing/2014/main" val="60358231"/>
                    </a:ext>
                  </a:extLst>
                </a:gridCol>
                <a:gridCol w="2439971">
                  <a:extLst>
                    <a:ext uri="{9D8B030D-6E8A-4147-A177-3AD203B41FA5}">
                      <a16:colId xmlns:a16="http://schemas.microsoft.com/office/drawing/2014/main" val="632799955"/>
                    </a:ext>
                  </a:extLst>
                </a:gridCol>
              </a:tblGrid>
              <a:tr h="580188">
                <a:tc>
                  <a:txBody>
                    <a:bodyPr/>
                    <a:lstStyle/>
                    <a:p>
                      <a:pPr marL="0" marR="0">
                        <a:spcBef>
                          <a:spcPts val="0"/>
                        </a:spcBef>
                        <a:spcAft>
                          <a:spcPts val="0"/>
                        </a:spcAft>
                      </a:pPr>
                      <a:r>
                        <a:rPr lang="en-US" sz="2000" b="0" dirty="0">
                          <a:solidFill>
                            <a:schemeClr val="bg1"/>
                          </a:solidFill>
                          <a:effectLst/>
                        </a:rPr>
                        <a:t>Physicians </a:t>
                      </a:r>
                      <a:endParaRPr lang="en-US" sz="2000" b="0" dirty="0">
                        <a:solidFill>
                          <a:schemeClr val="bg1"/>
                        </a:solidFill>
                        <a:effectLst/>
                        <a:latin typeface="+mn-lt"/>
                      </a:endParaRPr>
                    </a:p>
                  </a:txBody>
                  <a:tcPr marL="97747" marR="58649" marT="58649" marB="58649" anchor="ctr"/>
                </a:tc>
                <a:tc>
                  <a:txBody>
                    <a:bodyPr/>
                    <a:lstStyle/>
                    <a:p>
                      <a:pPr marL="0" marR="0">
                        <a:spcBef>
                          <a:spcPts val="0"/>
                        </a:spcBef>
                        <a:spcAft>
                          <a:spcPts val="0"/>
                        </a:spcAft>
                      </a:pPr>
                      <a:r>
                        <a:rPr lang="en-US" sz="2000" b="0" dirty="0">
                          <a:solidFill>
                            <a:schemeClr val="bg1"/>
                          </a:solidFill>
                          <a:effectLst/>
                        </a:rPr>
                        <a:t>Fellows</a:t>
                      </a:r>
                    </a:p>
                  </a:txBody>
                  <a:tcPr marL="97747" marR="58649" marT="58649" marB="58649" anchor="ctr"/>
                </a:tc>
                <a:extLst>
                  <a:ext uri="{0D108BD9-81ED-4DB2-BD59-A6C34878D82A}">
                    <a16:rowId xmlns:a16="http://schemas.microsoft.com/office/drawing/2014/main" val="1830842965"/>
                  </a:ext>
                </a:extLst>
              </a:tr>
              <a:tr h="585876">
                <a:tc>
                  <a:txBody>
                    <a:bodyPr/>
                    <a:lstStyle/>
                    <a:p>
                      <a:pPr marL="0" marR="0">
                        <a:spcBef>
                          <a:spcPts val="0"/>
                        </a:spcBef>
                        <a:spcAft>
                          <a:spcPts val="0"/>
                        </a:spcAft>
                      </a:pPr>
                      <a:r>
                        <a:rPr lang="en-US" sz="2000" b="0" dirty="0">
                          <a:solidFill>
                            <a:schemeClr val="bg1"/>
                          </a:solidFill>
                          <a:effectLst/>
                        </a:rPr>
                        <a:t> Nurses</a:t>
                      </a:r>
                      <a:endParaRPr lang="en-US" sz="2000" b="0" dirty="0">
                        <a:solidFill>
                          <a:schemeClr val="bg1"/>
                        </a:solidFill>
                        <a:effectLst/>
                        <a:latin typeface="+mn-lt"/>
                        <a:ea typeface="Calibri" panose="020F0502020204030204" pitchFamily="34" charset="0"/>
                        <a:cs typeface="Times New Roman" panose="02020603050405020304" pitchFamily="18" charset="0"/>
                      </a:endParaRPr>
                    </a:p>
                  </a:txBody>
                  <a:tcPr marL="97747" marR="58649" marT="58649" marB="5864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Nurse Navigators</a:t>
                      </a:r>
                      <a:endParaRPr lang="en-US" sz="2000" b="0" dirty="0">
                        <a:solidFill>
                          <a:schemeClr val="bg1"/>
                        </a:solidFill>
                        <a:effectLst/>
                        <a:latin typeface="+mn-lt"/>
                      </a:endParaRPr>
                    </a:p>
                  </a:txBody>
                  <a:tcPr marL="97747" marR="58649" marT="58649" marB="58649" anchor="ctr"/>
                </a:tc>
                <a:extLst>
                  <a:ext uri="{0D108BD9-81ED-4DB2-BD59-A6C34878D82A}">
                    <a16:rowId xmlns:a16="http://schemas.microsoft.com/office/drawing/2014/main" val="1869517583"/>
                  </a:ext>
                </a:extLst>
              </a:tr>
              <a:tr h="586029">
                <a:tc>
                  <a:txBody>
                    <a:bodyPr/>
                    <a:lstStyle/>
                    <a:p>
                      <a:pPr marL="0" marR="0">
                        <a:spcBef>
                          <a:spcPts val="0"/>
                        </a:spcBef>
                        <a:spcAft>
                          <a:spcPts val="0"/>
                        </a:spcAft>
                      </a:pPr>
                      <a:r>
                        <a:rPr lang="en-US" sz="2000" b="0" dirty="0">
                          <a:solidFill>
                            <a:schemeClr val="bg1"/>
                          </a:solidFill>
                          <a:effectLst/>
                        </a:rPr>
                        <a:t> PAs</a:t>
                      </a:r>
                      <a:endParaRPr lang="en-US" sz="2000" b="0" dirty="0">
                        <a:solidFill>
                          <a:schemeClr val="bg1"/>
                        </a:solidFill>
                        <a:effectLst/>
                        <a:latin typeface="+mn-lt"/>
                      </a:endParaRPr>
                    </a:p>
                  </a:txBody>
                  <a:tcPr marL="97747" marR="58649" marT="58649" marB="58649" anchor="ctr"/>
                </a:tc>
                <a:tc>
                  <a:txBody>
                    <a:bodyPr/>
                    <a:lstStyle/>
                    <a:p>
                      <a:pPr marL="0" marR="0">
                        <a:spcBef>
                          <a:spcPts val="0"/>
                        </a:spcBef>
                        <a:spcAft>
                          <a:spcPts val="0"/>
                        </a:spcAft>
                      </a:pPr>
                      <a:r>
                        <a:rPr lang="en-US" sz="2000" b="0" dirty="0">
                          <a:solidFill>
                            <a:schemeClr val="bg1"/>
                          </a:solidFill>
                          <a:effectLst/>
                        </a:rPr>
                        <a:t>ARNPs </a:t>
                      </a:r>
                      <a:endParaRPr lang="en-US" sz="2000" b="0" dirty="0">
                        <a:solidFill>
                          <a:schemeClr val="bg1"/>
                        </a:solidFill>
                        <a:effectLst/>
                        <a:latin typeface="+mn-lt"/>
                        <a:ea typeface="Calibri" panose="020F0502020204030204" pitchFamily="34" charset="0"/>
                        <a:cs typeface="Times New Roman" panose="02020603050405020304" pitchFamily="18" charset="0"/>
                      </a:endParaRPr>
                    </a:p>
                  </a:txBody>
                  <a:tcPr marL="97747" marR="58649" marT="58649" marB="58649" anchor="ctr"/>
                </a:tc>
                <a:extLst>
                  <a:ext uri="{0D108BD9-81ED-4DB2-BD59-A6C34878D82A}">
                    <a16:rowId xmlns:a16="http://schemas.microsoft.com/office/drawing/2014/main" val="2559556338"/>
                  </a:ext>
                </a:extLst>
              </a:tr>
              <a:tr h="970259">
                <a:tc>
                  <a:txBody>
                    <a:bodyPr/>
                    <a:lstStyle/>
                    <a:p>
                      <a:pPr marL="0" marR="0">
                        <a:spcBef>
                          <a:spcPts val="0"/>
                        </a:spcBef>
                        <a:spcAft>
                          <a:spcPts val="0"/>
                        </a:spcAft>
                      </a:pPr>
                      <a:r>
                        <a:rPr lang="en-US" sz="2000" b="0" dirty="0">
                          <a:solidFill>
                            <a:schemeClr val="bg1"/>
                          </a:solidFill>
                          <a:effectLst/>
                        </a:rPr>
                        <a:t>Medical Assistants</a:t>
                      </a:r>
                      <a:endParaRPr lang="en-US" sz="2000" b="0" dirty="0">
                        <a:solidFill>
                          <a:schemeClr val="bg1"/>
                        </a:solidFill>
                        <a:effectLst/>
                        <a:latin typeface="+mn-lt"/>
                        <a:ea typeface="Calibri" panose="020F0502020204030204" pitchFamily="34" charset="0"/>
                        <a:cs typeface="Times New Roman" panose="02020603050405020304" pitchFamily="18" charset="0"/>
                      </a:endParaRPr>
                    </a:p>
                  </a:txBody>
                  <a:tcPr marL="97747" marR="58649" marT="58649" marB="5864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Schedulers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Front Office Staff</a:t>
                      </a:r>
                    </a:p>
                  </a:txBody>
                  <a:tcPr marL="97747" marR="58649" marT="58649" marB="58649" anchor="ctr"/>
                </a:tc>
                <a:extLst>
                  <a:ext uri="{0D108BD9-81ED-4DB2-BD59-A6C34878D82A}">
                    <a16:rowId xmlns:a16="http://schemas.microsoft.com/office/drawing/2014/main" val="876523218"/>
                  </a:ext>
                </a:extLst>
              </a:tr>
              <a:tr h="970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Clinic Leader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Office Managers </a:t>
                      </a:r>
                    </a:p>
                  </a:txBody>
                  <a:tcPr marL="97747" marR="58649" marT="58649" marB="5864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Patient &amp; Family Partners</a:t>
                      </a:r>
                    </a:p>
                  </a:txBody>
                  <a:tcPr marL="97747" marR="58649" marT="58649" marB="58649" anchor="ctr"/>
                </a:tc>
                <a:extLst>
                  <a:ext uri="{0D108BD9-81ED-4DB2-BD59-A6C34878D82A}">
                    <a16:rowId xmlns:a16="http://schemas.microsoft.com/office/drawing/2014/main" val="3286375384"/>
                  </a:ext>
                </a:extLst>
              </a:tr>
              <a:tr h="687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 PharmD</a:t>
                      </a:r>
                    </a:p>
                  </a:txBody>
                  <a:tcPr marL="97747" marR="58649" marT="58649" marB="5864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Social Workers </a:t>
                      </a:r>
                    </a:p>
                  </a:txBody>
                  <a:tcPr marL="97747" marR="58649" marT="58649" marB="58649" anchor="ctr"/>
                </a:tc>
                <a:extLst>
                  <a:ext uri="{0D108BD9-81ED-4DB2-BD59-A6C34878D82A}">
                    <a16:rowId xmlns:a16="http://schemas.microsoft.com/office/drawing/2014/main" val="4277252398"/>
                  </a:ext>
                </a:extLst>
              </a:tr>
              <a:tr h="805525">
                <a:tc>
                  <a:txBody>
                    <a:bodyPr/>
                    <a:lstStyle/>
                    <a:p>
                      <a:pPr marL="0" marR="0">
                        <a:spcBef>
                          <a:spcPts val="0"/>
                        </a:spcBef>
                        <a:spcAft>
                          <a:spcPts val="0"/>
                        </a:spcAft>
                      </a:pPr>
                      <a:r>
                        <a:rPr lang="en-US" sz="2000" b="0" dirty="0">
                          <a:solidFill>
                            <a:schemeClr val="bg1"/>
                          </a:solidFill>
                          <a:effectLst/>
                        </a:rPr>
                        <a:t> Dieticians</a:t>
                      </a:r>
                    </a:p>
                    <a:p>
                      <a:pPr marL="0" marR="0">
                        <a:spcBef>
                          <a:spcPts val="0"/>
                        </a:spcBef>
                        <a:spcAft>
                          <a:spcPts val="0"/>
                        </a:spcAft>
                      </a:pPr>
                      <a:endParaRPr lang="en-US" sz="2000" b="0" dirty="0">
                        <a:solidFill>
                          <a:schemeClr val="bg1"/>
                        </a:solidFill>
                        <a:effectLst/>
                        <a:latin typeface="+mn-lt"/>
                      </a:endParaRPr>
                    </a:p>
                  </a:txBody>
                  <a:tcPr marL="97747" marR="58649" marT="58649" marB="58649" anchor="ctr"/>
                </a:tc>
                <a:tc>
                  <a:txBody>
                    <a:bodyPr/>
                    <a:lstStyle/>
                    <a:p>
                      <a:pPr marL="0" marR="0">
                        <a:spcBef>
                          <a:spcPts val="0"/>
                        </a:spcBef>
                        <a:spcAft>
                          <a:spcPts val="0"/>
                        </a:spcAft>
                      </a:pPr>
                      <a:r>
                        <a:rPr lang="en-US" sz="2000" b="0" dirty="0">
                          <a:solidFill>
                            <a:schemeClr val="bg1"/>
                          </a:solidFill>
                          <a:effectLst/>
                        </a:rPr>
                        <a:t>EMR </a:t>
                      </a:r>
                    </a:p>
                    <a:p>
                      <a:pPr marL="0" marR="0">
                        <a:spcBef>
                          <a:spcPts val="0"/>
                        </a:spcBef>
                        <a:spcAft>
                          <a:spcPts val="0"/>
                        </a:spcAft>
                      </a:pPr>
                      <a:r>
                        <a:rPr lang="en-US" sz="2000" b="0" dirty="0">
                          <a:solidFill>
                            <a:schemeClr val="bg1"/>
                          </a:solidFill>
                          <a:effectLst/>
                        </a:rPr>
                        <a:t>Epic Data  Support</a:t>
                      </a:r>
                      <a:endParaRPr lang="en-US" sz="2000" b="0" dirty="0">
                        <a:solidFill>
                          <a:schemeClr val="bg1"/>
                        </a:solidFill>
                        <a:effectLst/>
                        <a:latin typeface="+mn-lt"/>
                        <a:ea typeface="Calibri" panose="020F0502020204030204" pitchFamily="34" charset="0"/>
                        <a:cs typeface="Times New Roman" panose="02020603050405020304" pitchFamily="18" charset="0"/>
                      </a:endParaRPr>
                    </a:p>
                  </a:txBody>
                  <a:tcPr marL="97747" marR="58649" marT="58649" marB="58649" anchor="ctr"/>
                </a:tc>
                <a:extLst>
                  <a:ext uri="{0D108BD9-81ED-4DB2-BD59-A6C34878D82A}">
                    <a16:rowId xmlns:a16="http://schemas.microsoft.com/office/drawing/2014/main" val="3810627684"/>
                  </a:ext>
                </a:extLst>
              </a:tr>
              <a:tr h="855506">
                <a:tc>
                  <a:txBody>
                    <a:bodyPr/>
                    <a:lstStyle/>
                    <a:p>
                      <a:pPr marL="0" marR="0">
                        <a:spcBef>
                          <a:spcPts val="0"/>
                        </a:spcBef>
                        <a:spcAft>
                          <a:spcPts val="0"/>
                        </a:spcAft>
                      </a:pPr>
                      <a:r>
                        <a:rPr lang="en-US" sz="2000" b="0" dirty="0">
                          <a:solidFill>
                            <a:schemeClr val="bg1"/>
                          </a:solidFill>
                          <a:effectLst/>
                        </a:rPr>
                        <a:t>Senior Leaders  </a:t>
                      </a:r>
                    </a:p>
                    <a:p>
                      <a:pPr marL="0" marR="0">
                        <a:spcBef>
                          <a:spcPts val="0"/>
                        </a:spcBef>
                        <a:spcAft>
                          <a:spcPts val="0"/>
                        </a:spcAft>
                      </a:pPr>
                      <a:r>
                        <a:rPr lang="en-US" sz="2000" b="0" dirty="0">
                          <a:solidFill>
                            <a:schemeClr val="bg1"/>
                          </a:solidFill>
                          <a:effectLst/>
                        </a:rPr>
                        <a:t>Project Sponsor</a:t>
                      </a:r>
                      <a:endParaRPr lang="en-US" sz="2000" b="0" dirty="0">
                        <a:solidFill>
                          <a:schemeClr val="bg1"/>
                        </a:solidFill>
                        <a:effectLst/>
                        <a:latin typeface="+mn-lt"/>
                        <a:ea typeface="Calibri" panose="020F0502020204030204" pitchFamily="34" charset="0"/>
                        <a:cs typeface="Times New Roman" panose="02020603050405020304" pitchFamily="18" charset="0"/>
                      </a:endParaRPr>
                    </a:p>
                  </a:txBody>
                  <a:tcPr marL="97747" marR="58649" marT="58649" marB="5864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effectLst/>
                        </a:rPr>
                        <a:t>Others? </a:t>
                      </a:r>
                    </a:p>
                    <a:p>
                      <a:pPr marL="0" marR="0">
                        <a:spcBef>
                          <a:spcPts val="0"/>
                        </a:spcBef>
                        <a:spcAft>
                          <a:spcPts val="0"/>
                        </a:spcAft>
                      </a:pPr>
                      <a:endParaRPr lang="en-US" sz="2000" b="0" dirty="0">
                        <a:solidFill>
                          <a:schemeClr val="bg1"/>
                        </a:solidFill>
                        <a:effectLst/>
                        <a:latin typeface="+mn-lt"/>
                        <a:ea typeface="Calibri" panose="020F0502020204030204" pitchFamily="34" charset="0"/>
                        <a:cs typeface="Times New Roman" panose="02020603050405020304" pitchFamily="18" charset="0"/>
                      </a:endParaRPr>
                    </a:p>
                  </a:txBody>
                  <a:tcPr marL="97747" marR="58649" marT="58649" marB="58649" anchor="ctr"/>
                </a:tc>
                <a:extLst>
                  <a:ext uri="{0D108BD9-81ED-4DB2-BD59-A6C34878D82A}">
                    <a16:rowId xmlns:a16="http://schemas.microsoft.com/office/drawing/2014/main" val="844757829"/>
                  </a:ext>
                </a:extLst>
              </a:tr>
            </a:tbl>
          </a:graphicData>
        </a:graphic>
      </p:graphicFrame>
      <p:sp>
        <p:nvSpPr>
          <p:cNvPr id="8" name="TextBox 7">
            <a:extLst>
              <a:ext uri="{FF2B5EF4-FFF2-40B4-BE49-F238E27FC236}">
                <a16:creationId xmlns:a16="http://schemas.microsoft.com/office/drawing/2014/main" id="{A71F6359-2145-8D4A-B507-8B499D524297}"/>
              </a:ext>
            </a:extLst>
          </p:cNvPr>
          <p:cNvSpPr txBox="1"/>
          <p:nvPr/>
        </p:nvSpPr>
        <p:spPr>
          <a:xfrm>
            <a:off x="38213" y="48402"/>
            <a:ext cx="615341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Potential Members for Your Quality Improvement Team </a:t>
            </a:r>
          </a:p>
        </p:txBody>
      </p:sp>
    </p:spTree>
    <p:extLst>
      <p:ext uri="{BB962C8B-B14F-4D97-AF65-F5344CB8AC3E}">
        <p14:creationId xmlns:p14="http://schemas.microsoft.com/office/powerpoint/2010/main" val="29272516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442EA1-D524-4BCE-AA99-044616771F53}">
  <ds:schemaRefs>
    <ds:schemaRef ds:uri="http://schemas.microsoft.com/sharepoint/v3/contenttype/forms"/>
  </ds:schemaRefs>
</ds:datastoreItem>
</file>

<file path=customXml/itemProps3.xml><?xml version="1.0" encoding="utf-8"?>
<ds:datastoreItem xmlns:ds="http://schemas.openxmlformats.org/officeDocument/2006/customXml" ds:itemID="{CBC580BA-B051-471D-BDAE-02E65855662B}"/>
</file>

<file path=docProps/app.xml><?xml version="1.0" encoding="utf-8"?>
<Properties xmlns="http://schemas.openxmlformats.org/officeDocument/2006/extended-properties" xmlns:vt="http://schemas.openxmlformats.org/officeDocument/2006/docPropsVTypes">
  <TotalTime>2919</TotalTime>
  <Words>4393</Words>
  <Application>Microsoft Macintosh PowerPoint</Application>
  <PresentationFormat>Widescreen</PresentationFormat>
  <Paragraphs>365</Paragraphs>
  <Slides>17</Slides>
  <Notes>17</Notes>
  <HiddenSlides>2</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Calibri Light</vt:lpstr>
      <vt:lpstr>National 2</vt:lpstr>
      <vt:lpstr>Wingdings</vt:lpstr>
      <vt:lpstr>1_Office Theme</vt:lpstr>
      <vt:lpstr>Office Theme</vt:lpstr>
      <vt:lpstr>2_Office Theme</vt:lpstr>
      <vt:lpstr>3_Office Theme</vt:lpstr>
      <vt:lpstr>PowerPoint Presentation</vt:lpstr>
      <vt:lpstr>PowerPoint Presentation</vt:lpstr>
      <vt:lpstr>Is this group appropriately classified as a team?</vt:lpstr>
      <vt:lpstr>Work Groups vs. Teams Katzenbach JR, Smith DK. The Discipline of Teams. Harvard Business Review. March-April 1993.</vt:lpstr>
      <vt:lpstr>PowerPoint Presentation</vt:lpstr>
      <vt:lpstr>Is this group appropriately classified as a team?</vt:lpstr>
      <vt:lpstr>Improving Quality Requires the Work of Teams    www.nytimes.com/2016/02/28/magazine/what-google-learned-from-its-quest-to-build-the-perfect-team.html</vt:lpstr>
      <vt:lpstr>Forest Plot Meta-Analysis of Teamwork and Performance     Schmutz JB, Meier LL, Manser T. How effective is teamwork really? The relationship between teamwork and performance in healthcare teams: a systematic review and meta-analysis. BMJ Open. 2019; (9): Sep 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Alice Kennedy</cp:lastModifiedBy>
  <cp:revision>112</cp:revision>
  <dcterms:created xsi:type="dcterms:W3CDTF">2020-06-10T19:39:18Z</dcterms:created>
  <dcterms:modified xsi:type="dcterms:W3CDTF">2023-12-05T21:41:21Z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