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1.xml" ContentType="application/vnd.openxmlformats-officedocument.presentationml.slide+xml"/>
  <Override PartName="/ppt/diagrams/data1.xml" ContentType="application/vnd.openxmlformats-officedocument.drawingml.diagramData+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772" r:id="rId6"/>
    <p:sldMasterId id="2147483776" r:id="rId7"/>
  </p:sldMasterIdLst>
  <p:notesMasterIdLst>
    <p:notesMasterId r:id="rId21"/>
  </p:notesMasterIdLst>
  <p:handoutMasterIdLst>
    <p:handoutMasterId r:id="rId22"/>
  </p:handoutMasterIdLst>
  <p:sldIdLst>
    <p:sldId id="2145706511" r:id="rId8"/>
    <p:sldId id="309" r:id="rId9"/>
    <p:sldId id="1288" r:id="rId10"/>
    <p:sldId id="1285" r:id="rId11"/>
    <p:sldId id="1291" r:id="rId12"/>
    <p:sldId id="1292" r:id="rId13"/>
    <p:sldId id="1293" r:id="rId14"/>
    <p:sldId id="1294" r:id="rId15"/>
    <p:sldId id="1295" r:id="rId16"/>
    <p:sldId id="1296" r:id="rId17"/>
    <p:sldId id="1297" r:id="rId18"/>
    <p:sldId id="1298" r:id="rId19"/>
    <p:sldId id="3120"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88B"/>
    <a:srgbClr val="00562F"/>
    <a:srgbClr val="113B2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p:restoredTop sz="55860" autoAdjust="0"/>
  </p:normalViewPr>
  <p:slideViewPr>
    <p:cSldViewPr snapToGrid="0" snapToObjects="1">
      <p:cViewPr varScale="1">
        <p:scale>
          <a:sx n="33" d="100"/>
          <a:sy n="33" d="100"/>
        </p:scale>
        <p:origin x="1044" y="2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93FF735-D3D7-448D-9BEB-3B7F02F17430}">
      <dgm:prSet custT="1"/>
      <dgm:spPr>
        <a:xfrm rot="10800000">
          <a:off x="0" y="1193"/>
          <a:ext cx="4280794" cy="969233"/>
        </a:xfrm>
        <a:prstGeom prst="upArrowCallout">
          <a:avLst/>
        </a:prstGeom>
        <a:solidFill>
          <a:srgbClr val="00B3F0">
            <a:hueOff val="-8919702"/>
            <a:satOff val="0"/>
            <a:lumOff val="294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a:solidFill>
                <a:sysClr val="window" lastClr="FFFFFF"/>
              </a:solidFill>
              <a:latin typeface="Arial"/>
              <a:ea typeface="+mn-ea"/>
              <a:cs typeface="+mn-cs"/>
            </a:rPr>
            <a:t>Improvement Measurement</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5E9BC194-F18D-4781-B38B-B51128B88245}">
      <dgm:prSet custT="1"/>
      <dgm:spPr>
        <a:xfrm rot="10800000">
          <a:off x="0" y="940601"/>
          <a:ext cx="4280794" cy="969233"/>
        </a:xfrm>
        <a:prstGeom prst="upArrowCallout">
          <a:avLst/>
        </a:prstGeom>
        <a:solidFill>
          <a:srgbClr val="7030A0"/>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a:solidFill>
                <a:sysClr val="window" lastClr="FFFFFF"/>
              </a:solidFill>
              <a:latin typeface="Arial"/>
              <a:ea typeface="+mn-ea"/>
              <a:cs typeface="+mn-cs"/>
            </a:rPr>
            <a:t>What are we measuring?</a:t>
          </a:r>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a:xfrm rot="10800000">
          <a:off x="0" y="1920755"/>
          <a:ext cx="4280794" cy="969233"/>
        </a:xfrm>
        <a:prstGeom prst="upArrowCallout">
          <a:avLst/>
        </a:prstGeom>
        <a:solidFill>
          <a:srgbClr val="00B3F0">
            <a:hueOff val="-2973234"/>
            <a:satOff val="0"/>
            <a:lumOff val="98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err="1">
              <a:solidFill>
                <a:sysClr val="window" lastClr="FFFFFF"/>
              </a:solidFill>
              <a:latin typeface="Arial"/>
              <a:ea typeface="+mn-ea"/>
              <a:cs typeface="+mn-cs"/>
            </a:rPr>
            <a:t>Qorus</a:t>
          </a:r>
          <a:r>
            <a:rPr lang="en-US" sz="2400" dirty="0">
              <a:solidFill>
                <a:sysClr val="window" lastClr="FFFFFF"/>
              </a:solidFill>
              <a:latin typeface="Arial"/>
              <a:ea typeface="+mn-ea"/>
              <a:cs typeface="+mn-cs"/>
            </a:rPr>
            <a:t> QI Reports</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64C69568-2ACA-404A-8756-C6CF9D7BD218}">
      <dgm:prSet custT="1"/>
      <dgm:spPr>
        <a:xfrm>
          <a:off x="0" y="2880536"/>
          <a:ext cx="4280794" cy="630191"/>
        </a:xfrm>
        <a:prstGeom prst="rect">
          <a:avLst/>
        </a:prstGeom>
        <a:solidFill>
          <a:srgbClr val="00B3F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a:solidFill>
                <a:sysClr val="window" lastClr="FFFFFF"/>
              </a:solidFill>
              <a:latin typeface="Arial"/>
              <a:ea typeface="+mn-ea"/>
              <a:cs typeface="+mn-cs"/>
            </a:rPr>
            <a:t>Basic SPC Interpretation</a:t>
          </a:r>
        </a:p>
      </dgm:t>
    </dgm:pt>
    <dgm:pt modelId="{676B0C96-11FF-FE4C-AF12-E5EAFBEA9AFD}" type="parTrans" cxnId="{D4511611-3A8D-B542-81C7-E32E2ADA7D8E}">
      <dgm:prSet/>
      <dgm:spPr/>
      <dgm:t>
        <a:bodyPr/>
        <a:lstStyle/>
        <a:p>
          <a:endParaRPr lang="en-US"/>
        </a:p>
      </dgm:t>
    </dgm:pt>
    <dgm:pt modelId="{DF090A7E-2F77-0946-9F2F-97CC81371E6F}" type="sibTrans" cxnId="{D4511611-3A8D-B542-81C7-E32E2ADA7D8E}">
      <dgm:prSet/>
      <dgm:spPr/>
      <dgm:t>
        <a:bodyPr/>
        <a:lstStyle/>
        <a:p>
          <a:endParaRPr lang="en-US"/>
        </a:p>
      </dgm:t>
    </dgm:pt>
    <dgm:pt modelId="{9120E420-1BEC-F348-9DFB-0B5F0CC5569A}" type="pres">
      <dgm:prSet presAssocID="{F8ABC37D-95B5-4CBA-8D08-0004A3B4417A}" presName="Name0" presStyleCnt="0">
        <dgm:presLayoutVars>
          <dgm:dir/>
          <dgm:animLvl val="lvl"/>
          <dgm:resizeHandles val="exact"/>
        </dgm:presLayoutVars>
      </dgm:prSet>
      <dgm:spPr/>
    </dgm:pt>
    <dgm:pt modelId="{78BB30D9-E2AF-DE46-AB6A-F8C3E4B5B9DF}" type="pres">
      <dgm:prSet presAssocID="{64C69568-2ACA-404A-8756-C6CF9D7BD218}" presName="boxAndChildren" presStyleCnt="0"/>
      <dgm:spPr/>
    </dgm:pt>
    <dgm:pt modelId="{E09958A3-F05F-7343-A7D1-1B8483A40632}" type="pres">
      <dgm:prSet presAssocID="{64C69568-2ACA-404A-8756-C6CF9D7BD218}" presName="parentTextBox" presStyleLbl="node1" presStyleIdx="0" presStyleCnt="4"/>
      <dgm:spPr/>
    </dgm:pt>
    <dgm:pt modelId="{7E04339F-5B32-8D4B-83F0-4A510AA54DE5}" type="pres">
      <dgm:prSet presAssocID="{F9CB736B-0B35-4B55-A90F-D42008B44A8F}" presName="sp" presStyleCnt="0"/>
      <dgm:spPr/>
    </dgm:pt>
    <dgm:pt modelId="{286BDE84-911B-0B4C-ABAA-C3CB29310161}" type="pres">
      <dgm:prSet presAssocID="{30F3B33E-A59A-4253-AF4E-89EFC02E0631}" presName="arrowAndChildren" presStyleCnt="0"/>
      <dgm:spPr/>
    </dgm:pt>
    <dgm:pt modelId="{557A5FE5-C3DF-094E-84EA-BE48A3129782}" type="pres">
      <dgm:prSet presAssocID="{30F3B33E-A59A-4253-AF4E-89EFC02E0631}" presName="parentTextArrow" presStyleLbl="node1" presStyleIdx="1" presStyleCnt="4"/>
      <dgm:spPr/>
    </dgm:pt>
    <dgm:pt modelId="{9D2D8FB1-BA23-9C4C-AD7F-F0F359EF6A5D}" type="pres">
      <dgm:prSet presAssocID="{61922153-25B1-4A9A-BF0C-4A0AB8E0BB79}" presName="sp" presStyleCnt="0"/>
      <dgm:spPr/>
    </dgm:pt>
    <dgm:pt modelId="{9C343429-FEFE-914E-AAE2-F6ECB9E32F3B}" type="pres">
      <dgm:prSet presAssocID="{5E9BC194-F18D-4781-B38B-B51128B88245}" presName="arrowAndChildren" presStyleCnt="0"/>
      <dgm:spPr/>
    </dgm:pt>
    <dgm:pt modelId="{D8E80674-C92A-114E-B18A-270628456189}" type="pres">
      <dgm:prSet presAssocID="{5E9BC194-F18D-4781-B38B-B51128B88245}" presName="parentTextArrow" presStyleLbl="node1" presStyleIdx="2" presStyleCnt="4" custScaleX="100000" custLinFactNeighborX="-27419" custLinFactNeighborY="-2102"/>
      <dgm:spPr/>
    </dgm:pt>
    <dgm:pt modelId="{8F995F3F-7ED4-2C43-96B0-63873F21275C}" type="pres">
      <dgm:prSet presAssocID="{7C9698C4-86B6-4674-8DF7-9F4CA488C34B}" presName="sp" presStyleCnt="0"/>
      <dgm:spPr/>
    </dgm:pt>
    <dgm:pt modelId="{631B94BE-F77E-0142-9C2C-25A096A98932}" type="pres">
      <dgm:prSet presAssocID="{193FF735-D3D7-448D-9BEB-3B7F02F17430}" presName="arrowAndChildren" presStyleCnt="0"/>
      <dgm:spPr/>
    </dgm:pt>
    <dgm:pt modelId="{AE3908D1-5F54-BB4D-ADC7-BB1A04C5F505}" type="pres">
      <dgm:prSet presAssocID="{193FF735-D3D7-448D-9BEB-3B7F02F17430}" presName="parentTextArrow" presStyleLbl="node1" presStyleIdx="3" presStyleCnt="4"/>
      <dgm:spPr/>
    </dgm:pt>
  </dgm:ptLst>
  <dgm:cxnLst>
    <dgm:cxn modelId="{08323D07-6C83-5741-A55C-1F4F0889D3CF}" type="presOf" srcId="{5E9BC194-F18D-4781-B38B-B51128B88245}" destId="{D8E80674-C92A-114E-B18A-270628456189}" srcOrd="0" destOrd="0" presId="urn:microsoft.com/office/officeart/2005/8/layout/process4"/>
    <dgm:cxn modelId="{D4511611-3A8D-B542-81C7-E32E2ADA7D8E}" srcId="{F8ABC37D-95B5-4CBA-8D08-0004A3B4417A}" destId="{64C69568-2ACA-404A-8756-C6CF9D7BD218}" srcOrd="3" destOrd="0" parTransId="{676B0C96-11FF-FE4C-AF12-E5EAFBEA9AFD}" sibTransId="{DF090A7E-2F77-0946-9F2F-97CC81371E6F}"/>
    <dgm:cxn modelId="{731DD065-62B7-4008-A38D-5B9542FF58F8}" srcId="{F8ABC37D-95B5-4CBA-8D08-0004A3B4417A}" destId="{193FF735-D3D7-448D-9BEB-3B7F02F17430}" srcOrd="0" destOrd="0" parTransId="{C3A12508-74EC-4FBE-9AFA-2D53D2612CB6}" sibTransId="{7C9698C4-86B6-4674-8DF7-9F4CA488C34B}"/>
    <dgm:cxn modelId="{40BA2049-CBF8-4A1C-B541-7A63A3F727E9}" srcId="{F8ABC37D-95B5-4CBA-8D08-0004A3B4417A}" destId="{5E9BC194-F18D-4781-B38B-B51128B88245}" srcOrd="1" destOrd="0" parTransId="{0EAF2C50-D8DE-4207-9C1A-6DB6F74DAC9A}" sibTransId="{61922153-25B1-4A9A-BF0C-4A0AB8E0BB79}"/>
    <dgm:cxn modelId="{A6CD2754-3172-0142-A0E8-51960D925E63}" type="presOf" srcId="{64C69568-2ACA-404A-8756-C6CF9D7BD218}" destId="{E09958A3-F05F-7343-A7D1-1B8483A40632}" srcOrd="0" destOrd="0" presId="urn:microsoft.com/office/officeart/2005/8/layout/process4"/>
    <dgm:cxn modelId="{74050C8A-A735-1442-9A38-71D0D74FDA15}" type="presOf" srcId="{193FF735-D3D7-448D-9BEB-3B7F02F17430}" destId="{AE3908D1-5F54-BB4D-ADC7-BB1A04C5F505}" srcOrd="0" destOrd="0" presId="urn:microsoft.com/office/officeart/2005/8/layout/process4"/>
    <dgm:cxn modelId="{2EBF95B5-BD63-FF4A-8628-52EB6AB85A11}" type="presOf" srcId="{30F3B33E-A59A-4253-AF4E-89EFC02E0631}" destId="{557A5FE5-C3DF-094E-84EA-BE48A3129782}"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15F92DE9-E637-DD4C-BC37-B423D57A8720}" type="presOf" srcId="{F8ABC37D-95B5-4CBA-8D08-0004A3B4417A}" destId="{9120E420-1BEC-F348-9DFB-0B5F0CC5569A}" srcOrd="0" destOrd="0" presId="urn:microsoft.com/office/officeart/2005/8/layout/process4"/>
    <dgm:cxn modelId="{505FD720-8072-1247-ACBB-89C72B42E073}" type="presParOf" srcId="{9120E420-1BEC-F348-9DFB-0B5F0CC5569A}" destId="{78BB30D9-E2AF-DE46-AB6A-F8C3E4B5B9DF}" srcOrd="0" destOrd="0" presId="urn:microsoft.com/office/officeart/2005/8/layout/process4"/>
    <dgm:cxn modelId="{330EBA29-5834-CB44-BBF3-65AFAD12E8EB}" type="presParOf" srcId="{78BB30D9-E2AF-DE46-AB6A-F8C3E4B5B9DF}" destId="{E09958A3-F05F-7343-A7D1-1B8483A40632}" srcOrd="0" destOrd="0" presId="urn:microsoft.com/office/officeart/2005/8/layout/process4"/>
    <dgm:cxn modelId="{48FC991C-608C-6F4F-949F-B6C2572D4E9A}" type="presParOf" srcId="{9120E420-1BEC-F348-9DFB-0B5F0CC5569A}" destId="{7E04339F-5B32-8D4B-83F0-4A510AA54DE5}" srcOrd="1" destOrd="0" presId="urn:microsoft.com/office/officeart/2005/8/layout/process4"/>
    <dgm:cxn modelId="{B17136C5-B3B2-C940-90FE-A3B444E76658}" type="presParOf" srcId="{9120E420-1BEC-F348-9DFB-0B5F0CC5569A}" destId="{286BDE84-911B-0B4C-ABAA-C3CB29310161}" srcOrd="2" destOrd="0" presId="urn:microsoft.com/office/officeart/2005/8/layout/process4"/>
    <dgm:cxn modelId="{4B7C22F2-4A33-604E-BF9A-A03BAAAC21C5}" type="presParOf" srcId="{286BDE84-911B-0B4C-ABAA-C3CB29310161}" destId="{557A5FE5-C3DF-094E-84EA-BE48A3129782}" srcOrd="0" destOrd="0" presId="urn:microsoft.com/office/officeart/2005/8/layout/process4"/>
    <dgm:cxn modelId="{8010C92F-4A9D-B14A-B484-65BA8F038938}" type="presParOf" srcId="{9120E420-1BEC-F348-9DFB-0B5F0CC5569A}" destId="{9D2D8FB1-BA23-9C4C-AD7F-F0F359EF6A5D}" srcOrd="3" destOrd="0" presId="urn:microsoft.com/office/officeart/2005/8/layout/process4"/>
    <dgm:cxn modelId="{0540EFF3-3F70-9E41-8379-7CBCB3EF435B}" type="presParOf" srcId="{9120E420-1BEC-F348-9DFB-0B5F0CC5569A}" destId="{9C343429-FEFE-914E-AAE2-F6ECB9E32F3B}" srcOrd="4" destOrd="0" presId="urn:microsoft.com/office/officeart/2005/8/layout/process4"/>
    <dgm:cxn modelId="{67D0BB5B-7B09-9840-846A-DC8CAEE0D4B1}" type="presParOf" srcId="{9C343429-FEFE-914E-AAE2-F6ECB9E32F3B}" destId="{D8E80674-C92A-114E-B18A-270628456189}" srcOrd="0" destOrd="0" presId="urn:microsoft.com/office/officeart/2005/8/layout/process4"/>
    <dgm:cxn modelId="{CA246ACD-CC21-A247-8DF6-B4C207F0DCFF}" type="presParOf" srcId="{9120E420-1BEC-F348-9DFB-0B5F0CC5569A}" destId="{8F995F3F-7ED4-2C43-96B0-63873F21275C}" srcOrd="5" destOrd="0" presId="urn:microsoft.com/office/officeart/2005/8/layout/process4"/>
    <dgm:cxn modelId="{EA5F5808-5E8C-6445-BC8C-ED17BD90C8BA}" type="presParOf" srcId="{9120E420-1BEC-F348-9DFB-0B5F0CC5569A}" destId="{631B94BE-F77E-0142-9C2C-25A096A98932}" srcOrd="6" destOrd="0" presId="urn:microsoft.com/office/officeart/2005/8/layout/process4"/>
    <dgm:cxn modelId="{AD0FCAA7-DFDB-2848-BA7A-4496B6BAC9CE}" type="presParOf" srcId="{631B94BE-F77E-0142-9C2C-25A096A98932}" destId="{AE3908D1-5F54-BB4D-ADC7-BB1A04C5F5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958A3-F05F-7343-A7D1-1B8483A40632}">
      <dsp:nvSpPr>
        <dsp:cNvPr id="0" name=""/>
        <dsp:cNvSpPr/>
      </dsp:nvSpPr>
      <dsp:spPr>
        <a:xfrm>
          <a:off x="0" y="2880536"/>
          <a:ext cx="4280794" cy="630191"/>
        </a:xfrm>
        <a:prstGeom prst="rect">
          <a:avLst/>
        </a:prstGeom>
        <a:solidFill>
          <a:srgbClr val="00B3F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a:ea typeface="+mn-ea"/>
              <a:cs typeface="+mn-cs"/>
            </a:rPr>
            <a:t>Basic SPC Interpretation</a:t>
          </a:r>
        </a:p>
      </dsp:txBody>
      <dsp:txXfrm>
        <a:off x="0" y="2880536"/>
        <a:ext cx="4280794" cy="630191"/>
      </dsp:txXfrm>
    </dsp:sp>
    <dsp:sp modelId="{557A5FE5-C3DF-094E-84EA-BE48A3129782}">
      <dsp:nvSpPr>
        <dsp:cNvPr id="0" name=""/>
        <dsp:cNvSpPr/>
      </dsp:nvSpPr>
      <dsp:spPr>
        <a:xfrm rot="10800000">
          <a:off x="0" y="1920755"/>
          <a:ext cx="4280794" cy="969233"/>
        </a:xfrm>
        <a:prstGeom prst="upArrowCallout">
          <a:avLst/>
        </a:prstGeom>
        <a:solidFill>
          <a:srgbClr val="00B3F0">
            <a:hueOff val="-2973234"/>
            <a:satOff val="0"/>
            <a:lumOff val="98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ysClr val="window" lastClr="FFFFFF"/>
              </a:solidFill>
              <a:latin typeface="Arial"/>
              <a:ea typeface="+mn-ea"/>
              <a:cs typeface="+mn-cs"/>
            </a:rPr>
            <a:t>Qorus</a:t>
          </a:r>
          <a:r>
            <a:rPr lang="en-US" sz="2400" kern="1200" dirty="0">
              <a:solidFill>
                <a:sysClr val="window" lastClr="FFFFFF"/>
              </a:solidFill>
              <a:latin typeface="Arial"/>
              <a:ea typeface="+mn-ea"/>
              <a:cs typeface="+mn-cs"/>
            </a:rPr>
            <a:t> QI Reports</a:t>
          </a:r>
        </a:p>
      </dsp:txBody>
      <dsp:txXfrm rot="10800000">
        <a:off x="0" y="1920755"/>
        <a:ext cx="4280794" cy="629779"/>
      </dsp:txXfrm>
    </dsp:sp>
    <dsp:sp modelId="{D8E80674-C92A-114E-B18A-270628456189}">
      <dsp:nvSpPr>
        <dsp:cNvPr id="0" name=""/>
        <dsp:cNvSpPr/>
      </dsp:nvSpPr>
      <dsp:spPr>
        <a:xfrm rot="10800000">
          <a:off x="0" y="940601"/>
          <a:ext cx="4280794" cy="969233"/>
        </a:xfrm>
        <a:prstGeom prst="upArrowCallout">
          <a:avLst/>
        </a:prstGeom>
        <a:solidFill>
          <a:srgbClr val="7030A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a:ea typeface="+mn-ea"/>
              <a:cs typeface="+mn-cs"/>
            </a:rPr>
            <a:t>What are we measuring?</a:t>
          </a:r>
        </a:p>
      </dsp:txBody>
      <dsp:txXfrm rot="10800000">
        <a:off x="0" y="940601"/>
        <a:ext cx="4280794" cy="629779"/>
      </dsp:txXfrm>
    </dsp:sp>
    <dsp:sp modelId="{AE3908D1-5F54-BB4D-ADC7-BB1A04C5F505}">
      <dsp:nvSpPr>
        <dsp:cNvPr id="0" name=""/>
        <dsp:cNvSpPr/>
      </dsp:nvSpPr>
      <dsp:spPr>
        <a:xfrm rot="10800000">
          <a:off x="0" y="1193"/>
          <a:ext cx="4280794" cy="969233"/>
        </a:xfrm>
        <a:prstGeom prst="upArrowCallout">
          <a:avLst/>
        </a:prstGeom>
        <a:solidFill>
          <a:srgbClr val="00B3F0">
            <a:hueOff val="-8919702"/>
            <a:satOff val="0"/>
            <a:lumOff val="294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a:ea typeface="+mn-ea"/>
              <a:cs typeface="+mn-cs"/>
            </a:rPr>
            <a:t>Improvement Measurement</a:t>
          </a:r>
        </a:p>
      </dsp:txBody>
      <dsp:txXfrm rot="10800000">
        <a:off x="0" y="1193"/>
        <a:ext cx="4280794" cy="6297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12/13/2023</a:t>
            </a:fld>
            <a:endParaRPr lang="en-US"/>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12/13/2023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share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a:t>
            </a:r>
            <a:r>
              <a:rPr lang="en-US" b="0" dirty="0"/>
              <a:t>This lesson marks the beginning of your journey into improvement measurement with the </a:t>
            </a:r>
            <a:r>
              <a:rPr lang="en-US" b="0" dirty="0" err="1"/>
              <a:t>Qorus</a:t>
            </a:r>
            <a:r>
              <a:rPr lang="en-US" b="0" dirty="0"/>
              <a:t> collaborative – during this session we will start to understand and interpret the reports you receive every month so you can turn your improvement measurement into action. In Quality Improvement, measurement is only helpful if it informs action.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sz="1800" b="0" strike="noStrike" dirty="0">
                <a:effectLst/>
                <a:latin typeface="Calibri" panose="020F0502020204030204" pitchFamily="34" charset="0"/>
                <a:cs typeface="Times New Roman" panose="02020603050405020304" pitchFamily="18" charset="0"/>
              </a:rPr>
              <a:t>There are </a:t>
            </a:r>
            <a:r>
              <a:rPr lang="en-US" sz="1800" strike="noStrike" dirty="0">
                <a:effectLst/>
                <a:latin typeface="Calibri" panose="020F0502020204030204" pitchFamily="34" charset="0"/>
                <a:ea typeface="Calibri" panose="020F0502020204030204" pitchFamily="34" charset="0"/>
                <a:cs typeface="Times New Roman" panose="02020603050405020304" pitchFamily="18" charset="0"/>
              </a:rPr>
              <a:t>3 basic detection rules that you can use to</a:t>
            </a:r>
            <a:r>
              <a:rPr lang="en-US" sz="1800" dirty="0">
                <a:effectLst/>
                <a:latin typeface="Calibri" panose="020F0502020204030204" pitchFamily="34" charset="0"/>
                <a:ea typeface="Calibri" panose="020F0502020204030204" pitchFamily="34" charset="0"/>
                <a:cs typeface="Times New Roman" panose="02020603050405020304" pitchFamily="18" charset="0"/>
              </a:rPr>
              <a:t> determine whether there is any special cause variation happening in your displays. In this display for ED Utilization, we're going to focus on the bottom graph, illustrating the proportion of patients reporting an IBD-related trip to the ED in the past 3 months across the Collaborative.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Rule number one asks you to look for something called a shift – a shift is eight or more consecutive points above or below the average. [ANIMATE] Here is a shift right here and it’s a big one – a cluster of points below the center line that indicates non-random variation.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Next is the three Sigma signal also simply called ‘points outside the control limits’ - one or more points outside the upper or lower control limits. [ANIMATE] Here is an example of a point outside the lower control limit illustrating non-random variation.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Our third rule looks for a trend - six or more consecutively increasing or decreasing points. Here is a decreasing trend circled in purple from January to July 2019. You do not need a statistician to effectively interpret these charts - these are probability-based rules. Each of these is significant with a p value less than .05 which indicates very powerful signals.</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10</a:t>
            </a:fld>
            <a:endParaRPr lang="en-US"/>
          </a:p>
        </p:txBody>
      </p:sp>
    </p:spTree>
    <p:extLst>
      <p:ext uri="{BB962C8B-B14F-4D97-AF65-F5344CB8AC3E}">
        <p14:creationId xmlns:p14="http://schemas.microsoft.com/office/powerpoint/2010/main" val="158378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Now it’s your turn! The rules are on the right of this slide for your reference.</a:t>
            </a:r>
            <a:endParaRPr lang="en-US" sz="1800" b="0" dirty="0">
              <a:effectLst/>
              <a:latin typeface="Calibri" panose="020F0502020204030204" pitchFamily="34" charset="0"/>
              <a:cs typeface="Times New Roman" panose="02020603050405020304" pitchFamily="18" charset="0"/>
            </a:endParaRPr>
          </a:p>
          <a:p>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In this Hospitalization graph, can you find a shift in the ‘monthly proportion for all sites’ chart? You can use the chat or just shout it out!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(PAUSE)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Here on the bottom ‘Proportion for All Sites’ chart, we do see a shift [ANIMATE] from February 2020 to September 2020! A shift is defined as eight or more consecutive points above or below the average. This example is a very strong shift, suggesting that the overall rate of ED utilization in that cluster has significantly decreased.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Let's go to the next rule and look for any points outside the control limits in the ‘All Sites’ chart. Feel free to chat it in or shout it out! [PAUSE]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In September of 2018, we have a point that looks REALLY CLOSE. In a case like this we may want to go back to look at the raw data to determine if this data was outside the control limit or not. Today we will circle it to indicate that we want to take a closer look at that month. Second, [ANIMATE] we have a point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clearly </a:t>
            </a:r>
            <a:r>
              <a:rPr lang="en-US" sz="1800" dirty="0">
                <a:effectLst/>
                <a:latin typeface="Calibri" panose="020F0502020204030204" pitchFamily="34" charset="0"/>
                <a:ea typeface="Calibri" panose="020F0502020204030204" pitchFamily="34" charset="0"/>
                <a:cs typeface="Times New Roman" panose="02020603050405020304" pitchFamily="18" charset="0"/>
              </a:rPr>
              <a:t>outside the control limit in March of 2020 which indicates that something unusual was happening in our system that warrants further investigation.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Last question, are there any trends in this display? Remember, trends are defined as six or more consecutively increasing or decreasing points. [Pause] If you said no, you are correct; there are no trends in this data.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You only need one of these signals in order to have what's called a special cause variation pattern meaning that something non-random is going on. We use these rules to answer the question in the model for improvement ‘How will we know that a change is an improvement’? In the graph we just analyzed, we want to see a decrease in ED Utilization – so when we see special cause signals that it is decreasing, it's suggesting that this change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indeed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improvement.</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11</a:t>
            </a:fld>
            <a:endParaRPr lang="en-US"/>
          </a:p>
        </p:txBody>
      </p:sp>
    </p:spTree>
    <p:extLst>
      <p:ext uri="{BB962C8B-B14F-4D97-AF65-F5344CB8AC3E}">
        <p14:creationId xmlns:p14="http://schemas.microsoft.com/office/powerpoint/2010/main" val="230094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summary, we've covered four items in this session: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First, how is improvement measurement different from other types of measurement? It is not for judgment or accountability, rather, it is to inform intelligent action by your improvement team.</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Second, what are we measuring – we are looking at the outcomes in the IBD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Qorus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Pre-visit survey.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Next, how are we getting that data back? The patient and provider reported feedback will be contained in the monthly reports you receive.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Finally, we interpret the monthly reports to understand it if the changes we’re seeing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real</a:t>
            </a:r>
            <a:r>
              <a:rPr lang="en-US" sz="1800" dirty="0">
                <a:effectLst/>
                <a:latin typeface="Calibri" panose="020F0502020204030204" pitchFamily="34" charset="0"/>
                <a:ea typeface="Calibri" panose="020F0502020204030204" pitchFamily="34" charset="0"/>
                <a:cs typeface="Times New Roman" panose="02020603050405020304" pitchFamily="18" charset="0"/>
              </a:rPr>
              <a:t> change or if it's just random variation.</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12</a:t>
            </a:fld>
            <a:endParaRPr lang="en-US"/>
          </a:p>
        </p:txBody>
      </p:sp>
    </p:spTree>
    <p:extLst>
      <p:ext uri="{BB962C8B-B14F-4D97-AF65-F5344CB8AC3E}">
        <p14:creationId xmlns:p14="http://schemas.microsoft.com/office/powerpoint/2010/main" val="38891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In a continuous quality improvement collaborative like IBD </a:t>
            </a:r>
            <a:r>
              <a:rPr lang="en-US" b="0" i="0" dirty="0" err="1"/>
              <a:t>Qorus</a:t>
            </a:r>
            <a:r>
              <a:rPr lang="en-US" b="0" i="0" dirty="0"/>
              <a:t>, you don’t have to be in an Action Period of an Improvement Initiative to be collecting and learning from your data. So please feel free to share this lesson with key members of your team; start or continue to collect data for your QI reports; and when you receive your monthly report, set aside time to review the report with your team looking for areas in which you can start to 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b="1" dirty="0"/>
          </a:p>
          <a:p>
            <a:r>
              <a:rPr lang="en-US" b="1" dirty="0"/>
              <a:t>INSTRUCTOR NOTES:</a:t>
            </a:r>
          </a:p>
          <a:p>
            <a:endParaRPr lang="en-US" b="1" dirty="0"/>
          </a:p>
          <a:p>
            <a:r>
              <a:rPr lang="en-US" b="1" dirty="0"/>
              <a:t>TIME: </a:t>
            </a:r>
            <a:r>
              <a:rPr lang="en-US" b="0" dirty="0"/>
              <a:t>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5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 </a:t>
            </a:r>
            <a:r>
              <a:rPr lang="en-US" b="0" dirty="0"/>
              <a:t>There are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four </a:t>
            </a:r>
            <a:r>
              <a:rPr lang="en-US" sz="1800" dirty="0">
                <a:effectLst/>
                <a:latin typeface="Calibri" panose="020F0502020204030204" pitchFamily="34" charset="0"/>
                <a:ea typeface="Calibri" panose="020F0502020204030204" pitchFamily="34" charset="0"/>
                <a:cs typeface="Times New Roman" panose="02020603050405020304" pitchFamily="18" charset="0"/>
              </a:rPr>
              <a:t>major segments to today's session: first we'll talk a little bit about what improvement measurement is and what it's not; then, we'll talk about what we measure in IBD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Qorus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how we collect that data; then we'll talk about how we turn that data into information and get that information back to you in the IBD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Qorus</a:t>
            </a:r>
            <a:r>
              <a:rPr lang="en-US" sz="1800" dirty="0">
                <a:effectLst/>
                <a:latin typeface="Calibri" panose="020F0502020204030204" pitchFamily="34" charset="0"/>
                <a:ea typeface="Calibri" panose="020F0502020204030204" pitchFamily="34" charset="0"/>
                <a:cs typeface="Times New Roman" panose="02020603050405020304" pitchFamily="18" charset="0"/>
              </a:rPr>
              <a:t> monthly QI reports and finally, an introduction to interpreting these reports to inform intelligent action whether that's for strategic planning, making the case that quality improvement is worth some funding support, or engaging your frontline teams in real time improvement.</a:t>
            </a:r>
            <a:r>
              <a:rPr lang="en-US" dirty="0">
                <a:effectLst/>
              </a:rPr>
              <a:t> </a:t>
            </a:r>
            <a:endParaRPr lang="en-US" b="1" dirty="0"/>
          </a:p>
          <a:p>
            <a:endParaRPr lang="en-US" b="1" dirty="0"/>
          </a:p>
          <a:p>
            <a:r>
              <a:rPr lang="en-US" b="1" dirty="0"/>
              <a:t>INSTRUCTOR NOTES: CONSOLIDATE WITH SLIDE 2?</a:t>
            </a:r>
          </a:p>
          <a:p>
            <a:endParaRPr lang="en-US" b="1" dirty="0"/>
          </a:p>
          <a:p>
            <a:r>
              <a:rPr lang="en-US" b="1" dirty="0"/>
              <a:t>TIME: 60s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57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r>
              <a:rPr lang="en-US" sz="1800" b="0" dirty="0">
                <a:effectLst/>
                <a:latin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et’s talk about how improvement measurement is different; improvement measurement is one of three major domains of measurement that can be employed in an empirical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[ANIMATE]Many of you may be aware of the research approach, where we gather data to generate new generalizable knowledge and do inference testing to find out how things are associated. There is also measurement for judgment: are you meeting your performance goals for funding or are there any “never” events occurring in your organization. But the measurement on the left side [ANIMATE] of the Rubik's Cube is where we're going to be living -  in this segment and also in our work – measurement for improvement. While measurement for improvement is separate from the other two types, the Rubik's Cube picture helps illustrate that it doesn't exist entirely separate from the other two types of measurement - just like in a Rubik's Cube all of the faces are connected in some way. For the sake of today’s discussion we're going to focus on improvement measurement which is unique in many ways from research and judgment-based measurement approaches in that its sole purpose is to study variation in</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real time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inform improvement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quickly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rPr>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INSTRUCTOR NOTES: MAYBE ADAPT TO MEASUREMENT 101 RUBIK’S CUBE</a:t>
            </a:r>
          </a:p>
          <a:p>
            <a:endParaRPr lang="en-US" b="1" dirty="0"/>
          </a:p>
          <a:p>
            <a:r>
              <a:rPr lang="en-US" b="1" dirty="0"/>
              <a:t>TIME:</a:t>
            </a:r>
            <a:endParaRPr lang="en-US" b="0"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3</a:t>
            </a:fld>
            <a:endParaRPr lang="en-US"/>
          </a:p>
        </p:txBody>
      </p:sp>
    </p:spTree>
    <p:extLst>
      <p:ext uri="{BB962C8B-B14F-4D97-AF65-F5344CB8AC3E}">
        <p14:creationId xmlns:p14="http://schemas.microsoft.com/office/powerpoint/2010/main" val="425914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refer to W. Edwards Deming frequently because he is one of the foundational theorists in healthcare quality improvement and along with colleagues such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Shewart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others brought to the fore the real time study of variation in systems to inform intelligent action. Deming went so far as to say that if he had to reduce his message for management to just a few words, it all has to do with reducing variation.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On the left, we introduce this concept of variation briefly as Mary and Bill both are throwing darts at a target. Mary's darts are all clustered and close to the bullseye while Bill is all over the place but one of his dots hit the bullseye. In this particular case Bill’s degree of variation is much wider than Mary. Even though he hit the bullseye once, his degree of variation is all over the place. This is two concepts we call precision and range of variation. That concept can be applied to the performance of systems when you ask questions like ‘what's the variation in ED utilization’.</a:t>
            </a:r>
          </a:p>
          <a:p>
            <a:endParaRPr lang="en-US" b="1" dirty="0"/>
          </a:p>
          <a:p>
            <a:r>
              <a:rPr lang="en-US" b="1" dirty="0"/>
              <a:t>INSTRUCTOR NOTES: GET RID OF DUPLICATIONS IN SCRIPT</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4</a:t>
            </a:fld>
            <a:endParaRPr lang="en-US"/>
          </a:p>
        </p:txBody>
      </p:sp>
    </p:spTree>
    <p:extLst>
      <p:ext uri="{BB962C8B-B14F-4D97-AF65-F5344CB8AC3E}">
        <p14:creationId xmlns:p14="http://schemas.microsoft.com/office/powerpoint/2010/main" val="4244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Let’s take a closer look at our data collection tool – the goal of this survey is to combine both the patient and provider perspective.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first part of the survey, patients self report their number one concern or goal and other standard patient reported outcomes. There is a second part of the survey that captures the provider’s perspective on the patient’s current status. This information is gathered and reported back to teams monthly using the power BI system from the Crohn’s &amp; Colitis Foundation.</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5</a:t>
            </a:fld>
            <a:endParaRPr lang="en-US"/>
          </a:p>
        </p:txBody>
      </p:sp>
    </p:spTree>
    <p:extLst>
      <p:ext uri="{BB962C8B-B14F-4D97-AF65-F5344CB8AC3E}">
        <p14:creationId xmlns:p14="http://schemas.microsoft.com/office/powerpoint/2010/main" val="25779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Once you start collecting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you'll receive a monthly report that displays the variables captured in the PVS. The example here shows opioid treatment.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The top display shows your site's patient reported opioid use over time.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The middle display shows collaborative wide use over time [ANIMATE] and the bottom display shows a cross sectional and deidentified view of each participating site. In this one snapshot you'll be able to see how your site is doing over time, how the collaborative is doing over time, and then how your site is doing compared to the other sites in the collaborative.</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6</a:t>
            </a:fld>
            <a:endParaRPr lang="en-US"/>
          </a:p>
        </p:txBody>
      </p:sp>
    </p:spTree>
    <p:extLst>
      <p:ext uri="{BB962C8B-B14F-4D97-AF65-F5344CB8AC3E}">
        <p14:creationId xmlns:p14="http://schemas.microsoft.com/office/powerpoint/2010/main" val="428608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sz="1800" b="0" dirty="0">
                <a:effectLst/>
                <a:latin typeface="Calibri" panose="020F0502020204030204" pitchFamily="34" charset="0"/>
                <a:cs typeface="Times New Roman" panose="02020603050405020304" pitchFamily="18" charset="0"/>
              </a:rPr>
              <a:t>There is guidance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each of these displays to orient you to what you’re looking at. For example, [ANIMATE] often times you might think that higher is better but in this example, for opioid treatment, lower is actually better, so we tell you in red at the top what the desired direction is for each outcome.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We also tell you the date range that we're looking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We tell you what the average performance level is on top of each chart and it's also represented by the green line.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also locate your site number which will be on the front page of your report. For example, if you are site 8, [ANIMATE] you can see how you fare compared to everybody else in the collaborative, and compared to the overall average. For this site, their data is based on [ANIMATE] 5,540 responses to the question [ANIMATE] ‘Are you currently taking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opiods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(pain medications) for your IBD?’ of which 121 were yes.</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7</a:t>
            </a:fld>
            <a:endParaRPr lang="en-US"/>
          </a:p>
        </p:txBody>
      </p:sp>
    </p:spTree>
    <p:extLst>
      <p:ext uri="{BB962C8B-B14F-4D97-AF65-F5344CB8AC3E}">
        <p14:creationId xmlns:p14="http://schemas.microsoft.com/office/powerpoint/2010/main" val="38738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sz="1800" b="0" dirty="0">
                <a:effectLst/>
                <a:latin typeface="Calibri" panose="020F0502020204030204" pitchFamily="34" charset="0"/>
                <a:cs typeface="Times New Roman" panose="02020603050405020304" pitchFamily="18" charset="0"/>
              </a:rPr>
              <a:t>I</a:t>
            </a:r>
            <a:r>
              <a:rPr lang="en-US" sz="1800" b="0" dirty="0">
                <a:effectLst/>
                <a:latin typeface="Calibri" panose="020F0502020204030204" pitchFamily="34" charset="0"/>
                <a:ea typeface="Calibri" panose="020F0502020204030204" pitchFamily="34" charset="0"/>
                <a:cs typeface="Times New Roman" panose="02020603050405020304" pitchFamily="18" charset="0"/>
              </a:rPr>
              <a:t>n</a:t>
            </a:r>
            <a:r>
              <a:rPr lang="en-US" sz="1800" dirty="0">
                <a:effectLst/>
                <a:latin typeface="Calibri" panose="020F0502020204030204" pitchFamily="34" charset="0"/>
                <a:ea typeface="Calibri" panose="020F0502020204030204" pitchFamily="34" charset="0"/>
                <a:cs typeface="Times New Roman" panose="02020603050405020304" pitchFamily="18" charset="0"/>
              </a:rPr>
              <a:t> addition to the reports that you receive from us you are also encouraged to supplement what you get at the macro level from the organization with local measures using a Run Chart, which you can learn more about in the QI Curriculum. Run charts also illustrate data over time and have three major components. In the middle is a median which is a measure of central tendency - this turns a line graph into a run chart The difference between the maximum point and minimum point is called the range and illustrates precision. The third component is variation type. There are two types of variation - common cause or random variation, and special cause or non random variation. We’ll teach you more how about how to create these and interpret them. On the bottom is an example of a run chart display from one of the QI reports.</a:t>
            </a:r>
            <a:r>
              <a:rPr lang="en-US" dirty="0">
                <a:effectLst/>
              </a:rPr>
              <a:t> </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8</a:t>
            </a:fld>
            <a:endParaRPr lang="en-US"/>
          </a:p>
        </p:txBody>
      </p:sp>
    </p:spTree>
    <p:extLst>
      <p:ext uri="{BB962C8B-B14F-4D97-AF65-F5344CB8AC3E}">
        <p14:creationId xmlns:p14="http://schemas.microsoft.com/office/powerpoint/2010/main" val="277301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r>
              <a:rPr lang="en-US" b="0" dirty="0"/>
              <a:t>While some data in your reports is displayed in different ways like a bar chart or a run chart, the most commonly used display you’ll find is a Statistical Process Control or SPC Chart, </a:t>
            </a:r>
            <a:r>
              <a:rPr lang="en-US" sz="1800" dirty="0">
                <a:effectLst/>
                <a:latin typeface="Calibri" panose="020F0502020204030204" pitchFamily="34" charset="0"/>
                <a:ea typeface="Calibri" panose="020F0502020204030204" pitchFamily="34" charset="0"/>
                <a:cs typeface="Times New Roman" panose="02020603050405020304" pitchFamily="18" charset="0"/>
              </a:rPr>
              <a:t>so let’s take a look at how these SPC charts are developed and how to interpret the variation in the data you see. There are two types of variation - common cause, or random variation, and special cause, or non-random, variation.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In the reports you’ll see two different kinds of SPC Charts - one that shows data variation over time called longitudinal and [ANIMATE] one that shows the cumulative average for the date range shown in the top corner called cross-sectional.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The blue dots are the observed values each month and [ANIMATE] the red lines are control limits which are about 3 standard deviations away from the average represented by the green line [ANIMATE] . Any points that fall outside of those control limits are indications of special cause variation.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Let’s interpret the bottom graph together. [ANIMATE] Looking at site 20, that blue box is outside the control limit indicating a special cause variation - this site’s general wellbeing scores are significantly lower that the average and the team may want to take a closer look to see what is driving the lower wellbeing scores.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[ANIMATE] Looking over at site 54, it looks like it's higher than the green line but statistically that's just random variation - it is within the red control limit so that site is not significantly higher than the average. </a:t>
            </a:r>
            <a:endParaRPr lang="en-US" b="1" dirty="0"/>
          </a:p>
          <a:p>
            <a:endParaRPr lang="en-US" b="1" dirty="0"/>
          </a:p>
          <a:p>
            <a:r>
              <a:rPr lang="en-US" b="1" dirty="0"/>
              <a:t>INSTRUCTOR NOTES:</a:t>
            </a:r>
          </a:p>
          <a:p>
            <a:endParaRPr lang="en-US" b="1" dirty="0"/>
          </a:p>
          <a:p>
            <a:r>
              <a:rPr lang="en-US" b="1" dirty="0"/>
              <a:t>TIME:</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9</a:t>
            </a:fld>
            <a:endParaRPr lang="en-US"/>
          </a:p>
        </p:txBody>
      </p:sp>
    </p:spTree>
    <p:extLst>
      <p:ext uri="{BB962C8B-B14F-4D97-AF65-F5344CB8AC3E}">
        <p14:creationId xmlns:p14="http://schemas.microsoft.com/office/powerpoint/2010/main" val="12657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12/13/2023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12/13/2023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12/13/2023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12/13/2023</a:t>
            </a:fld>
            <a:endParaRPr lang="en-US"/>
          </a:p>
        </p:txBody>
      </p:sp>
      <p:sp>
        <p:nvSpPr>
          <p:cNvPr id="8" name="Footer Placeholder 7"/>
          <p:cNvSpPr>
            <a:spLocks noGrp="1"/>
          </p:cNvSpPr>
          <p:nvPr>
            <p:ph type="ftr" sz="quarter" idx="11"/>
          </p:nvPr>
        </p:nvSpPr>
        <p:spPr/>
        <p:txBody>
          <a:bodyPr/>
          <a:lstStyle/>
          <a:p>
            <a:r>
              <a:rPr lang="en-US"/>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12/13/2023</a:t>
            </a:fld>
            <a:endParaRPr lang="en-US"/>
          </a:p>
        </p:txBody>
      </p:sp>
      <p:sp>
        <p:nvSpPr>
          <p:cNvPr id="4" name="Footer Placeholder 3"/>
          <p:cNvSpPr>
            <a:spLocks noGrp="1"/>
          </p:cNvSpPr>
          <p:nvPr>
            <p:ph type="ftr" sz="quarter" idx="11"/>
          </p:nvPr>
        </p:nvSpPr>
        <p:spPr/>
        <p:txBody>
          <a:bodyPr/>
          <a:lstStyle/>
          <a:p>
            <a:r>
              <a:rPr lang="en-US"/>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12/13/2023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12/13/2023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3630352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54782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76928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12/13/2023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62021754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12/13/2023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8311141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21380799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12/13/2023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82453624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12/13/2023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97405066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12/13/2023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7452210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957243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12/13/2023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3749360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12/13/2023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19248735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9076081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23008124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106875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1667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54451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48251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1471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233299700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65704446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emf"/><Relationship Id="rId5" Type="http://schemas.openxmlformats.org/officeDocument/2006/relationships/diagramQuickStyle" Target="../diagrams/quickStyle1.xml"/><Relationship Id="rId10" Type="http://schemas.openxmlformats.org/officeDocument/2006/relationships/image" Target="../media/image24.emf"/><Relationship Id="rId4" Type="http://schemas.openxmlformats.org/officeDocument/2006/relationships/diagramLayout" Target="../diagrams/layout1.xml"/><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F8469EA6-3030-7921-2E2A-0E3D33CC1EA8}"/>
              </a:ext>
            </a:extLst>
          </p:cNvPr>
          <p:cNvSpPr txBox="1"/>
          <p:nvPr/>
        </p:nvSpPr>
        <p:spPr>
          <a:xfrm>
            <a:off x="351799" y="171212"/>
            <a:ext cx="8421497" cy="1991220"/>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algn="l" defTabSz="457200" rtl="0" eaLnBrk="1" fontAlgn="auto" latinLnBrk="0" hangingPunct="1">
              <a:lnSpc>
                <a:spcPct val="90000"/>
              </a:lnSpc>
              <a:spcBef>
                <a:spcPts val="0"/>
              </a:spcBef>
              <a:spcAft>
                <a:spcPts val="0"/>
              </a:spcAft>
              <a:buClr>
                <a:srgbClr val="001A70"/>
              </a:buClr>
              <a:buSzPts val="3200"/>
              <a:buFont typeface="Arial"/>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Measurement Strategy</a:t>
            </a:r>
          </a:p>
          <a:p>
            <a:pPr marL="0" marR="0" lvl="0" indent="0" algn="l" defTabSz="457200" rtl="0" eaLnBrk="1" fontAlgn="auto" latinLnBrk="0" hangingPunct="1">
              <a:lnSpc>
                <a:spcPct val="90000"/>
              </a:lnSpc>
              <a:spcBef>
                <a:spcPts val="0"/>
              </a:spcBef>
              <a:spcAft>
                <a:spcPts val="0"/>
              </a:spcAft>
              <a:buClr>
                <a:srgbClr val="001A70"/>
              </a:buClr>
              <a:buSzPts val="3200"/>
              <a:buFont typeface="Arial"/>
              <a:buNone/>
              <a:tabLst/>
              <a:defRPr/>
            </a:pPr>
            <a:r>
              <a:rPr lang="en-US" sz="4200" b="0" dirty="0">
                <a:solidFill>
                  <a:prstClr val="black"/>
                </a:solidFill>
                <a:latin typeface="Calibri" panose="020F0502020204030204" pitchFamily="34" charset="0"/>
                <a:cs typeface="Calibri" panose="020F0502020204030204" pitchFamily="34" charset="0"/>
              </a:rPr>
              <a:t>Interpreting the IBD </a:t>
            </a:r>
            <a:r>
              <a:rPr lang="en-US" sz="4200" b="0" dirty="0" err="1">
                <a:solidFill>
                  <a:prstClr val="black"/>
                </a:solidFill>
                <a:latin typeface="Calibri" panose="020F0502020204030204" pitchFamily="34" charset="0"/>
                <a:cs typeface="Calibri" panose="020F0502020204030204" pitchFamily="34" charset="0"/>
              </a:rPr>
              <a:t>Qorus</a:t>
            </a:r>
            <a:r>
              <a:rPr lang="en-US" sz="4200" b="0" dirty="0">
                <a:solidFill>
                  <a:prstClr val="black"/>
                </a:solidFill>
                <a:latin typeface="Calibri" panose="020F0502020204030204" pitchFamily="34" charset="0"/>
                <a:cs typeface="Calibri" panose="020F0502020204030204" pitchFamily="34" charset="0"/>
              </a:rPr>
              <a:t> QI Reports</a:t>
            </a:r>
            <a:endParaRPr kumimoji="0" lang="en-US" sz="4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86F1A8D8-21BA-12DF-2601-FB01824EF8B2}"/>
              </a:ext>
            </a:extLst>
          </p:cNvPr>
          <p:cNvPicPr>
            <a:picLocks noChangeAspect="1"/>
          </p:cNvPicPr>
          <p:nvPr/>
        </p:nvPicPr>
        <p:blipFill rotWithShape="1">
          <a:blip r:embed="rId3"/>
          <a:srcRect r="4748"/>
          <a:stretch/>
        </p:blipFill>
        <p:spPr>
          <a:xfrm>
            <a:off x="0" y="1235413"/>
            <a:ext cx="9610006" cy="4367719"/>
          </a:xfrm>
          <a:prstGeom prst="rect">
            <a:avLst/>
          </a:prstGeom>
        </p:spPr>
      </p:pic>
      <p:sp>
        <p:nvSpPr>
          <p:cNvPr id="5" name="Title 1">
            <a:extLst>
              <a:ext uri="{FF2B5EF4-FFF2-40B4-BE49-F238E27FC236}">
                <a16:creationId xmlns:a16="http://schemas.microsoft.com/office/drawing/2014/main" id="{E845B661-F954-115B-BF07-C068849494F2}"/>
              </a:ext>
            </a:extLst>
          </p:cNvPr>
          <p:cNvSpPr txBox="1">
            <a:spLocks/>
          </p:cNvSpPr>
          <p:nvPr/>
        </p:nvSpPr>
        <p:spPr>
          <a:xfrm>
            <a:off x="174838" y="321331"/>
            <a:ext cx="8857499" cy="418173"/>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a:ea typeface="+mj-ea"/>
                <a:cs typeface="Arial"/>
              </a:rPr>
              <a:t>Three Basic Detection Rules (IHI Criteria)</a:t>
            </a:r>
          </a:p>
        </p:txBody>
      </p:sp>
      <p:sp>
        <p:nvSpPr>
          <p:cNvPr id="6" name="TextBox 5">
            <a:extLst>
              <a:ext uri="{FF2B5EF4-FFF2-40B4-BE49-F238E27FC236}">
                <a16:creationId xmlns:a16="http://schemas.microsoft.com/office/drawing/2014/main" id="{FFFA08F5-A6F1-3FAB-582D-A62C77192FB7}"/>
              </a:ext>
            </a:extLst>
          </p:cNvPr>
          <p:cNvSpPr txBox="1"/>
          <p:nvPr/>
        </p:nvSpPr>
        <p:spPr>
          <a:xfrm>
            <a:off x="9610006" y="884903"/>
            <a:ext cx="2581994" cy="5632311"/>
          </a:xfrm>
          <a:prstGeom prst="rect">
            <a:avLst/>
          </a:prstGeom>
          <a:noFill/>
        </p:spPr>
        <p:txBody>
          <a:bodyPr wrap="square" rtlCol="0">
            <a:spAutoFit/>
          </a:bodyPr>
          <a:lstStyle/>
          <a:p>
            <a:pPr marL="342900" indent="-342900" defTabSz="914400">
              <a:buClr>
                <a:srgbClr val="000000"/>
              </a:buClr>
              <a:buFont typeface="+mj-lt"/>
              <a:buAutoNum type="arabicPeriod"/>
              <a:defRPr/>
            </a:pPr>
            <a:r>
              <a:rPr lang="en-US" sz="2000" kern="0" dirty="0">
                <a:solidFill>
                  <a:srgbClr val="00B050"/>
                </a:solidFill>
                <a:latin typeface="Arial"/>
                <a:cs typeface="Arial"/>
                <a:sym typeface="Arial"/>
              </a:rPr>
              <a:t>SHIFT = 8 or more consecutive points above or below the average</a:t>
            </a:r>
          </a:p>
          <a:p>
            <a:pPr marL="342900" indent="-342900" defTabSz="914400">
              <a:buClr>
                <a:srgbClr val="000000"/>
              </a:buClr>
              <a:buFont typeface="+mj-lt"/>
              <a:buAutoNum type="arabicPeriod"/>
              <a:defRPr/>
            </a:pPr>
            <a:endParaRPr lang="en-US" sz="2000" kern="0" dirty="0">
              <a:solidFill>
                <a:srgbClr val="00B050"/>
              </a:solidFill>
              <a:latin typeface="Arial"/>
              <a:cs typeface="Arial"/>
              <a:sym typeface="Arial"/>
            </a:endParaRPr>
          </a:p>
          <a:p>
            <a:pPr marL="342900" indent="-342900" defTabSz="914400">
              <a:buClr>
                <a:srgbClr val="000000"/>
              </a:buClr>
              <a:buFont typeface="+mj-lt"/>
              <a:buAutoNum type="arabicPeriod"/>
              <a:defRPr/>
            </a:pPr>
            <a:r>
              <a:rPr lang="en-US" sz="2000" kern="0" dirty="0">
                <a:solidFill>
                  <a:srgbClr val="FF0000"/>
                </a:solidFill>
                <a:latin typeface="Arial"/>
                <a:cs typeface="Arial"/>
                <a:sym typeface="Arial"/>
              </a:rPr>
              <a:t>Points outside the control limits: One or more points outside of the upper or lower control limits</a:t>
            </a:r>
          </a:p>
          <a:p>
            <a:pPr marL="342900" indent="-342900" defTabSz="914400">
              <a:buClr>
                <a:srgbClr val="000000"/>
              </a:buClr>
              <a:buFont typeface="+mj-lt"/>
              <a:buAutoNum type="arabicPeriod"/>
              <a:defRPr/>
            </a:pPr>
            <a:endParaRPr lang="en-US" sz="2000" kern="0" dirty="0">
              <a:solidFill>
                <a:srgbClr val="FF0000"/>
              </a:solidFill>
              <a:latin typeface="Arial"/>
              <a:cs typeface="Arial"/>
              <a:sym typeface="Arial"/>
            </a:endParaRPr>
          </a:p>
          <a:p>
            <a:pPr marL="342900" indent="-342900" defTabSz="914400">
              <a:buClr>
                <a:srgbClr val="000000"/>
              </a:buClr>
              <a:buFont typeface="+mj-lt"/>
              <a:buAutoNum type="arabicPeriod"/>
              <a:defRPr/>
            </a:pPr>
            <a:r>
              <a:rPr lang="en-US" sz="2000" kern="0" dirty="0">
                <a:solidFill>
                  <a:srgbClr val="7030A0"/>
                </a:solidFill>
                <a:latin typeface="Arial"/>
                <a:cs typeface="Arial"/>
                <a:sym typeface="Arial"/>
              </a:rPr>
              <a:t>TREND = 6 or more consecutively increasing or decreasing points</a:t>
            </a:r>
          </a:p>
        </p:txBody>
      </p:sp>
      <p:sp>
        <p:nvSpPr>
          <p:cNvPr id="9" name="Oval 8">
            <a:extLst>
              <a:ext uri="{FF2B5EF4-FFF2-40B4-BE49-F238E27FC236}">
                <a16:creationId xmlns:a16="http://schemas.microsoft.com/office/drawing/2014/main" id="{BBBDAD30-3220-111F-63AA-40CFEFC4ABFF}"/>
              </a:ext>
            </a:extLst>
          </p:cNvPr>
          <p:cNvSpPr/>
          <p:nvPr/>
        </p:nvSpPr>
        <p:spPr>
          <a:xfrm>
            <a:off x="3414360" y="3835699"/>
            <a:ext cx="6195645" cy="1767433"/>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2" name="Oval 11">
            <a:extLst>
              <a:ext uri="{FF2B5EF4-FFF2-40B4-BE49-F238E27FC236}">
                <a16:creationId xmlns:a16="http://schemas.microsoft.com/office/drawing/2014/main" id="{1B16BF15-6AD5-5815-6BA9-EA64FD5B1EAB}"/>
              </a:ext>
            </a:extLst>
          </p:cNvPr>
          <p:cNvSpPr/>
          <p:nvPr/>
        </p:nvSpPr>
        <p:spPr>
          <a:xfrm>
            <a:off x="8824367" y="4649172"/>
            <a:ext cx="415940" cy="846956"/>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 name="Oval 3">
            <a:extLst>
              <a:ext uri="{FF2B5EF4-FFF2-40B4-BE49-F238E27FC236}">
                <a16:creationId xmlns:a16="http://schemas.microsoft.com/office/drawing/2014/main" id="{E921F1E7-D53D-48FB-42A3-C7A3EA8A58E8}"/>
              </a:ext>
            </a:extLst>
          </p:cNvPr>
          <p:cNvSpPr/>
          <p:nvPr/>
        </p:nvSpPr>
        <p:spPr>
          <a:xfrm>
            <a:off x="1874148" y="3835699"/>
            <a:ext cx="3466338" cy="1485331"/>
          </a:xfrm>
          <a:prstGeom prst="ellipse">
            <a:avLst/>
          </a:prstGeom>
          <a:noFill/>
          <a:ln w="25400" cap="flat" cmpd="sng" algn="ctr">
            <a:solidFill>
              <a:srgbClr val="7030A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39113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22D1FB8A-9218-ADC2-8E28-573E9F1C2315}"/>
              </a:ext>
            </a:extLst>
          </p:cNvPr>
          <p:cNvPicPr>
            <a:picLocks noChangeAspect="1"/>
          </p:cNvPicPr>
          <p:nvPr/>
        </p:nvPicPr>
        <p:blipFill rotWithShape="1">
          <a:blip r:embed="rId3"/>
          <a:srcRect t="9887" b="36394"/>
          <a:stretch/>
        </p:blipFill>
        <p:spPr>
          <a:xfrm>
            <a:off x="0" y="1193066"/>
            <a:ext cx="9610006" cy="4471864"/>
          </a:xfrm>
          <a:prstGeom prst="rect">
            <a:avLst/>
          </a:prstGeom>
        </p:spPr>
      </p:pic>
      <p:sp>
        <p:nvSpPr>
          <p:cNvPr id="5" name="Title 1">
            <a:extLst>
              <a:ext uri="{FF2B5EF4-FFF2-40B4-BE49-F238E27FC236}">
                <a16:creationId xmlns:a16="http://schemas.microsoft.com/office/drawing/2014/main" id="{94A8C4B7-7943-BAE4-0845-31BFBA98D8D1}"/>
              </a:ext>
            </a:extLst>
          </p:cNvPr>
          <p:cNvSpPr txBox="1">
            <a:spLocks/>
          </p:cNvSpPr>
          <p:nvPr/>
        </p:nvSpPr>
        <p:spPr>
          <a:xfrm>
            <a:off x="67172" y="64083"/>
            <a:ext cx="8857499" cy="418173"/>
          </a:xfrm>
          <a:prstGeom prst="rect">
            <a:avLst/>
          </a:prstGeom>
        </p:spPr>
        <p:txBody>
          <a:bodyPr vert="horz" lIns="91383" tIns="45697" rIns="91383" bIns="45697" rtlCol="0" anchor="b">
            <a:normAutofit fontScale="97500"/>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j-ea"/>
              <a:cs typeface="Arial"/>
            </a:endParaRPr>
          </a:p>
          <a:p>
            <a:pPr marL="0" marR="0" lvl="0" indent="0" algn="l" defTabSz="456931"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j-ea"/>
              <a:cs typeface="Arial"/>
            </a:endParaRPr>
          </a:p>
        </p:txBody>
      </p:sp>
      <p:sp>
        <p:nvSpPr>
          <p:cNvPr id="8" name="Oval 7">
            <a:extLst>
              <a:ext uri="{FF2B5EF4-FFF2-40B4-BE49-F238E27FC236}">
                <a16:creationId xmlns:a16="http://schemas.microsoft.com/office/drawing/2014/main" id="{DD51A4B6-A9FF-2F63-0CF1-2423714F71FA}"/>
              </a:ext>
            </a:extLst>
          </p:cNvPr>
          <p:cNvSpPr/>
          <p:nvPr/>
        </p:nvSpPr>
        <p:spPr>
          <a:xfrm>
            <a:off x="6783893" y="4011727"/>
            <a:ext cx="2710303" cy="1495566"/>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9" name="Oval 8">
            <a:extLst>
              <a:ext uri="{FF2B5EF4-FFF2-40B4-BE49-F238E27FC236}">
                <a16:creationId xmlns:a16="http://schemas.microsoft.com/office/drawing/2014/main" id="{F416A4F5-9BE6-A948-15DC-CA8178C8EB4D}"/>
              </a:ext>
            </a:extLst>
          </p:cNvPr>
          <p:cNvSpPr/>
          <p:nvPr/>
        </p:nvSpPr>
        <p:spPr>
          <a:xfrm>
            <a:off x="1214199" y="4174017"/>
            <a:ext cx="509794" cy="1333275"/>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1" name="Oval 10">
            <a:extLst>
              <a:ext uri="{FF2B5EF4-FFF2-40B4-BE49-F238E27FC236}">
                <a16:creationId xmlns:a16="http://schemas.microsoft.com/office/drawing/2014/main" id="{2286305A-5560-940B-DA74-3E86090A6D03}"/>
              </a:ext>
            </a:extLst>
          </p:cNvPr>
          <p:cNvSpPr/>
          <p:nvPr/>
        </p:nvSpPr>
        <p:spPr>
          <a:xfrm>
            <a:off x="7100131" y="4699173"/>
            <a:ext cx="424034" cy="808119"/>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 name="Title 1">
            <a:extLst>
              <a:ext uri="{FF2B5EF4-FFF2-40B4-BE49-F238E27FC236}">
                <a16:creationId xmlns:a16="http://schemas.microsoft.com/office/drawing/2014/main" id="{1F10AAD4-D0BA-58C2-A2DB-19341E362F6E}"/>
              </a:ext>
            </a:extLst>
          </p:cNvPr>
          <p:cNvSpPr txBox="1">
            <a:spLocks/>
          </p:cNvSpPr>
          <p:nvPr/>
        </p:nvSpPr>
        <p:spPr>
          <a:xfrm>
            <a:off x="219572" y="216483"/>
            <a:ext cx="8857499" cy="418173"/>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a:ea typeface="+mj-ea"/>
                <a:cs typeface="Arial"/>
              </a:rPr>
              <a:t>Three Basic Detection Rules (IHI Criteria)</a:t>
            </a:r>
          </a:p>
        </p:txBody>
      </p:sp>
      <p:sp>
        <p:nvSpPr>
          <p:cNvPr id="12" name="TextBox 11">
            <a:extLst>
              <a:ext uri="{FF2B5EF4-FFF2-40B4-BE49-F238E27FC236}">
                <a16:creationId xmlns:a16="http://schemas.microsoft.com/office/drawing/2014/main" id="{829EC3F1-30FA-D438-B383-133A9F6ACE08}"/>
              </a:ext>
            </a:extLst>
          </p:cNvPr>
          <p:cNvSpPr txBox="1"/>
          <p:nvPr/>
        </p:nvSpPr>
        <p:spPr>
          <a:xfrm>
            <a:off x="9610006" y="612843"/>
            <a:ext cx="2581994" cy="5632311"/>
          </a:xfrm>
          <a:prstGeom prst="rect">
            <a:avLst/>
          </a:prstGeom>
          <a:noFill/>
        </p:spPr>
        <p:txBody>
          <a:bodyPr wrap="square" rtlCol="0">
            <a:spAutoFit/>
          </a:bodyPr>
          <a:lstStyle/>
          <a:p>
            <a:pPr marL="342900" indent="-342900" defTabSz="914400">
              <a:buClr>
                <a:srgbClr val="000000"/>
              </a:buClr>
              <a:buFont typeface="+mj-lt"/>
              <a:buAutoNum type="arabicPeriod"/>
              <a:defRPr/>
            </a:pPr>
            <a:r>
              <a:rPr lang="en-US" sz="2000" kern="0" dirty="0">
                <a:solidFill>
                  <a:srgbClr val="00B050"/>
                </a:solidFill>
                <a:latin typeface="Arial"/>
                <a:cs typeface="Arial"/>
                <a:sym typeface="Arial"/>
              </a:rPr>
              <a:t>SHIFT = 8 or more consecutive points above or below the average</a:t>
            </a:r>
          </a:p>
          <a:p>
            <a:pPr marL="342900" indent="-342900" defTabSz="914400">
              <a:buClr>
                <a:srgbClr val="000000"/>
              </a:buClr>
              <a:buFont typeface="+mj-lt"/>
              <a:buAutoNum type="arabicPeriod"/>
              <a:defRPr/>
            </a:pPr>
            <a:endParaRPr lang="en-US" sz="2000" kern="0" dirty="0">
              <a:solidFill>
                <a:srgbClr val="00B050"/>
              </a:solidFill>
              <a:latin typeface="Arial"/>
              <a:cs typeface="Arial"/>
              <a:sym typeface="Arial"/>
            </a:endParaRPr>
          </a:p>
          <a:p>
            <a:pPr marL="342900" indent="-342900" defTabSz="914400">
              <a:buClr>
                <a:srgbClr val="000000"/>
              </a:buClr>
              <a:buFont typeface="+mj-lt"/>
              <a:buAutoNum type="arabicPeriod"/>
              <a:defRPr/>
            </a:pPr>
            <a:r>
              <a:rPr lang="en-US" sz="2000" kern="0" dirty="0">
                <a:solidFill>
                  <a:srgbClr val="FF0000"/>
                </a:solidFill>
                <a:latin typeface="Arial"/>
                <a:cs typeface="Arial"/>
                <a:sym typeface="Arial"/>
              </a:rPr>
              <a:t>Points outside the control limits: One or more points outside of the upper or lower control limits</a:t>
            </a:r>
          </a:p>
          <a:p>
            <a:pPr marL="342900" indent="-342900" defTabSz="914400">
              <a:buClr>
                <a:srgbClr val="000000"/>
              </a:buClr>
              <a:buFont typeface="+mj-lt"/>
              <a:buAutoNum type="arabicPeriod"/>
              <a:defRPr/>
            </a:pPr>
            <a:endParaRPr lang="en-US" sz="2000" kern="0" dirty="0">
              <a:solidFill>
                <a:srgbClr val="FF0000"/>
              </a:solidFill>
              <a:latin typeface="Arial"/>
              <a:cs typeface="Arial"/>
              <a:sym typeface="Arial"/>
            </a:endParaRPr>
          </a:p>
          <a:p>
            <a:pPr marL="342900" indent="-342900" defTabSz="914400">
              <a:buClr>
                <a:srgbClr val="000000"/>
              </a:buClr>
              <a:buFont typeface="+mj-lt"/>
              <a:buAutoNum type="arabicPeriod"/>
              <a:defRPr/>
            </a:pPr>
            <a:r>
              <a:rPr lang="en-US" sz="2000" kern="0" dirty="0">
                <a:solidFill>
                  <a:srgbClr val="7030A0"/>
                </a:solidFill>
                <a:latin typeface="Arial"/>
                <a:cs typeface="Arial"/>
                <a:sym typeface="Arial"/>
              </a:rPr>
              <a:t>TREND = 6 or more consecutively increasing or decreasing points</a:t>
            </a:r>
          </a:p>
        </p:txBody>
      </p:sp>
    </p:spTree>
    <p:extLst>
      <p:ext uri="{BB962C8B-B14F-4D97-AF65-F5344CB8AC3E}">
        <p14:creationId xmlns:p14="http://schemas.microsoft.com/office/powerpoint/2010/main" val="28297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06B9FC-9E52-9A3F-BF2D-5885E27AA798}"/>
              </a:ext>
            </a:extLst>
          </p:cNvPr>
          <p:cNvSpPr txBox="1">
            <a:spLocks/>
          </p:cNvSpPr>
          <p:nvPr/>
        </p:nvSpPr>
        <p:spPr>
          <a:xfrm>
            <a:off x="95375" y="128998"/>
            <a:ext cx="2907636" cy="540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sz="3600" b="1" dirty="0">
                <a:latin typeface="Calibri Light" panose="020F0302020204030204"/>
                <a:sym typeface="Arial"/>
              </a:rPr>
              <a:t>Summary</a:t>
            </a:r>
          </a:p>
        </p:txBody>
      </p:sp>
      <p:graphicFrame>
        <p:nvGraphicFramePr>
          <p:cNvPr id="6" name="Content Placeholder 2">
            <a:extLst>
              <a:ext uri="{FF2B5EF4-FFF2-40B4-BE49-F238E27FC236}">
                <a16:creationId xmlns:a16="http://schemas.microsoft.com/office/drawing/2014/main" id="{55830053-FC83-8EAA-3EB5-F21D61D3D843}"/>
              </a:ext>
            </a:extLst>
          </p:cNvPr>
          <p:cNvGraphicFramePr/>
          <p:nvPr>
            <p:extLst>
              <p:ext uri="{D42A27DB-BD31-4B8C-83A1-F6EECF244321}">
                <p14:modId xmlns:p14="http://schemas.microsoft.com/office/powerpoint/2010/main" val="3992745715"/>
              </p:ext>
            </p:extLst>
          </p:nvPr>
        </p:nvGraphicFramePr>
        <p:xfrm>
          <a:off x="3955603" y="1146769"/>
          <a:ext cx="4280794" cy="3511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E42D533-75BD-2784-D212-DD370B772E25}"/>
              </a:ext>
            </a:extLst>
          </p:cNvPr>
          <p:cNvPicPr>
            <a:picLocks noChangeAspect="1"/>
          </p:cNvPicPr>
          <p:nvPr/>
        </p:nvPicPr>
        <p:blipFill>
          <a:blip r:embed="rId8"/>
          <a:stretch>
            <a:fillRect/>
          </a:stretch>
        </p:blipFill>
        <p:spPr>
          <a:xfrm>
            <a:off x="8498250" y="331662"/>
            <a:ext cx="1645920" cy="1837591"/>
          </a:xfrm>
          <a:prstGeom prst="rect">
            <a:avLst/>
          </a:prstGeom>
          <a:ln w="25400">
            <a:solidFill>
              <a:srgbClr val="FFC600"/>
            </a:solidFill>
          </a:ln>
        </p:spPr>
      </p:pic>
      <p:sp>
        <p:nvSpPr>
          <p:cNvPr id="8" name="Text Box 5">
            <a:extLst>
              <a:ext uri="{FF2B5EF4-FFF2-40B4-BE49-F238E27FC236}">
                <a16:creationId xmlns:a16="http://schemas.microsoft.com/office/drawing/2014/main" id="{23675237-D223-28C4-B63A-8F9829DEB1C8}"/>
              </a:ext>
            </a:extLst>
          </p:cNvPr>
          <p:cNvSpPr txBox="1">
            <a:spLocks noChangeArrowheads="1"/>
          </p:cNvSpPr>
          <p:nvPr/>
        </p:nvSpPr>
        <p:spPr bwMode="auto">
          <a:xfrm rot="3534378">
            <a:off x="7500893" y="1277446"/>
            <a:ext cx="2725977" cy="246221"/>
          </a:xfrm>
          <a:prstGeom prst="rect">
            <a:avLst/>
          </a:prstGeom>
          <a:noFill/>
          <a:ln w="12700">
            <a:noFill/>
            <a:miter lim="800000"/>
            <a:headEnd/>
            <a:tailEnd/>
          </a:ln>
        </p:spPr>
        <p:txBody>
          <a:bodyPr>
            <a:spAutoFit/>
          </a:bodyPr>
          <a:lstStyle/>
          <a:p>
            <a:pPr algn="ctr" defTabSz="914400">
              <a:spcBef>
                <a:spcPct val="50000"/>
              </a:spcBef>
              <a:defRPr/>
            </a:pPr>
            <a:r>
              <a:rPr lang="en-US" sz="1000" b="1" dirty="0">
                <a:solidFill>
                  <a:prstClr val="white"/>
                </a:solidFill>
                <a:latin typeface="Arial" pitchFamily="34" charset="0"/>
                <a:cs typeface="Arial" pitchFamily="34" charset="0"/>
                <a:sym typeface="Arial"/>
              </a:rPr>
              <a:t>Improvement</a:t>
            </a:r>
          </a:p>
        </p:txBody>
      </p:sp>
      <p:pic>
        <p:nvPicPr>
          <p:cNvPr id="9" name="Picture 8">
            <a:extLst>
              <a:ext uri="{FF2B5EF4-FFF2-40B4-BE49-F238E27FC236}">
                <a16:creationId xmlns:a16="http://schemas.microsoft.com/office/drawing/2014/main" id="{4A6A86FE-FC96-CAD1-8219-76393F138F4E}"/>
              </a:ext>
            </a:extLst>
          </p:cNvPr>
          <p:cNvPicPr>
            <a:picLocks noChangeAspect="1"/>
          </p:cNvPicPr>
          <p:nvPr/>
        </p:nvPicPr>
        <p:blipFill>
          <a:blip r:embed="rId9"/>
          <a:stretch>
            <a:fillRect/>
          </a:stretch>
        </p:blipFill>
        <p:spPr>
          <a:xfrm>
            <a:off x="1459051" y="866259"/>
            <a:ext cx="1992980" cy="2453791"/>
          </a:xfrm>
          <a:prstGeom prst="rect">
            <a:avLst/>
          </a:prstGeom>
          <a:ln w="25400">
            <a:solidFill>
              <a:srgbClr val="7030A0"/>
            </a:solidFill>
          </a:ln>
        </p:spPr>
      </p:pic>
      <p:pic>
        <p:nvPicPr>
          <p:cNvPr id="10" name="Picture 9">
            <a:extLst>
              <a:ext uri="{FF2B5EF4-FFF2-40B4-BE49-F238E27FC236}">
                <a16:creationId xmlns:a16="http://schemas.microsoft.com/office/drawing/2014/main" id="{8154B2A6-53F5-C2BA-23A2-6AB6AAF18FD7}"/>
              </a:ext>
            </a:extLst>
          </p:cNvPr>
          <p:cNvPicPr>
            <a:picLocks noChangeAspect="1"/>
          </p:cNvPicPr>
          <p:nvPr/>
        </p:nvPicPr>
        <p:blipFill>
          <a:blip r:embed="rId10"/>
          <a:stretch>
            <a:fillRect/>
          </a:stretch>
        </p:blipFill>
        <p:spPr>
          <a:xfrm>
            <a:off x="1549193" y="3934775"/>
            <a:ext cx="1870233" cy="1886054"/>
          </a:xfrm>
          <a:prstGeom prst="rect">
            <a:avLst/>
          </a:prstGeom>
          <a:ln w="25400">
            <a:solidFill>
              <a:srgbClr val="00B050"/>
            </a:solidFill>
          </a:ln>
        </p:spPr>
      </p:pic>
      <p:cxnSp>
        <p:nvCxnSpPr>
          <p:cNvPr id="11" name="Elbow Connector 10">
            <a:extLst>
              <a:ext uri="{FF2B5EF4-FFF2-40B4-BE49-F238E27FC236}">
                <a16:creationId xmlns:a16="http://schemas.microsoft.com/office/drawing/2014/main" id="{4E537896-14E4-ADCC-66A5-20A9642FEFEA}"/>
              </a:ext>
            </a:extLst>
          </p:cNvPr>
          <p:cNvCxnSpPr>
            <a:endCxn id="9" idx="3"/>
          </p:cNvCxnSpPr>
          <p:nvPr/>
        </p:nvCxnSpPr>
        <p:spPr>
          <a:xfrm rot="10800000">
            <a:off x="3452032" y="2093156"/>
            <a:ext cx="470967" cy="451541"/>
          </a:xfrm>
          <a:prstGeom prst="bentConnector3">
            <a:avLst>
              <a:gd name="adj1" fmla="val 50000"/>
            </a:avLst>
          </a:prstGeom>
          <a:noFill/>
          <a:ln w="254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12" name="Elbow Connector 11">
            <a:extLst>
              <a:ext uri="{FF2B5EF4-FFF2-40B4-BE49-F238E27FC236}">
                <a16:creationId xmlns:a16="http://schemas.microsoft.com/office/drawing/2014/main" id="{3A13DBEF-19BA-B2DC-5EBF-C361FE9D4C5B}"/>
              </a:ext>
            </a:extLst>
          </p:cNvPr>
          <p:cNvCxnSpPr>
            <a:endCxn id="10" idx="0"/>
          </p:cNvCxnSpPr>
          <p:nvPr/>
        </p:nvCxnSpPr>
        <p:spPr>
          <a:xfrm rot="10800000" flipV="1">
            <a:off x="2484310" y="3395155"/>
            <a:ext cx="1471292" cy="539619"/>
          </a:xfrm>
          <a:prstGeom prst="bentConnector2">
            <a:avLst/>
          </a:prstGeom>
          <a:noFill/>
          <a:ln w="25400" cap="flat" cmpd="sng" algn="ctr">
            <a:solidFill>
              <a:srgbClr val="78BE20">
                <a:lumMod val="75000"/>
              </a:srgbClr>
            </a:solidFill>
            <a:prstDash val="solid"/>
            <a:tailEnd type="triangle"/>
          </a:ln>
          <a:effectLst>
            <a:outerShdw blurRad="40000" dist="20000" dir="5400000" rotWithShape="0">
              <a:srgbClr val="000000">
                <a:alpha val="38000"/>
              </a:srgbClr>
            </a:outerShdw>
          </a:effectLst>
        </p:spPr>
      </p:cxnSp>
      <p:pic>
        <p:nvPicPr>
          <p:cNvPr id="13" name="Picture 12">
            <a:extLst>
              <a:ext uri="{FF2B5EF4-FFF2-40B4-BE49-F238E27FC236}">
                <a16:creationId xmlns:a16="http://schemas.microsoft.com/office/drawing/2014/main" id="{73F19B70-FA42-40A6-7D24-DAE29A298790}"/>
              </a:ext>
            </a:extLst>
          </p:cNvPr>
          <p:cNvPicPr>
            <a:picLocks noChangeAspect="1"/>
          </p:cNvPicPr>
          <p:nvPr/>
        </p:nvPicPr>
        <p:blipFill>
          <a:blip r:embed="rId11"/>
          <a:stretch>
            <a:fillRect/>
          </a:stretch>
        </p:blipFill>
        <p:spPr>
          <a:xfrm>
            <a:off x="3955602" y="5102257"/>
            <a:ext cx="5738381" cy="1575164"/>
          </a:xfrm>
          <a:prstGeom prst="rect">
            <a:avLst/>
          </a:prstGeom>
          <a:ln w="25400">
            <a:solidFill>
              <a:srgbClr val="00B3F0"/>
            </a:solidFill>
          </a:ln>
        </p:spPr>
      </p:pic>
      <p:cxnSp>
        <p:nvCxnSpPr>
          <p:cNvPr id="14" name="Elbow Connector 13">
            <a:extLst>
              <a:ext uri="{FF2B5EF4-FFF2-40B4-BE49-F238E27FC236}">
                <a16:creationId xmlns:a16="http://schemas.microsoft.com/office/drawing/2014/main" id="{4B6A80B0-FC4F-A382-F494-DE52B79BE11E}"/>
              </a:ext>
            </a:extLst>
          </p:cNvPr>
          <p:cNvCxnSpPr>
            <a:stCxn id="6" idx="2"/>
            <a:endCxn id="13" idx="3"/>
          </p:cNvCxnSpPr>
          <p:nvPr/>
        </p:nvCxnSpPr>
        <p:spPr>
          <a:xfrm rot="16200000" flipH="1">
            <a:off x="7279417" y="3475273"/>
            <a:ext cx="1231148" cy="3597983"/>
          </a:xfrm>
          <a:prstGeom prst="bentConnector4">
            <a:avLst>
              <a:gd name="adj1" fmla="val 18014"/>
              <a:gd name="adj2" fmla="val 106354"/>
            </a:avLst>
          </a:prstGeom>
          <a:noFill/>
          <a:ln w="25400" cap="flat" cmpd="sng" algn="ctr">
            <a:solidFill>
              <a:srgbClr val="00B0F0"/>
            </a:solidFill>
            <a:prstDash val="solid"/>
            <a:tailEnd type="triangle"/>
          </a:ln>
          <a:effectLst>
            <a:outerShdw blurRad="40000" dist="20000" dir="5400000" rotWithShape="0">
              <a:srgbClr val="000000">
                <a:alpha val="38000"/>
              </a:srgbClr>
            </a:outerShdw>
          </a:effectLst>
        </p:spPr>
      </p:cxnSp>
      <p:sp>
        <p:nvSpPr>
          <p:cNvPr id="15" name="Oval 14">
            <a:extLst>
              <a:ext uri="{FF2B5EF4-FFF2-40B4-BE49-F238E27FC236}">
                <a16:creationId xmlns:a16="http://schemas.microsoft.com/office/drawing/2014/main" id="{F6235708-E978-1241-7F4C-83244170961B}"/>
              </a:ext>
            </a:extLst>
          </p:cNvPr>
          <p:cNvSpPr/>
          <p:nvPr/>
        </p:nvSpPr>
        <p:spPr>
          <a:xfrm>
            <a:off x="6824792" y="5598030"/>
            <a:ext cx="2808143" cy="870884"/>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cxnSp>
        <p:nvCxnSpPr>
          <p:cNvPr id="16" name="Elbow Connector 15">
            <a:extLst>
              <a:ext uri="{FF2B5EF4-FFF2-40B4-BE49-F238E27FC236}">
                <a16:creationId xmlns:a16="http://schemas.microsoft.com/office/drawing/2014/main" id="{218AC831-17A9-F6DE-A3B9-81D238989E31}"/>
              </a:ext>
            </a:extLst>
          </p:cNvPr>
          <p:cNvCxnSpPr>
            <a:stCxn id="6" idx="0"/>
            <a:endCxn id="7" idx="1"/>
          </p:cNvCxnSpPr>
          <p:nvPr/>
        </p:nvCxnSpPr>
        <p:spPr>
          <a:xfrm rot="16200000" flipH="1">
            <a:off x="7245280" y="-2512"/>
            <a:ext cx="103689" cy="2402250"/>
          </a:xfrm>
          <a:prstGeom prst="bentConnector4">
            <a:avLst>
              <a:gd name="adj1" fmla="val -220467"/>
              <a:gd name="adj2" fmla="val 94550"/>
            </a:avLst>
          </a:prstGeom>
          <a:noFill/>
          <a:ln w="25400" cap="flat" cmpd="sng" algn="ctr">
            <a:solidFill>
              <a:srgbClr val="FFC600"/>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4210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par>
                          <p:cTn id="35" fill="hold">
                            <p:stCondLst>
                              <p:cond delay="2000"/>
                            </p:stCondLst>
                            <p:childTnLst>
                              <p:par>
                                <p:cTn id="36" presetID="6" presetClass="entr" presetSubtype="16"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265321"/>
            <a:ext cx="7886700" cy="831431"/>
          </a:xfrm>
        </p:spPr>
        <p:txBody>
          <a:bodyPr>
            <a:normAutofit/>
          </a:bodyPr>
          <a:lstStyle/>
          <a:p>
            <a:r>
              <a:rPr lang="en-US" dirty="0"/>
              <a:t>Next Steps</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452093577"/>
              </p:ext>
            </p:extLst>
          </p:nvPr>
        </p:nvGraphicFramePr>
        <p:xfrm>
          <a:off x="595313" y="1011145"/>
          <a:ext cx="11001374" cy="2777923"/>
        </p:xfrm>
        <a:graphic>
          <a:graphicData uri="http://schemas.openxmlformats.org/drawingml/2006/table">
            <a:tbl>
              <a:tblPr firstRow="1" firstCol="1" bandRow="1">
                <a:tableStyleId>{1FECB4D8-DB02-4DC6-A0A2-4F2EBAE1DC90}</a:tableStyleId>
              </a:tblPr>
              <a:tblGrid>
                <a:gridCol w="5843587">
                  <a:extLst>
                    <a:ext uri="{9D8B030D-6E8A-4147-A177-3AD203B41FA5}">
                      <a16:colId xmlns:a16="http://schemas.microsoft.com/office/drawing/2014/main" val="4098875490"/>
                    </a:ext>
                  </a:extLst>
                </a:gridCol>
                <a:gridCol w="5157787">
                  <a:extLst>
                    <a:ext uri="{9D8B030D-6E8A-4147-A177-3AD203B41FA5}">
                      <a16:colId xmlns:a16="http://schemas.microsoft.com/office/drawing/2014/main" val="1409788209"/>
                    </a:ext>
                  </a:extLst>
                </a:gridCol>
              </a:tblGrid>
              <a:tr h="329831">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5305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strike="noStrike" kern="1200" dirty="0">
                          <a:solidFill>
                            <a:schemeClr val="dk1"/>
                          </a:solidFill>
                          <a:effectLst/>
                          <a:latin typeface="+mn-lt"/>
                          <a:ea typeface="+mn-ea"/>
                          <a:cs typeface="+mn-cs"/>
                        </a:rPr>
                        <a:t>Review </a:t>
                      </a:r>
                      <a:r>
                        <a:rPr kumimoji="0" lang="en-US" sz="2000" b="1" i="0" u="none" strike="noStrike" kern="1200" cap="none" spc="0" normalizeH="0" baseline="0" noProof="0" dirty="0">
                          <a:ln>
                            <a:noFill/>
                          </a:ln>
                          <a:solidFill>
                            <a:prstClr val="black"/>
                          </a:solidFill>
                          <a:effectLst/>
                          <a:uLnTx/>
                          <a:uFillTx/>
                          <a:latin typeface="+mn-lt"/>
                          <a:ea typeface="+mn-ea"/>
                          <a:cs typeface="+mn-cs"/>
                        </a:rPr>
                        <a:t>this </a:t>
                      </a:r>
                      <a:r>
                        <a:rPr lang="en-US" sz="2000" b="1" strike="noStrike" kern="1200" dirty="0">
                          <a:solidFill>
                            <a:schemeClr val="dk1"/>
                          </a:solidFill>
                          <a:effectLst/>
                          <a:latin typeface="+mn-lt"/>
                          <a:ea typeface="+mn-ea"/>
                          <a:cs typeface="+mn-cs"/>
                        </a:rPr>
                        <a:t>lesson and </a:t>
                      </a:r>
                      <a:r>
                        <a:rPr lang="en-US" sz="2000" b="1" strike="noStrike" dirty="0">
                          <a:effectLst/>
                          <a:latin typeface="+mn-lt"/>
                        </a:rPr>
                        <a:t>share with key members of your team </a:t>
                      </a:r>
                      <a:endParaRPr lang="en-US" sz="2000" b="1" strike="noStrike" kern="1200" dirty="0">
                        <a:solidFill>
                          <a:schemeClr val="dk1"/>
                        </a:solidFill>
                        <a:effectLst/>
                        <a:latin typeface="+mn-lt"/>
                        <a:ea typeface="+mn-ea"/>
                        <a:cs typeface="+mn-cs"/>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strike="noStrike" dirty="0"/>
                        <a:t>Microlesson</a:t>
                      </a:r>
                      <a:r>
                        <a:rPr lang="en-US" sz="1800" b="0" u="none" strike="noStrike" dirty="0">
                          <a:effectLst/>
                          <a:latin typeface="+mn-lt"/>
                        </a:rPr>
                        <a:t> </a:t>
                      </a:r>
                      <a:r>
                        <a:rPr lang="en-US" sz="1800" u="none" strike="noStrike" dirty="0" err="1">
                          <a:effectLst/>
                          <a:latin typeface="+mn-lt"/>
                        </a:rPr>
                        <a:t>powerpoint</a:t>
                      </a:r>
                      <a:r>
                        <a:rPr lang="en-US" sz="1800" u="none" strike="noStrike" dirty="0">
                          <a:effectLst/>
                          <a:latin typeface="+mn-lt"/>
                        </a:rPr>
                        <a:t> or recording</a:t>
                      </a:r>
                      <a:endParaRPr lang="en-US" sz="1800" u="none" strike="noStrik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971550">
                <a:tc>
                  <a:txBody>
                    <a:bodyPr/>
                    <a:lstStyle/>
                    <a:p>
                      <a:pPr marL="0" marR="0">
                        <a:lnSpc>
                          <a:spcPct val="115000"/>
                        </a:lnSpc>
                        <a:spcBef>
                          <a:spcPts val="0"/>
                        </a:spcBef>
                        <a:spcAft>
                          <a:spcPts val="0"/>
                        </a:spcAft>
                      </a:pPr>
                      <a:r>
                        <a:rPr lang="en-US" sz="2000" strike="noStrike" dirty="0">
                          <a:effectLst/>
                          <a:latin typeface="+mn-lt"/>
                        </a:rPr>
                        <a:t>Collect data for your QI reports</a:t>
                      </a:r>
                    </a:p>
                    <a:p>
                      <a:pPr marL="0" marR="0">
                        <a:lnSpc>
                          <a:spcPct val="115000"/>
                        </a:lnSpc>
                        <a:spcBef>
                          <a:spcPts val="0"/>
                        </a:spcBef>
                        <a:spcAft>
                          <a:spcPts val="0"/>
                        </a:spcAft>
                      </a:pPr>
                      <a:r>
                        <a:rPr lang="en-US" sz="2000" strike="noStrike" dirty="0">
                          <a:effectLst/>
                          <a:latin typeface="+mn-lt"/>
                        </a:rPr>
                        <a:t> </a:t>
                      </a:r>
                      <a:endParaRPr lang="en-US" sz="2000" strike="noStrike"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endParaRPr lang="en-US" sz="1800" u="none" strike="noStrik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40372471"/>
                  </a:ext>
                </a:extLst>
              </a:tr>
              <a:tr h="795961">
                <a:tc>
                  <a:txBody>
                    <a:bodyPr/>
                    <a:lstStyle/>
                    <a:p>
                      <a:pPr marL="0" marR="0">
                        <a:lnSpc>
                          <a:spcPct val="115000"/>
                        </a:lnSpc>
                        <a:spcBef>
                          <a:spcPts val="0"/>
                        </a:spcBef>
                        <a:spcAft>
                          <a:spcPts val="0"/>
                        </a:spcAft>
                      </a:pPr>
                      <a:r>
                        <a:rPr lang="en-US" sz="2000" dirty="0">
                          <a:effectLst/>
                          <a:latin typeface="+mn-lt"/>
                          <a:ea typeface="Calibri" panose="020F0502020204030204" pitchFamily="34" charset="0"/>
                        </a:rPr>
                        <a:t>Review your data with your team and look for areas of improvement!</a:t>
                      </a:r>
                    </a:p>
                  </a:txBody>
                  <a:tcPr marL="68347" marR="68347" marT="0" marB="0"/>
                </a:tc>
                <a:tc>
                  <a:txBody>
                    <a:bodyPr/>
                    <a:lstStyle/>
                    <a:p>
                      <a:pPr marL="0" marR="0">
                        <a:lnSpc>
                          <a:spcPct val="115000"/>
                        </a:lnSpc>
                        <a:spcBef>
                          <a:spcPts val="0"/>
                        </a:spcBef>
                        <a:spcAft>
                          <a:spcPts val="0"/>
                        </a:spcAft>
                      </a:pPr>
                      <a:r>
                        <a:rPr lang="en-US" sz="1800" u="none" dirty="0">
                          <a:effectLst/>
                          <a:latin typeface="+mn-lt"/>
                          <a:ea typeface="Calibri" panose="020F0502020204030204" pitchFamily="34" charset="0"/>
                        </a:rPr>
                        <a:t>Data Driven Improvement Story Template</a:t>
                      </a:r>
                    </a:p>
                  </a:txBody>
                  <a:tcPr marL="68347" marR="68347" marT="0" marB="0"/>
                </a:tc>
                <a:extLst>
                  <a:ext uri="{0D108BD9-81ED-4DB2-BD59-A6C34878D82A}">
                    <a16:rowId xmlns:a16="http://schemas.microsoft.com/office/drawing/2014/main" val="2351919600"/>
                  </a:ext>
                </a:extLst>
              </a:tr>
            </a:tbl>
          </a:graphicData>
        </a:graphic>
      </p:graphicFrame>
    </p:spTree>
    <p:extLst>
      <p:ext uri="{BB962C8B-B14F-4D97-AF65-F5344CB8AC3E}">
        <p14:creationId xmlns:p14="http://schemas.microsoft.com/office/powerpoint/2010/main" val="207592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384740" y="-6143"/>
            <a:ext cx="7879842"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Today’s Session</a:t>
            </a:r>
            <a:endParaRPr lang="en-US" dirty="0"/>
          </a:p>
        </p:txBody>
      </p:sp>
      <p:grpSp>
        <p:nvGrpSpPr>
          <p:cNvPr id="9" name="Group 8">
            <a:extLst>
              <a:ext uri="{FF2B5EF4-FFF2-40B4-BE49-F238E27FC236}">
                <a16:creationId xmlns:a16="http://schemas.microsoft.com/office/drawing/2014/main" id="{77938733-C9CD-4F45-9096-FE7D57AC2088}"/>
              </a:ext>
            </a:extLst>
          </p:cNvPr>
          <p:cNvGrpSpPr/>
          <p:nvPr/>
        </p:nvGrpSpPr>
        <p:grpSpPr>
          <a:xfrm>
            <a:off x="1028700" y="1092200"/>
            <a:ext cx="10388600" cy="5206084"/>
            <a:chOff x="628650" y="1299990"/>
            <a:chExt cx="7886700" cy="4983800"/>
          </a:xfrm>
        </p:grpSpPr>
        <p:sp>
          <p:nvSpPr>
            <p:cNvPr id="10" name="Freeform 9">
              <a:extLst>
                <a:ext uri="{FF2B5EF4-FFF2-40B4-BE49-F238E27FC236}">
                  <a16:creationId xmlns:a16="http://schemas.microsoft.com/office/drawing/2014/main" id="{6771B8A1-5ACB-F14B-8671-F63D3F8450B8}"/>
                </a:ext>
              </a:extLst>
            </p:cNvPr>
            <p:cNvSpPr/>
            <p:nvPr/>
          </p:nvSpPr>
          <p:spPr>
            <a:xfrm>
              <a:off x="628650" y="1299990"/>
              <a:ext cx="6532314"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0" rIns="548640" bIns="123554" numCol="1" spcCol="1270" anchor="ctr" anchorCtr="0">
              <a:noAutofit/>
            </a:bodyPr>
            <a:lstStyle/>
            <a:p>
              <a:pPr defTabSz="1066800">
                <a:lnSpc>
                  <a:spcPct val="90000"/>
                </a:lnSpc>
                <a:spcBef>
                  <a:spcPct val="0"/>
                </a:spcBef>
                <a:spcAft>
                  <a:spcPct val="35000"/>
                </a:spcAft>
              </a:pPr>
              <a:r>
                <a:rPr lang="en-US" sz="2400" dirty="0"/>
                <a:t>Improvement Measurement</a:t>
              </a:r>
            </a:p>
          </p:txBody>
        </p:sp>
        <p:sp>
          <p:nvSpPr>
            <p:cNvPr id="11" name="Freeform 10">
              <a:extLst>
                <a:ext uri="{FF2B5EF4-FFF2-40B4-BE49-F238E27FC236}">
                  <a16:creationId xmlns:a16="http://schemas.microsoft.com/office/drawing/2014/main" id="{0569F0F0-F544-EC4E-A9AB-599972466DD1}"/>
                </a:ext>
              </a:extLst>
            </p:cNvPr>
            <p:cNvSpPr/>
            <p:nvPr/>
          </p:nvSpPr>
          <p:spPr>
            <a:xfrm>
              <a:off x="1157058" y="2595778"/>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2400" dirty="0"/>
                <a:t>What are we measuring?</a:t>
              </a:r>
            </a:p>
          </p:txBody>
        </p:sp>
        <p:sp>
          <p:nvSpPr>
            <p:cNvPr id="13" name="Freeform 12">
              <a:extLst>
                <a:ext uri="{FF2B5EF4-FFF2-40B4-BE49-F238E27FC236}">
                  <a16:creationId xmlns:a16="http://schemas.microsoft.com/office/drawing/2014/main" id="{D031AE09-4BB5-A042-BE3C-FE7C04292875}"/>
                </a:ext>
              </a:extLst>
            </p:cNvPr>
            <p:cNvSpPr/>
            <p:nvPr/>
          </p:nvSpPr>
          <p:spPr>
            <a:xfrm>
              <a:off x="1677581" y="3891566"/>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4244308"/>
                <a:satOff val="7200"/>
                <a:lumOff val="-261"/>
                <a:alphaOff val="0"/>
              </a:schemeClr>
            </a:fillRef>
            <a:effectRef idx="0">
              <a:schemeClr val="accent2">
                <a:hueOff val="4244308"/>
                <a:satOff val="7200"/>
                <a:lumOff val="-261"/>
                <a:alphaOff val="0"/>
              </a:schemeClr>
            </a:effectRef>
            <a:fontRef idx="minor">
              <a:schemeClr val="lt1"/>
            </a:fontRef>
          </p:style>
          <p:txBody>
            <a:bodyPr spcFirstLastPara="0" vert="horz" wrap="square" lIns="123554" tIns="123554" rIns="1356760" bIns="123554" numCol="1" spcCol="1270" anchor="ctr" anchorCtr="0">
              <a:noAutofit/>
            </a:bodyPr>
            <a:lstStyle/>
            <a:p>
              <a:pPr defTabSz="1066800">
                <a:lnSpc>
                  <a:spcPct val="90000"/>
                </a:lnSpc>
                <a:spcBef>
                  <a:spcPct val="0"/>
                </a:spcBef>
                <a:spcAft>
                  <a:spcPct val="35000"/>
                </a:spcAft>
              </a:pPr>
              <a:r>
                <a:rPr lang="en-US" sz="2400" dirty="0" err="1"/>
                <a:t>Qorus</a:t>
              </a:r>
              <a:r>
                <a:rPr lang="en-US" sz="2400" dirty="0"/>
                <a:t> QI Reports</a:t>
              </a:r>
            </a:p>
          </p:txBody>
        </p:sp>
        <p:sp>
          <p:nvSpPr>
            <p:cNvPr id="14" name="Freeform 13">
              <a:extLst>
                <a:ext uri="{FF2B5EF4-FFF2-40B4-BE49-F238E27FC236}">
                  <a16:creationId xmlns:a16="http://schemas.microsoft.com/office/drawing/2014/main" id="{EF04762F-8CC0-5C47-AA76-AB259952367F}"/>
                </a:ext>
              </a:extLst>
            </p:cNvPr>
            <p:cNvSpPr/>
            <p:nvPr/>
          </p:nvSpPr>
          <p:spPr>
            <a:xfrm>
              <a:off x="2205990" y="5187354"/>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r>
                <a:rPr lang="en-US" sz="2400" dirty="0"/>
                <a:t>Basic SPC Interpretation</a:t>
              </a:r>
            </a:p>
          </p:txBody>
        </p:sp>
        <p:sp>
          <p:nvSpPr>
            <p:cNvPr id="15" name="Freeform 14">
              <a:extLst>
                <a:ext uri="{FF2B5EF4-FFF2-40B4-BE49-F238E27FC236}">
                  <a16:creationId xmlns:a16="http://schemas.microsoft.com/office/drawing/2014/main" id="{661B1530-E5DF-5142-AB14-D897B8B7E2B4}"/>
                </a:ext>
              </a:extLst>
            </p:cNvPr>
            <p:cNvSpPr/>
            <p:nvPr/>
          </p:nvSpPr>
          <p:spPr>
            <a:xfrm>
              <a:off x="6225326" y="2139760"/>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sp>
          <p:nvSpPr>
            <p:cNvPr id="16" name="Freeform 15">
              <a:extLst>
                <a:ext uri="{FF2B5EF4-FFF2-40B4-BE49-F238E27FC236}">
                  <a16:creationId xmlns:a16="http://schemas.microsoft.com/office/drawing/2014/main" id="{4058A04C-EF1B-9F49-93A7-D703B9E1A756}"/>
                </a:ext>
              </a:extLst>
            </p:cNvPr>
            <p:cNvSpPr/>
            <p:nvPr/>
          </p:nvSpPr>
          <p:spPr>
            <a:xfrm>
              <a:off x="6753735" y="3435548"/>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3138028"/>
                <a:satOff val="4888"/>
                <a:lumOff val="280"/>
                <a:alphaOff val="0"/>
              </a:schemeClr>
            </a:lnRef>
            <a:fillRef idx="1">
              <a:schemeClr val="accent2">
                <a:tint val="40000"/>
                <a:alpha val="90000"/>
                <a:hueOff val="3138028"/>
                <a:satOff val="4888"/>
                <a:lumOff val="280"/>
                <a:alphaOff val="0"/>
              </a:schemeClr>
            </a:fillRef>
            <a:effectRef idx="0">
              <a:schemeClr val="accent2">
                <a:tint val="40000"/>
                <a:alpha val="90000"/>
                <a:hueOff val="3138028"/>
                <a:satOff val="4888"/>
                <a:lumOff val="28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sp>
          <p:nvSpPr>
            <p:cNvPr id="17" name="Freeform 16">
              <a:extLst>
                <a:ext uri="{FF2B5EF4-FFF2-40B4-BE49-F238E27FC236}">
                  <a16:creationId xmlns:a16="http://schemas.microsoft.com/office/drawing/2014/main" id="{523DD156-BFC2-FD4E-92A0-4833DA825EE5}"/>
                </a:ext>
              </a:extLst>
            </p:cNvPr>
            <p:cNvSpPr/>
            <p:nvPr/>
          </p:nvSpPr>
          <p:spPr>
            <a:xfrm>
              <a:off x="7274257" y="4731336"/>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6276057"/>
                <a:satOff val="9776"/>
                <a:lumOff val="560"/>
                <a:alphaOff val="0"/>
              </a:schemeClr>
            </a:lnRef>
            <a:fillRef idx="1">
              <a:schemeClr val="accent2">
                <a:tint val="40000"/>
                <a:alpha val="90000"/>
                <a:hueOff val="6276057"/>
                <a:satOff val="9776"/>
                <a:lumOff val="560"/>
                <a:alphaOff val="0"/>
              </a:schemeClr>
            </a:fillRef>
            <a:effectRef idx="0">
              <a:schemeClr val="accent2">
                <a:tint val="40000"/>
                <a:alpha val="90000"/>
                <a:hueOff val="6276057"/>
                <a:satOff val="9776"/>
                <a:lumOff val="56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algn="ctr" defTabSz="1422400">
                <a:lnSpc>
                  <a:spcPct val="90000"/>
                </a:lnSpc>
                <a:spcBef>
                  <a:spcPct val="0"/>
                </a:spcBef>
                <a:spcAft>
                  <a:spcPct val="35000"/>
                </a:spcAft>
              </a:pPr>
              <a:endParaRPr lang="en-US" sz="3200" dirty="0"/>
            </a:p>
          </p:txBody>
        </p:sp>
      </p:grpSp>
    </p:spTree>
    <p:extLst>
      <p:ext uri="{BB962C8B-B14F-4D97-AF65-F5344CB8AC3E}">
        <p14:creationId xmlns:p14="http://schemas.microsoft.com/office/powerpoint/2010/main" val="64740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6D4EFAC-806A-4918-A277-9D5A3202504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4268" b="6364"/>
          <a:stretch/>
        </p:blipFill>
        <p:spPr>
          <a:xfrm>
            <a:off x="1556029" y="685800"/>
            <a:ext cx="9079941" cy="5367866"/>
          </a:xfrm>
          <a:prstGeom prst="rect">
            <a:avLst/>
          </a:prstGeom>
        </p:spPr>
      </p:pic>
      <p:sp>
        <p:nvSpPr>
          <p:cNvPr id="15" name="Oval 14">
            <a:extLst>
              <a:ext uri="{FF2B5EF4-FFF2-40B4-BE49-F238E27FC236}">
                <a16:creationId xmlns:a16="http://schemas.microsoft.com/office/drawing/2014/main" id="{1504CECA-7409-3702-401D-D032DF097BC8}"/>
              </a:ext>
            </a:extLst>
          </p:cNvPr>
          <p:cNvSpPr/>
          <p:nvPr/>
        </p:nvSpPr>
        <p:spPr>
          <a:xfrm rot="2287476">
            <a:off x="1463471" y="3689261"/>
            <a:ext cx="2558292" cy="845356"/>
          </a:xfrm>
          <a:prstGeom prst="ellipse">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A0390E8-6C43-953F-51BC-4F89DECCFD47}"/>
              </a:ext>
            </a:extLst>
          </p:cNvPr>
          <p:cNvSpPr txBox="1">
            <a:spLocks/>
          </p:cNvSpPr>
          <p:nvPr/>
        </p:nvSpPr>
        <p:spPr>
          <a:xfrm>
            <a:off x="384740" y="-6143"/>
            <a:ext cx="7879842" cy="7850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rPr>
              <a:t>Three Faces of Measurement</a:t>
            </a:r>
            <a:endParaRPr lang="en-US" dirty="0"/>
          </a:p>
        </p:txBody>
      </p:sp>
      <p:sp>
        <p:nvSpPr>
          <p:cNvPr id="4" name="TextBox 3">
            <a:extLst>
              <a:ext uri="{FF2B5EF4-FFF2-40B4-BE49-F238E27FC236}">
                <a16:creationId xmlns:a16="http://schemas.microsoft.com/office/drawing/2014/main" id="{C2C2A9C1-A676-1E5E-82F9-F6CAAC8173D9}"/>
              </a:ext>
            </a:extLst>
          </p:cNvPr>
          <p:cNvSpPr txBox="1"/>
          <p:nvPr/>
        </p:nvSpPr>
        <p:spPr>
          <a:xfrm>
            <a:off x="0" y="6200890"/>
            <a:ext cx="6121400" cy="646331"/>
          </a:xfrm>
          <a:prstGeom prst="rect">
            <a:avLst/>
          </a:prstGeom>
          <a:noFill/>
        </p:spPr>
        <p:txBody>
          <a:bodyPr wrap="square">
            <a:spAutoFit/>
          </a:bodyPr>
          <a:lstStyle/>
          <a:p>
            <a:r>
              <a:rPr lang="en-US" sz="1200" b="0" i="0" dirty="0">
                <a:solidFill>
                  <a:srgbClr val="212121"/>
                </a:solidFill>
                <a:effectLst/>
                <a:latin typeface="system-ui"/>
              </a:rPr>
              <a:t>Solberg LI, Mosser G, McDonald S. The three faces of performance measurement: improvement, accountability, and research. </a:t>
            </a:r>
            <a:r>
              <a:rPr lang="en-US" sz="1200" b="0" i="0" dirty="0" err="1">
                <a:solidFill>
                  <a:srgbClr val="212121"/>
                </a:solidFill>
                <a:effectLst/>
                <a:latin typeface="system-ui"/>
              </a:rPr>
              <a:t>Jt</a:t>
            </a:r>
            <a:r>
              <a:rPr lang="en-US" sz="1200" b="0" i="0" dirty="0">
                <a:solidFill>
                  <a:srgbClr val="212121"/>
                </a:solidFill>
                <a:effectLst/>
                <a:latin typeface="system-ui"/>
              </a:rPr>
              <a:t> Comm J Qual Improv. 1997 Mar;23(3):135-47. </a:t>
            </a:r>
            <a:r>
              <a:rPr lang="en-US" sz="1200" b="0" i="0" dirty="0" err="1">
                <a:solidFill>
                  <a:srgbClr val="212121"/>
                </a:solidFill>
                <a:effectLst/>
                <a:latin typeface="system-ui"/>
              </a:rPr>
              <a:t>doi</a:t>
            </a:r>
            <a:r>
              <a:rPr lang="en-US" sz="1200" b="0" i="0" dirty="0">
                <a:solidFill>
                  <a:srgbClr val="212121"/>
                </a:solidFill>
                <a:effectLst/>
                <a:latin typeface="system-ui"/>
              </a:rPr>
              <a:t>: 10.1016/s1070-3241(16)30305-4. PMID: 9103968.</a:t>
            </a:r>
            <a:endParaRPr lang="en-US" sz="1200" dirty="0"/>
          </a:p>
        </p:txBody>
      </p:sp>
      <p:pic>
        <p:nvPicPr>
          <p:cNvPr id="6" name="Picture 5" descr="A close-up of a newspaper&#10;&#10;Description automatically generated">
            <a:extLst>
              <a:ext uri="{FF2B5EF4-FFF2-40B4-BE49-F238E27FC236}">
                <a16:creationId xmlns:a16="http://schemas.microsoft.com/office/drawing/2014/main" id="{960A6516-76C6-611E-DA52-93B65F98B323}"/>
              </a:ext>
            </a:extLst>
          </p:cNvPr>
          <p:cNvPicPr>
            <a:picLocks noChangeAspect="1"/>
          </p:cNvPicPr>
          <p:nvPr/>
        </p:nvPicPr>
        <p:blipFill>
          <a:blip r:embed="rId5"/>
          <a:stretch>
            <a:fillRect/>
          </a:stretch>
        </p:blipFill>
        <p:spPr>
          <a:xfrm>
            <a:off x="5996790" y="871813"/>
            <a:ext cx="4209891" cy="5300387"/>
          </a:xfrm>
          <a:prstGeom prst="rect">
            <a:avLst/>
          </a:prstGeom>
        </p:spPr>
      </p:pic>
    </p:spTree>
    <p:extLst>
      <p:ext uri="{BB962C8B-B14F-4D97-AF65-F5344CB8AC3E}">
        <p14:creationId xmlns:p14="http://schemas.microsoft.com/office/powerpoint/2010/main" val="10056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5DC29A-A134-B607-3B14-3D5C4E23B361}"/>
              </a:ext>
            </a:extLst>
          </p:cNvPr>
          <p:cNvPicPr>
            <a:picLocks noChangeAspect="1"/>
          </p:cNvPicPr>
          <p:nvPr/>
        </p:nvPicPr>
        <p:blipFill rotWithShape="1">
          <a:blip r:embed="rId3"/>
          <a:srcRect t="32891" r="39792"/>
          <a:stretch/>
        </p:blipFill>
        <p:spPr>
          <a:xfrm>
            <a:off x="6648197" y="1763301"/>
            <a:ext cx="2791949" cy="2471875"/>
          </a:xfrm>
          <a:prstGeom prst="rect">
            <a:avLst/>
          </a:prstGeom>
        </p:spPr>
      </p:pic>
      <p:pic>
        <p:nvPicPr>
          <p:cNvPr id="9" name="Picture 8">
            <a:extLst>
              <a:ext uri="{FF2B5EF4-FFF2-40B4-BE49-F238E27FC236}">
                <a16:creationId xmlns:a16="http://schemas.microsoft.com/office/drawing/2014/main" id="{0B4F686E-4149-DDD8-76A4-E4A963DB2855}"/>
              </a:ext>
            </a:extLst>
          </p:cNvPr>
          <p:cNvPicPr>
            <a:picLocks noChangeAspect="1"/>
          </p:cNvPicPr>
          <p:nvPr/>
        </p:nvPicPr>
        <p:blipFill>
          <a:blip r:embed="rId4"/>
          <a:stretch>
            <a:fillRect/>
          </a:stretch>
        </p:blipFill>
        <p:spPr>
          <a:xfrm>
            <a:off x="878583" y="1895358"/>
            <a:ext cx="5217417" cy="4308231"/>
          </a:xfrm>
          <a:prstGeom prst="rect">
            <a:avLst/>
          </a:prstGeom>
        </p:spPr>
      </p:pic>
      <p:pic>
        <p:nvPicPr>
          <p:cNvPr id="10" name="Picture 9">
            <a:extLst>
              <a:ext uri="{FF2B5EF4-FFF2-40B4-BE49-F238E27FC236}">
                <a16:creationId xmlns:a16="http://schemas.microsoft.com/office/drawing/2014/main" id="{D1E908C8-E046-2DEE-5E4C-4F627C569EAB}"/>
              </a:ext>
            </a:extLst>
          </p:cNvPr>
          <p:cNvPicPr>
            <a:picLocks noChangeAspect="1"/>
          </p:cNvPicPr>
          <p:nvPr/>
        </p:nvPicPr>
        <p:blipFill>
          <a:blip r:embed="rId5"/>
          <a:stretch>
            <a:fillRect/>
          </a:stretch>
        </p:blipFill>
        <p:spPr>
          <a:xfrm>
            <a:off x="9177963" y="4072467"/>
            <a:ext cx="2380950" cy="2327855"/>
          </a:xfrm>
          <a:prstGeom prst="rect">
            <a:avLst/>
          </a:prstGeom>
        </p:spPr>
      </p:pic>
      <p:sp>
        <p:nvSpPr>
          <p:cNvPr id="11" name="Text Box 5">
            <a:extLst>
              <a:ext uri="{FF2B5EF4-FFF2-40B4-BE49-F238E27FC236}">
                <a16:creationId xmlns:a16="http://schemas.microsoft.com/office/drawing/2014/main" id="{D793EC25-EF77-EE5A-F219-4EEC306E57D0}"/>
              </a:ext>
            </a:extLst>
          </p:cNvPr>
          <p:cNvSpPr txBox="1">
            <a:spLocks noChangeArrowheads="1"/>
          </p:cNvSpPr>
          <p:nvPr/>
        </p:nvSpPr>
        <p:spPr bwMode="auto">
          <a:xfrm rot="3534378">
            <a:off x="8753317" y="5273077"/>
            <a:ext cx="2033218" cy="338554"/>
          </a:xfrm>
          <a:prstGeom prst="rect">
            <a:avLst/>
          </a:prstGeom>
          <a:noFill/>
          <a:ln w="12700">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sym typeface="Arial"/>
              </a:rPr>
              <a:t>Improvement</a:t>
            </a:r>
          </a:p>
        </p:txBody>
      </p:sp>
      <p:sp>
        <p:nvSpPr>
          <p:cNvPr id="12" name="Title 1">
            <a:extLst>
              <a:ext uri="{FF2B5EF4-FFF2-40B4-BE49-F238E27FC236}">
                <a16:creationId xmlns:a16="http://schemas.microsoft.com/office/drawing/2014/main" id="{9C0C7E28-F92D-5613-167C-06115071EFD1}"/>
              </a:ext>
            </a:extLst>
          </p:cNvPr>
          <p:cNvSpPr txBox="1">
            <a:spLocks/>
          </p:cNvSpPr>
          <p:nvPr/>
        </p:nvSpPr>
        <p:spPr>
          <a:xfrm>
            <a:off x="93133" y="1"/>
            <a:ext cx="11734800" cy="776748"/>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38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sym typeface="Arial"/>
              </a:rPr>
              <a:t>Improvement Measurement: </a:t>
            </a:r>
            <a:r>
              <a:rPr lang="en-US" sz="3800" b="0" dirty="0">
                <a:solidFill>
                  <a:schemeClr val="tx1"/>
                </a:solidFill>
                <a:latin typeface="Calibri Light" panose="020F0302020204030204" pitchFamily="34" charset="0"/>
                <a:cs typeface="Calibri Light" panose="020F0302020204030204" pitchFamily="34" charset="0"/>
                <a:sym typeface="Arial"/>
              </a:rPr>
              <a:t>I</a:t>
            </a:r>
            <a:r>
              <a:rPr kumimoji="0" lang="en-US" sz="38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sym typeface="Arial"/>
              </a:rPr>
              <a:t>nforming</a:t>
            </a:r>
            <a:r>
              <a:rPr kumimoji="0" lang="en-US" sz="38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sym typeface="Arial"/>
              </a:rPr>
              <a:t> </a:t>
            </a:r>
            <a:r>
              <a:rPr lang="en-US" sz="3800" b="0" dirty="0">
                <a:solidFill>
                  <a:schemeClr val="tx1"/>
                </a:solidFill>
                <a:latin typeface="Calibri Light" panose="020F0302020204030204" pitchFamily="34" charset="0"/>
                <a:cs typeface="Calibri Light" panose="020F0302020204030204" pitchFamily="34" charset="0"/>
                <a:sym typeface="Arial"/>
              </a:rPr>
              <a:t>I</a:t>
            </a:r>
            <a:r>
              <a:rPr kumimoji="0" lang="en-US" sz="38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sym typeface="Arial"/>
              </a:rPr>
              <a:t>ntelligent</a:t>
            </a:r>
            <a:r>
              <a:rPr kumimoji="0" lang="en-US" sz="38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sym typeface="Arial"/>
              </a:rPr>
              <a:t> Action</a:t>
            </a:r>
          </a:p>
        </p:txBody>
      </p:sp>
    </p:spTree>
    <p:extLst>
      <p:ext uri="{BB962C8B-B14F-4D97-AF65-F5344CB8AC3E}">
        <p14:creationId xmlns:p14="http://schemas.microsoft.com/office/powerpoint/2010/main" val="10418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F479B2E-505E-8126-3C81-7E75714411DA}"/>
              </a:ext>
            </a:extLst>
          </p:cNvPr>
          <p:cNvSpPr txBox="1">
            <a:spLocks/>
          </p:cNvSpPr>
          <p:nvPr/>
        </p:nvSpPr>
        <p:spPr>
          <a:xfrm>
            <a:off x="171100" y="152140"/>
            <a:ext cx="11669208" cy="633306"/>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32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IBD </a:t>
            </a:r>
            <a:r>
              <a:rPr kumimoji="0" lang="en-US" sz="32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Qorus</a:t>
            </a:r>
            <a:r>
              <a:rPr kumimoji="0" lang="en-US" sz="32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 Data Collection Tool: The IBD </a:t>
            </a:r>
            <a:r>
              <a:rPr kumimoji="0" lang="en-US" sz="32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Qorus</a:t>
            </a:r>
            <a:r>
              <a:rPr kumimoji="0" lang="en-US" sz="32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 </a:t>
            </a:r>
            <a:r>
              <a:rPr kumimoji="0" lang="en-US" sz="32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Previsit</a:t>
            </a:r>
            <a:r>
              <a:rPr kumimoji="0" lang="en-US" sz="32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 Survey (PVS)</a:t>
            </a:r>
          </a:p>
        </p:txBody>
      </p:sp>
      <p:sp>
        <p:nvSpPr>
          <p:cNvPr id="18" name="Text Box 5">
            <a:extLst>
              <a:ext uri="{FF2B5EF4-FFF2-40B4-BE49-F238E27FC236}">
                <a16:creationId xmlns:a16="http://schemas.microsoft.com/office/drawing/2014/main" id="{EB7209DA-2D3D-5E5F-5EBD-FEA186A70A70}"/>
              </a:ext>
            </a:extLst>
          </p:cNvPr>
          <p:cNvSpPr txBox="1">
            <a:spLocks noChangeArrowheads="1"/>
          </p:cNvSpPr>
          <p:nvPr/>
        </p:nvSpPr>
        <p:spPr bwMode="auto">
          <a:xfrm rot="3534378">
            <a:off x="6271740" y="5719731"/>
            <a:ext cx="2725977" cy="246221"/>
          </a:xfrm>
          <a:prstGeom prst="rect">
            <a:avLst/>
          </a:prstGeom>
          <a:noFill/>
          <a:ln w="12700">
            <a:noFill/>
            <a:miter lim="800000"/>
            <a:headEnd/>
            <a:tailEnd/>
          </a:ln>
        </p:spPr>
        <p:txBody>
          <a:bodyPr>
            <a:spAutoFit/>
          </a:bodyPr>
          <a:lstStyle/>
          <a:p>
            <a:pPr algn="ctr" defTabSz="914400">
              <a:spcBef>
                <a:spcPct val="50000"/>
              </a:spcBef>
              <a:defRPr/>
            </a:pPr>
            <a:r>
              <a:rPr lang="en-US" sz="1000" b="1" dirty="0">
                <a:solidFill>
                  <a:prstClr val="white"/>
                </a:solidFill>
                <a:latin typeface="Arial" pitchFamily="34" charset="0"/>
                <a:cs typeface="Arial" pitchFamily="34" charset="0"/>
                <a:sym typeface="Arial"/>
              </a:rPr>
              <a:t>Improvement</a:t>
            </a:r>
          </a:p>
        </p:txBody>
      </p:sp>
      <p:pic>
        <p:nvPicPr>
          <p:cNvPr id="19" name="Picture 18">
            <a:extLst>
              <a:ext uri="{FF2B5EF4-FFF2-40B4-BE49-F238E27FC236}">
                <a16:creationId xmlns:a16="http://schemas.microsoft.com/office/drawing/2014/main" id="{B12803BD-01A4-DEF3-3A94-2403D519BD12}"/>
              </a:ext>
            </a:extLst>
          </p:cNvPr>
          <p:cNvPicPr>
            <a:picLocks noChangeAspect="1"/>
          </p:cNvPicPr>
          <p:nvPr/>
        </p:nvPicPr>
        <p:blipFill>
          <a:blip r:embed="rId3"/>
          <a:stretch>
            <a:fillRect/>
          </a:stretch>
        </p:blipFill>
        <p:spPr>
          <a:xfrm>
            <a:off x="1071716" y="981435"/>
            <a:ext cx="4645230" cy="5650856"/>
          </a:xfrm>
          <a:prstGeom prst="rect">
            <a:avLst/>
          </a:prstGeom>
          <a:ln w="25400">
            <a:solidFill>
              <a:srgbClr val="0070C0"/>
            </a:solidFill>
          </a:ln>
        </p:spPr>
      </p:pic>
      <p:pic>
        <p:nvPicPr>
          <p:cNvPr id="20" name="Picture 19">
            <a:extLst>
              <a:ext uri="{FF2B5EF4-FFF2-40B4-BE49-F238E27FC236}">
                <a16:creationId xmlns:a16="http://schemas.microsoft.com/office/drawing/2014/main" id="{315F58E8-1DF9-B5BE-7D26-83EBD470D159}"/>
              </a:ext>
            </a:extLst>
          </p:cNvPr>
          <p:cNvPicPr>
            <a:picLocks noChangeAspect="1"/>
          </p:cNvPicPr>
          <p:nvPr/>
        </p:nvPicPr>
        <p:blipFill>
          <a:blip r:embed="rId4"/>
          <a:stretch>
            <a:fillRect/>
          </a:stretch>
        </p:blipFill>
        <p:spPr>
          <a:xfrm>
            <a:off x="6849962" y="982646"/>
            <a:ext cx="4742270" cy="5649646"/>
          </a:xfrm>
          <a:prstGeom prst="rect">
            <a:avLst/>
          </a:prstGeom>
          <a:ln w="25400">
            <a:solidFill>
              <a:srgbClr val="0070C0"/>
            </a:solidFill>
          </a:ln>
        </p:spPr>
      </p:pic>
      <p:sp>
        <p:nvSpPr>
          <p:cNvPr id="24" name="Text Box 5">
            <a:extLst>
              <a:ext uri="{FF2B5EF4-FFF2-40B4-BE49-F238E27FC236}">
                <a16:creationId xmlns:a16="http://schemas.microsoft.com/office/drawing/2014/main" id="{8E0A621F-510C-C575-BFA4-E8B49F5E2354}"/>
              </a:ext>
            </a:extLst>
          </p:cNvPr>
          <p:cNvSpPr txBox="1">
            <a:spLocks noChangeArrowheads="1"/>
          </p:cNvSpPr>
          <p:nvPr/>
        </p:nvSpPr>
        <p:spPr bwMode="auto">
          <a:xfrm rot="3534378">
            <a:off x="6271739" y="5719732"/>
            <a:ext cx="2725977" cy="246221"/>
          </a:xfrm>
          <a:prstGeom prst="rect">
            <a:avLst/>
          </a:prstGeom>
          <a:noFill/>
          <a:ln w="12700">
            <a:noFill/>
            <a:miter lim="800000"/>
            <a:headEnd/>
            <a:tailEnd/>
          </a:ln>
        </p:spPr>
        <p:txBody>
          <a:bodyPr>
            <a:spAutoFit/>
          </a:bodyPr>
          <a:lstStyle/>
          <a:p>
            <a:pPr algn="ctr" defTabSz="914400">
              <a:spcBef>
                <a:spcPct val="50000"/>
              </a:spcBef>
              <a:defRPr/>
            </a:pPr>
            <a:r>
              <a:rPr lang="en-US" sz="1000" b="1" dirty="0">
                <a:solidFill>
                  <a:prstClr val="white"/>
                </a:solidFill>
                <a:latin typeface="Arial" pitchFamily="34" charset="0"/>
                <a:cs typeface="Arial" pitchFamily="34" charset="0"/>
                <a:sym typeface="Arial"/>
              </a:rPr>
              <a:t>Improvement</a:t>
            </a:r>
          </a:p>
        </p:txBody>
      </p:sp>
    </p:spTree>
    <p:extLst>
      <p:ext uri="{BB962C8B-B14F-4D97-AF65-F5344CB8AC3E}">
        <p14:creationId xmlns:p14="http://schemas.microsoft.com/office/powerpoint/2010/main" val="7642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35263F-4893-5759-F950-6C00AAFA1A9D}"/>
              </a:ext>
            </a:extLst>
          </p:cNvPr>
          <p:cNvSpPr txBox="1">
            <a:spLocks/>
          </p:cNvSpPr>
          <p:nvPr/>
        </p:nvSpPr>
        <p:spPr>
          <a:xfrm>
            <a:off x="259352" y="205954"/>
            <a:ext cx="4998189" cy="646085"/>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40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IBD </a:t>
            </a:r>
            <a:r>
              <a:rPr kumimoji="0" lang="en-US" sz="40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Qorus</a:t>
            </a:r>
            <a:r>
              <a:rPr kumimoji="0" lang="en-US" sz="40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 QI Reports</a:t>
            </a:r>
          </a:p>
        </p:txBody>
      </p:sp>
      <p:sp>
        <p:nvSpPr>
          <p:cNvPr id="7" name="Line Callout 1 6">
            <a:extLst>
              <a:ext uri="{FF2B5EF4-FFF2-40B4-BE49-F238E27FC236}">
                <a16:creationId xmlns:a16="http://schemas.microsoft.com/office/drawing/2014/main" id="{6AE45565-0618-0F31-1180-99E6A4A234D5}"/>
              </a:ext>
            </a:extLst>
          </p:cNvPr>
          <p:cNvSpPr/>
          <p:nvPr/>
        </p:nvSpPr>
        <p:spPr>
          <a:xfrm>
            <a:off x="10519720" y="1968484"/>
            <a:ext cx="1672280" cy="488878"/>
          </a:xfrm>
          <a:prstGeom prst="borderCallout1">
            <a:avLst>
              <a:gd name="adj1" fmla="val 48246"/>
              <a:gd name="adj2" fmla="val -6345"/>
              <a:gd name="adj3" fmla="val 74670"/>
              <a:gd name="adj4" fmla="val -31226"/>
            </a:avLst>
          </a:prstGeom>
          <a:noFill/>
          <a:ln w="222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A70"/>
                </a:solidFill>
                <a:effectLst/>
                <a:uLnTx/>
                <a:uFillTx/>
                <a:latin typeface="Arial"/>
                <a:ea typeface="+mn-ea"/>
                <a:cs typeface="+mn-cs"/>
                <a:sym typeface="Arial"/>
              </a:rPr>
              <a:t>Your site over time</a:t>
            </a:r>
          </a:p>
        </p:txBody>
      </p:sp>
      <p:sp>
        <p:nvSpPr>
          <p:cNvPr id="8" name="Line Callout 1 7">
            <a:extLst>
              <a:ext uri="{FF2B5EF4-FFF2-40B4-BE49-F238E27FC236}">
                <a16:creationId xmlns:a16="http://schemas.microsoft.com/office/drawing/2014/main" id="{48AED763-F18C-F8EA-37DB-65B920A4489D}"/>
              </a:ext>
            </a:extLst>
          </p:cNvPr>
          <p:cNvSpPr/>
          <p:nvPr/>
        </p:nvSpPr>
        <p:spPr>
          <a:xfrm>
            <a:off x="10519720" y="3325320"/>
            <a:ext cx="1672280" cy="488878"/>
          </a:xfrm>
          <a:prstGeom prst="borderCallout1">
            <a:avLst>
              <a:gd name="adj1" fmla="val 48246"/>
              <a:gd name="adj2" fmla="val -6345"/>
              <a:gd name="adj3" fmla="val 74670"/>
              <a:gd name="adj4" fmla="val -31226"/>
            </a:avLst>
          </a:prstGeom>
          <a:noFill/>
          <a:ln w="222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A70"/>
                </a:solidFill>
                <a:effectLst/>
                <a:uLnTx/>
                <a:uFillTx/>
                <a:latin typeface="Arial"/>
                <a:ea typeface="+mn-ea"/>
                <a:cs typeface="+mn-cs"/>
                <a:sym typeface="Arial"/>
              </a:rPr>
              <a:t>Collaborative over time</a:t>
            </a:r>
          </a:p>
        </p:txBody>
      </p:sp>
      <p:sp>
        <p:nvSpPr>
          <p:cNvPr id="9" name="Line Callout 1 8">
            <a:extLst>
              <a:ext uri="{FF2B5EF4-FFF2-40B4-BE49-F238E27FC236}">
                <a16:creationId xmlns:a16="http://schemas.microsoft.com/office/drawing/2014/main" id="{7FC42E5D-D863-2DB1-20CD-5A8B3D06BEE9}"/>
              </a:ext>
            </a:extLst>
          </p:cNvPr>
          <p:cNvSpPr/>
          <p:nvPr/>
        </p:nvSpPr>
        <p:spPr>
          <a:xfrm>
            <a:off x="10519720" y="4645077"/>
            <a:ext cx="1672280" cy="488878"/>
          </a:xfrm>
          <a:prstGeom prst="borderCallout1">
            <a:avLst>
              <a:gd name="adj1" fmla="val 48246"/>
              <a:gd name="adj2" fmla="val -6345"/>
              <a:gd name="adj3" fmla="val 74670"/>
              <a:gd name="adj4" fmla="val -31226"/>
            </a:avLst>
          </a:prstGeom>
          <a:noFill/>
          <a:ln w="222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A70"/>
                </a:solidFill>
                <a:effectLst/>
                <a:uLnTx/>
                <a:uFillTx/>
                <a:latin typeface="Arial"/>
                <a:ea typeface="+mn-ea"/>
                <a:cs typeface="+mn-cs"/>
                <a:sym typeface="Arial"/>
              </a:rPr>
              <a:t>Collaborative by site</a:t>
            </a:r>
          </a:p>
        </p:txBody>
      </p:sp>
      <p:pic>
        <p:nvPicPr>
          <p:cNvPr id="3" name="Picture 2" descr="A screenshot of a graph&#10;&#10;Description automatically generated">
            <a:extLst>
              <a:ext uri="{FF2B5EF4-FFF2-40B4-BE49-F238E27FC236}">
                <a16:creationId xmlns:a16="http://schemas.microsoft.com/office/drawing/2014/main" id="{2B6CD94E-2D12-F2DF-B105-70E9A7C68864}"/>
              </a:ext>
            </a:extLst>
          </p:cNvPr>
          <p:cNvPicPr>
            <a:picLocks noChangeAspect="1"/>
          </p:cNvPicPr>
          <p:nvPr/>
        </p:nvPicPr>
        <p:blipFill>
          <a:blip r:embed="rId3"/>
          <a:stretch>
            <a:fillRect/>
          </a:stretch>
        </p:blipFill>
        <p:spPr>
          <a:xfrm>
            <a:off x="0" y="1222320"/>
            <a:ext cx="9879106" cy="4842201"/>
          </a:xfrm>
          <a:prstGeom prst="rect">
            <a:avLst/>
          </a:prstGeom>
        </p:spPr>
      </p:pic>
    </p:spTree>
    <p:extLst>
      <p:ext uri="{BB962C8B-B14F-4D97-AF65-F5344CB8AC3E}">
        <p14:creationId xmlns:p14="http://schemas.microsoft.com/office/powerpoint/2010/main" val="11684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Description automatically generated">
            <a:extLst>
              <a:ext uri="{FF2B5EF4-FFF2-40B4-BE49-F238E27FC236}">
                <a16:creationId xmlns:a16="http://schemas.microsoft.com/office/drawing/2014/main" id="{6B4AFF73-1905-7E32-7117-3E1E8E222E36}"/>
              </a:ext>
            </a:extLst>
          </p:cNvPr>
          <p:cNvPicPr>
            <a:picLocks noChangeAspect="1"/>
          </p:cNvPicPr>
          <p:nvPr/>
        </p:nvPicPr>
        <p:blipFill>
          <a:blip r:embed="rId3"/>
          <a:stretch>
            <a:fillRect/>
          </a:stretch>
        </p:blipFill>
        <p:spPr>
          <a:xfrm>
            <a:off x="0" y="1222320"/>
            <a:ext cx="11497970" cy="5635680"/>
          </a:xfrm>
          <a:prstGeom prst="rect">
            <a:avLst/>
          </a:prstGeom>
        </p:spPr>
      </p:pic>
      <p:sp>
        <p:nvSpPr>
          <p:cNvPr id="7" name="Line Callout 1 6">
            <a:extLst>
              <a:ext uri="{FF2B5EF4-FFF2-40B4-BE49-F238E27FC236}">
                <a16:creationId xmlns:a16="http://schemas.microsoft.com/office/drawing/2014/main" id="{4FD5A4E7-8594-BF89-A95A-FE686C1B0913}"/>
              </a:ext>
            </a:extLst>
          </p:cNvPr>
          <p:cNvSpPr/>
          <p:nvPr/>
        </p:nvSpPr>
        <p:spPr>
          <a:xfrm>
            <a:off x="3644997" y="792741"/>
            <a:ext cx="1997005" cy="488878"/>
          </a:xfrm>
          <a:prstGeom prst="borderCallout1">
            <a:avLst>
              <a:gd name="adj1" fmla="val 48246"/>
              <a:gd name="adj2" fmla="val -6345"/>
              <a:gd name="adj3" fmla="val 86087"/>
              <a:gd name="adj4" fmla="val -22303"/>
            </a:avLst>
          </a:prstGeom>
          <a:solidFill>
            <a:schemeClr val="bg1"/>
          </a:solidFill>
          <a:ln w="222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mn-ea"/>
                <a:cs typeface="+mn-cs"/>
                <a:sym typeface="Arial"/>
              </a:rPr>
              <a:t>Which way is better?</a:t>
            </a:r>
          </a:p>
        </p:txBody>
      </p:sp>
      <p:sp>
        <p:nvSpPr>
          <p:cNvPr id="8" name="Line Callout 1 7">
            <a:extLst>
              <a:ext uri="{FF2B5EF4-FFF2-40B4-BE49-F238E27FC236}">
                <a16:creationId xmlns:a16="http://schemas.microsoft.com/office/drawing/2014/main" id="{69EFC003-F7A0-86CE-C070-B28ED7454E55}"/>
              </a:ext>
            </a:extLst>
          </p:cNvPr>
          <p:cNvSpPr/>
          <p:nvPr/>
        </p:nvSpPr>
        <p:spPr>
          <a:xfrm>
            <a:off x="10272399" y="129895"/>
            <a:ext cx="1672280" cy="488878"/>
          </a:xfrm>
          <a:prstGeom prst="borderCallout1">
            <a:avLst>
              <a:gd name="adj1" fmla="val 48246"/>
              <a:gd name="adj2" fmla="val -6345"/>
              <a:gd name="adj3" fmla="val 208999"/>
              <a:gd name="adj4" fmla="val -12123"/>
            </a:avLst>
          </a:prstGeom>
          <a:solidFill>
            <a:schemeClr val="bg1"/>
          </a:solidFill>
          <a:ln w="222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A70"/>
                </a:solidFill>
                <a:effectLst/>
                <a:uLnTx/>
                <a:uFillTx/>
                <a:latin typeface="Arial"/>
                <a:ea typeface="+mn-ea"/>
                <a:cs typeface="+mn-cs"/>
                <a:sym typeface="Arial"/>
              </a:rPr>
              <a:t>Date range</a:t>
            </a:r>
          </a:p>
        </p:txBody>
      </p:sp>
      <p:sp>
        <p:nvSpPr>
          <p:cNvPr id="9" name="Line Callout 1 8">
            <a:extLst>
              <a:ext uri="{FF2B5EF4-FFF2-40B4-BE49-F238E27FC236}">
                <a16:creationId xmlns:a16="http://schemas.microsoft.com/office/drawing/2014/main" id="{350E52ED-E8BE-874E-5AE7-FC758876C97D}"/>
              </a:ext>
            </a:extLst>
          </p:cNvPr>
          <p:cNvSpPr/>
          <p:nvPr/>
        </p:nvSpPr>
        <p:spPr>
          <a:xfrm>
            <a:off x="10271367" y="1891773"/>
            <a:ext cx="1672280" cy="488878"/>
          </a:xfrm>
          <a:prstGeom prst="borderCallout1">
            <a:avLst>
              <a:gd name="adj1" fmla="val 48246"/>
              <a:gd name="adj2" fmla="val -6345"/>
              <a:gd name="adj3" fmla="val 165519"/>
              <a:gd name="adj4" fmla="val -49689"/>
            </a:avLst>
          </a:prstGeom>
          <a:solidFill>
            <a:schemeClr val="bg1"/>
          </a:solidFill>
          <a:ln w="22225"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B050"/>
                </a:solidFill>
                <a:effectLst/>
                <a:uLnTx/>
                <a:uFillTx/>
                <a:latin typeface="Arial"/>
                <a:ea typeface="+mn-ea"/>
                <a:cs typeface="+mn-cs"/>
                <a:sym typeface="Arial"/>
              </a:rPr>
              <a:t>Average</a:t>
            </a:r>
          </a:p>
        </p:txBody>
      </p:sp>
      <p:sp>
        <p:nvSpPr>
          <p:cNvPr id="11" name="Oval 10">
            <a:extLst>
              <a:ext uri="{FF2B5EF4-FFF2-40B4-BE49-F238E27FC236}">
                <a16:creationId xmlns:a16="http://schemas.microsoft.com/office/drawing/2014/main" id="{9711D45C-4D35-5698-C849-9A962813359C}"/>
              </a:ext>
            </a:extLst>
          </p:cNvPr>
          <p:cNvSpPr/>
          <p:nvPr/>
        </p:nvSpPr>
        <p:spPr>
          <a:xfrm>
            <a:off x="1872501" y="1222320"/>
            <a:ext cx="1326819" cy="303738"/>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0000"/>
              </a:solidFill>
              <a:effectLst/>
              <a:uLnTx/>
              <a:uFillTx/>
              <a:latin typeface="Arial"/>
              <a:ea typeface="+mn-ea"/>
              <a:cs typeface="+mn-cs"/>
              <a:sym typeface="Arial"/>
            </a:endParaRPr>
          </a:p>
        </p:txBody>
      </p:sp>
      <p:sp>
        <p:nvSpPr>
          <p:cNvPr id="12" name="Oval 11">
            <a:extLst>
              <a:ext uri="{FF2B5EF4-FFF2-40B4-BE49-F238E27FC236}">
                <a16:creationId xmlns:a16="http://schemas.microsoft.com/office/drawing/2014/main" id="{47C1011C-65D6-15E2-67FC-E0C39709F937}"/>
              </a:ext>
            </a:extLst>
          </p:cNvPr>
          <p:cNvSpPr/>
          <p:nvPr/>
        </p:nvSpPr>
        <p:spPr>
          <a:xfrm>
            <a:off x="694030" y="1455586"/>
            <a:ext cx="3198701" cy="303738"/>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65FE4F7D-D2D1-73E4-F944-3FC40EE39C3B}"/>
              </a:ext>
            </a:extLst>
          </p:cNvPr>
          <p:cNvSpPr/>
          <p:nvPr/>
        </p:nvSpPr>
        <p:spPr>
          <a:xfrm rot="16200000">
            <a:off x="10590383" y="5663172"/>
            <a:ext cx="1034247" cy="394341"/>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FA339D12-2BF7-E456-F6FF-54491C8EBED6}"/>
              </a:ext>
            </a:extLst>
          </p:cNvPr>
          <p:cNvSpPr txBox="1">
            <a:spLocks/>
          </p:cNvSpPr>
          <p:nvPr/>
        </p:nvSpPr>
        <p:spPr>
          <a:xfrm>
            <a:off x="259352" y="205954"/>
            <a:ext cx="4998189" cy="646085"/>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40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IBD </a:t>
            </a:r>
            <a:r>
              <a:rPr kumimoji="0" lang="en-US" sz="4000" b="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Qorus</a:t>
            </a:r>
            <a:r>
              <a:rPr kumimoji="0" lang="en-US" sz="40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 QI Reports</a:t>
            </a:r>
          </a:p>
        </p:txBody>
      </p:sp>
      <p:sp>
        <p:nvSpPr>
          <p:cNvPr id="14" name="Oval 13">
            <a:extLst>
              <a:ext uri="{FF2B5EF4-FFF2-40B4-BE49-F238E27FC236}">
                <a16:creationId xmlns:a16="http://schemas.microsoft.com/office/drawing/2014/main" id="{272B24E6-5B49-E5FB-6933-297C5B0D6261}"/>
              </a:ext>
            </a:extLst>
          </p:cNvPr>
          <p:cNvSpPr/>
          <p:nvPr/>
        </p:nvSpPr>
        <p:spPr>
          <a:xfrm>
            <a:off x="4643499" y="6257108"/>
            <a:ext cx="3198701" cy="644173"/>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 name="Line Callout 1 3">
            <a:extLst>
              <a:ext uri="{FF2B5EF4-FFF2-40B4-BE49-F238E27FC236}">
                <a16:creationId xmlns:a16="http://schemas.microsoft.com/office/drawing/2014/main" id="{11DA47CA-E600-F6B3-925F-E966E900C4BC}"/>
              </a:ext>
            </a:extLst>
          </p:cNvPr>
          <p:cNvSpPr/>
          <p:nvPr/>
        </p:nvSpPr>
        <p:spPr>
          <a:xfrm>
            <a:off x="6701588" y="1129750"/>
            <a:ext cx="1672280" cy="488878"/>
          </a:xfrm>
          <a:prstGeom prst="borderCallout1">
            <a:avLst>
              <a:gd name="adj1" fmla="val 48246"/>
              <a:gd name="adj2" fmla="val -6345"/>
              <a:gd name="adj3" fmla="val 141642"/>
              <a:gd name="adj4" fmla="val -33401"/>
            </a:avLst>
          </a:prstGeom>
          <a:solidFill>
            <a:schemeClr val="bg1"/>
          </a:solidFill>
          <a:ln w="22225"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B050"/>
                </a:solidFill>
                <a:effectLst/>
                <a:uLnTx/>
                <a:uFillTx/>
                <a:latin typeface="Arial"/>
                <a:ea typeface="+mn-ea"/>
                <a:cs typeface="+mn-cs"/>
                <a:sym typeface="Arial"/>
              </a:rPr>
              <a:t>Average</a:t>
            </a:r>
          </a:p>
        </p:txBody>
      </p:sp>
    </p:spTree>
    <p:extLst>
      <p:ext uri="{BB962C8B-B14F-4D97-AF65-F5344CB8AC3E}">
        <p14:creationId xmlns:p14="http://schemas.microsoft.com/office/powerpoint/2010/main" val="14346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4B78A5-C07D-E998-A0FF-8462FC7755FD}"/>
              </a:ext>
            </a:extLst>
          </p:cNvPr>
          <p:cNvPicPr>
            <a:picLocks noChangeAspect="1"/>
          </p:cNvPicPr>
          <p:nvPr/>
        </p:nvPicPr>
        <p:blipFill>
          <a:blip r:embed="rId3"/>
          <a:stretch>
            <a:fillRect/>
          </a:stretch>
        </p:blipFill>
        <p:spPr>
          <a:xfrm>
            <a:off x="0" y="4607858"/>
            <a:ext cx="9548467" cy="2250141"/>
          </a:xfrm>
          <a:prstGeom prst="rect">
            <a:avLst/>
          </a:prstGeom>
        </p:spPr>
      </p:pic>
      <p:pic>
        <p:nvPicPr>
          <p:cNvPr id="5" name="Picture 4">
            <a:extLst>
              <a:ext uri="{FF2B5EF4-FFF2-40B4-BE49-F238E27FC236}">
                <a16:creationId xmlns:a16="http://schemas.microsoft.com/office/drawing/2014/main" id="{8B69BED6-51AE-1CBD-DB01-92A65EA76C71}"/>
              </a:ext>
            </a:extLst>
          </p:cNvPr>
          <p:cNvPicPr>
            <a:picLocks noChangeAspect="1"/>
          </p:cNvPicPr>
          <p:nvPr/>
        </p:nvPicPr>
        <p:blipFill>
          <a:blip r:embed="rId4"/>
          <a:stretch>
            <a:fillRect/>
          </a:stretch>
        </p:blipFill>
        <p:spPr>
          <a:xfrm>
            <a:off x="3348758" y="544550"/>
            <a:ext cx="5248312" cy="4063308"/>
          </a:xfrm>
          <a:prstGeom prst="rect">
            <a:avLst/>
          </a:prstGeom>
        </p:spPr>
      </p:pic>
      <p:sp>
        <p:nvSpPr>
          <p:cNvPr id="7" name="Oval 6">
            <a:extLst>
              <a:ext uri="{FF2B5EF4-FFF2-40B4-BE49-F238E27FC236}">
                <a16:creationId xmlns:a16="http://schemas.microsoft.com/office/drawing/2014/main" id="{FFB767DE-C49B-08F6-223B-7D5F7F530E3F}"/>
              </a:ext>
            </a:extLst>
          </p:cNvPr>
          <p:cNvSpPr/>
          <p:nvPr/>
        </p:nvSpPr>
        <p:spPr>
          <a:xfrm>
            <a:off x="3831468" y="2972049"/>
            <a:ext cx="3701879" cy="567102"/>
          </a:xfrm>
          <a:prstGeom prst="ellipse">
            <a:avLst/>
          </a:prstGeom>
          <a:noFill/>
          <a:ln w="2540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effectLst/>
              <a:uLnTx/>
              <a:uFillTx/>
              <a:latin typeface="Arial"/>
              <a:ea typeface="+mn-ea"/>
              <a:cs typeface="+mn-cs"/>
              <a:sym typeface="Arial"/>
            </a:endParaRPr>
          </a:p>
        </p:txBody>
      </p:sp>
      <p:sp>
        <p:nvSpPr>
          <p:cNvPr id="8" name="Title 1">
            <a:extLst>
              <a:ext uri="{FF2B5EF4-FFF2-40B4-BE49-F238E27FC236}">
                <a16:creationId xmlns:a16="http://schemas.microsoft.com/office/drawing/2014/main" id="{7A356ECA-4B25-06E3-8982-B0F4C3EC1728}"/>
              </a:ext>
            </a:extLst>
          </p:cNvPr>
          <p:cNvSpPr txBox="1">
            <a:spLocks/>
          </p:cNvSpPr>
          <p:nvPr/>
        </p:nvSpPr>
        <p:spPr>
          <a:xfrm>
            <a:off x="67172" y="66294"/>
            <a:ext cx="11601414" cy="415962"/>
          </a:xfrm>
          <a:prstGeom prst="rect">
            <a:avLst/>
          </a:prstGeom>
        </p:spPr>
        <p:txBody>
          <a:bodyPr vert="horz" lIns="91383" tIns="45697" rIns="91383" bIns="45697" rtlCol="0" anchor="b">
            <a:normAutofit fontScale="97500"/>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a:ea typeface="+mj-ea"/>
                <a:cs typeface="Arial"/>
              </a:rPr>
              <a:t>Interpretation</a:t>
            </a:r>
          </a:p>
        </p:txBody>
      </p:sp>
    </p:spTree>
    <p:extLst>
      <p:ext uri="{BB962C8B-B14F-4D97-AF65-F5344CB8AC3E}">
        <p14:creationId xmlns:p14="http://schemas.microsoft.com/office/powerpoint/2010/main" val="30269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4BC09A7-08E2-6305-9366-72520F62FE51}"/>
              </a:ext>
            </a:extLst>
          </p:cNvPr>
          <p:cNvPicPr>
            <a:picLocks noChangeAspect="1"/>
          </p:cNvPicPr>
          <p:nvPr/>
        </p:nvPicPr>
        <p:blipFill>
          <a:blip r:embed="rId3"/>
          <a:stretch>
            <a:fillRect/>
          </a:stretch>
        </p:blipFill>
        <p:spPr>
          <a:xfrm>
            <a:off x="12637" y="1214846"/>
            <a:ext cx="12166725" cy="5643154"/>
          </a:xfrm>
          <a:prstGeom prst="rect">
            <a:avLst/>
          </a:prstGeom>
        </p:spPr>
      </p:pic>
      <p:sp>
        <p:nvSpPr>
          <p:cNvPr id="5" name="Title 1">
            <a:extLst>
              <a:ext uri="{FF2B5EF4-FFF2-40B4-BE49-F238E27FC236}">
                <a16:creationId xmlns:a16="http://schemas.microsoft.com/office/drawing/2014/main" id="{596F8488-93DF-5302-7ADC-C7F0D9B83B33}"/>
              </a:ext>
            </a:extLst>
          </p:cNvPr>
          <p:cNvSpPr txBox="1">
            <a:spLocks/>
          </p:cNvSpPr>
          <p:nvPr/>
        </p:nvSpPr>
        <p:spPr>
          <a:xfrm>
            <a:off x="145533" y="251871"/>
            <a:ext cx="5950466" cy="569445"/>
          </a:xfrm>
          <a:prstGeom prst="rect">
            <a:avLst/>
          </a:prstGeom>
        </p:spPr>
        <p:txBody>
          <a:bodyPr vert="horz" lIns="91383" tIns="45697" rIns="91383" bIns="45697" rtlCol="0" anchor="b">
            <a:noAutofit/>
          </a:bodyPr>
          <a:lstStyle>
            <a:lvl1pPr algn="l" defTabSz="456931" rtl="0" eaLnBrk="1" latinLnBrk="0" hangingPunct="1">
              <a:lnSpc>
                <a:spcPct val="90000"/>
              </a:lnSpc>
              <a:spcBef>
                <a:spcPct val="0"/>
              </a:spcBef>
              <a:buNone/>
              <a:defRPr sz="2400" b="1" i="0" kern="1200">
                <a:solidFill>
                  <a:schemeClr val="accent1"/>
                </a:solidFill>
                <a:latin typeface="Arial"/>
                <a:ea typeface="+mj-ea"/>
                <a:cs typeface="Arial"/>
              </a:defRPr>
            </a:lvl1pPr>
          </a:lstStyle>
          <a:p>
            <a:pPr marL="0" marR="0" lvl="0" indent="0" algn="l" defTabSz="456931" rtl="0" eaLnBrk="1" fontAlgn="auto" latinLnBrk="0" hangingPunct="1">
              <a:lnSpc>
                <a:spcPct val="90000"/>
              </a:lnSpc>
              <a:spcBef>
                <a:spcPct val="0"/>
              </a:spcBef>
              <a:spcAft>
                <a:spcPts val="0"/>
              </a:spcAft>
              <a:buClrTx/>
              <a:buSzTx/>
              <a:buFontTx/>
              <a:buNone/>
              <a:tabLst/>
              <a:defRPr/>
            </a:pPr>
            <a:r>
              <a:rPr kumimoji="0" lang="en-US" sz="3600" b="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Statistical Process Control (SPC)</a:t>
            </a:r>
          </a:p>
        </p:txBody>
      </p:sp>
      <p:sp>
        <p:nvSpPr>
          <p:cNvPr id="7" name="Line Callout 1 6">
            <a:extLst>
              <a:ext uri="{FF2B5EF4-FFF2-40B4-BE49-F238E27FC236}">
                <a16:creationId xmlns:a16="http://schemas.microsoft.com/office/drawing/2014/main" id="{55DDF5EF-7D39-F681-9588-D37F5BB05160}"/>
              </a:ext>
            </a:extLst>
          </p:cNvPr>
          <p:cNvSpPr/>
          <p:nvPr/>
        </p:nvSpPr>
        <p:spPr>
          <a:xfrm flipH="1">
            <a:off x="12637" y="3259906"/>
            <a:ext cx="1764754" cy="338187"/>
          </a:xfrm>
          <a:prstGeom prst="borderCallout1">
            <a:avLst>
              <a:gd name="adj1" fmla="val 48246"/>
              <a:gd name="adj2" fmla="val -6345"/>
              <a:gd name="adj3" fmla="val 161308"/>
              <a:gd name="adj4" fmla="val -33463"/>
            </a:avLst>
          </a:prstGeom>
          <a:solidFill>
            <a:srgbClr val="FFFF00"/>
          </a:solidFill>
          <a:ln w="9525" cap="flat" cmpd="sng" algn="ctr">
            <a:solidFill>
              <a:srgbClr val="001A7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solidFill>
                <a:effectLst/>
                <a:uLnTx/>
                <a:uFillTx/>
                <a:latin typeface="Arial"/>
                <a:ea typeface="+mn-ea"/>
                <a:cs typeface="+mn-cs"/>
                <a:sym typeface="Arial"/>
              </a:rPr>
              <a:t>Data over time…</a:t>
            </a:r>
          </a:p>
        </p:txBody>
      </p:sp>
      <p:sp>
        <p:nvSpPr>
          <p:cNvPr id="8" name="Line Callout 1 7">
            <a:extLst>
              <a:ext uri="{FF2B5EF4-FFF2-40B4-BE49-F238E27FC236}">
                <a16:creationId xmlns:a16="http://schemas.microsoft.com/office/drawing/2014/main" id="{CE380430-9C14-E4A4-C0E0-4A84E43D850E}"/>
              </a:ext>
            </a:extLst>
          </p:cNvPr>
          <p:cNvSpPr/>
          <p:nvPr/>
        </p:nvSpPr>
        <p:spPr>
          <a:xfrm>
            <a:off x="10507082" y="5162139"/>
            <a:ext cx="1672280" cy="338187"/>
          </a:xfrm>
          <a:prstGeom prst="borderCallout1">
            <a:avLst>
              <a:gd name="adj1" fmla="val 59484"/>
              <a:gd name="adj2" fmla="val -2084"/>
              <a:gd name="adj3" fmla="val 103720"/>
              <a:gd name="adj4" fmla="val -14823"/>
            </a:avLst>
          </a:prstGeom>
          <a:solidFill>
            <a:srgbClr val="FFFF00"/>
          </a:solidFill>
          <a:ln w="9525" cap="flat" cmpd="sng" algn="ctr">
            <a:solidFill>
              <a:srgbClr val="001A7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solidFill>
                <a:effectLst/>
                <a:uLnTx/>
                <a:uFillTx/>
                <a:latin typeface="Arial"/>
                <a:ea typeface="+mn-ea"/>
                <a:cs typeface="+mn-cs"/>
                <a:sym typeface="Arial"/>
              </a:rPr>
              <a:t>Cross-sectional</a:t>
            </a:r>
          </a:p>
        </p:txBody>
      </p:sp>
      <p:sp>
        <p:nvSpPr>
          <p:cNvPr id="9" name="Line Callout 1 8">
            <a:extLst>
              <a:ext uri="{FF2B5EF4-FFF2-40B4-BE49-F238E27FC236}">
                <a16:creationId xmlns:a16="http://schemas.microsoft.com/office/drawing/2014/main" id="{06DD63EB-1FC1-1722-F3A3-FB364ABB5905}"/>
              </a:ext>
            </a:extLst>
          </p:cNvPr>
          <p:cNvSpPr/>
          <p:nvPr/>
        </p:nvSpPr>
        <p:spPr>
          <a:xfrm>
            <a:off x="4805038" y="1302966"/>
            <a:ext cx="1672280" cy="488878"/>
          </a:xfrm>
          <a:prstGeom prst="borderCallout1">
            <a:avLst>
              <a:gd name="adj1" fmla="val 112374"/>
              <a:gd name="adj2" fmla="val 46773"/>
              <a:gd name="adj3" fmla="val 268269"/>
              <a:gd name="adj4" fmla="val 31549"/>
            </a:avLst>
          </a:prstGeom>
          <a:solidFill>
            <a:schemeClr val="bg1"/>
          </a:solidFill>
          <a:ln w="22225"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B050"/>
                </a:solidFill>
                <a:effectLst/>
                <a:uLnTx/>
                <a:uFillTx/>
                <a:latin typeface="Arial"/>
                <a:ea typeface="+mn-ea"/>
                <a:cs typeface="+mn-cs"/>
                <a:sym typeface="Arial"/>
              </a:rPr>
              <a:t>Green Line= Average</a:t>
            </a:r>
          </a:p>
        </p:txBody>
      </p:sp>
      <p:sp>
        <p:nvSpPr>
          <p:cNvPr id="10" name="Line Callout 1 9">
            <a:extLst>
              <a:ext uri="{FF2B5EF4-FFF2-40B4-BE49-F238E27FC236}">
                <a16:creationId xmlns:a16="http://schemas.microsoft.com/office/drawing/2014/main" id="{8AF55F69-F388-0EEC-726B-542524B4F977}"/>
              </a:ext>
            </a:extLst>
          </p:cNvPr>
          <p:cNvSpPr/>
          <p:nvPr/>
        </p:nvSpPr>
        <p:spPr>
          <a:xfrm>
            <a:off x="10213189" y="3315588"/>
            <a:ext cx="1672280" cy="488878"/>
          </a:xfrm>
          <a:prstGeom prst="borderCallout1">
            <a:avLst>
              <a:gd name="adj1" fmla="val 48246"/>
              <a:gd name="adj2" fmla="val -1374"/>
              <a:gd name="adj3" fmla="val -103383"/>
              <a:gd name="adj4" fmla="val -53950"/>
            </a:avLst>
          </a:prstGeom>
          <a:solidFill>
            <a:schemeClr val="bg1"/>
          </a:solidFill>
          <a:ln w="222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mn-ea"/>
                <a:cs typeface="+mn-cs"/>
                <a:sym typeface="Arial"/>
              </a:rPr>
              <a:t>Red=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mn-ea"/>
                <a:cs typeface="+mn-cs"/>
                <a:sym typeface="Arial"/>
              </a:rPr>
              <a:t>Control Limits</a:t>
            </a:r>
          </a:p>
        </p:txBody>
      </p:sp>
      <p:cxnSp>
        <p:nvCxnSpPr>
          <p:cNvPr id="11" name="Straight Connector 10">
            <a:extLst>
              <a:ext uri="{FF2B5EF4-FFF2-40B4-BE49-F238E27FC236}">
                <a16:creationId xmlns:a16="http://schemas.microsoft.com/office/drawing/2014/main" id="{FB9666CF-CA4F-E532-2706-638B614FA3A5}"/>
              </a:ext>
            </a:extLst>
          </p:cNvPr>
          <p:cNvCxnSpPr>
            <a:cxnSpLocks/>
            <a:stCxn id="10" idx="2"/>
          </p:cNvCxnSpPr>
          <p:nvPr/>
        </p:nvCxnSpPr>
        <p:spPr>
          <a:xfrm flipH="1">
            <a:off x="9797143" y="3560027"/>
            <a:ext cx="416046" cy="558835"/>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sp>
        <p:nvSpPr>
          <p:cNvPr id="12" name="Oval 11">
            <a:extLst>
              <a:ext uri="{FF2B5EF4-FFF2-40B4-BE49-F238E27FC236}">
                <a16:creationId xmlns:a16="http://schemas.microsoft.com/office/drawing/2014/main" id="{B825F7BA-9C61-2444-366E-FC50B5A124D0}"/>
              </a:ext>
            </a:extLst>
          </p:cNvPr>
          <p:cNvSpPr/>
          <p:nvPr/>
        </p:nvSpPr>
        <p:spPr>
          <a:xfrm rot="5400000">
            <a:off x="4377000" y="6113419"/>
            <a:ext cx="1071153" cy="418010"/>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BCA3DD49-7570-7674-DA44-895CF69E34E1}"/>
              </a:ext>
            </a:extLst>
          </p:cNvPr>
          <p:cNvSpPr/>
          <p:nvPr/>
        </p:nvSpPr>
        <p:spPr>
          <a:xfrm rot="5400000">
            <a:off x="254725" y="5937070"/>
            <a:ext cx="1423851" cy="418011"/>
          </a:xfrm>
          <a:prstGeom prst="ellipse">
            <a:avLst/>
          </a:prstGeom>
          <a:noFill/>
          <a:ln w="254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4" name="Line Callout 1 13">
            <a:extLst>
              <a:ext uri="{FF2B5EF4-FFF2-40B4-BE49-F238E27FC236}">
                <a16:creationId xmlns:a16="http://schemas.microsoft.com/office/drawing/2014/main" id="{95BA873C-D1E6-29C8-03C4-C5C634A61141}"/>
              </a:ext>
            </a:extLst>
          </p:cNvPr>
          <p:cNvSpPr/>
          <p:nvPr/>
        </p:nvSpPr>
        <p:spPr>
          <a:xfrm>
            <a:off x="2615230" y="6185196"/>
            <a:ext cx="1672280" cy="649371"/>
          </a:xfrm>
          <a:prstGeom prst="borderCallout1">
            <a:avLst>
              <a:gd name="adj1" fmla="val 28813"/>
              <a:gd name="adj2" fmla="val 99962"/>
              <a:gd name="adj3" fmla="val 6078"/>
              <a:gd name="adj4" fmla="val 123724"/>
            </a:avLst>
          </a:prstGeom>
          <a:solidFill>
            <a:schemeClr val="bg1"/>
          </a:solidFill>
          <a:ln w="222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FF0000"/>
                </a:solidFill>
                <a:latin typeface="Arial"/>
                <a:sym typeface="Arial"/>
              </a:rPr>
              <a:t>Significantly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mn-ea"/>
                <a:cs typeface="+mn-cs"/>
                <a:sym typeface="Arial"/>
              </a:rPr>
              <a:t>lower than the average…</a:t>
            </a:r>
          </a:p>
        </p:txBody>
      </p:sp>
      <p:sp>
        <p:nvSpPr>
          <p:cNvPr id="15" name="Line Callout 1 14">
            <a:extLst>
              <a:ext uri="{FF2B5EF4-FFF2-40B4-BE49-F238E27FC236}">
                <a16:creationId xmlns:a16="http://schemas.microsoft.com/office/drawing/2014/main" id="{0C78A47C-911B-6A57-C2E1-CAEA613C6D00}"/>
              </a:ext>
            </a:extLst>
          </p:cNvPr>
          <p:cNvSpPr/>
          <p:nvPr/>
        </p:nvSpPr>
        <p:spPr>
          <a:xfrm>
            <a:off x="510303" y="4693227"/>
            <a:ext cx="2130927" cy="488878"/>
          </a:xfrm>
          <a:prstGeom prst="borderCallout1">
            <a:avLst>
              <a:gd name="adj1" fmla="val 99257"/>
              <a:gd name="adj2" fmla="val 47838"/>
              <a:gd name="adj3" fmla="val 212400"/>
              <a:gd name="adj4" fmla="val 28922"/>
            </a:avLst>
          </a:prstGeom>
          <a:solidFill>
            <a:sysClr val="window" lastClr="FFFFFF"/>
          </a:solidFill>
          <a:ln w="222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FF0000"/>
                </a:solidFill>
                <a:effectLst/>
                <a:uLnTx/>
                <a:uFillTx/>
                <a:latin typeface="Arial"/>
                <a:ea typeface="+mn-ea"/>
                <a:cs typeface="+mn-cs"/>
                <a:sym typeface="Arial"/>
              </a:rPr>
              <a:t>NOT</a:t>
            </a:r>
            <a:r>
              <a:rPr kumimoji="0" lang="en-US" sz="1400" b="0" i="0" u="none" strike="noStrike" kern="0" cap="none" spc="0" normalizeH="0" baseline="0" noProof="0" dirty="0">
                <a:ln>
                  <a:noFill/>
                </a:ln>
                <a:solidFill>
                  <a:srgbClr val="FF0000"/>
                </a:solidFill>
                <a:effectLst/>
                <a:uLnTx/>
                <a:uFillTx/>
                <a:latin typeface="Arial"/>
                <a:ea typeface="+mn-ea"/>
                <a:cs typeface="+mn-cs"/>
                <a:sym typeface="Arial"/>
              </a:rPr>
              <a:t> significantly higher than the average</a:t>
            </a:r>
          </a:p>
        </p:txBody>
      </p:sp>
      <p:sp>
        <p:nvSpPr>
          <p:cNvPr id="16" name="Line Callout 1 15">
            <a:extLst>
              <a:ext uri="{FF2B5EF4-FFF2-40B4-BE49-F238E27FC236}">
                <a16:creationId xmlns:a16="http://schemas.microsoft.com/office/drawing/2014/main" id="{FFDAC2EC-FB9D-E3AB-CF8B-58A186464496}"/>
              </a:ext>
            </a:extLst>
          </p:cNvPr>
          <p:cNvSpPr/>
          <p:nvPr/>
        </p:nvSpPr>
        <p:spPr>
          <a:xfrm>
            <a:off x="7656060" y="1283851"/>
            <a:ext cx="1672280" cy="488878"/>
          </a:xfrm>
          <a:prstGeom prst="borderCallout1">
            <a:avLst>
              <a:gd name="adj1" fmla="val 48246"/>
              <a:gd name="adj2" fmla="val -6345"/>
              <a:gd name="adj3" fmla="val 275313"/>
              <a:gd name="adj4" fmla="val -42446"/>
            </a:avLst>
          </a:prstGeom>
          <a:solidFill>
            <a:schemeClr val="bg1"/>
          </a:solidFill>
          <a:ln w="222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A70"/>
                </a:solidFill>
                <a:effectLst/>
                <a:uLnTx/>
                <a:uFillTx/>
                <a:latin typeface="Arial"/>
                <a:ea typeface="+mn-ea"/>
                <a:cs typeface="+mn-cs"/>
                <a:sym typeface="Arial"/>
              </a:rPr>
              <a:t>Blue= Observed Values</a:t>
            </a:r>
          </a:p>
        </p:txBody>
      </p:sp>
      <p:cxnSp>
        <p:nvCxnSpPr>
          <p:cNvPr id="19" name="Straight Connector 18">
            <a:extLst>
              <a:ext uri="{FF2B5EF4-FFF2-40B4-BE49-F238E27FC236}">
                <a16:creationId xmlns:a16="http://schemas.microsoft.com/office/drawing/2014/main" id="{A4F6BA24-99DF-C98C-572B-7A4A63D03951}"/>
              </a:ext>
            </a:extLst>
          </p:cNvPr>
          <p:cNvCxnSpPr>
            <a:cxnSpLocks/>
          </p:cNvCxnSpPr>
          <p:nvPr/>
        </p:nvCxnSpPr>
        <p:spPr>
          <a:xfrm flipH="1">
            <a:off x="1889760" y="2870164"/>
            <a:ext cx="416046" cy="558835"/>
          </a:xfrm>
          <a:prstGeom prst="line">
            <a:avLst/>
          </a:prstGeom>
          <a:noFill/>
          <a:ln w="3175" cap="flat" cmpd="sng" algn="ctr">
            <a:solidFill>
              <a:schemeClr val="tx1"/>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2555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6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67BB6-78F7-4BBE-9880-9370F02A7BF1}">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 ds:uri="55b32a2b-96cd-4d37-9924-d16d0c98dc4f"/>
    <ds:schemaRef ds:uri="99878a85-74e5-4e34-823b-e79b2fe94c4c"/>
    <ds:schemaRef ds:uri="http://schemas.microsoft.com/office/2006/metadata/properties"/>
  </ds:schemaRefs>
</ds:datastoreItem>
</file>

<file path=customXml/itemProps2.xml><?xml version="1.0" encoding="utf-8"?>
<ds:datastoreItem xmlns:ds="http://schemas.openxmlformats.org/officeDocument/2006/customXml" ds:itemID="{B8537C8E-E1A1-4999-8E14-3778D7CAD0FA}"/>
</file>

<file path=customXml/itemProps3.xml><?xml version="1.0" encoding="utf-8"?>
<ds:datastoreItem xmlns:ds="http://schemas.openxmlformats.org/officeDocument/2006/customXml" ds:itemID="{C6442EA1-D524-4BCE-AA99-044616771F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86069</TotalTime>
  <Words>2799</Words>
  <Application>Microsoft Office PowerPoint</Application>
  <PresentationFormat>Widescreen</PresentationFormat>
  <Paragraphs>192</Paragraphs>
  <Slides>13</Slides>
  <Notes>13</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Bembo Bold</vt:lpstr>
      <vt:lpstr>Calibri</vt:lpstr>
      <vt:lpstr>Calibri Light</vt:lpstr>
      <vt:lpstr>National 2</vt:lpstr>
      <vt:lpstr>system-ui</vt:lpstr>
      <vt:lpstr>Times New Roman</vt:lpstr>
      <vt:lpstr>1_Office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AV Lab</cp:lastModifiedBy>
  <cp:revision>58</cp:revision>
  <dcterms:created xsi:type="dcterms:W3CDTF">2020-06-10T19:39:18Z</dcterms:created>
  <dcterms:modified xsi:type="dcterms:W3CDTF">2023-12-13T17:59:08Z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