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TiZMx3iA66NbeH2+LCW6R6DDI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B23C9D-EEE3-41A3-83FB-DCCAFAE95501}">
  <a:tblStyle styleId="{53B23C9D-EEE3-41A3-83FB-DCCAFAE9550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873"/>
  </p:normalViewPr>
  <p:slideViewPr>
    <p:cSldViewPr snapToGrid="0" snapToObjects="1">
      <p:cViewPr varScale="1">
        <p:scale>
          <a:sx n="96" d="100"/>
          <a:sy n="96" d="100"/>
        </p:scale>
        <p:origin x="10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Suggested script: </a:t>
            </a:r>
            <a:r>
              <a:rPr lang="en-US"/>
              <a:t>We are honored to be presenting on behalf of our interdisciplinary teams out work titled: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b="1" i="1"/>
              <a:t>INSTRUCTOR NOTES: </a:t>
            </a:r>
            <a:r>
              <a:rPr lang="en-US" i="1"/>
              <a:t>This slide introduces your improvement work, your team/ presenters and organization and the learning collaborative you participate in.</a:t>
            </a:r>
            <a:endParaRPr/>
          </a:p>
          <a:p>
            <a:pPr marL="0" lvl="0" indent="0" algn="l" rtl="0">
              <a:spcBef>
                <a:spcPts val="0"/>
              </a:spcBef>
              <a:spcAft>
                <a:spcPts val="0"/>
              </a:spcAft>
              <a:buNone/>
            </a:pPr>
            <a:r>
              <a:rPr lang="en-US" i="1"/>
              <a:t>Be sure to recognize the larger interdisciplinary team that is “behind” all of the good work you are presenting.</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b="1"/>
              <a:t>Timing: </a:t>
            </a:r>
            <a:r>
              <a:rPr lang="en-US"/>
              <a:t>30 seconds</a:t>
            </a:r>
            <a:endParaRPr/>
          </a:p>
        </p:txBody>
      </p:sp>
      <p:sp>
        <p:nvSpPr>
          <p:cNvPr id="312" name="Google Shape;3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Calibri"/>
              <a:buNone/>
            </a:pPr>
            <a:r>
              <a:rPr lang="en-US" b="1"/>
              <a:t>SLIDE SCRIPT: </a:t>
            </a:r>
            <a:endParaRPr/>
          </a:p>
          <a:p>
            <a:pPr marL="0" marR="0" lvl="0" indent="0" algn="l" rtl="0">
              <a:lnSpc>
                <a:spcPct val="90000"/>
              </a:lnSpc>
              <a:spcBef>
                <a:spcPts val="1000"/>
              </a:spcBef>
              <a:spcAft>
                <a:spcPts val="0"/>
              </a:spcAft>
              <a:buClr>
                <a:schemeClr val="dk1"/>
              </a:buClr>
              <a:buSzPts val="1200"/>
              <a:buFont typeface="Calibri"/>
              <a:buNone/>
            </a:pPr>
            <a:endParaRPr b="1"/>
          </a:p>
          <a:p>
            <a:pPr marL="0" marR="0" lvl="0" indent="0" algn="l" rtl="0">
              <a:lnSpc>
                <a:spcPct val="90000"/>
              </a:lnSpc>
              <a:spcBef>
                <a:spcPts val="1000"/>
              </a:spcBef>
              <a:spcAft>
                <a:spcPts val="0"/>
              </a:spcAft>
              <a:buClr>
                <a:schemeClr val="dk1"/>
              </a:buClr>
              <a:buSzPts val="1200"/>
              <a:buFont typeface="Calibri"/>
              <a:buNone/>
            </a:pPr>
            <a:r>
              <a:rPr lang="en-US" b="1" i="1"/>
              <a:t>INSTRUCTOR NOTES: </a:t>
            </a:r>
            <a:endParaRPr b="1"/>
          </a:p>
          <a:p>
            <a:pPr marL="285750" marR="0" lvl="0" indent="-285750" algn="l" rtl="0">
              <a:lnSpc>
                <a:spcPct val="150000"/>
              </a:lnSpc>
              <a:spcBef>
                <a:spcPts val="0"/>
              </a:spcBef>
              <a:spcAft>
                <a:spcPts val="0"/>
              </a:spcAft>
              <a:buClr>
                <a:srgbClr val="000000"/>
              </a:buClr>
              <a:buSzPts val="1200"/>
              <a:buFont typeface="Arial"/>
              <a:buChar char="•"/>
            </a:pPr>
            <a:r>
              <a:rPr lang="en-US" sz="1200" b="0" i="1" u="none" strike="noStrike" cap="none">
                <a:solidFill>
                  <a:srgbClr val="000000"/>
                </a:solidFill>
                <a:latin typeface="Calibri"/>
                <a:ea typeface="Calibri"/>
                <a:cs typeface="Calibri"/>
                <a:sym typeface="Calibri"/>
              </a:rPr>
              <a:t>Insert </a:t>
            </a:r>
            <a:r>
              <a:rPr lang="en-US" sz="1200" b="1" i="1" u="none" strike="noStrike" cap="none">
                <a:solidFill>
                  <a:srgbClr val="000000"/>
                </a:solidFill>
                <a:latin typeface="Calibri"/>
                <a:ea typeface="Calibri"/>
                <a:cs typeface="Calibri"/>
                <a:sym typeface="Calibri"/>
              </a:rPr>
              <a:t>lessons learned </a:t>
            </a:r>
            <a:r>
              <a:rPr lang="en-US" sz="1200" b="0" i="1" u="none" strike="noStrike" cap="none">
                <a:solidFill>
                  <a:srgbClr val="000000"/>
                </a:solidFill>
                <a:latin typeface="Calibri"/>
                <a:ea typeface="Calibri"/>
                <a:cs typeface="Calibri"/>
                <a:sym typeface="Calibri"/>
              </a:rPr>
              <a:t>to date here which other teams may </a:t>
            </a:r>
            <a:r>
              <a:rPr lang="en-US" sz="1200" b="1" i="1" u="none" strike="noStrike" cap="none">
                <a:solidFill>
                  <a:srgbClr val="000000"/>
                </a:solidFill>
                <a:latin typeface="Calibri"/>
                <a:ea typeface="Calibri"/>
                <a:cs typeface="Calibri"/>
                <a:sym typeface="Calibri"/>
              </a:rPr>
              <a:t>benefit</a:t>
            </a:r>
            <a:r>
              <a:rPr lang="en-US" sz="1200" b="0" i="1" u="none" strike="noStrike" cap="none">
                <a:solidFill>
                  <a:srgbClr val="000000"/>
                </a:solidFill>
                <a:latin typeface="Calibri"/>
                <a:ea typeface="Calibri"/>
                <a:cs typeface="Calibri"/>
                <a:sym typeface="Calibri"/>
              </a:rPr>
              <a:t> from learning from</a:t>
            </a:r>
            <a:endParaRPr/>
          </a:p>
          <a:p>
            <a:pPr marL="285750" marR="0" lvl="0" indent="-285750" algn="l" rtl="0">
              <a:lnSpc>
                <a:spcPct val="150000"/>
              </a:lnSpc>
              <a:spcBef>
                <a:spcPts val="0"/>
              </a:spcBef>
              <a:spcAft>
                <a:spcPts val="0"/>
              </a:spcAft>
              <a:buClr>
                <a:srgbClr val="000000"/>
              </a:buClr>
              <a:buSzPts val="1200"/>
              <a:buFont typeface="Arial"/>
              <a:buChar char="•"/>
            </a:pPr>
            <a:r>
              <a:rPr lang="en-US" sz="1200" b="0" i="1" u="none" strike="noStrike" cap="none">
                <a:solidFill>
                  <a:srgbClr val="000000"/>
                </a:solidFill>
                <a:latin typeface="Calibri"/>
                <a:ea typeface="Calibri"/>
                <a:cs typeface="Calibri"/>
                <a:sym typeface="Calibri"/>
              </a:rPr>
              <a:t>You may want to bold certain words to </a:t>
            </a:r>
            <a:r>
              <a:rPr lang="en-US" sz="1200" b="1" i="1" u="none" strike="noStrike" cap="none">
                <a:solidFill>
                  <a:srgbClr val="000000"/>
                </a:solidFill>
                <a:latin typeface="Calibri"/>
                <a:ea typeface="Calibri"/>
                <a:cs typeface="Calibri"/>
                <a:sym typeface="Calibri"/>
              </a:rPr>
              <a:t>draw attention </a:t>
            </a:r>
            <a:r>
              <a:rPr lang="en-US" sz="1200" b="0" i="1" u="none" strike="noStrike" cap="none">
                <a:solidFill>
                  <a:srgbClr val="000000"/>
                </a:solidFill>
                <a:latin typeface="Calibri"/>
                <a:ea typeface="Calibri"/>
                <a:cs typeface="Calibri"/>
                <a:sym typeface="Calibri"/>
              </a:rPr>
              <a:t>to key actions or lessons</a:t>
            </a:r>
            <a:endParaRPr/>
          </a:p>
          <a:p>
            <a:pPr marL="285750" marR="0" lvl="0" indent="-285750" algn="l" rtl="0">
              <a:lnSpc>
                <a:spcPct val="150000"/>
              </a:lnSpc>
              <a:spcBef>
                <a:spcPts val="0"/>
              </a:spcBef>
              <a:spcAft>
                <a:spcPts val="0"/>
              </a:spcAft>
              <a:buClr>
                <a:srgbClr val="000000"/>
              </a:buClr>
              <a:buSzPts val="1200"/>
              <a:buFont typeface="Arial"/>
              <a:buChar char="•"/>
            </a:pPr>
            <a:r>
              <a:rPr lang="en-US" sz="1200" b="0" i="1" u="none" strike="noStrike" cap="none">
                <a:solidFill>
                  <a:srgbClr val="000000"/>
                </a:solidFill>
                <a:latin typeface="Calibri"/>
                <a:ea typeface="Calibri"/>
                <a:cs typeface="Calibri"/>
                <a:sym typeface="Calibri"/>
              </a:rPr>
              <a:t>Lessons may include barriers that you overcame or wins that came easier than anticipated or some surprises or delights along the way that may help others  </a:t>
            </a:r>
            <a:endParaRPr/>
          </a:p>
          <a:p>
            <a:pPr marL="285750" marR="0" lvl="0" indent="-285750" algn="l" rtl="0">
              <a:lnSpc>
                <a:spcPct val="150000"/>
              </a:lnSpc>
              <a:spcBef>
                <a:spcPts val="0"/>
              </a:spcBef>
              <a:spcAft>
                <a:spcPts val="0"/>
              </a:spcAft>
              <a:buClr>
                <a:srgbClr val="000000"/>
              </a:buClr>
              <a:buSzPts val="1200"/>
              <a:buFont typeface="Arial"/>
              <a:buChar char="•"/>
            </a:pPr>
            <a:r>
              <a:rPr lang="en-US" sz="1200" b="1" i="1" u="none" strike="noStrike" cap="none">
                <a:solidFill>
                  <a:srgbClr val="000000"/>
                </a:solidFill>
                <a:latin typeface="Calibri"/>
                <a:ea typeface="Calibri"/>
                <a:cs typeface="Calibri"/>
                <a:sym typeface="Calibri"/>
              </a:rPr>
              <a:t>Remember</a:t>
            </a:r>
            <a:r>
              <a:rPr lang="en-US" sz="1200" b="0" i="1" u="none" strike="noStrike" cap="none">
                <a:solidFill>
                  <a:srgbClr val="000000"/>
                </a:solidFill>
                <a:latin typeface="Calibri"/>
                <a:ea typeface="Calibri"/>
                <a:cs typeface="Calibri"/>
                <a:sym typeface="Calibri"/>
              </a:rPr>
              <a:t> as part of a learning collaborative we are here to </a:t>
            </a:r>
            <a:r>
              <a:rPr lang="en-US" sz="1200" b="1" i="1" u="none" strike="noStrike" cap="none">
                <a:solidFill>
                  <a:srgbClr val="000000"/>
                </a:solidFill>
                <a:latin typeface="Calibri"/>
                <a:ea typeface="Calibri"/>
                <a:cs typeface="Calibri"/>
                <a:sym typeface="Calibri"/>
              </a:rPr>
              <a:t>all teach and all learn together.</a:t>
            </a:r>
            <a:endParaRPr/>
          </a:p>
          <a:p>
            <a:pPr marL="0" lvl="0" indent="0" algn="l" rtl="0">
              <a:lnSpc>
                <a:spcPct val="90000"/>
              </a:lnSpc>
              <a:spcBef>
                <a:spcPts val="1000"/>
              </a:spcBef>
              <a:spcAft>
                <a:spcPts val="0"/>
              </a:spcAft>
              <a:buClr>
                <a:schemeClr val="dk1"/>
              </a:buClr>
              <a:buSzPts val="1200"/>
              <a:buFont typeface="Calibri"/>
              <a:buNone/>
            </a:pPr>
            <a:endParaRPr sz="1200">
              <a:solidFill>
                <a:srgbClr val="FF0000"/>
              </a:solidFill>
              <a:latin typeface="Calibri"/>
              <a:ea typeface="Calibri"/>
              <a:cs typeface="Calibri"/>
              <a:sym typeface="Calibri"/>
            </a:endParaRPr>
          </a:p>
          <a:p>
            <a:pPr marL="0" lvl="0" indent="0" algn="l" rtl="0">
              <a:lnSpc>
                <a:spcPct val="90000"/>
              </a:lnSpc>
              <a:spcBef>
                <a:spcPts val="1000"/>
              </a:spcBef>
              <a:spcAft>
                <a:spcPts val="0"/>
              </a:spcAft>
              <a:buClr>
                <a:srgbClr val="FF0000"/>
              </a:buClr>
              <a:buSzPts val="1200"/>
              <a:buFont typeface="Calibri"/>
              <a:buNone/>
            </a:pPr>
            <a:r>
              <a:rPr lang="en-US" sz="1200" b="1">
                <a:solidFill>
                  <a:srgbClr val="FF0000"/>
                </a:solidFill>
                <a:latin typeface="Calibri"/>
                <a:ea typeface="Calibri"/>
                <a:cs typeface="Calibri"/>
                <a:sym typeface="Calibri"/>
              </a:rPr>
              <a:t>Timing: </a:t>
            </a:r>
            <a:r>
              <a:rPr lang="en-US" sz="1200">
                <a:solidFill>
                  <a:srgbClr val="FF0000"/>
                </a:solidFill>
                <a:latin typeface="Calibri"/>
                <a:ea typeface="Calibri"/>
                <a:cs typeface="Calibri"/>
                <a:sym typeface="Calibri"/>
              </a:rPr>
              <a:t>30 seconds</a:t>
            </a:r>
            <a:endParaRPr/>
          </a:p>
          <a:p>
            <a:pPr marL="0" lvl="0" indent="0" algn="l" rtl="0">
              <a:spcBef>
                <a:spcPts val="0"/>
              </a:spcBef>
              <a:spcAft>
                <a:spcPts val="0"/>
              </a:spcAft>
              <a:buNone/>
            </a:pPr>
            <a:endParaRPr/>
          </a:p>
        </p:txBody>
      </p:sp>
      <p:sp>
        <p:nvSpPr>
          <p:cNvPr id="470" name="Google Shape;4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 </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1" i="1"/>
              <a:t>INSTRUCTOR NOTES: </a:t>
            </a:r>
            <a:r>
              <a:rPr lang="en-US" b="0" i="1"/>
              <a:t>This slide continues the momentum of the work to date and the work that lies ahead to achieve your Aim. If you have achieved your aim it may be time to revisit your aim and develop a new aim statement to continue your improvement journey or work on plans to systematically spread and scale the work. Have a little fun and get creative with this slide!</a:t>
            </a:r>
            <a:endParaRPr/>
          </a:p>
          <a:p>
            <a:pPr marL="0" lvl="0" indent="0" algn="l" rtl="0">
              <a:spcBef>
                <a:spcPts val="0"/>
              </a:spcBef>
              <a:spcAft>
                <a:spcPts val="0"/>
              </a:spcAft>
              <a:buNone/>
            </a:pPr>
            <a:endParaRPr/>
          </a:p>
          <a:p>
            <a:pPr marL="0" lvl="0" indent="0" algn="l" rtl="0">
              <a:spcBef>
                <a:spcPts val="0"/>
              </a:spcBef>
              <a:spcAft>
                <a:spcPts val="0"/>
              </a:spcAft>
              <a:buNone/>
            </a:pPr>
            <a:r>
              <a:rPr lang="en-US" b="1"/>
              <a:t>Timing: </a:t>
            </a:r>
            <a:r>
              <a:rPr lang="en-US"/>
              <a:t>30 seconds</a:t>
            </a:r>
            <a:endParaRPr/>
          </a:p>
        </p:txBody>
      </p:sp>
      <p:sp>
        <p:nvSpPr>
          <p:cNvPr id="479" name="Google Shape;47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 </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1" i="1"/>
              <a:t>INSTRUCTOR NOTES: </a:t>
            </a:r>
            <a:r>
              <a:rPr lang="en-US" b="0"/>
              <a:t>This final slide allows you to recognize your team for which this work would not be possible. You could also include patients and families to recognize their contributions here as well. This recognition is important and always well received.</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a:p>
          <a:p>
            <a:pPr marL="0" lvl="0" indent="0" algn="l" rtl="0">
              <a:spcBef>
                <a:spcPts val="0"/>
              </a:spcBef>
              <a:spcAft>
                <a:spcPts val="0"/>
              </a:spcAft>
              <a:buNone/>
            </a:pPr>
            <a:r>
              <a:rPr lang="en-US" b="1"/>
              <a:t>Timing: </a:t>
            </a:r>
            <a:r>
              <a:rPr lang="en-US"/>
              <a:t>30 seconds</a:t>
            </a:r>
            <a:endParaRPr/>
          </a:p>
        </p:txBody>
      </p:sp>
      <p:sp>
        <p:nvSpPr>
          <p:cNvPr id="498" name="Google Shape;4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 [insert your script here so anyone from your team could present the work]</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b="1" i="1"/>
              <a:t>INSTRUCTOR NOTES: </a:t>
            </a:r>
            <a:r>
              <a:rPr lang="en-US" i="1"/>
              <a:t>This next slide helps set the context for your audience. This gives you an opportunity to describe your practice, the population you serve and the population you are focusing on for the purpose of THIS quality improvement project. You also can highlight your interdisciplinary team including pt and family partners that are part of your improvement team.</a:t>
            </a:r>
            <a:endParaRPr/>
          </a:p>
          <a:p>
            <a:pPr marL="0" lvl="0" indent="0" algn="l" rtl="0">
              <a:spcBef>
                <a:spcPts val="0"/>
              </a:spcBef>
              <a:spcAft>
                <a:spcPts val="0"/>
              </a:spcAft>
              <a:buNone/>
            </a:pPr>
            <a:endParaRPr/>
          </a:p>
          <a:p>
            <a:pPr marL="0" lvl="0" indent="0" algn="l" rtl="0">
              <a:spcBef>
                <a:spcPts val="0"/>
              </a:spcBef>
              <a:spcAft>
                <a:spcPts val="0"/>
              </a:spcAft>
              <a:buNone/>
            </a:pPr>
            <a:r>
              <a:rPr lang="en-US" b="1"/>
              <a:t>Timing: </a:t>
            </a:r>
            <a:r>
              <a:rPr lang="en-US"/>
              <a:t>60 seconds</a:t>
            </a:r>
            <a:endParaRPr/>
          </a:p>
        </p:txBody>
      </p:sp>
      <p:sp>
        <p:nvSpPr>
          <p:cNvPr id="326" name="Google Shape;32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a:t>
            </a:r>
            <a:endParaRPr/>
          </a:p>
          <a:p>
            <a:pPr marL="0" lvl="0" indent="0" algn="l" rtl="0">
              <a:spcBef>
                <a:spcPts val="0"/>
              </a:spcBef>
              <a:spcAft>
                <a:spcPts val="0"/>
              </a:spcAft>
              <a:buNone/>
            </a:pPr>
            <a:endParaRPr/>
          </a:p>
          <a:p>
            <a:pPr marL="0" lvl="0" indent="0" algn="l" rtl="0">
              <a:spcBef>
                <a:spcPts val="0"/>
              </a:spcBef>
              <a:spcAft>
                <a:spcPts val="0"/>
              </a:spcAft>
              <a:buNone/>
            </a:pPr>
            <a:r>
              <a:rPr lang="en-US" b="1" i="1"/>
              <a:t>INSTRUCTOR NOTES: </a:t>
            </a:r>
            <a:r>
              <a:rPr lang="en-US" i="1"/>
              <a:t>This slide represents a brief, impactful, meaningful statement to get at the WHAT and WHY of the problem or challenge you are working on improving. In 30 seconds or less you should be able to easily summarize the challenge you are working on. Think of this as your elevator pitch. </a:t>
            </a:r>
            <a:endParaRPr/>
          </a:p>
          <a:p>
            <a:pPr marL="0" lvl="0" indent="0" algn="l" rtl="0">
              <a:spcBef>
                <a:spcPts val="0"/>
              </a:spcBef>
              <a:spcAft>
                <a:spcPts val="0"/>
              </a:spcAft>
              <a:buNone/>
            </a:pPr>
            <a:endParaRPr/>
          </a:p>
          <a:p>
            <a:pPr marL="0" lvl="0" indent="0" algn="l" rtl="0">
              <a:spcBef>
                <a:spcPts val="0"/>
              </a:spcBef>
              <a:spcAft>
                <a:spcPts val="0"/>
              </a:spcAft>
              <a:buNone/>
            </a:pPr>
            <a:r>
              <a:rPr lang="en-US" b="1"/>
              <a:t>Timing: </a:t>
            </a:r>
            <a:r>
              <a:rPr lang="en-US"/>
              <a:t>30 seconds</a:t>
            </a:r>
            <a:endParaRPr/>
          </a:p>
        </p:txBody>
      </p:sp>
      <p:sp>
        <p:nvSpPr>
          <p:cNvPr id="346" name="Google Shape;3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b="1" i="1"/>
              <a:t>INSTRUCTOR NOTES: </a:t>
            </a:r>
            <a:r>
              <a:rPr lang="en-US" b="0" i="1"/>
              <a:t>Insert your local SMART aim statement here. </a:t>
            </a:r>
            <a:r>
              <a:rPr lang="en-US" i="1"/>
              <a:t>Your SMART Aim Statement informs your audience of what your local team is specifically working towards. Be sure to define operational definitions as needed here as well for your audience.</a:t>
            </a:r>
            <a:endParaRPr/>
          </a:p>
          <a:p>
            <a:pPr marL="0" marR="0" lvl="0" indent="0" algn="l" rtl="0">
              <a:lnSpc>
                <a:spcPct val="100000"/>
              </a:lnSpc>
              <a:spcBef>
                <a:spcPts val="0"/>
              </a:spcBef>
              <a:spcAft>
                <a:spcPts val="0"/>
              </a:spcAft>
              <a:buClr>
                <a:schemeClr val="dk1"/>
              </a:buClr>
              <a:buSzPts val="1200"/>
              <a:buFont typeface="Calibri"/>
              <a:buNone/>
            </a:pPr>
            <a:endParaRPr b="1" i="1"/>
          </a:p>
          <a:p>
            <a:pPr marL="0" lvl="0" indent="0" algn="l" rtl="0">
              <a:spcBef>
                <a:spcPts val="0"/>
              </a:spcBef>
              <a:spcAft>
                <a:spcPts val="0"/>
              </a:spcAft>
              <a:buNone/>
            </a:pPr>
            <a:r>
              <a:rPr lang="en-US" b="1"/>
              <a:t>Timing: </a:t>
            </a:r>
            <a:r>
              <a:rPr lang="en-US"/>
              <a:t>30 seconds</a:t>
            </a:r>
            <a:endParaRPr/>
          </a:p>
        </p:txBody>
      </p:sp>
      <p:sp>
        <p:nvSpPr>
          <p:cNvPr id="360" name="Google Shape;36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FF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200"/>
              <a:buFont typeface="Calibri"/>
              <a:buNone/>
            </a:pPr>
            <a:r>
              <a:rPr lang="en-US" b="1" i="1"/>
              <a:t>INSTRUCTOR NOTES:  </a:t>
            </a:r>
            <a:r>
              <a:rPr lang="en-US" sz="1200" i="1">
                <a:solidFill>
                  <a:srgbClr val="FF0000"/>
                </a:solidFill>
                <a:latin typeface="Century Schoolbook"/>
                <a:ea typeface="Century Schoolbook"/>
                <a:cs typeface="Century Schoolbook"/>
                <a:sym typeface="Century Schoolbook"/>
              </a:rPr>
              <a:t>FOR YOUR </a:t>
            </a:r>
            <a:r>
              <a:rPr lang="en-US" sz="1200" b="1" i="1">
                <a:solidFill>
                  <a:srgbClr val="FF0000"/>
                </a:solidFill>
                <a:latin typeface="Century Schoolbook"/>
                <a:ea typeface="Century Schoolbook"/>
                <a:cs typeface="Century Schoolbook"/>
                <a:sym typeface="Century Schoolbook"/>
              </a:rPr>
              <a:t>METHODS</a:t>
            </a:r>
            <a:r>
              <a:rPr lang="en-US" sz="1200" i="1">
                <a:solidFill>
                  <a:srgbClr val="FF0000"/>
                </a:solidFill>
                <a:latin typeface="Century Schoolbook"/>
                <a:ea typeface="Century Schoolbook"/>
                <a:cs typeface="Century Schoolbook"/>
                <a:sym typeface="Century Schoolbook"/>
              </a:rPr>
              <a:t> YOU WILL DESCRIBE (AT A HIGH LEVEL) WHAT WERE THE METHODOLOGIES </a:t>
            </a:r>
            <a:r>
              <a:rPr lang="en-US" sz="1200" b="1" i="1">
                <a:solidFill>
                  <a:srgbClr val="FF0000"/>
                </a:solidFill>
                <a:latin typeface="Century Schoolbook"/>
                <a:ea typeface="Century Schoolbook"/>
                <a:cs typeface="Century Schoolbook"/>
                <a:sym typeface="Century Schoolbook"/>
              </a:rPr>
              <a:t>YOU</a:t>
            </a:r>
            <a:r>
              <a:rPr lang="en-US" sz="1200" i="1">
                <a:solidFill>
                  <a:srgbClr val="FF0000"/>
                </a:solidFill>
                <a:latin typeface="Century Schoolbook"/>
                <a:ea typeface="Century Schoolbook"/>
                <a:cs typeface="Century Schoolbook"/>
                <a:sym typeface="Century Schoolbook"/>
              </a:rPr>
              <a:t> USED TO ADDRESS THE CHALLENGE AND ACHIEVE YOUR AIM. YOU MAY I</a:t>
            </a:r>
            <a:r>
              <a:rPr lang="en-US" b="0" i="1"/>
              <a:t>NCLUDE QI METHODOLOGIES SUCH AS PDSAS, RUN CHARTS, PARTICIPATION IN A LEARNING COLLABORATIVE, AND DATA COLLECTION METHODS SUCH AS THE USE OF PRE-VISIT SURVEYS TO SYSTEMATICALLY CAPTURE PATIENT REPORTED OUTCOMES.</a:t>
            </a:r>
            <a:endParaRPr/>
          </a:p>
          <a:p>
            <a:pPr marL="0" lvl="0" indent="0" algn="l" rtl="0">
              <a:spcBef>
                <a:spcPts val="0"/>
              </a:spcBef>
              <a:spcAft>
                <a:spcPts val="0"/>
              </a:spcAft>
              <a:buClr>
                <a:schemeClr val="dk1"/>
              </a:buClr>
              <a:buSzPts val="1200"/>
              <a:buFont typeface="Calibri"/>
              <a:buNone/>
            </a:pPr>
            <a:endParaRPr sz="1200">
              <a:solidFill>
                <a:srgbClr val="FF0000"/>
              </a:solidFill>
              <a:latin typeface="Century Schoolbook"/>
              <a:ea typeface="Century Schoolbook"/>
              <a:cs typeface="Century Schoolbook"/>
              <a:sym typeface="Century Schoolbook"/>
            </a:endParaRPr>
          </a:p>
          <a:p>
            <a:pPr marL="0" lvl="0" indent="0" algn="l" rtl="0">
              <a:spcBef>
                <a:spcPts val="0"/>
              </a:spcBef>
              <a:spcAft>
                <a:spcPts val="0"/>
              </a:spcAft>
              <a:buClr>
                <a:srgbClr val="FF0000"/>
              </a:buClr>
              <a:buSzPts val="1200"/>
              <a:buFont typeface="Century Schoolbook"/>
              <a:buNone/>
            </a:pPr>
            <a:r>
              <a:rPr lang="en-US" sz="1200" b="1">
                <a:solidFill>
                  <a:srgbClr val="FF0000"/>
                </a:solidFill>
                <a:latin typeface="Century Schoolbook"/>
                <a:ea typeface="Century Schoolbook"/>
                <a:cs typeface="Century Schoolbook"/>
                <a:sym typeface="Century Schoolbook"/>
              </a:rPr>
              <a:t>TIMING: 60</a:t>
            </a:r>
            <a:r>
              <a:rPr lang="en-US" sz="1200">
                <a:solidFill>
                  <a:srgbClr val="FF0000"/>
                </a:solidFill>
                <a:latin typeface="Century Schoolbook"/>
                <a:ea typeface="Century Schoolbook"/>
                <a:cs typeface="Century Schoolbook"/>
                <a:sym typeface="Century Schoolbook"/>
              </a:rPr>
              <a:t> SECONDS</a:t>
            </a:r>
            <a:endParaRPr/>
          </a:p>
        </p:txBody>
      </p:sp>
      <p:sp>
        <p:nvSpPr>
          <p:cNvPr id="370" name="Google Shape;3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6:notes"/>
          <p:cNvSpPr>
            <a:spLocks noGrp="1" noRot="1" noChangeAspect="1"/>
          </p:cNvSpPr>
          <p:nvPr>
            <p:ph type="sldImg" idx="2"/>
          </p:nvPr>
        </p:nvSpPr>
        <p:spPr>
          <a:xfrm>
            <a:off x="1085850" y="1635125"/>
            <a:ext cx="7847013" cy="4414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6:notes"/>
          <p:cNvSpPr txBox="1">
            <a:spLocks noGrp="1"/>
          </p:cNvSpPr>
          <p:nvPr>
            <p:ph type="body" idx="1"/>
          </p:nvPr>
        </p:nvSpPr>
        <p:spPr>
          <a:xfrm>
            <a:off x="1001713" y="6296025"/>
            <a:ext cx="8015287" cy="5151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b="1" i="1" dirty="0"/>
              <a:t>INSTRUCTOR NOTES: </a:t>
            </a:r>
            <a:r>
              <a:rPr lang="en-US" i="1" dirty="0"/>
              <a:t>You will also include the </a:t>
            </a:r>
            <a:r>
              <a:rPr lang="en-US" b="1" i="1" dirty="0"/>
              <a:t>Key Driver Diagram </a:t>
            </a:r>
            <a:r>
              <a:rPr lang="en-US" i="1" dirty="0"/>
              <a:t>to demonstrate the drivers you and your team are working on by dragging the circle to highlight which portion(s) of the KDD you are focused on. For instance, this example indicates that this team is primary focused on patient engagement at this time. </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b="1" dirty="0"/>
              <a:t>Timing: </a:t>
            </a:r>
            <a:r>
              <a:rPr lang="en-US" b="0" dirty="0"/>
              <a:t>30</a:t>
            </a:r>
            <a:r>
              <a:rPr lang="en-US" dirty="0"/>
              <a:t> seconds</a:t>
            </a:r>
            <a:endParaRPr dirty="0"/>
          </a:p>
        </p:txBody>
      </p:sp>
      <p:sp>
        <p:nvSpPr>
          <p:cNvPr id="381" name="Google Shape;381;p6:notes"/>
          <p:cNvSpPr txBox="1">
            <a:spLocks noGrp="1"/>
          </p:cNvSpPr>
          <p:nvPr>
            <p:ph type="sldNum" idx="12"/>
          </p:nvPr>
        </p:nvSpPr>
        <p:spPr>
          <a:xfrm>
            <a:off x="5675313" y="12426950"/>
            <a:ext cx="4341812" cy="6556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1" i="1"/>
              <a:t>INSTRUCTOR NOTES: </a:t>
            </a:r>
            <a:r>
              <a:rPr lang="en-US" b="0" i="1"/>
              <a:t>Measurement is critical to the success of every QI project This slide is your measurement strategy ”at a glance.” Insert your table of measures or bullets to outline your key Qorus-level measures (from your monthly reports) as well as the local measures you may be collecting. At a high level you will tell your audience what you measure, how you defined it (if needed) and how you are reporting the measure (ie proportion, percentage, etc.) and how often you are collecting the data. </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US" b="1"/>
              <a:t>Timing: </a:t>
            </a:r>
            <a:r>
              <a:rPr lang="en-US" b="0"/>
              <a:t>60 seconds</a:t>
            </a:r>
            <a:endParaRPr/>
          </a:p>
        </p:txBody>
      </p:sp>
      <p:sp>
        <p:nvSpPr>
          <p:cNvPr id="441" name="Google Shape;4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a:t>
            </a:r>
            <a:endParaRPr/>
          </a:p>
          <a:p>
            <a:pPr marL="0" lvl="0" indent="0" algn="l" rtl="0">
              <a:spcBef>
                <a:spcPts val="0"/>
              </a:spcBef>
              <a:spcAft>
                <a:spcPts val="0"/>
              </a:spcAft>
              <a:buNone/>
            </a:pPr>
            <a:endParaRPr/>
          </a:p>
          <a:p>
            <a:pPr marL="0" lvl="0" indent="0" algn="l" rtl="0">
              <a:spcBef>
                <a:spcPts val="0"/>
              </a:spcBef>
              <a:spcAft>
                <a:spcPts val="0"/>
              </a:spcAft>
              <a:buNone/>
            </a:pPr>
            <a:r>
              <a:rPr lang="en-US" b="1" i="1"/>
              <a:t>INSTRUCTOR NOTES:  </a:t>
            </a:r>
            <a:r>
              <a:rPr lang="en-US" i="1"/>
              <a:t>The goal here is to demonstrate small tests of change, you will spend more time on your annotated run chart (on the next slide) to discuss specific PDSAs more thoroughly. You could even “bundle” similar tests of change, for instance line 1 could be PDSA number 1A-D (bundling the change ideas related to a specific process of interest.  This slide, at a glance outlines the iterative “tests” of change for your work. Your next slide, the run chart or SPCC will be annotated with PDSA cycles – so do not go into great detail here. Overview – then details.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b="1"/>
              <a:t>Timing: </a:t>
            </a:r>
            <a:r>
              <a:rPr lang="en-US"/>
              <a:t>30 seconds</a:t>
            </a:r>
            <a:endParaRPr/>
          </a:p>
        </p:txBody>
      </p:sp>
      <p:sp>
        <p:nvSpPr>
          <p:cNvPr id="452" name="Google Shape;4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 </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US" b="1" i="1"/>
              <a:t>INSTRUCTOR NOTES: </a:t>
            </a:r>
            <a:endParaRPr b="1"/>
          </a:p>
          <a:p>
            <a:pPr marL="0" marR="0" lvl="0" indent="0" algn="l" rtl="0">
              <a:lnSpc>
                <a:spcPct val="100000"/>
              </a:lnSpc>
              <a:spcBef>
                <a:spcPts val="0"/>
              </a:spcBef>
              <a:spcAft>
                <a:spcPts val="0"/>
              </a:spcAft>
              <a:buClr>
                <a:schemeClr val="dk1"/>
              </a:buClr>
              <a:buSzPts val="1200"/>
              <a:buFont typeface="Calibri"/>
              <a:buNone/>
            </a:pPr>
            <a:r>
              <a:rPr lang="en-US" b="0" i="1"/>
              <a:t>You will spend most of your time on THIS SINGLE slide. </a:t>
            </a:r>
            <a:r>
              <a:rPr lang="en-US" sz="1400" b="1" i="1"/>
              <a:t>Your Annotated Run Chart or Statistical Process Control Chart </a:t>
            </a:r>
            <a:r>
              <a:rPr lang="en-US" sz="1200" b="0" i="1"/>
              <a:t>provides your audience an immense amount of information about the work you conducted overtime. If you only have a few minutes to pitch or inform others about your work –it would be THIS slide—as it tells your entire improvement story in ONE view.</a:t>
            </a:r>
            <a:endParaRPr sz="1200" b="1" i="1"/>
          </a:p>
          <a:p>
            <a:pPr marL="0" marR="0" lvl="0" indent="0" algn="l" rtl="0">
              <a:lnSpc>
                <a:spcPct val="100000"/>
              </a:lnSpc>
              <a:spcBef>
                <a:spcPts val="0"/>
              </a:spcBef>
              <a:spcAft>
                <a:spcPts val="0"/>
              </a:spcAft>
              <a:buClr>
                <a:schemeClr val="dk1"/>
              </a:buClr>
              <a:buSzPts val="1200"/>
              <a:buFont typeface="Calibri"/>
              <a:buNone/>
            </a:pPr>
            <a:endParaRPr b="0" i="1"/>
          </a:p>
          <a:p>
            <a:pPr marL="285750" lvl="0" indent="-285750" algn="l" rtl="0">
              <a:spcBef>
                <a:spcPts val="0"/>
              </a:spcBef>
              <a:spcAft>
                <a:spcPts val="0"/>
              </a:spcAft>
              <a:buClr>
                <a:srgbClr val="FF0000"/>
              </a:buClr>
              <a:buSzPts val="1200"/>
              <a:buFont typeface="Arial"/>
              <a:buChar char="•"/>
            </a:pPr>
            <a:r>
              <a:rPr lang="en-US" i="1">
                <a:solidFill>
                  <a:srgbClr val="FF0000"/>
                </a:solidFill>
              </a:rPr>
              <a:t>You will insert your run chart or SPCC </a:t>
            </a:r>
            <a:r>
              <a:rPr lang="en-US" sz="900" i="1">
                <a:solidFill>
                  <a:srgbClr val="FF0000"/>
                </a:solidFill>
              </a:rPr>
              <a:t>for the main outcome measure you have the best data for here</a:t>
            </a:r>
            <a:endParaRPr/>
          </a:p>
          <a:p>
            <a:pPr marL="285750" lvl="0" indent="-285750" algn="l" rtl="0">
              <a:spcBef>
                <a:spcPts val="0"/>
              </a:spcBef>
              <a:spcAft>
                <a:spcPts val="0"/>
              </a:spcAft>
              <a:buClr>
                <a:srgbClr val="FF0000"/>
              </a:buClr>
              <a:buSzPts val="1200"/>
              <a:buFont typeface="Arial"/>
              <a:buChar char="•"/>
            </a:pPr>
            <a:r>
              <a:rPr lang="en-US" i="1">
                <a:solidFill>
                  <a:srgbClr val="FF0000"/>
                </a:solidFill>
              </a:rPr>
              <a:t>Be sure it is annotated with your PDSA cycles.</a:t>
            </a:r>
            <a:endParaRPr/>
          </a:p>
          <a:p>
            <a:pPr marL="285750" lvl="0" indent="-285750" algn="l" rtl="0">
              <a:spcBef>
                <a:spcPts val="0"/>
              </a:spcBef>
              <a:spcAft>
                <a:spcPts val="0"/>
              </a:spcAft>
              <a:buClr>
                <a:srgbClr val="FF0000"/>
              </a:buClr>
              <a:buSzPts val="1200"/>
              <a:buFont typeface="Arial"/>
              <a:buChar char="•"/>
            </a:pPr>
            <a:r>
              <a:rPr lang="en-US" i="1">
                <a:solidFill>
                  <a:srgbClr val="FF0000"/>
                </a:solidFill>
              </a:rPr>
              <a:t>The chart should be interpretable at-a-glance but we encourage you to take your time to explain the chart to orient your audience. For example:</a:t>
            </a:r>
            <a:endParaRPr/>
          </a:p>
          <a:p>
            <a:pPr marL="742950" lvl="1" indent="-285750" algn="l" rtl="0">
              <a:spcBef>
                <a:spcPts val="0"/>
              </a:spcBef>
              <a:spcAft>
                <a:spcPts val="0"/>
              </a:spcAft>
              <a:buClr>
                <a:schemeClr val="dk1"/>
              </a:buClr>
              <a:buSzPts val="1200"/>
              <a:buFont typeface="Arial"/>
              <a:buChar char="•"/>
            </a:pPr>
            <a:r>
              <a:rPr lang="en-US" i="1"/>
              <a:t>This is a run chart tracking X conducted in Y from Date to Date. </a:t>
            </a:r>
            <a:endParaRPr/>
          </a:p>
          <a:p>
            <a:pPr marL="742950" lvl="1" indent="-285750" algn="l" rtl="0">
              <a:spcBef>
                <a:spcPts val="0"/>
              </a:spcBef>
              <a:spcAft>
                <a:spcPts val="0"/>
              </a:spcAft>
              <a:buClr>
                <a:schemeClr val="dk1"/>
              </a:buClr>
              <a:buSzPts val="1200"/>
              <a:buFont typeface="Arial"/>
              <a:buChar char="•"/>
            </a:pPr>
            <a:r>
              <a:rPr lang="en-US" i="1"/>
              <a:t>The desired direction of our AIM is up or down.</a:t>
            </a:r>
            <a:endParaRPr/>
          </a:p>
          <a:p>
            <a:pPr marL="742950" lvl="1" indent="-285750" algn="l" rtl="0">
              <a:spcBef>
                <a:spcPts val="0"/>
              </a:spcBef>
              <a:spcAft>
                <a:spcPts val="0"/>
              </a:spcAft>
              <a:buClr>
                <a:schemeClr val="dk1"/>
              </a:buClr>
              <a:buSzPts val="1200"/>
              <a:buFont typeface="Arial"/>
              <a:buChar char="•"/>
            </a:pPr>
            <a:r>
              <a:rPr lang="en-US" i="1"/>
              <a:t>You will note that the Y axis is your main outcome measure and </a:t>
            </a:r>
            <a:endParaRPr/>
          </a:p>
          <a:p>
            <a:pPr marL="742950" lvl="1" indent="-285750" algn="l" rtl="0">
              <a:spcBef>
                <a:spcPts val="0"/>
              </a:spcBef>
              <a:spcAft>
                <a:spcPts val="0"/>
              </a:spcAft>
              <a:buClr>
                <a:schemeClr val="dk1"/>
              </a:buClr>
              <a:buSzPts val="1200"/>
              <a:buFont typeface="Arial"/>
              <a:buChar char="•"/>
            </a:pPr>
            <a:r>
              <a:rPr lang="en-US" i="1"/>
              <a:t>The X axis demonstrates the data plotted [weekly/monthly] over time</a:t>
            </a:r>
            <a:endParaRPr/>
          </a:p>
          <a:p>
            <a:pPr marL="742950" lvl="1" indent="-285750" algn="l" rtl="0">
              <a:spcBef>
                <a:spcPts val="0"/>
              </a:spcBef>
              <a:spcAft>
                <a:spcPts val="0"/>
              </a:spcAft>
              <a:buClr>
                <a:schemeClr val="dk1"/>
              </a:buClr>
              <a:buSzPts val="1200"/>
              <a:buFont typeface="Arial"/>
              <a:buChar char="•"/>
            </a:pPr>
            <a:r>
              <a:rPr lang="en-US" i="1"/>
              <a:t>Call out your aim or goal line and median line</a:t>
            </a:r>
            <a:endParaRPr/>
          </a:p>
          <a:p>
            <a:pPr marL="742950" lvl="1" indent="-285750" algn="l" rtl="0">
              <a:spcBef>
                <a:spcPts val="0"/>
              </a:spcBef>
              <a:spcAft>
                <a:spcPts val="0"/>
              </a:spcAft>
              <a:buClr>
                <a:schemeClr val="dk1"/>
              </a:buClr>
              <a:buSzPts val="1200"/>
              <a:buFont typeface="Arial"/>
              <a:buChar char="•"/>
            </a:pPr>
            <a:r>
              <a:rPr lang="en-US" i="1"/>
              <a:t>Spend time talking about specific PDSAs that drove your data in the desired direction and also where your tests of change did NOT go in the predicted direction.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b="1"/>
              <a:t>TIMING: </a:t>
            </a:r>
            <a:r>
              <a:rPr lang="en-US" b="0"/>
              <a:t>2 minutes</a:t>
            </a:r>
            <a:endParaRPr/>
          </a:p>
          <a:p>
            <a:pPr marL="0" lvl="0" indent="0" algn="l" rtl="0">
              <a:spcBef>
                <a:spcPts val="0"/>
              </a:spcBef>
              <a:spcAft>
                <a:spcPts val="0"/>
              </a:spcAft>
              <a:buNone/>
            </a:pPr>
            <a:endParaRPr/>
          </a:p>
        </p:txBody>
      </p:sp>
      <p:sp>
        <p:nvSpPr>
          <p:cNvPr id="463" name="Google Shape;4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 name="Google Shape;18;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 name="Google Shape;1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9"/>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9"/>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29"/>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29"/>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36" name="Google Shape;136;p29"/>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37" name="Google Shape;137;p29"/>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9"/>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 name="Google Shape;139;p29"/>
          <p:cNvSpPr/>
          <p:nvPr/>
        </p:nvSpPr>
        <p:spPr>
          <a:xfrm>
            <a:off x="406400" y="228601"/>
            <a:ext cx="3657600" cy="363070"/>
          </a:xfrm>
          <a:prstGeom prst="rect">
            <a:avLst/>
          </a:prstGeom>
          <a:noFill/>
          <a:ln>
            <a:noFill/>
          </a:ln>
        </p:spPr>
      </p:sp>
      <p:sp>
        <p:nvSpPr>
          <p:cNvPr id="140" name="Google Shape;140;p29"/>
          <p:cNvSpPr/>
          <p:nvPr/>
        </p:nvSpPr>
        <p:spPr>
          <a:xfrm>
            <a:off x="9279737" y="94824"/>
            <a:ext cx="2535123" cy="570402"/>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30"/>
          <p:cNvSpPr/>
          <p:nvPr/>
        </p:nvSpPr>
        <p:spPr>
          <a:xfrm rot="5400000">
            <a:off x="-292291" y="1923288"/>
            <a:ext cx="1097280" cy="853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30"/>
          <p:cNvSpPr/>
          <p:nvPr/>
        </p:nvSpPr>
        <p:spPr>
          <a:xfrm rot="5400000">
            <a:off x="-1158106" y="5166544"/>
            <a:ext cx="2828594" cy="8502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30"/>
          <p:cNvSpPr/>
          <p:nvPr/>
        </p:nvSpPr>
        <p:spPr>
          <a:xfrm rot="5400000">
            <a:off x="-292608" y="734568"/>
            <a:ext cx="1097280" cy="8534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30"/>
          <p:cNvSpPr/>
          <p:nvPr/>
        </p:nvSpPr>
        <p:spPr>
          <a:xfrm rot="5400000">
            <a:off x="-292291" y="3112008"/>
            <a:ext cx="1097280" cy="853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30"/>
          <p:cNvSpPr/>
          <p:nvPr/>
        </p:nvSpPr>
        <p:spPr>
          <a:xfrm rot="5400000">
            <a:off x="8257033" y="2923034"/>
            <a:ext cx="6857999" cy="10119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52" name="Google Shape;152;p30"/>
          <p:cNvCxnSpPr/>
          <p:nvPr/>
        </p:nvCxnSpPr>
        <p:spPr>
          <a:xfrm rot="5400000">
            <a:off x="7751063" y="3429001"/>
            <a:ext cx="6858000" cy="0"/>
          </a:xfrm>
          <a:prstGeom prst="straightConnector1">
            <a:avLst/>
          </a:prstGeom>
          <a:noFill/>
          <a:ln w="9525" cap="flat" cmpd="sng">
            <a:solidFill>
              <a:schemeClr val="accent1"/>
            </a:solidFill>
            <a:prstDash val="solid"/>
            <a:miter lim="800000"/>
            <a:headEnd type="none" w="sm" len="sm"/>
            <a:tailEnd type="none" w="sm" len="sm"/>
          </a:ln>
        </p:spPr>
      </p:cxnSp>
      <p:sp>
        <p:nvSpPr>
          <p:cNvPr id="153" name="Google Shape;153;p30"/>
          <p:cNvSpPr/>
          <p:nvPr/>
        </p:nvSpPr>
        <p:spPr>
          <a:xfrm rot="5400000">
            <a:off x="10273551" y="1434353"/>
            <a:ext cx="2743200" cy="484093"/>
          </a:xfrm>
          <a:prstGeom prst="rect">
            <a:avLst/>
          </a:prstGeom>
          <a:noFill/>
          <a:ln>
            <a:noFill/>
          </a:ln>
        </p:spPr>
      </p:sp>
      <p:sp>
        <p:nvSpPr>
          <p:cNvPr id="154" name="Google Shape;154;p30"/>
          <p:cNvSpPr/>
          <p:nvPr/>
        </p:nvSpPr>
        <p:spPr>
          <a:xfrm rot="5400000">
            <a:off x="10735361" y="5255837"/>
            <a:ext cx="1901342" cy="760536"/>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Green Map">
  <p:cSld name="Title Slide Green Map">
    <p:spTree>
      <p:nvGrpSpPr>
        <p:cNvPr id="1" name="Shape 155"/>
        <p:cNvGrpSpPr/>
        <p:nvPr/>
      </p:nvGrpSpPr>
      <p:grpSpPr>
        <a:xfrm>
          <a:off x="0" y="0"/>
          <a:ext cx="0" cy="0"/>
          <a:chOff x="0" y="0"/>
          <a:chExt cx="0" cy="0"/>
        </a:xfrm>
      </p:grpSpPr>
      <p:sp>
        <p:nvSpPr>
          <p:cNvPr id="156" name="Google Shape;156;p31"/>
          <p:cNvSpPr/>
          <p:nvPr/>
        </p:nvSpPr>
        <p:spPr>
          <a:xfrm>
            <a:off x="0" y="0"/>
            <a:ext cx="12192000" cy="4203700"/>
          </a:xfrm>
          <a:prstGeom prst="rect">
            <a:avLst/>
          </a:prstGeom>
          <a:noFill/>
          <a:ln>
            <a:noFill/>
          </a:ln>
        </p:spPr>
      </p:sp>
      <p:cxnSp>
        <p:nvCxnSpPr>
          <p:cNvPr id="157" name="Google Shape;157;p31"/>
          <p:cNvCxnSpPr/>
          <p:nvPr/>
        </p:nvCxnSpPr>
        <p:spPr>
          <a:xfrm>
            <a:off x="0" y="4201028"/>
            <a:ext cx="12192000" cy="0"/>
          </a:xfrm>
          <a:prstGeom prst="straightConnector1">
            <a:avLst/>
          </a:prstGeom>
          <a:noFill/>
          <a:ln w="9525" cap="flat" cmpd="sng">
            <a:solidFill>
              <a:srgbClr val="00562F"/>
            </a:solidFill>
            <a:prstDash val="solid"/>
            <a:miter lim="800000"/>
            <a:headEnd type="none" w="sm" len="sm"/>
            <a:tailEnd type="none" w="sm" len="sm"/>
          </a:ln>
          <a:effectLst>
            <a:outerShdw blurRad="40000" rotWithShape="0">
              <a:srgbClr val="000000">
                <a:alpha val="37647"/>
              </a:srgbClr>
            </a:outerShdw>
          </a:effectLst>
        </p:spPr>
      </p:cxnSp>
      <p:sp>
        <p:nvSpPr>
          <p:cNvPr id="158" name="Google Shape;158;p31"/>
          <p:cNvSpPr/>
          <p:nvPr/>
        </p:nvSpPr>
        <p:spPr>
          <a:xfrm>
            <a:off x="7921357" y="6193726"/>
            <a:ext cx="3657600" cy="363072"/>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Google Shape;170;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0"/>
        <p:cNvGrpSpPr/>
        <p:nvPr/>
      </p:nvGrpSpPr>
      <p:grpSpPr>
        <a:xfrm>
          <a:off x="0" y="0"/>
          <a:ext cx="0" cy="0"/>
          <a:chOff x="0" y="0"/>
          <a:chExt cx="0" cy="0"/>
        </a:xfrm>
      </p:grpSpPr>
      <p:sp>
        <p:nvSpPr>
          <p:cNvPr id="181" name="Google Shape;181;p3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3" name="Google Shape;183;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3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9" name="Google Shape;189;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5" name="Google Shape;195;p3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6" name="Google Shape;196;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2" name="Google Shape;202;p3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3" name="Google Shape;203;p3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4" name="Google Shape;204;p3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5" name="Google Shape;205;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1" name="Google Shape;211;p3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2" name="Google Shape;212;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7"/>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8" name="Google Shape;218;p3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9" name="Google Shape;219;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8"/>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9"/>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3" name="Google Shape;243;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4" name="Google Shape;24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7"/>
        <p:cNvGrpSpPr/>
        <p:nvPr/>
      </p:nvGrpSpPr>
      <p:grpSpPr>
        <a:xfrm>
          <a:off x="0" y="0"/>
          <a:ext cx="0" cy="0"/>
          <a:chOff x="0" y="0"/>
          <a:chExt cx="0" cy="0"/>
        </a:xfrm>
      </p:grpSpPr>
      <p:sp>
        <p:nvSpPr>
          <p:cNvPr id="248" name="Google Shape;248;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50" name="Google Shape;25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6" name="Google Shape;25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62" name="Google Shape;2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68" name="Google Shape;268;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9" name="Google Shape;269;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70" name="Google Shape;270;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1" name="Google Shape;27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3"/>
        <p:cNvGrpSpPr/>
        <p:nvPr/>
      </p:nvGrpSpPr>
      <p:grpSpPr>
        <a:xfrm>
          <a:off x="0" y="0"/>
          <a:ext cx="0" cy="0"/>
          <a:chOff x="0" y="0"/>
          <a:chExt cx="0" cy="0"/>
        </a:xfrm>
      </p:grpSpPr>
      <p:sp>
        <p:nvSpPr>
          <p:cNvPr id="284" name="Google Shape;284;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286" name="Google Shape;286;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87" name="Google Shape;28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0"/>
        <p:cNvGrpSpPr/>
        <p:nvPr/>
      </p:nvGrpSpPr>
      <p:grpSpPr>
        <a:xfrm>
          <a:off x="0" y="0"/>
          <a:ext cx="0" cy="0"/>
          <a:chOff x="0" y="0"/>
          <a:chExt cx="0" cy="0"/>
        </a:xfrm>
      </p:grpSpPr>
      <p:sp>
        <p:nvSpPr>
          <p:cNvPr id="291" name="Google Shape;291;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4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293" name="Google Shape;293;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94" name="Google Shape;29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0" name="Google Shape;30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3"/>
        <p:cNvGrpSpPr/>
        <p:nvPr/>
      </p:nvGrpSpPr>
      <p:grpSpPr>
        <a:xfrm>
          <a:off x="0" y="0"/>
          <a:ext cx="0" cy="0"/>
          <a:chOff x="0" y="0"/>
          <a:chExt cx="0" cy="0"/>
        </a:xfrm>
      </p:grpSpPr>
      <p:sp>
        <p:nvSpPr>
          <p:cNvPr id="304" name="Google Shape;304;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6" name="Google Shape;30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3"/>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23"/>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 name="Google Shape;40;p23"/>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41;p23"/>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23"/>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3" name="Google Shape;43;p23"/>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44" name="Google Shape;44;p23"/>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 name="Google Shape;45;p23"/>
          <p:cNvSpPr/>
          <p:nvPr/>
        </p:nvSpPr>
        <p:spPr>
          <a:xfrm>
            <a:off x="406400" y="228601"/>
            <a:ext cx="3657600" cy="363070"/>
          </a:xfrm>
          <a:prstGeom prst="rect">
            <a:avLst/>
          </a:prstGeom>
          <a:noFill/>
          <a:ln>
            <a:noFill/>
          </a:ln>
        </p:spPr>
      </p:sp>
      <p:sp>
        <p:nvSpPr>
          <p:cNvPr id="46" name="Google Shape;46;p23"/>
          <p:cNvSpPr/>
          <p:nvPr/>
        </p:nvSpPr>
        <p:spPr>
          <a:xfrm>
            <a:off x="9279737" y="94824"/>
            <a:ext cx="2535123" cy="570402"/>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4"/>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24"/>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24"/>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24"/>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57" name="Google Shape;57;p24"/>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58" name="Google Shape;58;p24"/>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4"/>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p24"/>
          <p:cNvSpPr/>
          <p:nvPr/>
        </p:nvSpPr>
        <p:spPr>
          <a:xfrm>
            <a:off x="406400" y="228601"/>
            <a:ext cx="3657600" cy="363070"/>
          </a:xfrm>
          <a:prstGeom prst="rect">
            <a:avLst/>
          </a:prstGeom>
          <a:noFill/>
          <a:ln>
            <a:noFill/>
          </a:ln>
        </p:spPr>
      </p:sp>
      <p:sp>
        <p:nvSpPr>
          <p:cNvPr id="61" name="Google Shape;61;p24"/>
          <p:cNvSpPr/>
          <p:nvPr/>
        </p:nvSpPr>
        <p:spPr>
          <a:xfrm>
            <a:off x="9279737" y="94824"/>
            <a:ext cx="2535123" cy="57040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25"/>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25"/>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25"/>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25"/>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73" name="Google Shape;73;p25"/>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74" name="Google Shape;74;p25"/>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25"/>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25"/>
          <p:cNvSpPr/>
          <p:nvPr/>
        </p:nvSpPr>
        <p:spPr>
          <a:xfrm>
            <a:off x="406400" y="228601"/>
            <a:ext cx="3657600" cy="363070"/>
          </a:xfrm>
          <a:prstGeom prst="rect">
            <a:avLst/>
          </a:prstGeom>
          <a:noFill/>
          <a:ln>
            <a:noFill/>
          </a:ln>
        </p:spPr>
      </p:sp>
      <p:sp>
        <p:nvSpPr>
          <p:cNvPr id="77" name="Google Shape;77;p25"/>
          <p:cNvSpPr/>
          <p:nvPr/>
        </p:nvSpPr>
        <p:spPr>
          <a:xfrm>
            <a:off x="9279737" y="94824"/>
            <a:ext cx="2535123" cy="570402"/>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26"/>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6"/>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26"/>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26"/>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1" name="Google Shape;91;p26"/>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92" name="Google Shape;92;p26"/>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6"/>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p26"/>
          <p:cNvSpPr/>
          <p:nvPr/>
        </p:nvSpPr>
        <p:spPr>
          <a:xfrm>
            <a:off x="406400" y="228601"/>
            <a:ext cx="3657600" cy="363070"/>
          </a:xfrm>
          <a:prstGeom prst="rect">
            <a:avLst/>
          </a:prstGeom>
          <a:noFill/>
          <a:ln>
            <a:noFill/>
          </a:ln>
        </p:spPr>
      </p:sp>
      <p:sp>
        <p:nvSpPr>
          <p:cNvPr id="95" name="Google Shape;95;p26"/>
          <p:cNvSpPr/>
          <p:nvPr/>
        </p:nvSpPr>
        <p:spPr>
          <a:xfrm>
            <a:off x="9279737" y="94824"/>
            <a:ext cx="2535123" cy="570402"/>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7"/>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7"/>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7"/>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7"/>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05" name="Google Shape;105;p27"/>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06" name="Google Shape;106;p27"/>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7"/>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Google Shape;108;p27"/>
          <p:cNvSpPr/>
          <p:nvPr/>
        </p:nvSpPr>
        <p:spPr>
          <a:xfrm>
            <a:off x="406400" y="228601"/>
            <a:ext cx="3657600" cy="363070"/>
          </a:xfrm>
          <a:prstGeom prst="rect">
            <a:avLst/>
          </a:prstGeom>
          <a:noFill/>
          <a:ln>
            <a:noFill/>
          </a:ln>
        </p:spPr>
      </p:sp>
      <p:sp>
        <p:nvSpPr>
          <p:cNvPr id="109" name="Google Shape;109;p27"/>
          <p:cNvSpPr/>
          <p:nvPr/>
        </p:nvSpPr>
        <p:spPr>
          <a:xfrm>
            <a:off x="9279737" y="94824"/>
            <a:ext cx="2535123" cy="570402"/>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Google Shape;113;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8"/>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8"/>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8"/>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8"/>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21" name="Google Shape;121;p28"/>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22" name="Google Shape;122;p28"/>
          <p:cNvSpPr/>
          <p:nvPr/>
        </p:nvSpPr>
        <p:spPr>
          <a:xfrm>
            <a:off x="0" y="-3782"/>
            <a:ext cx="12192000" cy="76676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28"/>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8"/>
          <p:cNvSpPr/>
          <p:nvPr/>
        </p:nvSpPr>
        <p:spPr>
          <a:xfrm>
            <a:off x="406400" y="228601"/>
            <a:ext cx="3657600" cy="363070"/>
          </a:xfrm>
          <a:prstGeom prst="rect">
            <a:avLst/>
          </a:prstGeom>
          <a:noFill/>
          <a:ln>
            <a:noFill/>
          </a:ln>
        </p:spPr>
      </p:sp>
      <p:sp>
        <p:nvSpPr>
          <p:cNvPr id="125" name="Google Shape;125;p28"/>
          <p:cNvSpPr/>
          <p:nvPr/>
        </p:nvSpPr>
        <p:spPr>
          <a:xfrm>
            <a:off x="9279737" y="94824"/>
            <a:ext cx="2535123" cy="570402"/>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37" name="Google Shape;2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38" name="Google Shape;2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39" name="Google Shape;2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
          <p:cNvSpPr txBox="1"/>
          <p:nvPr/>
        </p:nvSpPr>
        <p:spPr>
          <a:xfrm>
            <a:off x="1621800" y="-138048"/>
            <a:ext cx="8948400" cy="9534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D9A78"/>
              </a:buClr>
              <a:buSzPts val="3200"/>
              <a:buFont typeface="Arial"/>
              <a:buNone/>
            </a:pPr>
            <a:r>
              <a:rPr lang="en-US" sz="4400" b="0" i="0" u="none" strike="noStrike" cap="none">
                <a:solidFill>
                  <a:srgbClr val="000000"/>
                </a:solidFill>
                <a:latin typeface="Calibri"/>
                <a:ea typeface="Calibri"/>
                <a:cs typeface="Calibri"/>
                <a:sym typeface="Calibri"/>
              </a:rPr>
              <a:t>Quality Improvement Story</a:t>
            </a:r>
            <a:endParaRPr/>
          </a:p>
        </p:txBody>
      </p:sp>
      <p:sp>
        <p:nvSpPr>
          <p:cNvPr id="315" name="Google Shape;315;p1"/>
          <p:cNvSpPr txBox="1"/>
          <p:nvPr/>
        </p:nvSpPr>
        <p:spPr>
          <a:xfrm>
            <a:off x="1449558" y="-538014"/>
            <a:ext cx="8948400" cy="270673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D9A78"/>
              </a:buClr>
              <a:buSzPts val="3200"/>
              <a:buFont typeface="Arial"/>
              <a:buNone/>
            </a:pP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1D9A78"/>
              </a:buClr>
              <a:buSzPts val="3200"/>
              <a:buFont typeface="Arial"/>
              <a:buNone/>
            </a:pPr>
            <a:r>
              <a:rPr lang="en-US" sz="2800" b="0" i="0" u="none" strike="noStrike" cap="none">
                <a:solidFill>
                  <a:srgbClr val="000000"/>
                </a:solidFill>
                <a:latin typeface="Calibri"/>
                <a:ea typeface="Calibri"/>
                <a:cs typeface="Calibri"/>
                <a:sym typeface="Calibri"/>
              </a:rPr>
              <a:t>Improving XX at [Clinic Name]  </a:t>
            </a:r>
            <a:endParaRPr/>
          </a:p>
          <a:p>
            <a:pPr marL="0" marR="0" lvl="0" indent="0" algn="ctr" rtl="0">
              <a:lnSpc>
                <a:spcPct val="90000"/>
              </a:lnSpc>
              <a:spcBef>
                <a:spcPts val="0"/>
              </a:spcBef>
              <a:spcAft>
                <a:spcPts val="0"/>
              </a:spcAft>
              <a:buClr>
                <a:srgbClr val="1D9A78"/>
              </a:buClr>
              <a:buSzPts val="3200"/>
              <a:buFont typeface="Arial"/>
              <a:buNone/>
            </a:pPr>
            <a:r>
              <a:rPr lang="en-US" sz="2800" b="0" i="0" u="none" strike="noStrike" cap="none">
                <a:solidFill>
                  <a:srgbClr val="000000"/>
                </a:solidFill>
                <a:latin typeface="Calibri"/>
                <a:ea typeface="Calibri"/>
                <a:cs typeface="Calibri"/>
                <a:sym typeface="Calibri"/>
              </a:rPr>
              <a:t>Using Disciplined QI Methods</a:t>
            </a:r>
            <a:endParaRPr/>
          </a:p>
          <a:p>
            <a:pPr marL="0" marR="0" lvl="0" indent="0" algn="ctr" rtl="0">
              <a:lnSpc>
                <a:spcPct val="90000"/>
              </a:lnSpc>
              <a:spcBef>
                <a:spcPts val="0"/>
              </a:spcBef>
              <a:spcAft>
                <a:spcPts val="0"/>
              </a:spcAft>
              <a:buClr>
                <a:srgbClr val="1D9A78"/>
              </a:buClr>
              <a:buSzPts val="3200"/>
              <a:buFont typeface="Arial"/>
              <a:buNone/>
            </a:pPr>
            <a:endParaRPr sz="2800" b="0" i="0" u="none" strike="noStrike" cap="none">
              <a:solidFill>
                <a:srgbClr val="000000"/>
              </a:solidFill>
              <a:latin typeface="Calibri"/>
              <a:ea typeface="Calibri"/>
              <a:cs typeface="Calibri"/>
              <a:sym typeface="Calibri"/>
            </a:endParaRPr>
          </a:p>
        </p:txBody>
      </p:sp>
      <p:sp>
        <p:nvSpPr>
          <p:cNvPr id="316" name="Google Shape;316;p1"/>
          <p:cNvSpPr txBox="1"/>
          <p:nvPr/>
        </p:nvSpPr>
        <p:spPr>
          <a:xfrm>
            <a:off x="964624" y="4444319"/>
            <a:ext cx="3196196"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Presenter Name &amp; Credentials</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Title</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Organization</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City, State</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Email  </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7" name="Google Shape;317;p1"/>
          <p:cNvSpPr txBox="1"/>
          <p:nvPr/>
        </p:nvSpPr>
        <p:spPr>
          <a:xfrm>
            <a:off x="7719494" y="4444318"/>
            <a:ext cx="3196196"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Presenter Name &amp; Credentials</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Title</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Organization</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City, State</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Email  </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8" name="Google Shape;318;p1"/>
          <p:cNvSpPr txBox="1"/>
          <p:nvPr/>
        </p:nvSpPr>
        <p:spPr>
          <a:xfrm>
            <a:off x="1169043" y="3244334"/>
            <a:ext cx="26737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6FA9"/>
              </a:buClr>
              <a:buSzPts val="1800"/>
              <a:buFont typeface="Calibri"/>
              <a:buNone/>
            </a:pPr>
            <a:r>
              <a:rPr lang="en-US" sz="1800" b="0" i="0" u="none" strike="noStrike" cap="none">
                <a:solidFill>
                  <a:srgbClr val="1D6FA9"/>
                </a:solidFill>
                <a:latin typeface="Calibri"/>
                <a:ea typeface="Calibri"/>
                <a:cs typeface="Calibri"/>
                <a:sym typeface="Calibri"/>
              </a:rPr>
              <a:t>Insert Presenter headshot </a:t>
            </a:r>
            <a:endParaRPr/>
          </a:p>
        </p:txBody>
      </p:sp>
      <p:sp>
        <p:nvSpPr>
          <p:cNvPr id="319" name="Google Shape;319;p1"/>
          <p:cNvSpPr txBox="1"/>
          <p:nvPr/>
        </p:nvSpPr>
        <p:spPr>
          <a:xfrm>
            <a:off x="7980716" y="3316907"/>
            <a:ext cx="26737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6FA9"/>
              </a:buClr>
              <a:buSzPts val="1800"/>
              <a:buFont typeface="Calibri"/>
              <a:buNone/>
            </a:pPr>
            <a:r>
              <a:rPr lang="en-US" sz="1800" b="0" i="0" u="none" strike="noStrike" cap="none">
                <a:solidFill>
                  <a:srgbClr val="1D6FA9"/>
                </a:solidFill>
                <a:latin typeface="Calibri"/>
                <a:ea typeface="Calibri"/>
                <a:cs typeface="Calibri"/>
                <a:sym typeface="Calibri"/>
              </a:rPr>
              <a:t>Insert Presenter headshot </a:t>
            </a:r>
            <a:endParaRPr/>
          </a:p>
        </p:txBody>
      </p:sp>
      <p:sp>
        <p:nvSpPr>
          <p:cNvPr id="320" name="Google Shape;320;p1"/>
          <p:cNvSpPr txBox="1"/>
          <p:nvPr/>
        </p:nvSpPr>
        <p:spPr>
          <a:xfrm>
            <a:off x="1187902" y="6187794"/>
            <a:ext cx="31353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Insert logos here</a:t>
            </a:r>
            <a:endParaRPr/>
          </a:p>
        </p:txBody>
      </p:sp>
      <p:sp>
        <p:nvSpPr>
          <p:cNvPr id="321" name="Google Shape;321;p1"/>
          <p:cNvSpPr txBox="1"/>
          <p:nvPr/>
        </p:nvSpPr>
        <p:spPr>
          <a:xfrm>
            <a:off x="4845395" y="6187794"/>
            <a:ext cx="31353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Insert logos here</a:t>
            </a:r>
            <a:endParaRPr/>
          </a:p>
        </p:txBody>
      </p:sp>
      <p:pic>
        <p:nvPicPr>
          <p:cNvPr id="322" name="Google Shape;322;p1" descr="Timeline&#10;&#10;Description automatically generated with low confidence"/>
          <p:cNvPicPr preferRelativeResize="0"/>
          <p:nvPr/>
        </p:nvPicPr>
        <p:blipFill rotWithShape="1">
          <a:blip r:embed="rId3">
            <a:alphaModFix/>
          </a:blip>
          <a:srcRect l="6821" t="19838" r="6397" b="22667"/>
          <a:stretch/>
        </p:blipFill>
        <p:spPr>
          <a:xfrm>
            <a:off x="8744607" y="5730843"/>
            <a:ext cx="3447393" cy="11098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10"/>
          <p:cNvSpPr/>
          <p:nvPr/>
        </p:nvSpPr>
        <p:spPr>
          <a:xfrm>
            <a:off x="1524000" y="-10391"/>
            <a:ext cx="9144000" cy="19430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3" name="Google Shape;473;p10"/>
          <p:cNvSpPr txBox="1">
            <a:spLocks noGrp="1"/>
          </p:cNvSpPr>
          <p:nvPr>
            <p:ph type="title"/>
          </p:nvPr>
        </p:nvSpPr>
        <p:spPr>
          <a:xfrm>
            <a:off x="0" y="0"/>
            <a:ext cx="12192000" cy="1932708"/>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latin typeface="Calibri"/>
                <a:ea typeface="Calibri"/>
                <a:cs typeface="Calibri"/>
                <a:sym typeface="Calibri"/>
              </a:rPr>
              <a:t>Key Lessons Learned</a:t>
            </a:r>
            <a:endParaRPr/>
          </a:p>
        </p:txBody>
      </p:sp>
      <p:sp>
        <p:nvSpPr>
          <p:cNvPr id="474" name="Google Shape;474;p10"/>
          <p:cNvSpPr txBox="1">
            <a:spLocks noGrp="1"/>
          </p:cNvSpPr>
          <p:nvPr>
            <p:ph type="body" idx="1"/>
          </p:nvPr>
        </p:nvSpPr>
        <p:spPr>
          <a:xfrm>
            <a:off x="1066800" y="1932708"/>
            <a:ext cx="10210800" cy="5039592"/>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
        <p:nvSpPr>
          <p:cNvPr id="475" name="Google Shape;475;p10"/>
          <p:cNvSpPr txBox="1"/>
          <p:nvPr/>
        </p:nvSpPr>
        <p:spPr>
          <a:xfrm>
            <a:off x="625033" y="2338086"/>
            <a:ext cx="11146420" cy="325717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Insert </a:t>
            </a:r>
            <a:r>
              <a:rPr lang="en-US" sz="2800" b="1" i="0" u="none" strike="noStrike" cap="none">
                <a:solidFill>
                  <a:srgbClr val="000000"/>
                </a:solidFill>
                <a:latin typeface="Calibri"/>
                <a:ea typeface="Calibri"/>
                <a:cs typeface="Calibri"/>
                <a:sym typeface="Calibri"/>
              </a:rPr>
              <a:t>lessons learned </a:t>
            </a:r>
            <a:r>
              <a:rPr lang="en-US" sz="2800" b="0" i="0" u="none" strike="noStrike" cap="none">
                <a:solidFill>
                  <a:srgbClr val="000000"/>
                </a:solidFill>
                <a:latin typeface="Calibri"/>
                <a:ea typeface="Calibri"/>
                <a:cs typeface="Calibri"/>
                <a:sym typeface="Calibri"/>
              </a:rPr>
              <a:t>to date here which other teams may </a:t>
            </a:r>
            <a:r>
              <a:rPr lang="en-US" sz="2800" b="1" i="0" u="none" strike="noStrike" cap="none">
                <a:solidFill>
                  <a:srgbClr val="000000"/>
                </a:solidFill>
                <a:latin typeface="Calibri"/>
                <a:ea typeface="Calibri"/>
                <a:cs typeface="Calibri"/>
                <a:sym typeface="Calibri"/>
              </a:rPr>
              <a:t>benefit</a:t>
            </a:r>
            <a:r>
              <a:rPr lang="en-US" sz="2800" b="0" i="0" u="none" strike="noStrike" cap="none">
                <a:solidFill>
                  <a:srgbClr val="000000"/>
                </a:solidFill>
                <a:latin typeface="Calibri"/>
                <a:ea typeface="Calibri"/>
                <a:cs typeface="Calibri"/>
                <a:sym typeface="Calibri"/>
              </a:rPr>
              <a:t> from learning from</a:t>
            </a:r>
            <a:endParaRPr/>
          </a:p>
          <a:p>
            <a:pPr marL="285750" marR="0" lvl="0" indent="-28575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Bold certain words to </a:t>
            </a:r>
            <a:r>
              <a:rPr lang="en-US" sz="2800" b="1" i="0" u="none" strike="noStrike" cap="none">
                <a:solidFill>
                  <a:srgbClr val="000000"/>
                </a:solidFill>
                <a:latin typeface="Calibri"/>
                <a:ea typeface="Calibri"/>
                <a:cs typeface="Calibri"/>
                <a:sym typeface="Calibri"/>
              </a:rPr>
              <a:t>draw attention </a:t>
            </a:r>
            <a:r>
              <a:rPr lang="en-US" sz="2800" b="0" i="0" u="none" strike="noStrike" cap="none">
                <a:solidFill>
                  <a:srgbClr val="000000"/>
                </a:solidFill>
                <a:latin typeface="Calibri"/>
                <a:ea typeface="Calibri"/>
                <a:cs typeface="Calibri"/>
                <a:sym typeface="Calibri"/>
              </a:rPr>
              <a:t>to</a:t>
            </a:r>
            <a:endParaRPr/>
          </a:p>
          <a:p>
            <a:pPr marL="285750" marR="0" lvl="0" indent="-28575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a:t>
            </a:r>
            <a:endParaRPr/>
          </a:p>
          <a:p>
            <a:pPr marL="285750" marR="0" lvl="0" indent="-28575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sp>
        <p:nvSpPr>
          <p:cNvPr id="481" name="Google Shape;481;p11"/>
          <p:cNvSpPr txBox="1"/>
          <p:nvPr/>
        </p:nvSpPr>
        <p:spPr>
          <a:xfrm>
            <a:off x="1684638" y="557332"/>
            <a:ext cx="8983363" cy="228381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Next Steps: [insert a phrase here to build momentum of your work!]</a:t>
            </a:r>
            <a:endParaRPr/>
          </a:p>
          <a:p>
            <a:pPr marL="0" marR="0" lvl="0" indent="0" algn="ctr" rtl="0">
              <a:lnSpc>
                <a:spcPct val="90000"/>
              </a:lnSpc>
              <a:spcBef>
                <a:spcPts val="60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p:txBody>
      </p:sp>
      <p:grpSp>
        <p:nvGrpSpPr>
          <p:cNvPr id="482" name="Google Shape;482;p11"/>
          <p:cNvGrpSpPr/>
          <p:nvPr/>
        </p:nvGrpSpPr>
        <p:grpSpPr>
          <a:xfrm>
            <a:off x="7053955" y="1860659"/>
            <a:ext cx="4315834" cy="3991823"/>
            <a:chOff x="434175" y="852444"/>
            <a:chExt cx="4315834" cy="3991823"/>
          </a:xfrm>
        </p:grpSpPr>
        <p:sp>
          <p:nvSpPr>
            <p:cNvPr id="483" name="Google Shape;483;p11"/>
            <p:cNvSpPr/>
            <p:nvPr/>
          </p:nvSpPr>
          <p:spPr>
            <a:xfrm rot="10800000">
              <a:off x="1302526" y="852444"/>
              <a:ext cx="3447483" cy="1736702"/>
            </a:xfrm>
            <a:prstGeom prst="homePlate">
              <a:avLst>
                <a:gd name="adj" fmla="val 50000"/>
              </a:avLst>
            </a:prstGeom>
            <a:solidFill>
              <a:srgbClr val="88C1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txBox="1"/>
            <p:nvPr/>
          </p:nvSpPr>
          <p:spPr>
            <a:xfrm>
              <a:off x="1736701" y="852444"/>
              <a:ext cx="3013308" cy="1736702"/>
            </a:xfrm>
            <a:prstGeom prst="rect">
              <a:avLst/>
            </a:prstGeom>
            <a:noFill/>
            <a:ln>
              <a:noFill/>
            </a:ln>
          </p:spPr>
          <p:txBody>
            <a:bodyPr spcFirstLastPara="1" wrap="square" lIns="765825" tIns="106675" rIns="199125" bIns="106675" anchor="ctr" anchorCtr="0">
              <a:noAutofit/>
            </a:bodyPr>
            <a:lstStyle/>
            <a:p>
              <a:pPr marL="0" marR="0" lvl="0" indent="0" algn="ctr" rtl="0">
                <a:lnSpc>
                  <a:spcPct val="90000"/>
                </a:lnSpc>
                <a:spcBef>
                  <a:spcPts val="0"/>
                </a:spcBef>
                <a:spcAft>
                  <a:spcPts val="0"/>
                </a:spcAft>
                <a:buClr>
                  <a:schemeClr val="dk1"/>
                </a:buClr>
                <a:buSzPts val="2800"/>
                <a:buFont typeface="Calibri"/>
                <a:buNone/>
              </a:pPr>
              <a:endParaRPr sz="2800" b="0" i="0" u="none" strike="noStrike" cap="none">
                <a:solidFill>
                  <a:schemeClr val="lt1"/>
                </a:solidFill>
                <a:latin typeface="Calibri"/>
                <a:ea typeface="Calibri"/>
                <a:cs typeface="Calibri"/>
                <a:sym typeface="Calibri"/>
              </a:endParaRPr>
            </a:p>
          </p:txBody>
        </p:sp>
        <p:sp>
          <p:nvSpPr>
            <p:cNvPr id="485" name="Google Shape;485;p11"/>
            <p:cNvSpPr/>
            <p:nvPr/>
          </p:nvSpPr>
          <p:spPr>
            <a:xfrm>
              <a:off x="434175" y="852444"/>
              <a:ext cx="1736702" cy="1736702"/>
            </a:xfrm>
            <a:prstGeom prst="ellipse">
              <a:avLst/>
            </a:prstGeom>
            <a:solidFill>
              <a:srgbClr val="CFE3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rot="10800000">
              <a:off x="1302526" y="3107565"/>
              <a:ext cx="3447483" cy="1736702"/>
            </a:xfrm>
            <a:prstGeom prst="homePlate">
              <a:avLst>
                <a:gd name="adj" fmla="val 50000"/>
              </a:avLst>
            </a:prstGeom>
            <a:solidFill>
              <a:srgbClr val="33AF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txBox="1"/>
            <p:nvPr/>
          </p:nvSpPr>
          <p:spPr>
            <a:xfrm>
              <a:off x="1736701" y="3107565"/>
              <a:ext cx="3013308" cy="1736702"/>
            </a:xfrm>
            <a:prstGeom prst="rect">
              <a:avLst/>
            </a:prstGeom>
            <a:noFill/>
            <a:ln>
              <a:noFill/>
            </a:ln>
          </p:spPr>
          <p:txBody>
            <a:bodyPr spcFirstLastPara="1" wrap="square" lIns="765825" tIns="247650" rIns="462275" bIns="2476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6500" b="0" i="0" u="none" strike="noStrike" cap="none">
                <a:solidFill>
                  <a:schemeClr val="lt1"/>
                </a:solidFill>
                <a:latin typeface="Calibri"/>
                <a:ea typeface="Calibri"/>
                <a:cs typeface="Calibri"/>
                <a:sym typeface="Calibri"/>
              </a:endParaRPr>
            </a:p>
          </p:txBody>
        </p:sp>
        <p:sp>
          <p:nvSpPr>
            <p:cNvPr id="488" name="Google Shape;488;p11"/>
            <p:cNvSpPr/>
            <p:nvPr/>
          </p:nvSpPr>
          <p:spPr>
            <a:xfrm>
              <a:off x="434175" y="3107565"/>
              <a:ext cx="1736702" cy="1736702"/>
            </a:xfrm>
            <a:prstGeom prst="ellipse">
              <a:avLst/>
            </a:prstGeom>
            <a:solidFill>
              <a:srgbClr val="BDDB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9" name="Google Shape;489;p11" descr="Megaphone"/>
          <p:cNvPicPr preferRelativeResize="0"/>
          <p:nvPr/>
        </p:nvPicPr>
        <p:blipFill rotWithShape="1">
          <a:blip r:embed="rId3">
            <a:alphaModFix/>
          </a:blip>
          <a:srcRect/>
          <a:stretch/>
        </p:blipFill>
        <p:spPr>
          <a:xfrm>
            <a:off x="7290247" y="2061570"/>
            <a:ext cx="1184082" cy="1184082"/>
          </a:xfrm>
          <a:prstGeom prst="rect">
            <a:avLst/>
          </a:prstGeom>
          <a:noFill/>
          <a:ln>
            <a:noFill/>
          </a:ln>
        </p:spPr>
      </p:pic>
      <p:pic>
        <p:nvPicPr>
          <p:cNvPr id="490" name="Google Shape;490;p11" descr="Raised hand"/>
          <p:cNvPicPr preferRelativeResize="0"/>
          <p:nvPr/>
        </p:nvPicPr>
        <p:blipFill rotWithShape="1">
          <a:blip r:embed="rId4">
            <a:alphaModFix/>
          </a:blip>
          <a:srcRect/>
          <a:stretch/>
        </p:blipFill>
        <p:spPr>
          <a:xfrm>
            <a:off x="7229957" y="4156666"/>
            <a:ext cx="1304662" cy="1304662"/>
          </a:xfrm>
          <a:prstGeom prst="rect">
            <a:avLst/>
          </a:prstGeom>
          <a:noFill/>
          <a:ln>
            <a:noFill/>
          </a:ln>
        </p:spPr>
      </p:pic>
      <p:sp>
        <p:nvSpPr>
          <p:cNvPr id="491" name="Google Shape;491;p11"/>
          <p:cNvSpPr txBox="1"/>
          <p:nvPr/>
        </p:nvSpPr>
        <p:spPr>
          <a:xfrm>
            <a:off x="548673" y="1819943"/>
            <a:ext cx="6030410" cy="34932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Take creative liberties to highlight next steps to achieve your aim statement on this slide. </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Use images, icons, etc. </a:t>
            </a:r>
            <a:endParaRPr/>
          </a:p>
          <a:p>
            <a:pPr marL="865188"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p>
            <a:pPr marL="865188" marR="0" lvl="0" indent="0" algn="r"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To change icons, left click then right click the icons to see selection of options </a:t>
            </a:r>
            <a:endParaRPr/>
          </a:p>
        </p:txBody>
      </p:sp>
      <p:pic>
        <p:nvPicPr>
          <p:cNvPr id="492" name="Google Shape;492;p11" descr="Diagram&#10;&#10;Description automatically generated"/>
          <p:cNvPicPr preferRelativeResize="0"/>
          <p:nvPr/>
        </p:nvPicPr>
        <p:blipFill rotWithShape="1">
          <a:blip r:embed="rId5">
            <a:alphaModFix/>
          </a:blip>
          <a:srcRect/>
          <a:stretch/>
        </p:blipFill>
        <p:spPr>
          <a:xfrm>
            <a:off x="508308" y="4241594"/>
            <a:ext cx="1628549" cy="1638360"/>
          </a:xfrm>
          <a:prstGeom prst="rect">
            <a:avLst/>
          </a:prstGeom>
          <a:noFill/>
          <a:ln>
            <a:noFill/>
          </a:ln>
        </p:spPr>
      </p:pic>
      <p:sp>
        <p:nvSpPr>
          <p:cNvPr id="493" name="Google Shape;493;p11"/>
          <p:cNvSpPr/>
          <p:nvPr/>
        </p:nvSpPr>
        <p:spPr>
          <a:xfrm>
            <a:off x="1572938" y="4343291"/>
            <a:ext cx="1127838" cy="859487"/>
          </a:xfrm>
          <a:prstGeom prst="donut">
            <a:avLst>
              <a:gd name="adj" fmla="val 2377"/>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C00000"/>
              </a:solidFill>
              <a:latin typeface="Calibri"/>
              <a:ea typeface="Calibri"/>
              <a:cs typeface="Calibri"/>
              <a:sym typeface="Calibri"/>
            </a:endParaRPr>
          </a:p>
        </p:txBody>
      </p:sp>
      <p:pic>
        <p:nvPicPr>
          <p:cNvPr id="494" name="Google Shape;494;p11" descr="Icon&#10;&#10;Description automatically generated"/>
          <p:cNvPicPr preferRelativeResize="0"/>
          <p:nvPr/>
        </p:nvPicPr>
        <p:blipFill rotWithShape="1">
          <a:blip r:embed="rId6">
            <a:alphaModFix/>
          </a:blip>
          <a:srcRect l="3138" t="7098" r="3457" b="11217"/>
          <a:stretch/>
        </p:blipFill>
        <p:spPr>
          <a:xfrm>
            <a:off x="2807850" y="5411247"/>
            <a:ext cx="3506841" cy="969593"/>
          </a:xfrm>
          <a:prstGeom prst="rect">
            <a:avLst/>
          </a:prstGeom>
          <a:solidFill>
            <a:schemeClr val="accent5"/>
          </a:solidFill>
          <a:ln w="19050" cap="flat" cmpd="sng">
            <a:solidFill>
              <a:schemeClr val="accent5"/>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p12"/>
          <p:cNvSpPr txBox="1">
            <a:spLocks noGrp="1"/>
          </p:cNvSpPr>
          <p:nvPr>
            <p:ph type="title"/>
          </p:nvPr>
        </p:nvSpPr>
        <p:spPr>
          <a:xfrm>
            <a:off x="1695450" y="133475"/>
            <a:ext cx="8547547" cy="6047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rPr>
              <a:t>Grateful for the Support of Many</a:t>
            </a:r>
            <a:endParaRPr/>
          </a:p>
        </p:txBody>
      </p:sp>
      <p:sp>
        <p:nvSpPr>
          <p:cNvPr id="501" name="Google Shape;501;p12"/>
          <p:cNvSpPr txBox="1">
            <a:spLocks noGrp="1"/>
          </p:cNvSpPr>
          <p:nvPr>
            <p:ph type="body" idx="1"/>
          </p:nvPr>
        </p:nvSpPr>
        <p:spPr>
          <a:xfrm>
            <a:off x="3073949" y="5764754"/>
            <a:ext cx="6481823" cy="72017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1800" b="1">
                <a:solidFill>
                  <a:schemeClr val="dk1"/>
                </a:solidFill>
                <a:latin typeface="Libre Franklin"/>
                <a:ea typeface="Libre Franklin"/>
                <a:cs typeface="Libre Franklin"/>
                <a:sym typeface="Libre Franklin"/>
              </a:rPr>
              <a:t>Include Senior leaders within your organization </a:t>
            </a:r>
            <a:endParaRPr sz="1800">
              <a:solidFill>
                <a:schemeClr val="dk1"/>
              </a:solidFill>
              <a:latin typeface="Libre Franklin"/>
              <a:ea typeface="Libre Franklin"/>
              <a:cs typeface="Libre Franklin"/>
              <a:sym typeface="Libre Franklin"/>
            </a:endParaRPr>
          </a:p>
          <a:p>
            <a:pPr marL="0" lvl="0" indent="0" algn="ctr" rtl="0">
              <a:lnSpc>
                <a:spcPct val="90000"/>
              </a:lnSpc>
              <a:spcBef>
                <a:spcPts val="1000"/>
              </a:spcBef>
              <a:spcAft>
                <a:spcPts val="0"/>
              </a:spcAft>
              <a:buClr>
                <a:schemeClr val="lt1"/>
              </a:buClr>
              <a:buSzPts val="400"/>
              <a:buNone/>
            </a:pPr>
            <a:endParaRPr sz="400" b="1">
              <a:solidFill>
                <a:schemeClr val="dk1"/>
              </a:solidFill>
              <a:latin typeface="Libre Franklin"/>
              <a:ea typeface="Libre Franklin"/>
              <a:cs typeface="Libre Franklin"/>
              <a:sym typeface="Libre Franklin"/>
            </a:endParaRPr>
          </a:p>
          <a:p>
            <a:pPr marL="0" lvl="0" indent="0" algn="ctr" rtl="0">
              <a:lnSpc>
                <a:spcPct val="90000"/>
              </a:lnSpc>
              <a:spcBef>
                <a:spcPts val="1000"/>
              </a:spcBef>
              <a:spcAft>
                <a:spcPts val="0"/>
              </a:spcAft>
              <a:buClr>
                <a:schemeClr val="lt1"/>
              </a:buClr>
              <a:buSzPts val="1800"/>
              <a:buNone/>
            </a:pPr>
            <a:endParaRPr sz="1800">
              <a:solidFill>
                <a:schemeClr val="dk1"/>
              </a:solidFill>
              <a:latin typeface="Libre Franklin"/>
              <a:ea typeface="Libre Franklin"/>
              <a:cs typeface="Libre Franklin"/>
              <a:sym typeface="Libre Franklin"/>
            </a:endParaRPr>
          </a:p>
          <a:p>
            <a:pPr marL="228600" lvl="0" indent="-114300" algn="ctr" rtl="0">
              <a:lnSpc>
                <a:spcPct val="90000"/>
              </a:lnSpc>
              <a:spcBef>
                <a:spcPts val="1000"/>
              </a:spcBef>
              <a:spcAft>
                <a:spcPts val="0"/>
              </a:spcAft>
              <a:buClr>
                <a:schemeClr val="lt1"/>
              </a:buClr>
              <a:buSzPts val="1800"/>
              <a:buNone/>
            </a:pPr>
            <a:endParaRPr sz="1800">
              <a:solidFill>
                <a:schemeClr val="dk1"/>
              </a:solidFill>
            </a:endParaRPr>
          </a:p>
          <a:p>
            <a:pPr marL="228600" lvl="0" indent="-114300" algn="ctr" rtl="0">
              <a:lnSpc>
                <a:spcPct val="90000"/>
              </a:lnSpc>
              <a:spcBef>
                <a:spcPts val="1000"/>
              </a:spcBef>
              <a:spcAft>
                <a:spcPts val="0"/>
              </a:spcAft>
              <a:buClr>
                <a:schemeClr val="lt1"/>
              </a:buClr>
              <a:buSzPts val="1800"/>
              <a:buNone/>
            </a:pPr>
            <a:endParaRPr sz="1800"/>
          </a:p>
          <a:p>
            <a:pPr marL="228600" lvl="0" indent="-114300" algn="ctr" rtl="0">
              <a:lnSpc>
                <a:spcPct val="90000"/>
              </a:lnSpc>
              <a:spcBef>
                <a:spcPts val="1000"/>
              </a:spcBef>
              <a:spcAft>
                <a:spcPts val="0"/>
              </a:spcAft>
              <a:buClr>
                <a:schemeClr val="lt1"/>
              </a:buClr>
              <a:buSzPts val="1800"/>
              <a:buNone/>
            </a:pPr>
            <a:endParaRPr sz="1800"/>
          </a:p>
        </p:txBody>
      </p:sp>
      <p:sp>
        <p:nvSpPr>
          <p:cNvPr id="502" name="Google Shape;502;p12"/>
          <p:cNvSpPr txBox="1">
            <a:spLocks noGrp="1"/>
          </p:cNvSpPr>
          <p:nvPr>
            <p:ph type="body" idx="2"/>
          </p:nvPr>
        </p:nvSpPr>
        <p:spPr>
          <a:xfrm>
            <a:off x="8978074" y="1107666"/>
            <a:ext cx="2422989" cy="3046987"/>
          </a:xfrm>
          <a:prstGeom prst="rect">
            <a:avLst/>
          </a:prstGeom>
          <a:noFill/>
          <a:ln>
            <a:noFill/>
          </a:ln>
        </p:spPr>
        <p:txBody>
          <a:bodyPr spcFirstLastPara="1" wrap="square" lIns="91425" tIns="45700" rIns="91425" bIns="45700" anchor="t" anchorCtr="0">
            <a:normAutofit/>
          </a:bodyPr>
          <a:lstStyle/>
          <a:p>
            <a:pPr marL="0" lvl="0" indent="0" algn="l" rtl="0">
              <a:lnSpc>
                <a:spcPct val="160000"/>
              </a:lnSpc>
              <a:spcBef>
                <a:spcPts val="0"/>
              </a:spcBef>
              <a:spcAft>
                <a:spcPts val="0"/>
              </a:spcAft>
              <a:buClr>
                <a:schemeClr val="dk1"/>
              </a:buClr>
              <a:buSzPts val="1800"/>
              <a:buNone/>
            </a:pPr>
            <a:r>
              <a:rPr lang="en-US" sz="1800" b="1">
                <a:solidFill>
                  <a:schemeClr val="dk1"/>
                </a:solidFill>
                <a:latin typeface="Libre Franklin"/>
                <a:ea typeface="Libre Franklin"/>
                <a:cs typeface="Libre Franklin"/>
                <a:sym typeface="Libre Franklin"/>
              </a:rPr>
              <a:t>Include a statement recognizing the patients and families at your practice </a:t>
            </a:r>
            <a:endParaRPr sz="1800">
              <a:solidFill>
                <a:schemeClr val="dk1"/>
              </a:solidFill>
              <a:latin typeface="Libre Franklin"/>
              <a:ea typeface="Libre Franklin"/>
              <a:cs typeface="Libre Franklin"/>
              <a:sym typeface="Libre Franklin"/>
            </a:endParaRPr>
          </a:p>
          <a:p>
            <a:pPr marL="0" lvl="0" indent="0" algn="l" rtl="0">
              <a:lnSpc>
                <a:spcPct val="90000"/>
              </a:lnSpc>
              <a:spcBef>
                <a:spcPts val="1000"/>
              </a:spcBef>
              <a:spcAft>
                <a:spcPts val="0"/>
              </a:spcAft>
              <a:buClr>
                <a:schemeClr val="lt1"/>
              </a:buClr>
              <a:buSzPts val="1800"/>
              <a:buNone/>
            </a:pPr>
            <a:endParaRPr sz="1800">
              <a:solidFill>
                <a:schemeClr val="dk1"/>
              </a:solidFill>
              <a:latin typeface="Libre Franklin"/>
              <a:ea typeface="Libre Franklin"/>
              <a:cs typeface="Libre Franklin"/>
              <a:sym typeface="Libre Franklin"/>
            </a:endParaRPr>
          </a:p>
          <a:p>
            <a:pPr marL="0" lvl="0" indent="0" algn="l" rtl="0">
              <a:lnSpc>
                <a:spcPct val="90000"/>
              </a:lnSpc>
              <a:spcBef>
                <a:spcPts val="1000"/>
              </a:spcBef>
              <a:spcAft>
                <a:spcPts val="0"/>
              </a:spcAft>
              <a:buClr>
                <a:schemeClr val="lt1"/>
              </a:buClr>
              <a:buSzPts val="3750"/>
              <a:buNone/>
            </a:pPr>
            <a:endParaRPr sz="3750">
              <a:solidFill>
                <a:schemeClr val="dk1"/>
              </a:solidFill>
            </a:endParaRPr>
          </a:p>
          <a:p>
            <a:pPr marL="0" lvl="0" indent="0" algn="l" rtl="0">
              <a:lnSpc>
                <a:spcPct val="90000"/>
              </a:lnSpc>
              <a:spcBef>
                <a:spcPts val="1000"/>
              </a:spcBef>
              <a:spcAft>
                <a:spcPts val="0"/>
              </a:spcAft>
              <a:buClr>
                <a:schemeClr val="lt1"/>
              </a:buClr>
              <a:buSzPts val="3000"/>
              <a:buNone/>
            </a:pPr>
            <a:endParaRPr sz="3000">
              <a:solidFill>
                <a:schemeClr val="dk1"/>
              </a:solidFill>
            </a:endParaRPr>
          </a:p>
          <a:p>
            <a:pPr marL="0" lvl="0" indent="0" algn="l" rtl="0">
              <a:lnSpc>
                <a:spcPct val="90000"/>
              </a:lnSpc>
              <a:spcBef>
                <a:spcPts val="1000"/>
              </a:spcBef>
              <a:spcAft>
                <a:spcPts val="0"/>
              </a:spcAft>
              <a:buClr>
                <a:schemeClr val="lt1"/>
              </a:buClr>
              <a:buSzPts val="2800"/>
              <a:buNone/>
            </a:pPr>
            <a:endParaRPr>
              <a:solidFill>
                <a:schemeClr val="dk1"/>
              </a:solidFill>
            </a:endParaRPr>
          </a:p>
          <a:p>
            <a:pPr marL="228600" lvl="0" indent="-50800" algn="l" rtl="0">
              <a:lnSpc>
                <a:spcPct val="90000"/>
              </a:lnSpc>
              <a:spcBef>
                <a:spcPts val="1000"/>
              </a:spcBef>
              <a:spcAft>
                <a:spcPts val="0"/>
              </a:spcAft>
              <a:buClr>
                <a:schemeClr val="lt1"/>
              </a:buClr>
              <a:buSzPts val="2800"/>
              <a:buNone/>
            </a:pPr>
            <a:endParaRPr>
              <a:solidFill>
                <a:schemeClr val="dk1"/>
              </a:solidFill>
            </a:endParaRPr>
          </a:p>
          <a:p>
            <a:pPr marL="0" lvl="0" indent="0" algn="l" rtl="0">
              <a:lnSpc>
                <a:spcPct val="90000"/>
              </a:lnSpc>
              <a:spcBef>
                <a:spcPts val="1000"/>
              </a:spcBef>
              <a:spcAft>
                <a:spcPts val="0"/>
              </a:spcAft>
              <a:buClr>
                <a:schemeClr val="lt1"/>
              </a:buClr>
              <a:buSzPts val="2800"/>
              <a:buNone/>
            </a:pPr>
            <a:endParaRPr>
              <a:solidFill>
                <a:schemeClr val="dk1"/>
              </a:solidFill>
            </a:endParaRPr>
          </a:p>
          <a:p>
            <a:pPr marL="228600" lvl="0" indent="-50800" algn="l" rtl="0">
              <a:lnSpc>
                <a:spcPct val="90000"/>
              </a:lnSpc>
              <a:spcBef>
                <a:spcPts val="1000"/>
              </a:spcBef>
              <a:spcAft>
                <a:spcPts val="0"/>
              </a:spcAft>
              <a:buClr>
                <a:schemeClr val="lt1"/>
              </a:buClr>
              <a:buSzPts val="2800"/>
              <a:buNone/>
            </a:pPr>
            <a:endParaRPr>
              <a:solidFill>
                <a:schemeClr val="dk1"/>
              </a:solidFill>
            </a:endParaRPr>
          </a:p>
        </p:txBody>
      </p:sp>
      <p:sp>
        <p:nvSpPr>
          <p:cNvPr id="503" name="Google Shape;503;p12"/>
          <p:cNvSpPr txBox="1"/>
          <p:nvPr/>
        </p:nvSpPr>
        <p:spPr>
          <a:xfrm>
            <a:off x="284677" y="1107667"/>
            <a:ext cx="2690017" cy="28623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Libre Franklin"/>
              <a:buNone/>
            </a:pPr>
            <a:r>
              <a:rPr lang="en-US" sz="1800" b="1" i="0" u="none" strike="noStrike" cap="none">
                <a:solidFill>
                  <a:srgbClr val="000000"/>
                </a:solidFill>
                <a:latin typeface="Libre Franklin"/>
                <a:ea typeface="Libre Franklin"/>
                <a:cs typeface="Libre Franklin"/>
                <a:sym typeface="Libre Franklin"/>
              </a:rPr>
              <a:t>Insert list of team members engaged in your learning journey on achieving your aim</a:t>
            </a:r>
            <a:endParaRPr/>
          </a:p>
          <a:p>
            <a:pPr marL="0" marR="0" lvl="0" indent="0" algn="l" rtl="0">
              <a:lnSpc>
                <a:spcPct val="150000"/>
              </a:lnSpc>
              <a:spcBef>
                <a:spcPts val="0"/>
              </a:spcBef>
              <a:spcAft>
                <a:spcPts val="0"/>
              </a:spcAft>
              <a:buClr>
                <a:schemeClr val="lt1"/>
              </a:buClr>
              <a:buSzPts val="1800"/>
              <a:buFont typeface="Calibri"/>
              <a:buNone/>
            </a:pPr>
            <a:endParaRPr sz="1800" b="1" i="0" u="none" strike="noStrike" cap="none">
              <a:solidFill>
                <a:srgbClr val="000000"/>
              </a:solidFill>
              <a:latin typeface="Libre Franklin"/>
              <a:ea typeface="Libre Franklin"/>
              <a:cs typeface="Libre Franklin"/>
              <a:sym typeface="Libre Franklin"/>
            </a:endParaRPr>
          </a:p>
          <a:p>
            <a:pPr marL="0" marR="0" lvl="0" indent="0" algn="l" rtl="0">
              <a:lnSpc>
                <a:spcPct val="150000"/>
              </a:lnSpc>
              <a:spcBef>
                <a:spcPts val="0"/>
              </a:spcBef>
              <a:spcAft>
                <a:spcPts val="0"/>
              </a:spcAft>
              <a:buClr>
                <a:schemeClr val="lt1"/>
              </a:buClr>
              <a:buSzPts val="1800"/>
              <a:buFont typeface="Calibri"/>
              <a:buNone/>
            </a:pP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4" name="Google Shape;504;p12"/>
          <p:cNvSpPr txBox="1"/>
          <p:nvPr/>
        </p:nvSpPr>
        <p:spPr>
          <a:xfrm>
            <a:off x="4039565" y="1458410"/>
            <a:ext cx="4294207" cy="30469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Insert a team photo here</a:t>
            </a:r>
            <a:endParaRPr/>
          </a:p>
          <a:p>
            <a:pPr marL="0" marR="0" lvl="0" indent="0" algn="ctr" rtl="0">
              <a:lnSpc>
                <a:spcPct val="100000"/>
              </a:lnSpc>
              <a:spcBef>
                <a:spcPts val="0"/>
              </a:spcBef>
              <a:spcAft>
                <a:spcPts val="0"/>
              </a:spcAft>
              <a:buClr>
                <a:schemeClr val="lt1"/>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3200"/>
              <a:buFont typeface="Calibri"/>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
          <p:cNvSpPr txBox="1"/>
          <p:nvPr/>
        </p:nvSpPr>
        <p:spPr>
          <a:xfrm>
            <a:off x="649705" y="104648"/>
            <a:ext cx="7879842" cy="101498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About Us</a:t>
            </a:r>
            <a:endParaRPr/>
          </a:p>
        </p:txBody>
      </p:sp>
      <p:grpSp>
        <p:nvGrpSpPr>
          <p:cNvPr id="329" name="Google Shape;329;p2"/>
          <p:cNvGrpSpPr/>
          <p:nvPr/>
        </p:nvGrpSpPr>
        <p:grpSpPr>
          <a:xfrm>
            <a:off x="324852" y="1359676"/>
            <a:ext cx="11542295" cy="5176331"/>
            <a:chOff x="0" y="1618"/>
            <a:chExt cx="11542295" cy="5176331"/>
          </a:xfrm>
        </p:grpSpPr>
        <p:sp>
          <p:nvSpPr>
            <p:cNvPr id="330" name="Google Shape;330;p2"/>
            <p:cNvSpPr/>
            <p:nvPr/>
          </p:nvSpPr>
          <p:spPr>
            <a:xfrm>
              <a:off x="2308459" y="1618"/>
              <a:ext cx="9233836" cy="1659080"/>
            </a:xfrm>
            <a:prstGeom prst="rect">
              <a:avLst/>
            </a:prstGeom>
            <a:solidFill>
              <a:srgbClr val="B7CCE4">
                <a:alpha val="89803"/>
              </a:srgbClr>
            </a:solidFill>
            <a:ln w="25400" cap="flat" cmpd="sng">
              <a:solidFill>
                <a:srgbClr val="CDE1E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txBox="1"/>
            <p:nvPr/>
          </p:nvSpPr>
          <p:spPr>
            <a:xfrm>
              <a:off x="2308459" y="1618"/>
              <a:ext cx="9233836" cy="1659080"/>
            </a:xfrm>
            <a:prstGeom prst="rect">
              <a:avLst/>
            </a:prstGeom>
            <a:noFill/>
            <a:ln>
              <a:noFill/>
            </a:ln>
          </p:spPr>
          <p:txBody>
            <a:bodyPr spcFirstLastPara="1" wrap="square" lIns="179150" tIns="421400" rIns="179150" bIns="4214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Type of facility: Academic, private practice, etc</a:t>
              </a:r>
              <a:endParaRPr/>
            </a:p>
            <a:p>
              <a:pPr marL="0" marR="0" lvl="0" indent="0" algn="l" rtl="0">
                <a:lnSpc>
                  <a:spcPct val="90000"/>
                </a:lnSpc>
                <a:spcBef>
                  <a:spcPts val="84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Setting: Rural, urban</a:t>
              </a:r>
              <a:endParaRPr/>
            </a:p>
          </p:txBody>
        </p:sp>
        <p:sp>
          <p:nvSpPr>
            <p:cNvPr id="332" name="Google Shape;332;p2"/>
            <p:cNvSpPr/>
            <p:nvPr/>
          </p:nvSpPr>
          <p:spPr>
            <a:xfrm>
              <a:off x="0" y="1618"/>
              <a:ext cx="2308459" cy="165908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txBox="1"/>
            <p:nvPr/>
          </p:nvSpPr>
          <p:spPr>
            <a:xfrm>
              <a:off x="0" y="1618"/>
              <a:ext cx="2308459" cy="1659080"/>
            </a:xfrm>
            <a:prstGeom prst="rect">
              <a:avLst/>
            </a:prstGeom>
            <a:noFill/>
            <a:ln>
              <a:noFill/>
            </a:ln>
          </p:spPr>
          <p:txBody>
            <a:bodyPr spcFirstLastPara="1" wrap="square" lIns="122150" tIns="163875" rIns="122150" bIns="163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Our Practice</a:t>
              </a:r>
              <a:endParaRPr/>
            </a:p>
          </p:txBody>
        </p:sp>
        <p:sp>
          <p:nvSpPr>
            <p:cNvPr id="334" name="Google Shape;334;p2"/>
            <p:cNvSpPr/>
            <p:nvPr/>
          </p:nvSpPr>
          <p:spPr>
            <a:xfrm>
              <a:off x="2308459" y="1760243"/>
              <a:ext cx="9233836" cy="1659080"/>
            </a:xfrm>
            <a:prstGeom prst="rect">
              <a:avLst/>
            </a:pr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txBox="1"/>
            <p:nvPr/>
          </p:nvSpPr>
          <p:spPr>
            <a:xfrm>
              <a:off x="2308459" y="1760243"/>
              <a:ext cx="9233836" cy="1659080"/>
            </a:xfrm>
            <a:prstGeom prst="rect">
              <a:avLst/>
            </a:prstGeom>
            <a:noFill/>
            <a:ln>
              <a:noFill/>
            </a:ln>
          </p:spPr>
          <p:txBody>
            <a:bodyPr spcFirstLastPara="1" wrap="square" lIns="179150" tIns="421400" rIns="179150" bIns="4214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Number of unique patients seen annually</a:t>
              </a:r>
              <a:endParaRPr/>
            </a:p>
            <a:p>
              <a:pPr marL="0" marR="0" lvl="0" indent="0" algn="l" rtl="0">
                <a:lnSpc>
                  <a:spcPct val="90000"/>
                </a:lnSpc>
                <a:spcBef>
                  <a:spcPts val="84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Number of visits annually</a:t>
              </a:r>
              <a:endParaRPr/>
            </a:p>
            <a:p>
              <a:pPr marL="0" marR="0" lvl="0" indent="0" algn="l" rtl="0">
                <a:lnSpc>
                  <a:spcPct val="90000"/>
                </a:lnSpc>
                <a:spcBef>
                  <a:spcPts val="84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Include additional unique features of your population (i.e. culture, language, etc.)</a:t>
              </a:r>
              <a:endParaRPr/>
            </a:p>
          </p:txBody>
        </p:sp>
        <p:sp>
          <p:nvSpPr>
            <p:cNvPr id="336" name="Google Shape;336;p2"/>
            <p:cNvSpPr/>
            <p:nvPr/>
          </p:nvSpPr>
          <p:spPr>
            <a:xfrm>
              <a:off x="0" y="1760243"/>
              <a:ext cx="2308459" cy="1659080"/>
            </a:xfrm>
            <a:prstGeom prst="rect">
              <a:avLst/>
            </a:prstGeom>
            <a:solidFill>
              <a:srgbClr val="49ACC5"/>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txBox="1"/>
            <p:nvPr/>
          </p:nvSpPr>
          <p:spPr>
            <a:xfrm>
              <a:off x="0" y="1760243"/>
              <a:ext cx="2308459" cy="1659080"/>
            </a:xfrm>
            <a:prstGeom prst="rect">
              <a:avLst/>
            </a:prstGeom>
            <a:noFill/>
            <a:ln>
              <a:noFill/>
            </a:ln>
          </p:spPr>
          <p:txBody>
            <a:bodyPr spcFirstLastPara="1" wrap="square" lIns="122150" tIns="163875" rIns="122150" bIns="163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Our Population</a:t>
              </a:r>
              <a:endParaRPr/>
            </a:p>
          </p:txBody>
        </p:sp>
        <p:sp>
          <p:nvSpPr>
            <p:cNvPr id="338" name="Google Shape;338;p2"/>
            <p:cNvSpPr/>
            <p:nvPr/>
          </p:nvSpPr>
          <p:spPr>
            <a:xfrm>
              <a:off x="2308459" y="3518869"/>
              <a:ext cx="9233836" cy="1659080"/>
            </a:xfrm>
            <a:prstGeom prst="rect">
              <a:avLst/>
            </a:prstGeom>
            <a:solidFill>
              <a:srgbClr val="D6E3BC">
                <a:alpha val="89803"/>
              </a:srgbClr>
            </a:solidFill>
            <a:ln w="25400" cap="flat" cmpd="sng">
              <a:solidFill>
                <a:srgbClr val="CDE1E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txBox="1"/>
            <p:nvPr/>
          </p:nvSpPr>
          <p:spPr>
            <a:xfrm>
              <a:off x="2308459" y="3518869"/>
              <a:ext cx="9233836" cy="1659080"/>
            </a:xfrm>
            <a:prstGeom prst="rect">
              <a:avLst/>
            </a:prstGeom>
            <a:noFill/>
            <a:ln>
              <a:noFill/>
            </a:ln>
          </p:spPr>
          <p:txBody>
            <a:bodyPr spcFirstLastPara="1" wrap="square" lIns="179150" tIns="421400" rIns="179150" bIns="4214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X Patient / Family Partner</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84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XX MDs</a:t>
              </a:r>
              <a:endParaRPr/>
            </a:p>
            <a:p>
              <a:pPr marL="0" marR="0" lvl="0" indent="0" algn="l" rtl="0">
                <a:lnSpc>
                  <a:spcPct val="90000"/>
                </a:lnSpc>
                <a:spcBef>
                  <a:spcPts val="84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XX</a:t>
              </a:r>
              <a:r>
                <a:rPr lang="en-US" sz="2400" b="1"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NPs</a:t>
              </a:r>
              <a:endParaRPr/>
            </a:p>
          </p:txBody>
        </p:sp>
        <p:sp>
          <p:nvSpPr>
            <p:cNvPr id="340" name="Google Shape;340;p2"/>
            <p:cNvSpPr/>
            <p:nvPr/>
          </p:nvSpPr>
          <p:spPr>
            <a:xfrm>
              <a:off x="0" y="3518869"/>
              <a:ext cx="2308459" cy="1659080"/>
            </a:xfrm>
            <a:prstGeom prst="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txBox="1"/>
            <p:nvPr/>
          </p:nvSpPr>
          <p:spPr>
            <a:xfrm>
              <a:off x="0" y="3518869"/>
              <a:ext cx="2308459" cy="1659080"/>
            </a:xfrm>
            <a:prstGeom prst="rect">
              <a:avLst/>
            </a:prstGeom>
            <a:noFill/>
            <a:ln>
              <a:noFill/>
            </a:ln>
          </p:spPr>
          <p:txBody>
            <a:bodyPr spcFirstLastPara="1" wrap="square" lIns="122150" tIns="163875" rIns="122150" bIns="163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Our </a:t>
              </a:r>
              <a:endParaRPr/>
            </a:p>
            <a:p>
              <a:pPr marL="0" marR="0" lvl="0" indent="0" algn="ctr" rtl="0">
                <a:lnSpc>
                  <a:spcPct val="90000"/>
                </a:lnSpc>
                <a:spcBef>
                  <a:spcPts val="112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Team </a:t>
              </a:r>
              <a:endParaRPr sz="3200" b="1" i="0" u="none" strike="noStrike" cap="none">
                <a:solidFill>
                  <a:schemeClr val="lt1"/>
                </a:solidFill>
                <a:latin typeface="Calibri"/>
                <a:ea typeface="Calibri"/>
                <a:cs typeface="Calibri"/>
                <a:sym typeface="Calibri"/>
              </a:endParaRPr>
            </a:p>
          </p:txBody>
        </p:sp>
      </p:grpSp>
      <p:sp>
        <p:nvSpPr>
          <p:cNvPr id="342" name="Google Shape;342;p2"/>
          <p:cNvSpPr txBox="1"/>
          <p:nvPr/>
        </p:nvSpPr>
        <p:spPr>
          <a:xfrm>
            <a:off x="6771191" y="5038409"/>
            <a:ext cx="498868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Include the number and type of interdisciplinary team members on your team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349" name="Google Shape;349;p3"/>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24406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0" name="Google Shape;350;p3"/>
          <p:cNvSpPr/>
          <p:nvPr/>
        </p:nvSpPr>
        <p:spPr>
          <a:xfrm>
            <a:off x="409710" y="837745"/>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366092"/>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1" name="Google Shape;351;p3"/>
          <p:cNvSpPr/>
          <p:nvPr/>
        </p:nvSpPr>
        <p:spPr>
          <a:xfrm>
            <a:off x="644660" y="640893"/>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24406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2" name="Google Shape;352;p3"/>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24406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3" name="Google Shape;353;p3"/>
          <p:cNvSpPr/>
          <p:nvPr/>
        </p:nvSpPr>
        <p:spPr>
          <a:xfrm>
            <a:off x="644055" y="635716"/>
            <a:ext cx="10907863" cy="1541457"/>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4" name="Google Shape;354;p3"/>
          <p:cNvSpPr txBox="1">
            <a:spLocks noGrp="1"/>
          </p:cNvSpPr>
          <p:nvPr>
            <p:ph type="title"/>
          </p:nvPr>
        </p:nvSpPr>
        <p:spPr>
          <a:xfrm>
            <a:off x="958506" y="800392"/>
            <a:ext cx="10264697" cy="12121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Our Challenge</a:t>
            </a:r>
            <a:endParaRPr/>
          </a:p>
        </p:txBody>
      </p:sp>
      <p:sp>
        <p:nvSpPr>
          <p:cNvPr id="355" name="Google Shape;355;p3"/>
          <p:cNvSpPr txBox="1"/>
          <p:nvPr/>
        </p:nvSpPr>
        <p:spPr>
          <a:xfrm>
            <a:off x="1529032" y="2728125"/>
            <a:ext cx="8855242" cy="195270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endParaRPr sz="2800" b="1" i="0" u="none" strike="noStrike" cap="none" baseline="30000">
              <a:solidFill>
                <a:srgbClr val="000000"/>
              </a:solidFill>
              <a:latin typeface="Calibri"/>
              <a:ea typeface="Calibri"/>
              <a:cs typeface="Calibri"/>
              <a:sym typeface="Calibri"/>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What problem are you trying to solve (1 sentence or less)</a:t>
            </a:r>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Provide baseline / graphic of performance data that suggests “gaps or opportunities to improve” in your practice (benchmark data, local data preferred, national data OK if that is the benchmark)</a:t>
            </a:r>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Sum it up – what is the #1 concern that your project focuses on.  </a:t>
            </a:r>
            <a:endParaRPr/>
          </a:p>
        </p:txBody>
      </p:sp>
      <p:sp>
        <p:nvSpPr>
          <p:cNvPr id="356" name="Google Shape;356;p3"/>
          <p:cNvSpPr/>
          <p:nvPr/>
        </p:nvSpPr>
        <p:spPr>
          <a:xfrm>
            <a:off x="518070" y="6175104"/>
            <a:ext cx="11429999" cy="246221"/>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1000"/>
              <a:buFont typeface="Calibri"/>
              <a:buAutoNum type="arabicPeriod"/>
            </a:pPr>
            <a:r>
              <a:rPr lang="en-US" sz="1000" b="0" i="0" u="none" strike="noStrike" cap="none">
                <a:solidFill>
                  <a:srgbClr val="000000"/>
                </a:solidFill>
                <a:latin typeface="Calibri"/>
                <a:ea typeface="Calibri"/>
                <a:cs typeface="Calibri"/>
                <a:sym typeface="Calibri"/>
              </a:rPr>
              <a:t>Include references if applicable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4"/>
          <p:cNvSpPr/>
          <p:nvPr/>
        </p:nvSpPr>
        <p:spPr>
          <a:xfrm>
            <a:off x="466345" y="448056"/>
            <a:ext cx="3414369"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363" name="Google Shape;363;p4"/>
          <p:cNvSpPr txBox="1">
            <a:spLocks noGrp="1"/>
          </p:cNvSpPr>
          <p:nvPr>
            <p:ph type="title"/>
          </p:nvPr>
        </p:nvSpPr>
        <p:spPr>
          <a:xfrm>
            <a:off x="777241" y="731519"/>
            <a:ext cx="2845191" cy="323757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000"/>
              <a:buFont typeface="Calibri"/>
              <a:buNone/>
            </a:pPr>
            <a:r>
              <a:rPr lang="en-US" sz="4000" dirty="0">
                <a:solidFill>
                  <a:srgbClr val="FFFFFF"/>
                </a:solidFill>
                <a:latin typeface="Calibri"/>
                <a:ea typeface="Calibri"/>
                <a:cs typeface="Calibri"/>
                <a:sym typeface="Calibri"/>
              </a:rPr>
              <a:t>SMART Aim</a:t>
            </a:r>
            <a:endParaRPr dirty="0"/>
          </a:p>
        </p:txBody>
      </p:sp>
      <p:sp>
        <p:nvSpPr>
          <p:cNvPr id="364" name="Google Shape;364;p4"/>
          <p:cNvSpPr/>
          <p:nvPr/>
        </p:nvSpPr>
        <p:spPr>
          <a:xfrm>
            <a:off x="466344"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365" name="Google Shape;365;p4"/>
          <p:cNvSpPr/>
          <p:nvPr/>
        </p:nvSpPr>
        <p:spPr>
          <a:xfrm>
            <a:off x="4044603" y="448056"/>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366" name="Google Shape;366;p4"/>
          <p:cNvSpPr txBox="1">
            <a:spLocks noGrp="1"/>
          </p:cNvSpPr>
          <p:nvPr>
            <p:ph type="body" idx="1"/>
          </p:nvPr>
        </p:nvSpPr>
        <p:spPr>
          <a:xfrm>
            <a:off x="4379708" y="686862"/>
            <a:ext cx="7037592" cy="547512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None/>
            </a:pPr>
            <a:r>
              <a:rPr lang="en-US" dirty="0"/>
              <a:t>SAMPLE: We aim to increase % of documentation of #1 concern conversations between IBD patients and their providers from X (baseline state) % to Y (future state) % by September 2023.</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5"/>
          <p:cNvSpPr txBox="1">
            <a:spLocks noGrp="1"/>
          </p:cNvSpPr>
          <p:nvPr>
            <p:ph type="title"/>
          </p:nvPr>
        </p:nvSpPr>
        <p:spPr>
          <a:xfrm>
            <a:off x="475267" y="25829"/>
            <a:ext cx="844013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Our Method</a:t>
            </a:r>
            <a:endParaRPr sz="4800" b="1"/>
          </a:p>
        </p:txBody>
      </p:sp>
      <p:sp>
        <p:nvSpPr>
          <p:cNvPr id="373" name="Google Shape;373;p5"/>
          <p:cNvSpPr txBox="1">
            <a:spLocks noGrp="1"/>
          </p:cNvSpPr>
          <p:nvPr>
            <p:ph type="body" idx="1"/>
          </p:nvPr>
        </p:nvSpPr>
        <p:spPr>
          <a:xfrm>
            <a:off x="349515" y="1849140"/>
            <a:ext cx="8411488" cy="4676172"/>
          </a:xfrm>
          <a:prstGeom prst="rect">
            <a:avLst/>
          </a:prstGeom>
          <a:noFill/>
          <a:ln>
            <a:noFill/>
          </a:ln>
        </p:spPr>
        <p:txBody>
          <a:bodyPr spcFirstLastPara="1" wrap="square" lIns="91425" tIns="45700" rIns="91425" bIns="45700" anchor="ctr" anchorCtr="0">
            <a:normAutofit fontScale="85000" lnSpcReduction="20000"/>
          </a:bodyPr>
          <a:lstStyle/>
          <a:p>
            <a:pPr marL="468313" lvl="0" indent="-455613" algn="l" rtl="0">
              <a:spcBef>
                <a:spcPts val="0"/>
              </a:spcBef>
              <a:spcAft>
                <a:spcPts val="0"/>
              </a:spcAft>
              <a:buClr>
                <a:schemeClr val="dk1"/>
              </a:buClr>
              <a:buSzPct val="100000"/>
              <a:buFont typeface="Arial"/>
              <a:buChar char="•"/>
            </a:pPr>
            <a:r>
              <a:rPr lang="en-US"/>
              <a:t>QI Methods</a:t>
            </a:r>
            <a:endParaRPr/>
          </a:p>
          <a:p>
            <a:pPr marL="868363" lvl="1" indent="-455613" algn="l" rtl="0">
              <a:spcBef>
                <a:spcPts val="952"/>
              </a:spcBef>
              <a:spcAft>
                <a:spcPts val="0"/>
              </a:spcAft>
              <a:buClr>
                <a:schemeClr val="dk1"/>
              </a:buClr>
              <a:buSzPct val="100000"/>
              <a:buFont typeface="Arial"/>
              <a:buChar char="•"/>
            </a:pPr>
            <a:r>
              <a:rPr lang="en-US"/>
              <a:t>Model for Improvement to test, implement, and sustain changes</a:t>
            </a:r>
            <a:endParaRPr/>
          </a:p>
          <a:p>
            <a:pPr marL="868363" lvl="1" indent="-455613" algn="l" rtl="0">
              <a:spcBef>
                <a:spcPts val="833"/>
              </a:spcBef>
              <a:spcAft>
                <a:spcPts val="0"/>
              </a:spcAft>
              <a:buClr>
                <a:schemeClr val="dk1"/>
              </a:buClr>
              <a:buSzPct val="100000"/>
              <a:buFont typeface="Arial"/>
              <a:buChar char="•"/>
            </a:pPr>
            <a:r>
              <a:rPr lang="en-US"/>
              <a:t>Participated in a large multi-center quality improvement collaborative (Qorus) to learn, do, measure, and share among and between centers</a:t>
            </a:r>
            <a:endParaRPr/>
          </a:p>
          <a:p>
            <a:pPr marL="868363" lvl="1" indent="-455613" algn="l" rtl="0">
              <a:spcBef>
                <a:spcPts val="833"/>
              </a:spcBef>
              <a:spcAft>
                <a:spcPts val="0"/>
              </a:spcAft>
              <a:buClr>
                <a:schemeClr val="dk1"/>
              </a:buClr>
              <a:buSzPct val="100000"/>
              <a:buFont typeface="Arial"/>
              <a:buChar char="•"/>
            </a:pPr>
            <a:r>
              <a:rPr lang="en-US"/>
              <a:t>Submitted data and received audit and feedback for benchmarking from monthly reports</a:t>
            </a:r>
            <a:endParaRPr/>
          </a:p>
          <a:p>
            <a:pPr marL="868363" lvl="1" indent="-304482" algn="l" rtl="0">
              <a:spcBef>
                <a:spcPts val="833"/>
              </a:spcBef>
              <a:spcAft>
                <a:spcPts val="0"/>
              </a:spcAft>
              <a:buClr>
                <a:schemeClr val="dk1"/>
              </a:buClr>
              <a:buSzPct val="100000"/>
              <a:buFont typeface="Arial"/>
              <a:buNone/>
            </a:pPr>
            <a:endParaRPr>
              <a:highlight>
                <a:srgbClr val="FFFF00"/>
              </a:highlight>
            </a:endParaRPr>
          </a:p>
          <a:p>
            <a:pPr marL="468313" lvl="0" indent="-455613" algn="l" rtl="0">
              <a:spcBef>
                <a:spcPts val="833"/>
              </a:spcBef>
              <a:spcAft>
                <a:spcPts val="0"/>
              </a:spcAft>
              <a:buClr>
                <a:schemeClr val="dk1"/>
              </a:buClr>
              <a:buSzPct val="100000"/>
              <a:buFont typeface="Arial"/>
              <a:buChar char="•"/>
            </a:pPr>
            <a:r>
              <a:rPr lang="en-US"/>
              <a:t>Pre-Visit Survey: Patient-reported outcomes and clinical data</a:t>
            </a:r>
            <a:endParaRPr/>
          </a:p>
          <a:p>
            <a:pPr marL="468313" lvl="0" indent="-455613" algn="l" rtl="0">
              <a:spcBef>
                <a:spcPts val="1496"/>
              </a:spcBef>
              <a:spcAft>
                <a:spcPts val="0"/>
              </a:spcAft>
              <a:buClr>
                <a:schemeClr val="dk1"/>
              </a:buClr>
              <a:buSzPct val="100000"/>
              <a:buChar char="•"/>
            </a:pPr>
            <a:r>
              <a:rPr lang="en-US"/>
              <a:t>…..</a:t>
            </a:r>
            <a:endParaRPr/>
          </a:p>
          <a:p>
            <a:pPr marL="342900" lvl="0" indent="-191770" algn="l" rtl="0">
              <a:lnSpc>
                <a:spcPct val="90000"/>
              </a:lnSpc>
              <a:spcBef>
                <a:spcPts val="476"/>
              </a:spcBef>
              <a:spcAft>
                <a:spcPts val="0"/>
              </a:spcAft>
              <a:buClr>
                <a:schemeClr val="dk1"/>
              </a:buClr>
              <a:buSzPct val="100000"/>
              <a:buNone/>
            </a:pPr>
            <a:endParaRPr sz="2800"/>
          </a:p>
          <a:p>
            <a:pPr marL="342900" lvl="0" indent="-191770" algn="l" rtl="0">
              <a:lnSpc>
                <a:spcPct val="90000"/>
              </a:lnSpc>
              <a:spcBef>
                <a:spcPts val="476"/>
              </a:spcBef>
              <a:spcAft>
                <a:spcPts val="0"/>
              </a:spcAft>
              <a:buClr>
                <a:schemeClr val="dk1"/>
              </a:buClr>
              <a:buSzPct val="100000"/>
              <a:buNone/>
            </a:pPr>
            <a:endParaRPr sz="2800"/>
          </a:p>
        </p:txBody>
      </p:sp>
      <p:sp>
        <p:nvSpPr>
          <p:cNvPr id="374" name="Google Shape;374;p5"/>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375" name="Google Shape;375;p5"/>
          <p:cNvSpPr/>
          <p:nvPr/>
        </p:nvSpPr>
        <p:spPr>
          <a:xfrm>
            <a:off x="8915401" y="2358913"/>
            <a:ext cx="2140172" cy="2140172"/>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376" name="Google Shape;376;p5"/>
          <p:cNvSpPr txBox="1"/>
          <p:nvPr/>
        </p:nvSpPr>
        <p:spPr>
          <a:xfrm>
            <a:off x="767645" y="256032"/>
            <a:ext cx="9267135" cy="13629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p:txBody>
      </p:sp>
      <p:pic>
        <p:nvPicPr>
          <p:cNvPr id="377" name="Google Shape;377;p5" descr="Arrow circle with solid fill"/>
          <p:cNvPicPr preferRelativeResize="0"/>
          <p:nvPr/>
        </p:nvPicPr>
        <p:blipFill rotWithShape="1">
          <a:blip r:embed="rId3">
            <a:alphaModFix/>
          </a:blip>
          <a:srcRect/>
          <a:stretch/>
        </p:blipFill>
        <p:spPr>
          <a:xfrm>
            <a:off x="9069799" y="2532280"/>
            <a:ext cx="1831376" cy="1831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5" name="Title 4">
            <a:extLst>
              <a:ext uri="{FF2B5EF4-FFF2-40B4-BE49-F238E27FC236}">
                <a16:creationId xmlns:a16="http://schemas.microsoft.com/office/drawing/2014/main" id="{C740CBBC-E7C0-9A44-67D4-1A8265A8CB1B}"/>
              </a:ext>
            </a:extLst>
          </p:cNvPr>
          <p:cNvSpPr>
            <a:spLocks noGrp="1"/>
          </p:cNvSpPr>
          <p:nvPr>
            <p:ph type="title"/>
          </p:nvPr>
        </p:nvSpPr>
        <p:spPr>
          <a:xfrm>
            <a:off x="609600" y="128864"/>
            <a:ext cx="10972800" cy="374719"/>
          </a:xfrm>
        </p:spPr>
        <p:txBody>
          <a:bodyPr>
            <a:noAutofit/>
          </a:bodyPr>
          <a:lstStyle/>
          <a:p>
            <a:r>
              <a:rPr lang="en-US" sz="3600" dirty="0"/>
              <a:t>Project Level Key Driver Diagram</a:t>
            </a:r>
          </a:p>
        </p:txBody>
      </p:sp>
      <p:pic>
        <p:nvPicPr>
          <p:cNvPr id="9" name="Picture 8" descr="Calendar&#10;&#10;Description automatically generated with medium confidence">
            <a:extLst>
              <a:ext uri="{FF2B5EF4-FFF2-40B4-BE49-F238E27FC236}">
                <a16:creationId xmlns:a16="http://schemas.microsoft.com/office/drawing/2014/main" id="{D2C7FA60-10AD-60B9-BD74-E25B6AFAFA74}"/>
              </a:ext>
            </a:extLst>
          </p:cNvPr>
          <p:cNvPicPr>
            <a:picLocks noChangeAspect="1"/>
          </p:cNvPicPr>
          <p:nvPr/>
        </p:nvPicPr>
        <p:blipFill>
          <a:blip r:embed="rId3"/>
          <a:stretch>
            <a:fillRect/>
          </a:stretch>
        </p:blipFill>
        <p:spPr>
          <a:xfrm>
            <a:off x="0" y="609600"/>
            <a:ext cx="12192000" cy="6248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Google Shape;443;p7"/>
          <p:cNvSpPr txBox="1">
            <a:spLocks noGrp="1"/>
          </p:cNvSpPr>
          <p:nvPr>
            <p:ph type="title"/>
          </p:nvPr>
        </p:nvSpPr>
        <p:spPr>
          <a:xfrm>
            <a:off x="475267" y="25829"/>
            <a:ext cx="8440133"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800">
                <a:latin typeface="Calibri"/>
                <a:ea typeface="Calibri"/>
                <a:cs typeface="Calibri"/>
                <a:sym typeface="Calibri"/>
              </a:rPr>
              <a:t>How Will We Know Our Changes Are an Improvement? </a:t>
            </a:r>
            <a:endParaRPr sz="4800" b="1"/>
          </a:p>
        </p:txBody>
      </p:sp>
      <p:sp>
        <p:nvSpPr>
          <p:cNvPr id="444" name="Google Shape;444;p7"/>
          <p:cNvSpPr txBox="1">
            <a:spLocks noGrp="1"/>
          </p:cNvSpPr>
          <p:nvPr>
            <p:ph type="body" idx="1"/>
          </p:nvPr>
        </p:nvSpPr>
        <p:spPr>
          <a:xfrm>
            <a:off x="415757" y="1618937"/>
            <a:ext cx="8623140" cy="5082805"/>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sz="2800" b="1"/>
          </a:p>
          <a:p>
            <a:pPr marL="0" lvl="0" indent="0" algn="l" rtl="0">
              <a:lnSpc>
                <a:spcPct val="90000"/>
              </a:lnSpc>
              <a:spcBef>
                <a:spcPts val="392"/>
              </a:spcBef>
              <a:spcAft>
                <a:spcPts val="0"/>
              </a:spcAft>
              <a:buClr>
                <a:schemeClr val="dk1"/>
              </a:buClr>
              <a:buSzPct val="100000"/>
              <a:buNone/>
            </a:pPr>
            <a:r>
              <a:rPr lang="en-US" sz="2800" b="1"/>
              <a:t>Process Measures</a:t>
            </a:r>
            <a:endParaRPr/>
          </a:p>
          <a:p>
            <a:pPr marL="342900" lvl="0" indent="-342900" algn="l" rtl="0">
              <a:lnSpc>
                <a:spcPct val="90000"/>
              </a:lnSpc>
              <a:spcBef>
                <a:spcPts val="392"/>
              </a:spcBef>
              <a:spcAft>
                <a:spcPts val="0"/>
              </a:spcAft>
              <a:buClr>
                <a:schemeClr val="dk1"/>
              </a:buClr>
              <a:buSzPct val="100000"/>
              <a:buChar char="•"/>
            </a:pPr>
            <a:r>
              <a:rPr lang="en-US" sz="2800"/>
              <a:t>……..</a:t>
            </a:r>
            <a:endParaRPr/>
          </a:p>
          <a:p>
            <a:pPr marL="342900" lvl="0" indent="-342900" algn="l" rtl="0">
              <a:lnSpc>
                <a:spcPct val="90000"/>
              </a:lnSpc>
              <a:spcBef>
                <a:spcPts val="392"/>
              </a:spcBef>
              <a:spcAft>
                <a:spcPts val="0"/>
              </a:spcAft>
              <a:buClr>
                <a:schemeClr val="dk1"/>
              </a:buClr>
              <a:buSzPct val="100000"/>
              <a:buChar char="•"/>
            </a:pPr>
            <a:r>
              <a:rPr lang="en-US" sz="2800"/>
              <a:t>……..</a:t>
            </a:r>
            <a:endParaRPr/>
          </a:p>
          <a:p>
            <a:pPr marL="0" lvl="0" indent="0" algn="l" rtl="0">
              <a:lnSpc>
                <a:spcPct val="90000"/>
              </a:lnSpc>
              <a:spcBef>
                <a:spcPts val="392"/>
              </a:spcBef>
              <a:spcAft>
                <a:spcPts val="0"/>
              </a:spcAft>
              <a:buClr>
                <a:schemeClr val="dk1"/>
              </a:buClr>
              <a:buSzPct val="100000"/>
              <a:buNone/>
            </a:pPr>
            <a:endParaRPr sz="2800"/>
          </a:p>
          <a:p>
            <a:pPr marL="0" lvl="0" indent="0" algn="l" rtl="0">
              <a:lnSpc>
                <a:spcPct val="90000"/>
              </a:lnSpc>
              <a:spcBef>
                <a:spcPts val="392"/>
              </a:spcBef>
              <a:spcAft>
                <a:spcPts val="0"/>
              </a:spcAft>
              <a:buClr>
                <a:schemeClr val="dk1"/>
              </a:buClr>
              <a:buSzPct val="100000"/>
              <a:buNone/>
            </a:pPr>
            <a:r>
              <a:rPr lang="en-US" sz="2800" b="1"/>
              <a:t>Outcome Measures </a:t>
            </a:r>
            <a:endParaRPr/>
          </a:p>
          <a:p>
            <a:pPr marL="342900" lvl="0" indent="-342900" algn="l" rtl="0">
              <a:lnSpc>
                <a:spcPct val="90000"/>
              </a:lnSpc>
              <a:spcBef>
                <a:spcPts val="392"/>
              </a:spcBef>
              <a:spcAft>
                <a:spcPts val="0"/>
              </a:spcAft>
              <a:buClr>
                <a:schemeClr val="dk1"/>
              </a:buClr>
              <a:buSzPct val="100000"/>
              <a:buChar char="•"/>
            </a:pPr>
            <a:r>
              <a:rPr lang="en-US" sz="2800"/>
              <a:t>Insert measure with numerator, denominator and operational definition.</a:t>
            </a:r>
            <a:endParaRPr/>
          </a:p>
          <a:p>
            <a:pPr marL="342900" lvl="0" indent="-342900" algn="l" rtl="0">
              <a:lnSpc>
                <a:spcPct val="90000"/>
              </a:lnSpc>
              <a:spcBef>
                <a:spcPts val="392"/>
              </a:spcBef>
              <a:spcAft>
                <a:spcPts val="0"/>
              </a:spcAft>
              <a:buClr>
                <a:schemeClr val="dk1"/>
              </a:buClr>
              <a:buSzPct val="100000"/>
              <a:buChar char="•"/>
            </a:pPr>
            <a:r>
              <a:rPr lang="en-US" sz="2800"/>
              <a:t>….</a:t>
            </a:r>
            <a:endParaRPr/>
          </a:p>
          <a:p>
            <a:pPr marL="0" lvl="0" indent="0" algn="l" rtl="0">
              <a:lnSpc>
                <a:spcPct val="90000"/>
              </a:lnSpc>
              <a:spcBef>
                <a:spcPts val="392"/>
              </a:spcBef>
              <a:spcAft>
                <a:spcPts val="0"/>
              </a:spcAft>
              <a:buClr>
                <a:schemeClr val="dk1"/>
              </a:buClr>
              <a:buSzPct val="100000"/>
              <a:buNone/>
            </a:pPr>
            <a:endParaRPr sz="2800"/>
          </a:p>
          <a:p>
            <a:pPr marL="0" lvl="0" indent="0" algn="l" rtl="0">
              <a:lnSpc>
                <a:spcPct val="90000"/>
              </a:lnSpc>
              <a:spcBef>
                <a:spcPts val="392"/>
              </a:spcBef>
              <a:spcAft>
                <a:spcPts val="0"/>
              </a:spcAft>
              <a:buClr>
                <a:schemeClr val="dk1"/>
              </a:buClr>
              <a:buSzPct val="100000"/>
              <a:buNone/>
            </a:pPr>
            <a:r>
              <a:rPr lang="en-US" sz="2800" b="1"/>
              <a:t>Patient-Focused Measures</a:t>
            </a:r>
            <a:endParaRPr/>
          </a:p>
          <a:p>
            <a:pPr marL="342900" lvl="0" indent="-342900" algn="l" rtl="0">
              <a:lnSpc>
                <a:spcPct val="90000"/>
              </a:lnSpc>
              <a:spcBef>
                <a:spcPts val="392"/>
              </a:spcBef>
              <a:spcAft>
                <a:spcPts val="0"/>
              </a:spcAft>
              <a:buClr>
                <a:schemeClr val="dk1"/>
              </a:buClr>
              <a:buSzPct val="100000"/>
              <a:buChar char="•"/>
            </a:pPr>
            <a:r>
              <a:rPr lang="en-US" sz="2800"/>
              <a:t>……..</a:t>
            </a:r>
            <a:endParaRPr/>
          </a:p>
          <a:p>
            <a:pPr marL="342900" lvl="0" indent="-342900" algn="l" rtl="0">
              <a:lnSpc>
                <a:spcPct val="90000"/>
              </a:lnSpc>
              <a:spcBef>
                <a:spcPts val="392"/>
              </a:spcBef>
              <a:spcAft>
                <a:spcPts val="0"/>
              </a:spcAft>
              <a:buClr>
                <a:schemeClr val="dk1"/>
              </a:buClr>
              <a:buSzPct val="100000"/>
              <a:buChar char="•"/>
            </a:pPr>
            <a:r>
              <a:rPr lang="en-US" sz="2800"/>
              <a:t>……..</a:t>
            </a:r>
            <a:endParaRPr sz="2800" b="1"/>
          </a:p>
          <a:p>
            <a:pPr marL="0" lvl="0" indent="0" algn="l" rtl="0">
              <a:lnSpc>
                <a:spcPct val="90000"/>
              </a:lnSpc>
              <a:spcBef>
                <a:spcPts val="392"/>
              </a:spcBef>
              <a:spcAft>
                <a:spcPts val="0"/>
              </a:spcAft>
              <a:buClr>
                <a:schemeClr val="dk1"/>
              </a:buClr>
              <a:buSzPct val="100000"/>
              <a:buNone/>
            </a:pPr>
            <a:endParaRPr sz="2800" b="1"/>
          </a:p>
          <a:p>
            <a:pPr marL="0" lvl="0" indent="0" algn="l" rtl="0">
              <a:lnSpc>
                <a:spcPct val="90000"/>
              </a:lnSpc>
              <a:spcBef>
                <a:spcPts val="392"/>
              </a:spcBef>
              <a:spcAft>
                <a:spcPts val="0"/>
              </a:spcAft>
              <a:buClr>
                <a:schemeClr val="dk1"/>
              </a:buClr>
              <a:buSzPct val="100000"/>
              <a:buNone/>
            </a:pPr>
            <a:r>
              <a:rPr lang="en-US" sz="2800" b="1"/>
              <a:t>Value Measure (for advanced teams working on financial impact of their work)</a:t>
            </a:r>
            <a:endParaRPr/>
          </a:p>
          <a:p>
            <a:pPr marL="0" lvl="0" indent="0" algn="l" rtl="0">
              <a:lnSpc>
                <a:spcPct val="90000"/>
              </a:lnSpc>
              <a:spcBef>
                <a:spcPts val="392"/>
              </a:spcBef>
              <a:spcAft>
                <a:spcPts val="0"/>
              </a:spcAft>
              <a:buClr>
                <a:schemeClr val="dk1"/>
              </a:buClr>
              <a:buSzPct val="100000"/>
              <a:buNone/>
            </a:pPr>
            <a:endParaRPr sz="2800" b="1"/>
          </a:p>
          <a:p>
            <a:pPr marL="0" lvl="0" indent="0" algn="l" rtl="0">
              <a:lnSpc>
                <a:spcPct val="90000"/>
              </a:lnSpc>
              <a:spcBef>
                <a:spcPts val="392"/>
              </a:spcBef>
              <a:spcAft>
                <a:spcPts val="0"/>
              </a:spcAft>
              <a:buClr>
                <a:schemeClr val="dk1"/>
              </a:buClr>
              <a:buSzPct val="100000"/>
              <a:buNone/>
            </a:pPr>
            <a:r>
              <a:rPr lang="en-US" sz="2800" b="1"/>
              <a:t>Balancing Measure</a:t>
            </a:r>
            <a:endParaRPr/>
          </a:p>
          <a:p>
            <a:pPr marL="342900" lvl="0" indent="-218440" algn="l" rtl="0">
              <a:lnSpc>
                <a:spcPct val="90000"/>
              </a:lnSpc>
              <a:spcBef>
                <a:spcPts val="392"/>
              </a:spcBef>
              <a:spcAft>
                <a:spcPts val="0"/>
              </a:spcAft>
              <a:buClr>
                <a:schemeClr val="dk1"/>
              </a:buClr>
              <a:buSzPct val="100000"/>
              <a:buNone/>
            </a:pPr>
            <a:endParaRPr sz="2800"/>
          </a:p>
        </p:txBody>
      </p:sp>
      <p:sp>
        <p:nvSpPr>
          <p:cNvPr id="445" name="Google Shape;445;p7"/>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446" name="Google Shape;446;p7"/>
          <p:cNvSpPr/>
          <p:nvPr/>
        </p:nvSpPr>
        <p:spPr>
          <a:xfrm>
            <a:off x="8915401" y="2358913"/>
            <a:ext cx="2140172" cy="2140172"/>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447" name="Google Shape;447;p7" descr="Upward trend"/>
          <p:cNvPicPr preferRelativeResize="0"/>
          <p:nvPr/>
        </p:nvPicPr>
        <p:blipFill rotWithShape="1">
          <a:blip r:embed="rId3">
            <a:alphaModFix/>
          </a:blip>
          <a:srcRect/>
          <a:stretch/>
        </p:blipFill>
        <p:spPr>
          <a:xfrm>
            <a:off x="9413986" y="2857498"/>
            <a:ext cx="1142999" cy="1142999"/>
          </a:xfrm>
          <a:prstGeom prst="rect">
            <a:avLst/>
          </a:prstGeom>
          <a:noFill/>
          <a:ln>
            <a:noFill/>
          </a:ln>
        </p:spPr>
      </p:pic>
      <p:sp>
        <p:nvSpPr>
          <p:cNvPr id="448" name="Google Shape;448;p7"/>
          <p:cNvSpPr txBox="1"/>
          <p:nvPr/>
        </p:nvSpPr>
        <p:spPr>
          <a:xfrm>
            <a:off x="767645" y="256032"/>
            <a:ext cx="9267135" cy="13629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p8"/>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455" name="Google Shape;455;p8"/>
          <p:cNvSpPr/>
          <p:nvPr/>
        </p:nvSpPr>
        <p:spPr>
          <a:xfrm>
            <a:off x="8915401" y="2358913"/>
            <a:ext cx="2140172" cy="2140172"/>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456" name="Google Shape;456;p8"/>
          <p:cNvSpPr txBox="1"/>
          <p:nvPr/>
        </p:nvSpPr>
        <p:spPr>
          <a:xfrm>
            <a:off x="767645" y="256032"/>
            <a:ext cx="9267135" cy="13629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p:txBody>
      </p:sp>
      <p:pic>
        <p:nvPicPr>
          <p:cNvPr id="457" name="Google Shape;457;p8"/>
          <p:cNvPicPr preferRelativeResize="0"/>
          <p:nvPr/>
        </p:nvPicPr>
        <p:blipFill rotWithShape="1">
          <a:blip r:embed="rId3">
            <a:alphaModFix/>
          </a:blip>
          <a:srcRect t="6839" r="-4" b="5548"/>
          <a:stretch/>
        </p:blipFill>
        <p:spPr>
          <a:xfrm>
            <a:off x="9016855" y="2461922"/>
            <a:ext cx="1937263" cy="1934153"/>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458" name="Google Shape;458;p8"/>
          <p:cNvSpPr txBox="1"/>
          <p:nvPr/>
        </p:nvSpPr>
        <p:spPr>
          <a:xfrm>
            <a:off x="1874693" y="25098"/>
            <a:ext cx="6107258" cy="160671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PDSA Cycles </a:t>
            </a:r>
            <a:br>
              <a:rPr lang="en-US" sz="4400" b="0" i="0" u="none" strike="noStrike" cap="none">
                <a:solidFill>
                  <a:srgbClr val="000000"/>
                </a:solidFill>
                <a:latin typeface="Calibri"/>
                <a:ea typeface="Calibri"/>
                <a:cs typeface="Calibri"/>
                <a:sym typeface="Calibri"/>
              </a:rPr>
            </a:br>
            <a:r>
              <a:rPr lang="en-US" sz="4400" b="0" i="0" u="none" strike="noStrike" cap="none">
                <a:solidFill>
                  <a:srgbClr val="000000"/>
                </a:solidFill>
                <a:latin typeface="Calibri"/>
                <a:ea typeface="Calibri"/>
                <a:cs typeface="Calibri"/>
                <a:sym typeface="Calibri"/>
              </a:rPr>
              <a:t>Small Tests of Change</a:t>
            </a:r>
            <a:endParaRPr sz="4400" b="0" i="0" u="none" strike="noStrike" cap="none">
              <a:solidFill>
                <a:srgbClr val="000000"/>
              </a:solidFill>
              <a:latin typeface="Calibri"/>
              <a:ea typeface="Calibri"/>
              <a:cs typeface="Calibri"/>
              <a:sym typeface="Calibri"/>
            </a:endParaRPr>
          </a:p>
        </p:txBody>
      </p:sp>
      <p:graphicFrame>
        <p:nvGraphicFramePr>
          <p:cNvPr id="459" name="Google Shape;459;p8"/>
          <p:cNvGraphicFramePr/>
          <p:nvPr/>
        </p:nvGraphicFramePr>
        <p:xfrm>
          <a:off x="394411" y="1631811"/>
          <a:ext cx="8254275" cy="4919828"/>
        </p:xfrm>
        <a:graphic>
          <a:graphicData uri="http://schemas.openxmlformats.org/drawingml/2006/table">
            <a:tbl>
              <a:tblPr firstRow="1" bandRow="1">
                <a:noFill/>
                <a:tableStyleId>{53B23C9D-EEE3-41A3-83FB-DCCAFAE95501}</a:tableStyleId>
              </a:tblPr>
              <a:tblGrid>
                <a:gridCol w="1357100">
                  <a:extLst>
                    <a:ext uri="{9D8B030D-6E8A-4147-A177-3AD203B41FA5}">
                      <a16:colId xmlns:a16="http://schemas.microsoft.com/office/drawing/2014/main" val="20000"/>
                    </a:ext>
                  </a:extLst>
                </a:gridCol>
                <a:gridCol w="6897175">
                  <a:extLst>
                    <a:ext uri="{9D8B030D-6E8A-4147-A177-3AD203B41FA5}">
                      <a16:colId xmlns:a16="http://schemas.microsoft.com/office/drawing/2014/main" val="20001"/>
                    </a:ext>
                  </a:extLst>
                </a:gridCol>
              </a:tblGrid>
              <a:tr h="759100">
                <a:tc>
                  <a:txBody>
                    <a:bodyPr/>
                    <a:lstStyle/>
                    <a:p>
                      <a:pPr marL="0" marR="0" lvl="0" indent="0" algn="ctr" rtl="0">
                        <a:spcBef>
                          <a:spcPts val="0"/>
                        </a:spcBef>
                        <a:spcAft>
                          <a:spcPts val="0"/>
                        </a:spcAft>
                        <a:buNone/>
                      </a:pPr>
                      <a:r>
                        <a:rPr lang="en-US" sz="2400" u="none" strike="noStrike" cap="none"/>
                        <a:t>PDSA Cycle #</a:t>
                      </a:r>
                      <a:endParaRPr/>
                    </a:p>
                  </a:txBody>
                  <a:tcPr marL="91450" marR="91450" marT="45725" marB="45725"/>
                </a:tc>
                <a:tc>
                  <a:txBody>
                    <a:bodyPr/>
                    <a:lstStyle/>
                    <a:p>
                      <a:pPr marL="0" marR="0" lvl="0" indent="0" algn="l" rtl="0">
                        <a:spcBef>
                          <a:spcPts val="0"/>
                        </a:spcBef>
                        <a:spcAft>
                          <a:spcPts val="0"/>
                        </a:spcAft>
                        <a:buNone/>
                      </a:pPr>
                      <a:r>
                        <a:rPr lang="en-US" sz="2400" u="none" strike="noStrike" cap="none"/>
                        <a:t>Change Idea</a:t>
                      </a:r>
                      <a:endParaRPr/>
                    </a:p>
                  </a:txBody>
                  <a:tcPr marL="91450" marR="91450" marT="45725" marB="45725"/>
                </a:tc>
                <a:extLst>
                  <a:ext uri="{0D108BD9-81ED-4DB2-BD59-A6C34878D82A}">
                    <a16:rowId xmlns:a16="http://schemas.microsoft.com/office/drawing/2014/main" val="10000"/>
                  </a:ext>
                </a:extLst>
              </a:tr>
              <a:tr h="693075">
                <a:tc>
                  <a:txBody>
                    <a:bodyPr/>
                    <a:lstStyle/>
                    <a:p>
                      <a:pPr marL="0" marR="0" lvl="0" indent="0" algn="ctr" rtl="0">
                        <a:spcBef>
                          <a:spcPts val="0"/>
                        </a:spcBef>
                        <a:spcAft>
                          <a:spcPts val="0"/>
                        </a:spcAft>
                        <a:buNone/>
                      </a:pPr>
                      <a:r>
                        <a:rPr lang="en-US" sz="2400" b="0"/>
                        <a:t>1 </a:t>
                      </a:r>
                      <a:endParaRPr/>
                    </a:p>
                  </a:txBody>
                  <a:tcPr marL="91450" marR="91450" marT="45725" marB="45725"/>
                </a:tc>
                <a:tc>
                  <a:txBody>
                    <a:bodyPr/>
                    <a:lstStyle/>
                    <a:p>
                      <a:pPr marL="0" marR="0" lvl="0" indent="0" algn="l" rtl="0">
                        <a:lnSpc>
                          <a:spcPct val="90000"/>
                        </a:lnSpc>
                        <a:spcBef>
                          <a:spcPts val="0"/>
                        </a:spcBef>
                        <a:spcAft>
                          <a:spcPts val="0"/>
                        </a:spcAft>
                        <a:buClr>
                          <a:schemeClr val="dk1"/>
                        </a:buClr>
                        <a:buSzPts val="2400"/>
                        <a:buFont typeface="Calibri"/>
                        <a:buNone/>
                      </a:pPr>
                      <a:r>
                        <a:rPr lang="en-US" sz="2400"/>
                        <a:t>Briefly describe your plan that you tested for each PDSA cycle you tested</a:t>
                      </a:r>
                      <a:endParaRPr/>
                    </a:p>
                  </a:txBody>
                  <a:tcPr marL="91450" marR="91450" marT="45725" marB="45725"/>
                </a:tc>
                <a:extLst>
                  <a:ext uri="{0D108BD9-81ED-4DB2-BD59-A6C34878D82A}">
                    <a16:rowId xmlns:a16="http://schemas.microsoft.com/office/drawing/2014/main" val="10001"/>
                  </a:ext>
                </a:extLst>
              </a:tr>
              <a:tr h="429050">
                <a:tc>
                  <a:txBody>
                    <a:bodyPr/>
                    <a:lstStyle/>
                    <a:p>
                      <a:pPr marL="0" marR="0" lvl="0" indent="0" algn="ctr" rtl="0">
                        <a:spcBef>
                          <a:spcPts val="0"/>
                        </a:spcBef>
                        <a:spcAft>
                          <a:spcPts val="0"/>
                        </a:spcAft>
                        <a:buNone/>
                      </a:pPr>
                      <a:r>
                        <a:rPr lang="en-US" sz="2400"/>
                        <a:t>2</a:t>
                      </a:r>
                      <a:endParaRPr/>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429050">
                <a:tc>
                  <a:txBody>
                    <a:bodyPr/>
                    <a:lstStyle/>
                    <a:p>
                      <a:pPr marL="0" marR="0" lvl="0" indent="0" algn="ctr" rtl="0">
                        <a:spcBef>
                          <a:spcPts val="0"/>
                        </a:spcBef>
                        <a:spcAft>
                          <a:spcPts val="0"/>
                        </a:spcAft>
                        <a:buNone/>
                      </a:pPr>
                      <a:r>
                        <a:rPr lang="en-US" sz="2400"/>
                        <a:t>3</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endParaRPr sz="2400"/>
                    </a:p>
                  </a:txBody>
                  <a:tcPr marL="91450" marR="91450" marT="45725" marB="45725"/>
                </a:tc>
                <a:extLst>
                  <a:ext uri="{0D108BD9-81ED-4DB2-BD59-A6C34878D82A}">
                    <a16:rowId xmlns:a16="http://schemas.microsoft.com/office/drawing/2014/main" val="10003"/>
                  </a:ext>
                </a:extLst>
              </a:tr>
              <a:tr h="759100">
                <a:tc>
                  <a:txBody>
                    <a:bodyPr/>
                    <a:lstStyle/>
                    <a:p>
                      <a:pPr marL="0" marR="0" lvl="0" indent="0" algn="ctr" rtl="0">
                        <a:spcBef>
                          <a:spcPts val="0"/>
                        </a:spcBef>
                        <a:spcAft>
                          <a:spcPts val="0"/>
                        </a:spcAft>
                        <a:buNone/>
                      </a:pPr>
                      <a:r>
                        <a:rPr lang="en-US" sz="2400"/>
                        <a:t>4</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endParaRPr sz="2400"/>
                    </a:p>
                  </a:txBody>
                  <a:tcPr marL="91450" marR="91450" marT="45725" marB="45725"/>
                </a:tc>
                <a:extLst>
                  <a:ext uri="{0D108BD9-81ED-4DB2-BD59-A6C34878D82A}">
                    <a16:rowId xmlns:a16="http://schemas.microsoft.com/office/drawing/2014/main" val="10004"/>
                  </a:ext>
                </a:extLst>
              </a:tr>
              <a:tr h="759100">
                <a:tc>
                  <a:txBody>
                    <a:bodyPr/>
                    <a:lstStyle/>
                    <a:p>
                      <a:pPr marL="0" marR="0" lvl="0" indent="0" algn="ctr" rtl="0">
                        <a:spcBef>
                          <a:spcPts val="0"/>
                        </a:spcBef>
                        <a:spcAft>
                          <a:spcPts val="0"/>
                        </a:spcAft>
                        <a:buNone/>
                      </a:pPr>
                      <a:r>
                        <a:rPr lang="en-US" sz="2400"/>
                        <a:t>5</a:t>
                      </a:r>
                      <a:endParaRPr/>
                    </a:p>
                  </a:txBody>
                  <a:tcPr marL="91450" marR="91450" marT="45725" marB="45725"/>
                </a:tc>
                <a:tc>
                  <a:txBody>
                    <a:bodyPr/>
                    <a:lstStyle/>
                    <a:p>
                      <a:pPr marL="0" marR="0" lvl="0" indent="0" algn="l" rtl="0">
                        <a:spcBef>
                          <a:spcPts val="0"/>
                        </a:spcBef>
                        <a:spcAft>
                          <a:spcPts val="0"/>
                        </a:spcAft>
                        <a:buClr>
                          <a:schemeClr val="dk1"/>
                        </a:buClr>
                        <a:buSzPts val="2400"/>
                        <a:buFont typeface="Calibri"/>
                        <a:buNone/>
                      </a:pPr>
                      <a:endParaRPr sz="2400"/>
                    </a:p>
                  </a:txBody>
                  <a:tcPr marL="91450" marR="91450" marT="45725" marB="45725"/>
                </a:tc>
                <a:extLst>
                  <a:ext uri="{0D108BD9-81ED-4DB2-BD59-A6C34878D82A}">
                    <a16:rowId xmlns:a16="http://schemas.microsoft.com/office/drawing/2014/main" val="10005"/>
                  </a:ext>
                </a:extLst>
              </a:tr>
              <a:tr h="429050">
                <a:tc>
                  <a:txBody>
                    <a:bodyPr/>
                    <a:lstStyle/>
                    <a:p>
                      <a:pPr marL="0" marR="0" lvl="0" indent="0" algn="ctr" rtl="0">
                        <a:spcBef>
                          <a:spcPts val="0"/>
                        </a:spcBef>
                        <a:spcAft>
                          <a:spcPts val="0"/>
                        </a:spcAft>
                        <a:buNone/>
                      </a:pPr>
                      <a:r>
                        <a:rPr lang="en-US" sz="2400"/>
                        <a:t>6</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endParaRPr sz="2400"/>
                    </a:p>
                  </a:txBody>
                  <a:tcPr marL="91450" marR="91450" marT="45725" marB="45725"/>
                </a:tc>
                <a:extLst>
                  <a:ext uri="{0D108BD9-81ED-4DB2-BD59-A6C34878D82A}">
                    <a16:rowId xmlns:a16="http://schemas.microsoft.com/office/drawing/2014/main" val="10006"/>
                  </a:ext>
                </a:extLst>
              </a:tr>
              <a:tr h="429050">
                <a:tc>
                  <a:txBody>
                    <a:bodyPr/>
                    <a:lstStyle/>
                    <a:p>
                      <a:pPr marL="0" marR="0" lvl="0" indent="0" algn="ctr" rtl="0">
                        <a:spcBef>
                          <a:spcPts val="0"/>
                        </a:spcBef>
                        <a:spcAft>
                          <a:spcPts val="0"/>
                        </a:spcAft>
                        <a:buNone/>
                      </a:pPr>
                      <a:r>
                        <a:rPr lang="en-US" sz="2400"/>
                        <a:t>7</a:t>
                      </a:r>
                      <a:endParaRPr/>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9" descr="Chart, line chart&#10;&#10;Description automatically generated"/>
          <p:cNvPicPr preferRelativeResize="0"/>
          <p:nvPr/>
        </p:nvPicPr>
        <p:blipFill rotWithShape="1">
          <a:blip r:embed="rId3">
            <a:alphaModFix/>
          </a:blip>
          <a:srcRect/>
          <a:stretch/>
        </p:blipFill>
        <p:spPr>
          <a:xfrm>
            <a:off x="173994" y="68263"/>
            <a:ext cx="11844011" cy="6721475"/>
          </a:xfrm>
          <a:prstGeom prst="rect">
            <a:avLst/>
          </a:prstGeom>
          <a:noFill/>
          <a:ln>
            <a:noFill/>
          </a:ln>
        </p:spPr>
      </p:pic>
      <p:sp>
        <p:nvSpPr>
          <p:cNvPr id="466" name="Google Shape;466;p9"/>
          <p:cNvSpPr txBox="1"/>
          <p:nvPr/>
        </p:nvSpPr>
        <p:spPr>
          <a:xfrm>
            <a:off x="8874811" y="2720960"/>
            <a:ext cx="103471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1589</Words>
  <Application>Microsoft Macintosh PowerPoint</Application>
  <PresentationFormat>Widescreen</PresentationFormat>
  <Paragraphs>199</Paragraphs>
  <Slides>12</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Century Schoolbook</vt:lpstr>
      <vt:lpstr>Libre Franklin</vt:lpstr>
      <vt:lpstr>3_Office Theme</vt:lpstr>
      <vt:lpstr>4_Office Theme</vt:lpstr>
      <vt:lpstr>5_Office Theme</vt:lpstr>
      <vt:lpstr>PowerPoint Presentation</vt:lpstr>
      <vt:lpstr>PowerPoint Presentation</vt:lpstr>
      <vt:lpstr>Our Challenge</vt:lpstr>
      <vt:lpstr>SMART Aim</vt:lpstr>
      <vt:lpstr>Our Method</vt:lpstr>
      <vt:lpstr>Project Level Key Driver Diagram</vt:lpstr>
      <vt:lpstr>How Will We Know Our Changes Are an Improvement? </vt:lpstr>
      <vt:lpstr>PowerPoint Presentation</vt:lpstr>
      <vt:lpstr>PowerPoint Presentation</vt:lpstr>
      <vt:lpstr>Key Lessons Learned</vt:lpstr>
      <vt:lpstr>PowerPoint Presentation</vt:lpstr>
      <vt:lpstr>Grateful for the Support of Many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 Holthoff</dc:creator>
  <cp:lastModifiedBy>Alice M. Kennedy</cp:lastModifiedBy>
  <cp:revision>1</cp:revision>
  <dcterms:created xsi:type="dcterms:W3CDTF">2021-02-16T21:36:30Z</dcterms:created>
  <dcterms:modified xsi:type="dcterms:W3CDTF">2022-07-11T13:35:14Z</dcterms:modified>
</cp:coreProperties>
</file>