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3.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s/slide15.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slideMasters/slideMaster4.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slideLayouts/slideLayout34.xml" ContentType="application/vnd.openxmlformats-officedocument.presentationml.slideLayout+xml"/>
  <Override PartName="/ppt/slideLayouts/slideLayout3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2.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0" r:id="rId5"/>
    <p:sldMasterId id="2147483785" r:id="rId6"/>
    <p:sldMasterId id="2147483798" r:id="rId7"/>
  </p:sldMasterIdLst>
  <p:notesMasterIdLst>
    <p:notesMasterId r:id="rId23"/>
  </p:notesMasterIdLst>
  <p:handoutMasterIdLst>
    <p:handoutMasterId r:id="rId24"/>
  </p:handoutMasterIdLst>
  <p:sldIdLst>
    <p:sldId id="2145706511" r:id="rId8"/>
    <p:sldId id="1269" r:id="rId9"/>
    <p:sldId id="309" r:id="rId10"/>
    <p:sldId id="1291" r:id="rId11"/>
    <p:sldId id="354" r:id="rId12"/>
    <p:sldId id="352" r:id="rId13"/>
    <p:sldId id="1314" r:id="rId14"/>
    <p:sldId id="1315" r:id="rId15"/>
    <p:sldId id="1286" r:id="rId16"/>
    <p:sldId id="1287" r:id="rId17"/>
    <p:sldId id="1313" r:id="rId18"/>
    <p:sldId id="308" r:id="rId19"/>
    <p:sldId id="1271" r:id="rId20"/>
    <p:sldId id="1272" r:id="rId21"/>
    <p:sldId id="1284" r:id="rId2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2F"/>
    <a:srgbClr val="113B2B"/>
    <a:srgbClr val="B4D88B"/>
    <a:srgbClr val="000000"/>
    <a:srgbClr val="D63E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840"/>
    <p:restoredTop sz="54366"/>
  </p:normalViewPr>
  <p:slideViewPr>
    <p:cSldViewPr snapToGrid="0" snapToObjects="1">
      <p:cViewPr>
        <p:scale>
          <a:sx n="46" d="100"/>
          <a:sy n="46" d="100"/>
        </p:scale>
        <p:origin x="1716"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A4429-BF1C-4D59-A397-929E0049A128}"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69628B0C-973F-4E25-B6FF-F2D2A3434F49}">
      <dgm:prSet custT="1"/>
      <dgm:spPr/>
      <dgm:t>
        <a:bodyPr/>
        <a:lstStyle/>
        <a:p>
          <a:r>
            <a:rPr lang="en-US" sz="2800" b="1" dirty="0"/>
            <a:t>Describe</a:t>
          </a:r>
          <a:r>
            <a:rPr lang="en-US" sz="2800" b="1" baseline="0" dirty="0"/>
            <a:t> </a:t>
          </a:r>
          <a:endParaRPr lang="en-US" sz="2800" b="1" dirty="0"/>
        </a:p>
      </dgm:t>
    </dgm:pt>
    <dgm:pt modelId="{38BC6435-7839-4FF0-8500-4463DBF75131}" type="parTrans" cxnId="{26DBE53A-DB96-497F-8537-55227568C767}">
      <dgm:prSet/>
      <dgm:spPr/>
      <dgm:t>
        <a:bodyPr/>
        <a:lstStyle/>
        <a:p>
          <a:endParaRPr lang="en-US"/>
        </a:p>
      </dgm:t>
    </dgm:pt>
    <dgm:pt modelId="{B13404CE-C336-47A1-9940-1FE939324FFD}" type="sibTrans" cxnId="{26DBE53A-DB96-497F-8537-55227568C767}">
      <dgm:prSet/>
      <dgm:spPr/>
      <dgm:t>
        <a:bodyPr/>
        <a:lstStyle/>
        <a:p>
          <a:endParaRPr lang="en-US"/>
        </a:p>
      </dgm:t>
    </dgm:pt>
    <dgm:pt modelId="{586CCD3F-589E-468D-9E47-D1CF4DE9D6D9}">
      <dgm:prSet custT="1"/>
      <dgm:spPr/>
      <dgm:t>
        <a:bodyPr/>
        <a:lstStyle/>
        <a:p>
          <a:r>
            <a:rPr lang="en-US" sz="2800" dirty="0"/>
            <a:t>De</a:t>
          </a:r>
          <a:r>
            <a:rPr lang="en-US" sz="2800" dirty="0">
              <a:solidFill>
                <a:schemeClr val="bg1"/>
              </a:solidFill>
            </a:rPr>
            <a:t>scribe</a:t>
          </a:r>
          <a:r>
            <a:rPr lang="en-US" sz="2800" dirty="0"/>
            <a:t> a key driver diagram (KDD) and </a:t>
          </a:r>
          <a:r>
            <a:rPr lang="en-US" sz="2800" dirty="0">
              <a:solidFill>
                <a:schemeClr val="bg1"/>
              </a:solidFill>
            </a:rPr>
            <a:t>show</a:t>
          </a:r>
          <a:r>
            <a:rPr lang="en-US" sz="2800" dirty="0"/>
            <a:t> how teams use it to drive improvement. </a:t>
          </a:r>
        </a:p>
      </dgm:t>
    </dgm:pt>
    <dgm:pt modelId="{8ADFBB4A-0733-4BA6-B90A-CE2753DFF2FC}" type="parTrans" cxnId="{01638664-0DA3-4A1E-BF21-FF4EE41BCD9B}">
      <dgm:prSet/>
      <dgm:spPr/>
      <dgm:t>
        <a:bodyPr/>
        <a:lstStyle/>
        <a:p>
          <a:endParaRPr lang="en-US"/>
        </a:p>
      </dgm:t>
    </dgm:pt>
    <dgm:pt modelId="{F99D76C8-18DA-49C1-B1A0-C6CDC32BAB03}" type="sibTrans" cxnId="{01638664-0DA3-4A1E-BF21-FF4EE41BCD9B}">
      <dgm:prSet/>
      <dgm:spPr/>
      <dgm:t>
        <a:bodyPr/>
        <a:lstStyle/>
        <a:p>
          <a:endParaRPr lang="en-US"/>
        </a:p>
      </dgm:t>
    </dgm:pt>
    <dgm:pt modelId="{6CF8B312-9A72-4120-86BB-44690BDE009E}">
      <dgm:prSet/>
      <dgm:spPr/>
      <dgm:t>
        <a:bodyPr/>
        <a:lstStyle/>
        <a:p>
          <a:r>
            <a:rPr lang="en-US" b="1" dirty="0"/>
            <a:t>Review</a:t>
          </a:r>
        </a:p>
      </dgm:t>
    </dgm:pt>
    <dgm:pt modelId="{D73C275A-4027-419A-9492-BD454D9969A7}" type="parTrans" cxnId="{23C26968-B146-4263-B12E-5663A79DA287}">
      <dgm:prSet/>
      <dgm:spPr/>
      <dgm:t>
        <a:bodyPr/>
        <a:lstStyle/>
        <a:p>
          <a:endParaRPr lang="en-US"/>
        </a:p>
      </dgm:t>
    </dgm:pt>
    <dgm:pt modelId="{D5D02001-2646-4279-8C13-BB8179688A31}" type="sibTrans" cxnId="{23C26968-B146-4263-B12E-5663A79DA287}">
      <dgm:prSet/>
      <dgm:spPr/>
      <dgm:t>
        <a:bodyPr/>
        <a:lstStyle/>
        <a:p>
          <a:endParaRPr lang="en-US"/>
        </a:p>
      </dgm:t>
    </dgm:pt>
    <dgm:pt modelId="{9C69CB78-AEB7-415F-86E8-E95430110168}">
      <dgm:prSet custT="1"/>
      <dgm:spPr/>
      <dgm:t>
        <a:bodyPr/>
        <a:lstStyle/>
        <a:p>
          <a:r>
            <a:rPr lang="en-US" sz="2800" dirty="0"/>
            <a:t>Review the anatomy of a KDD. </a:t>
          </a:r>
        </a:p>
      </dgm:t>
    </dgm:pt>
    <dgm:pt modelId="{5F6BF555-1CFE-40B4-95C8-1D563F01A661}" type="parTrans" cxnId="{DDFD86E7-CFDF-43F9-B0CC-9A05DD590129}">
      <dgm:prSet/>
      <dgm:spPr/>
      <dgm:t>
        <a:bodyPr/>
        <a:lstStyle/>
        <a:p>
          <a:endParaRPr lang="en-US"/>
        </a:p>
      </dgm:t>
    </dgm:pt>
    <dgm:pt modelId="{CB333FC0-E79A-4726-802E-664AD1F3B730}" type="sibTrans" cxnId="{DDFD86E7-CFDF-43F9-B0CC-9A05DD590129}">
      <dgm:prSet/>
      <dgm:spPr/>
      <dgm:t>
        <a:bodyPr/>
        <a:lstStyle/>
        <a:p>
          <a:endParaRPr lang="en-US"/>
        </a:p>
      </dgm:t>
    </dgm:pt>
    <dgm:pt modelId="{C590B4DB-5C7B-C54F-A76C-144FF17D03BE}" type="pres">
      <dgm:prSet presAssocID="{10FA4429-BF1C-4D59-A397-929E0049A128}" presName="Name0" presStyleCnt="0">
        <dgm:presLayoutVars>
          <dgm:dir/>
          <dgm:animLvl val="lvl"/>
          <dgm:resizeHandles val="exact"/>
        </dgm:presLayoutVars>
      </dgm:prSet>
      <dgm:spPr/>
    </dgm:pt>
    <dgm:pt modelId="{083995E4-1C8A-7449-BBE6-825D5E85402B}" type="pres">
      <dgm:prSet presAssocID="{69628B0C-973F-4E25-B6FF-F2D2A3434F49}" presName="linNode" presStyleCnt="0"/>
      <dgm:spPr/>
    </dgm:pt>
    <dgm:pt modelId="{55216251-E1A0-8742-8EE9-F69D56E8CF1D}" type="pres">
      <dgm:prSet presAssocID="{69628B0C-973F-4E25-B6FF-F2D2A3434F49}" presName="parentText" presStyleLbl="solidFgAcc1" presStyleIdx="0" presStyleCnt="2">
        <dgm:presLayoutVars>
          <dgm:chMax val="1"/>
          <dgm:bulletEnabled/>
        </dgm:presLayoutVars>
      </dgm:prSet>
      <dgm:spPr/>
    </dgm:pt>
    <dgm:pt modelId="{E8221F51-55A5-2846-9D25-1B6B9DB5445B}" type="pres">
      <dgm:prSet presAssocID="{69628B0C-973F-4E25-B6FF-F2D2A3434F49}" presName="descendantText" presStyleLbl="alignNode1" presStyleIdx="0" presStyleCnt="2">
        <dgm:presLayoutVars>
          <dgm:bulletEnabled/>
        </dgm:presLayoutVars>
      </dgm:prSet>
      <dgm:spPr/>
    </dgm:pt>
    <dgm:pt modelId="{054AE5FD-2906-A247-918E-EED3920AB6F1}" type="pres">
      <dgm:prSet presAssocID="{B13404CE-C336-47A1-9940-1FE939324FFD}" presName="sp" presStyleCnt="0"/>
      <dgm:spPr/>
    </dgm:pt>
    <dgm:pt modelId="{A1AF75A6-7B32-0841-B6E8-91FFF2E20405}" type="pres">
      <dgm:prSet presAssocID="{6CF8B312-9A72-4120-86BB-44690BDE009E}" presName="linNode" presStyleCnt="0"/>
      <dgm:spPr/>
    </dgm:pt>
    <dgm:pt modelId="{B20BAC83-D428-0746-A73F-30DA206B5871}" type="pres">
      <dgm:prSet presAssocID="{6CF8B312-9A72-4120-86BB-44690BDE009E}" presName="parentText" presStyleLbl="solidFgAcc1" presStyleIdx="1" presStyleCnt="2">
        <dgm:presLayoutVars>
          <dgm:chMax val="1"/>
          <dgm:bulletEnabled/>
        </dgm:presLayoutVars>
      </dgm:prSet>
      <dgm:spPr/>
    </dgm:pt>
    <dgm:pt modelId="{D0E99BCC-505E-124F-8B70-2703834E7A43}" type="pres">
      <dgm:prSet presAssocID="{6CF8B312-9A72-4120-86BB-44690BDE009E}" presName="descendantText" presStyleLbl="alignNode1" presStyleIdx="1" presStyleCnt="2">
        <dgm:presLayoutVars>
          <dgm:bulletEnabled/>
        </dgm:presLayoutVars>
      </dgm:prSet>
      <dgm:spPr/>
    </dgm:pt>
  </dgm:ptLst>
  <dgm:cxnLst>
    <dgm:cxn modelId="{26DBE53A-DB96-497F-8537-55227568C767}" srcId="{10FA4429-BF1C-4D59-A397-929E0049A128}" destId="{69628B0C-973F-4E25-B6FF-F2D2A3434F49}" srcOrd="0" destOrd="0" parTransId="{38BC6435-7839-4FF0-8500-4463DBF75131}" sibTransId="{B13404CE-C336-47A1-9940-1FE939324FFD}"/>
    <dgm:cxn modelId="{01638664-0DA3-4A1E-BF21-FF4EE41BCD9B}" srcId="{69628B0C-973F-4E25-B6FF-F2D2A3434F49}" destId="{586CCD3F-589E-468D-9E47-D1CF4DE9D6D9}" srcOrd="0" destOrd="0" parTransId="{8ADFBB4A-0733-4BA6-B90A-CE2753DFF2FC}" sibTransId="{F99D76C8-18DA-49C1-B1A0-C6CDC32BAB03}"/>
    <dgm:cxn modelId="{AB0ED446-16A1-6544-9CC3-484CD744A3B3}" type="presOf" srcId="{586CCD3F-589E-468D-9E47-D1CF4DE9D6D9}" destId="{E8221F51-55A5-2846-9D25-1B6B9DB5445B}" srcOrd="0" destOrd="0" presId="urn:microsoft.com/office/officeart/2016/7/layout/VerticalHollowActionList"/>
    <dgm:cxn modelId="{23C26968-B146-4263-B12E-5663A79DA287}" srcId="{10FA4429-BF1C-4D59-A397-929E0049A128}" destId="{6CF8B312-9A72-4120-86BB-44690BDE009E}" srcOrd="1" destOrd="0" parTransId="{D73C275A-4027-419A-9492-BD454D9969A7}" sibTransId="{D5D02001-2646-4279-8C13-BB8179688A31}"/>
    <dgm:cxn modelId="{961CEE4C-00B0-7A44-8B7E-7BE4B1EE4F98}" type="presOf" srcId="{9C69CB78-AEB7-415F-86E8-E95430110168}" destId="{D0E99BCC-505E-124F-8B70-2703834E7A43}" srcOrd="0" destOrd="0" presId="urn:microsoft.com/office/officeart/2016/7/layout/VerticalHollowActionList"/>
    <dgm:cxn modelId="{3F6D4C98-A582-3C41-AD0C-775D28590F26}" type="presOf" srcId="{6CF8B312-9A72-4120-86BB-44690BDE009E}" destId="{B20BAC83-D428-0746-A73F-30DA206B5871}" srcOrd="0" destOrd="0" presId="urn:microsoft.com/office/officeart/2016/7/layout/VerticalHollowActionList"/>
    <dgm:cxn modelId="{2E485E9F-9932-8947-8FB8-C05968F9619A}" type="presOf" srcId="{69628B0C-973F-4E25-B6FF-F2D2A3434F49}" destId="{55216251-E1A0-8742-8EE9-F69D56E8CF1D}" srcOrd="0" destOrd="0" presId="urn:microsoft.com/office/officeart/2016/7/layout/VerticalHollowActionList"/>
    <dgm:cxn modelId="{AEE453B7-0082-A14A-9E30-3C9C3360DD95}" type="presOf" srcId="{10FA4429-BF1C-4D59-A397-929E0049A128}" destId="{C590B4DB-5C7B-C54F-A76C-144FF17D03BE}" srcOrd="0" destOrd="0" presId="urn:microsoft.com/office/officeart/2016/7/layout/VerticalHollowActionList"/>
    <dgm:cxn modelId="{DDFD86E7-CFDF-43F9-B0CC-9A05DD590129}" srcId="{6CF8B312-9A72-4120-86BB-44690BDE009E}" destId="{9C69CB78-AEB7-415F-86E8-E95430110168}" srcOrd="0" destOrd="0" parTransId="{5F6BF555-1CFE-40B4-95C8-1D563F01A661}" sibTransId="{CB333FC0-E79A-4726-802E-664AD1F3B730}"/>
    <dgm:cxn modelId="{912DE558-CBA8-FF46-B903-2A4546FFC7FC}" type="presParOf" srcId="{C590B4DB-5C7B-C54F-A76C-144FF17D03BE}" destId="{083995E4-1C8A-7449-BBE6-825D5E85402B}" srcOrd="0" destOrd="0" presId="urn:microsoft.com/office/officeart/2016/7/layout/VerticalHollowActionList"/>
    <dgm:cxn modelId="{658D880F-A1AA-5843-8A84-801149CF075F}" type="presParOf" srcId="{083995E4-1C8A-7449-BBE6-825D5E85402B}" destId="{55216251-E1A0-8742-8EE9-F69D56E8CF1D}" srcOrd="0" destOrd="0" presId="urn:microsoft.com/office/officeart/2016/7/layout/VerticalHollowActionList"/>
    <dgm:cxn modelId="{DB28004F-6C7C-DD42-BE3C-26957B2BAC4A}" type="presParOf" srcId="{083995E4-1C8A-7449-BBE6-825D5E85402B}" destId="{E8221F51-55A5-2846-9D25-1B6B9DB5445B}" srcOrd="1" destOrd="0" presId="urn:microsoft.com/office/officeart/2016/7/layout/VerticalHollowActionList"/>
    <dgm:cxn modelId="{C51974C8-964D-774B-AE5C-0E0F8367269D}" type="presParOf" srcId="{C590B4DB-5C7B-C54F-A76C-144FF17D03BE}" destId="{054AE5FD-2906-A247-918E-EED3920AB6F1}" srcOrd="1" destOrd="0" presId="urn:microsoft.com/office/officeart/2016/7/layout/VerticalHollowActionList"/>
    <dgm:cxn modelId="{356DE870-31AC-CD45-8C72-03652B6D2090}" type="presParOf" srcId="{C590B4DB-5C7B-C54F-A76C-144FF17D03BE}" destId="{A1AF75A6-7B32-0841-B6E8-91FFF2E20405}" srcOrd="2" destOrd="0" presId="urn:microsoft.com/office/officeart/2016/7/layout/VerticalHollowActionList"/>
    <dgm:cxn modelId="{BA2361AE-E907-D246-BA29-DE758EAE6037}" type="presParOf" srcId="{A1AF75A6-7B32-0841-B6E8-91FFF2E20405}" destId="{B20BAC83-D428-0746-A73F-30DA206B5871}" srcOrd="0" destOrd="0" presId="urn:microsoft.com/office/officeart/2016/7/layout/VerticalHollowActionList"/>
    <dgm:cxn modelId="{ABBDACA7-670A-B148-8728-101B18C81F0E}" type="presParOf" srcId="{A1AF75A6-7B32-0841-B6E8-91FFF2E20405}" destId="{D0E99BCC-505E-124F-8B70-2703834E7A43}"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ABC37D-95B5-4CBA-8D08-0004A3B4417A}"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93FF735-D3D7-448D-9BEB-3B7F02F17430}">
      <dgm:prSet custT="1"/>
      <dgm:spPr/>
      <dgm:t>
        <a:bodyPr/>
        <a:lstStyle/>
        <a:p>
          <a:r>
            <a:rPr lang="en-US" sz="2800" dirty="0"/>
            <a:t>KDD = Your Theory of Improvement</a:t>
          </a:r>
        </a:p>
      </dgm:t>
    </dgm:pt>
    <dgm:pt modelId="{C3A12508-74EC-4FBE-9AFA-2D53D2612CB6}" type="parTrans" cxnId="{731DD065-62B7-4008-A38D-5B9542FF58F8}">
      <dgm:prSet/>
      <dgm:spPr/>
      <dgm:t>
        <a:bodyPr/>
        <a:lstStyle/>
        <a:p>
          <a:endParaRPr lang="en-US"/>
        </a:p>
      </dgm:t>
    </dgm:pt>
    <dgm:pt modelId="{7C9698C4-86B6-4674-8DF7-9F4CA488C34B}" type="sibTrans" cxnId="{731DD065-62B7-4008-A38D-5B9542FF58F8}">
      <dgm:prSet/>
      <dgm:spPr/>
      <dgm:t>
        <a:bodyPr/>
        <a:lstStyle/>
        <a:p>
          <a:endParaRPr lang="en-US"/>
        </a:p>
      </dgm:t>
    </dgm:pt>
    <dgm:pt modelId="{18171D88-AE9B-4ED1-941D-8BB8DBD6683B}">
      <dgm:prSet/>
      <dgm:spPr/>
      <dgm:t>
        <a:bodyPr/>
        <a:lstStyle/>
        <a:p>
          <a:r>
            <a:rPr lang="en-US" dirty="0"/>
            <a:t>SMART Aim</a:t>
          </a:r>
        </a:p>
      </dgm:t>
    </dgm:pt>
    <dgm:pt modelId="{6934F36F-019C-4BBC-A459-8C9CDAF47516}" type="parTrans" cxnId="{F5136A6B-0087-425B-B8E2-F7839A0D7C71}">
      <dgm:prSet/>
      <dgm:spPr/>
      <dgm:t>
        <a:bodyPr/>
        <a:lstStyle/>
        <a:p>
          <a:endParaRPr lang="en-US"/>
        </a:p>
      </dgm:t>
    </dgm:pt>
    <dgm:pt modelId="{7E068A4E-D6F7-4BF3-AD9B-8A64A38D1540}" type="sibTrans" cxnId="{F5136A6B-0087-425B-B8E2-F7839A0D7C71}">
      <dgm:prSet/>
      <dgm:spPr/>
      <dgm:t>
        <a:bodyPr/>
        <a:lstStyle/>
        <a:p>
          <a:endParaRPr lang="en-US"/>
        </a:p>
      </dgm:t>
    </dgm:pt>
    <dgm:pt modelId="{4A7973A9-F34A-4D0B-93D4-20A5375CCE45}">
      <dgm:prSet/>
      <dgm:spPr/>
      <dgm:t>
        <a:bodyPr/>
        <a:lstStyle/>
        <a:p>
          <a:r>
            <a:rPr lang="en-US" dirty="0"/>
            <a:t>Primary Drivers</a:t>
          </a:r>
        </a:p>
      </dgm:t>
    </dgm:pt>
    <dgm:pt modelId="{466AD54F-32A0-4C5F-85C3-EA5C4788C15C}" type="parTrans" cxnId="{00AAC89F-6CCA-4D22-8D20-CD8357BF81DF}">
      <dgm:prSet/>
      <dgm:spPr/>
      <dgm:t>
        <a:bodyPr/>
        <a:lstStyle/>
        <a:p>
          <a:endParaRPr lang="en-US"/>
        </a:p>
      </dgm:t>
    </dgm:pt>
    <dgm:pt modelId="{5CD25FC2-C412-4A7D-97AB-9D3681DE8A49}" type="sibTrans" cxnId="{00AAC89F-6CCA-4D22-8D20-CD8357BF81DF}">
      <dgm:prSet/>
      <dgm:spPr/>
      <dgm:t>
        <a:bodyPr/>
        <a:lstStyle/>
        <a:p>
          <a:endParaRPr lang="en-US"/>
        </a:p>
      </dgm:t>
    </dgm:pt>
    <dgm:pt modelId="{7FA85089-0CB1-4256-81BB-44CEB8F18467}">
      <dgm:prSet/>
      <dgm:spPr/>
      <dgm:t>
        <a:bodyPr/>
        <a:lstStyle/>
        <a:p>
          <a:r>
            <a:rPr lang="en-US" dirty="0"/>
            <a:t>Secondary Drivers</a:t>
          </a:r>
        </a:p>
      </dgm:t>
    </dgm:pt>
    <dgm:pt modelId="{9ED3D69A-050B-43C3-858E-1A39D71C6B58}" type="parTrans" cxnId="{3549919D-64D6-464E-AAD3-A7B817A07854}">
      <dgm:prSet/>
      <dgm:spPr/>
      <dgm:t>
        <a:bodyPr/>
        <a:lstStyle/>
        <a:p>
          <a:endParaRPr lang="en-US"/>
        </a:p>
      </dgm:t>
    </dgm:pt>
    <dgm:pt modelId="{AB5A2D41-9C1F-4A6E-BD53-F1959204465C}" type="sibTrans" cxnId="{3549919D-64D6-464E-AAD3-A7B817A07854}">
      <dgm:prSet/>
      <dgm:spPr/>
      <dgm:t>
        <a:bodyPr/>
        <a:lstStyle/>
        <a:p>
          <a:endParaRPr lang="en-US"/>
        </a:p>
      </dgm:t>
    </dgm:pt>
    <dgm:pt modelId="{B9497E2F-8FCA-4021-85C6-320D04560281}">
      <dgm:prSet/>
      <dgm:spPr/>
      <dgm:t>
        <a:bodyPr/>
        <a:lstStyle/>
        <a:p>
          <a:r>
            <a:rPr lang="en-US" dirty="0"/>
            <a:t>Change Ideas</a:t>
          </a:r>
        </a:p>
      </dgm:t>
    </dgm:pt>
    <dgm:pt modelId="{1C1CCFB1-9813-4F79-BD65-02756773CA5A}" type="parTrans" cxnId="{79E13701-2FDB-44C8-9A01-BAB975BFF1B2}">
      <dgm:prSet/>
      <dgm:spPr/>
      <dgm:t>
        <a:bodyPr/>
        <a:lstStyle/>
        <a:p>
          <a:endParaRPr lang="en-US"/>
        </a:p>
      </dgm:t>
    </dgm:pt>
    <dgm:pt modelId="{3EA4DAC8-69A8-45A2-9814-D9D5BB8414F5}" type="sibTrans" cxnId="{79E13701-2FDB-44C8-9A01-BAB975BFF1B2}">
      <dgm:prSet/>
      <dgm:spPr/>
      <dgm:t>
        <a:bodyPr/>
        <a:lstStyle/>
        <a:p>
          <a:endParaRPr lang="en-US"/>
        </a:p>
      </dgm:t>
    </dgm:pt>
    <dgm:pt modelId="{5E9BC194-F18D-4781-B38B-B51128B88245}">
      <dgm:prSet custT="1"/>
      <dgm:spPr/>
      <dgm:t>
        <a:bodyPr/>
        <a:lstStyle/>
        <a:p>
          <a:r>
            <a:rPr lang="en-US" sz="3600" dirty="0"/>
            <a:t>Allows you to test your theory with PDSAs</a:t>
          </a:r>
        </a:p>
      </dgm:t>
    </dgm:pt>
    <dgm:pt modelId="{0EAF2C50-D8DE-4207-9C1A-6DB6F74DAC9A}" type="parTrans" cxnId="{40BA2049-CBF8-4A1C-B541-7A63A3F727E9}">
      <dgm:prSet/>
      <dgm:spPr/>
      <dgm:t>
        <a:bodyPr/>
        <a:lstStyle/>
        <a:p>
          <a:endParaRPr lang="en-US"/>
        </a:p>
      </dgm:t>
    </dgm:pt>
    <dgm:pt modelId="{61922153-25B1-4A9A-BF0C-4A0AB8E0BB79}" type="sibTrans" cxnId="{40BA2049-CBF8-4A1C-B541-7A63A3F727E9}">
      <dgm:prSet/>
      <dgm:spPr/>
      <dgm:t>
        <a:bodyPr/>
        <a:lstStyle/>
        <a:p>
          <a:endParaRPr lang="en-US"/>
        </a:p>
      </dgm:t>
    </dgm:pt>
    <dgm:pt modelId="{30F3B33E-A59A-4253-AF4E-89EFC02E0631}">
      <dgm:prSet custT="1"/>
      <dgm:spPr/>
      <dgm:t>
        <a:bodyPr/>
        <a:lstStyle/>
        <a:p>
          <a:r>
            <a:rPr lang="en-US" sz="3600" dirty="0"/>
            <a:t>Informs what to measure </a:t>
          </a:r>
        </a:p>
      </dgm:t>
    </dgm:pt>
    <dgm:pt modelId="{A2F36399-9CE2-4400-9C6E-0E9D43278C0F}" type="parTrans" cxnId="{19F594BD-4323-465C-8AC5-837A5A47145A}">
      <dgm:prSet/>
      <dgm:spPr/>
      <dgm:t>
        <a:bodyPr/>
        <a:lstStyle/>
        <a:p>
          <a:endParaRPr lang="en-US"/>
        </a:p>
      </dgm:t>
    </dgm:pt>
    <dgm:pt modelId="{F9CB736B-0B35-4B55-A90F-D42008B44A8F}" type="sibTrans" cxnId="{19F594BD-4323-465C-8AC5-837A5A47145A}">
      <dgm:prSet/>
      <dgm:spPr/>
      <dgm:t>
        <a:bodyPr/>
        <a:lstStyle/>
        <a:p>
          <a:endParaRPr lang="en-US"/>
        </a:p>
      </dgm:t>
    </dgm:pt>
    <dgm:pt modelId="{04FD8404-CC71-E94D-93D0-8221E3B7F0E1}">
      <dgm:prSet custT="1"/>
      <dgm:spPr/>
      <dgm:t>
        <a:bodyPr/>
        <a:lstStyle/>
        <a:p>
          <a:r>
            <a:rPr lang="en-US" sz="3600" dirty="0"/>
            <a:t>Keeps you organized</a:t>
          </a:r>
        </a:p>
      </dgm:t>
    </dgm:pt>
    <dgm:pt modelId="{7DA5497A-5110-E04A-AE04-276C16051481}" type="parTrans" cxnId="{D15D7A09-8FF4-DF45-A208-288FA9C405F0}">
      <dgm:prSet/>
      <dgm:spPr/>
      <dgm:t>
        <a:bodyPr/>
        <a:lstStyle/>
        <a:p>
          <a:endParaRPr lang="en-US"/>
        </a:p>
      </dgm:t>
    </dgm:pt>
    <dgm:pt modelId="{C9F83A3B-7140-C54E-BA2E-C5421645E2ED}" type="sibTrans" cxnId="{D15D7A09-8FF4-DF45-A208-288FA9C405F0}">
      <dgm:prSet/>
      <dgm:spPr/>
      <dgm:t>
        <a:bodyPr/>
        <a:lstStyle/>
        <a:p>
          <a:endParaRPr lang="en-US"/>
        </a:p>
      </dgm:t>
    </dgm:pt>
    <dgm:pt modelId="{9C4009F1-B979-F444-BC4C-17775940A5A0}" type="pres">
      <dgm:prSet presAssocID="{F8ABC37D-95B5-4CBA-8D08-0004A3B4417A}" presName="Name0" presStyleCnt="0">
        <dgm:presLayoutVars>
          <dgm:dir/>
          <dgm:animLvl val="lvl"/>
          <dgm:resizeHandles val="exact"/>
        </dgm:presLayoutVars>
      </dgm:prSet>
      <dgm:spPr/>
    </dgm:pt>
    <dgm:pt modelId="{A99859F1-5BA7-F444-B08A-D4396D5F32E1}" type="pres">
      <dgm:prSet presAssocID="{04FD8404-CC71-E94D-93D0-8221E3B7F0E1}" presName="boxAndChildren" presStyleCnt="0"/>
      <dgm:spPr/>
    </dgm:pt>
    <dgm:pt modelId="{D1271BF3-5F0E-9A44-85E4-38F309A844A0}" type="pres">
      <dgm:prSet presAssocID="{04FD8404-CC71-E94D-93D0-8221E3B7F0E1}" presName="parentTextBox" presStyleLbl="node1" presStyleIdx="0" presStyleCnt="4"/>
      <dgm:spPr/>
    </dgm:pt>
    <dgm:pt modelId="{035A97C7-EAB1-C045-B5C6-F9FEF1FF963B}" type="pres">
      <dgm:prSet presAssocID="{F9CB736B-0B35-4B55-A90F-D42008B44A8F}" presName="sp" presStyleCnt="0"/>
      <dgm:spPr/>
    </dgm:pt>
    <dgm:pt modelId="{70DF243E-2CC2-C64A-AA8F-47AB499410C5}" type="pres">
      <dgm:prSet presAssocID="{30F3B33E-A59A-4253-AF4E-89EFC02E0631}" presName="arrowAndChildren" presStyleCnt="0"/>
      <dgm:spPr/>
    </dgm:pt>
    <dgm:pt modelId="{D5F69414-8411-F34D-B902-9F62F088AC96}" type="pres">
      <dgm:prSet presAssocID="{30F3B33E-A59A-4253-AF4E-89EFC02E0631}" presName="parentTextArrow" presStyleLbl="node1" presStyleIdx="1" presStyleCnt="4"/>
      <dgm:spPr/>
    </dgm:pt>
    <dgm:pt modelId="{C3C6D370-E321-BD47-9CA1-430F463EA430}" type="pres">
      <dgm:prSet presAssocID="{61922153-25B1-4A9A-BF0C-4A0AB8E0BB79}" presName="sp" presStyleCnt="0"/>
      <dgm:spPr/>
    </dgm:pt>
    <dgm:pt modelId="{B45F7EFB-F07A-9F4A-B59E-AAA504F50AD6}" type="pres">
      <dgm:prSet presAssocID="{5E9BC194-F18D-4781-B38B-B51128B88245}" presName="arrowAndChildren" presStyleCnt="0"/>
      <dgm:spPr/>
    </dgm:pt>
    <dgm:pt modelId="{A5EF8E13-3057-B042-B220-6A424F62FEAA}" type="pres">
      <dgm:prSet presAssocID="{5E9BC194-F18D-4781-B38B-B51128B88245}" presName="parentTextArrow" presStyleLbl="node1" presStyleIdx="2" presStyleCnt="4"/>
      <dgm:spPr/>
    </dgm:pt>
    <dgm:pt modelId="{10E74088-96C4-1B43-B132-4BDE21AAAD5E}" type="pres">
      <dgm:prSet presAssocID="{7C9698C4-86B6-4674-8DF7-9F4CA488C34B}" presName="sp" presStyleCnt="0"/>
      <dgm:spPr/>
    </dgm:pt>
    <dgm:pt modelId="{8268249F-757B-BA46-8688-4D66FA8AFC1F}" type="pres">
      <dgm:prSet presAssocID="{193FF735-D3D7-448D-9BEB-3B7F02F17430}" presName="arrowAndChildren" presStyleCnt="0"/>
      <dgm:spPr/>
    </dgm:pt>
    <dgm:pt modelId="{BED487E0-4574-2B4C-9CBC-33A440D58261}" type="pres">
      <dgm:prSet presAssocID="{193FF735-D3D7-448D-9BEB-3B7F02F17430}" presName="parentTextArrow" presStyleLbl="node1" presStyleIdx="2" presStyleCnt="4"/>
      <dgm:spPr/>
    </dgm:pt>
    <dgm:pt modelId="{C9759EE8-BC26-A04C-8D65-870A4ABFBFC7}" type="pres">
      <dgm:prSet presAssocID="{193FF735-D3D7-448D-9BEB-3B7F02F17430}" presName="arrow" presStyleLbl="node1" presStyleIdx="3" presStyleCnt="4"/>
      <dgm:spPr/>
    </dgm:pt>
    <dgm:pt modelId="{1646AECE-C576-1548-845A-B69B3E6F6715}" type="pres">
      <dgm:prSet presAssocID="{193FF735-D3D7-448D-9BEB-3B7F02F17430}" presName="descendantArrow" presStyleCnt="0"/>
      <dgm:spPr/>
    </dgm:pt>
    <dgm:pt modelId="{11EE9A29-A91C-DE4A-856B-B5ECF86CC487}" type="pres">
      <dgm:prSet presAssocID="{18171D88-AE9B-4ED1-941D-8BB8DBD6683B}" presName="childTextArrow" presStyleLbl="fgAccFollowNode1" presStyleIdx="0" presStyleCnt="4">
        <dgm:presLayoutVars>
          <dgm:bulletEnabled val="1"/>
        </dgm:presLayoutVars>
      </dgm:prSet>
      <dgm:spPr/>
    </dgm:pt>
    <dgm:pt modelId="{A0CB153B-0FFA-3B47-846A-117B0565F1F0}" type="pres">
      <dgm:prSet presAssocID="{4A7973A9-F34A-4D0B-93D4-20A5375CCE45}" presName="childTextArrow" presStyleLbl="fgAccFollowNode1" presStyleIdx="1" presStyleCnt="4">
        <dgm:presLayoutVars>
          <dgm:bulletEnabled val="1"/>
        </dgm:presLayoutVars>
      </dgm:prSet>
      <dgm:spPr/>
    </dgm:pt>
    <dgm:pt modelId="{F8EC6E22-9BC1-844F-83B7-C3598F3BFCF0}" type="pres">
      <dgm:prSet presAssocID="{7FA85089-0CB1-4256-81BB-44CEB8F18467}" presName="childTextArrow" presStyleLbl="fgAccFollowNode1" presStyleIdx="2" presStyleCnt="4">
        <dgm:presLayoutVars>
          <dgm:bulletEnabled val="1"/>
        </dgm:presLayoutVars>
      </dgm:prSet>
      <dgm:spPr/>
    </dgm:pt>
    <dgm:pt modelId="{1B0ACDF3-3431-A648-A153-F46C2304540E}" type="pres">
      <dgm:prSet presAssocID="{B9497E2F-8FCA-4021-85C6-320D04560281}" presName="childTextArrow" presStyleLbl="fgAccFollowNode1" presStyleIdx="3" presStyleCnt="4">
        <dgm:presLayoutVars>
          <dgm:bulletEnabled val="1"/>
        </dgm:presLayoutVars>
      </dgm:prSet>
      <dgm:spPr/>
    </dgm:pt>
  </dgm:ptLst>
  <dgm:cxnLst>
    <dgm:cxn modelId="{79E13701-2FDB-44C8-9A01-BAB975BFF1B2}" srcId="{193FF735-D3D7-448D-9BEB-3B7F02F17430}" destId="{B9497E2F-8FCA-4021-85C6-320D04560281}" srcOrd="3" destOrd="0" parTransId="{1C1CCFB1-9813-4F79-BD65-02756773CA5A}" sibTransId="{3EA4DAC8-69A8-45A2-9814-D9D5BB8414F5}"/>
    <dgm:cxn modelId="{D15D7A09-8FF4-DF45-A208-288FA9C405F0}" srcId="{F8ABC37D-95B5-4CBA-8D08-0004A3B4417A}" destId="{04FD8404-CC71-E94D-93D0-8221E3B7F0E1}" srcOrd="3" destOrd="0" parTransId="{7DA5497A-5110-E04A-AE04-276C16051481}" sibTransId="{C9F83A3B-7140-C54E-BA2E-C5421645E2ED}"/>
    <dgm:cxn modelId="{A9A9890A-0C14-AE45-BBA4-5BA2A7638F8A}" type="presOf" srcId="{193FF735-D3D7-448D-9BEB-3B7F02F17430}" destId="{BED487E0-4574-2B4C-9CBC-33A440D58261}" srcOrd="0" destOrd="0" presId="urn:microsoft.com/office/officeart/2005/8/layout/process4"/>
    <dgm:cxn modelId="{0F2B4A14-FE12-8447-ADAB-4CE09F404539}" type="presOf" srcId="{B9497E2F-8FCA-4021-85C6-320D04560281}" destId="{1B0ACDF3-3431-A648-A153-F46C2304540E}" srcOrd="0" destOrd="0" presId="urn:microsoft.com/office/officeart/2005/8/layout/process4"/>
    <dgm:cxn modelId="{F84EA733-8DFA-4144-9D8D-84F0798393CB}" type="presOf" srcId="{7FA85089-0CB1-4256-81BB-44CEB8F18467}" destId="{F8EC6E22-9BC1-844F-83B7-C3598F3BFCF0}" srcOrd="0" destOrd="0" presId="urn:microsoft.com/office/officeart/2005/8/layout/process4"/>
    <dgm:cxn modelId="{2596B463-06E6-3F46-AE19-9C3DE447700C}" type="presOf" srcId="{04FD8404-CC71-E94D-93D0-8221E3B7F0E1}" destId="{D1271BF3-5F0E-9A44-85E4-38F309A844A0}" srcOrd="0" destOrd="0" presId="urn:microsoft.com/office/officeart/2005/8/layout/process4"/>
    <dgm:cxn modelId="{731DD065-62B7-4008-A38D-5B9542FF58F8}" srcId="{F8ABC37D-95B5-4CBA-8D08-0004A3B4417A}" destId="{193FF735-D3D7-448D-9BEB-3B7F02F17430}" srcOrd="0" destOrd="0" parTransId="{C3A12508-74EC-4FBE-9AFA-2D53D2612CB6}" sibTransId="{7C9698C4-86B6-4674-8DF7-9F4CA488C34B}"/>
    <dgm:cxn modelId="{40BA2049-CBF8-4A1C-B541-7A63A3F727E9}" srcId="{F8ABC37D-95B5-4CBA-8D08-0004A3B4417A}" destId="{5E9BC194-F18D-4781-B38B-B51128B88245}" srcOrd="1" destOrd="0" parTransId="{0EAF2C50-D8DE-4207-9C1A-6DB6F74DAC9A}" sibTransId="{61922153-25B1-4A9A-BF0C-4A0AB8E0BB79}"/>
    <dgm:cxn modelId="{F5136A6B-0087-425B-B8E2-F7839A0D7C71}" srcId="{193FF735-D3D7-448D-9BEB-3B7F02F17430}" destId="{18171D88-AE9B-4ED1-941D-8BB8DBD6683B}" srcOrd="0" destOrd="0" parTransId="{6934F36F-019C-4BBC-A459-8C9CDAF47516}" sibTransId="{7E068A4E-D6F7-4BF3-AD9B-8A64A38D1540}"/>
    <dgm:cxn modelId="{28D36671-ABEF-1241-AECB-76962250E609}" type="presOf" srcId="{F8ABC37D-95B5-4CBA-8D08-0004A3B4417A}" destId="{9C4009F1-B979-F444-BC4C-17775940A5A0}" srcOrd="0" destOrd="0" presId="urn:microsoft.com/office/officeart/2005/8/layout/process4"/>
    <dgm:cxn modelId="{3549919D-64D6-464E-AAD3-A7B817A07854}" srcId="{193FF735-D3D7-448D-9BEB-3B7F02F17430}" destId="{7FA85089-0CB1-4256-81BB-44CEB8F18467}" srcOrd="2" destOrd="0" parTransId="{9ED3D69A-050B-43C3-858E-1A39D71C6B58}" sibTransId="{AB5A2D41-9C1F-4A6E-BD53-F1959204465C}"/>
    <dgm:cxn modelId="{00AAC89F-6CCA-4D22-8D20-CD8357BF81DF}" srcId="{193FF735-D3D7-448D-9BEB-3B7F02F17430}" destId="{4A7973A9-F34A-4D0B-93D4-20A5375CCE45}" srcOrd="1" destOrd="0" parTransId="{466AD54F-32A0-4C5F-85C3-EA5C4788C15C}" sibTransId="{5CD25FC2-C412-4A7D-97AB-9D3681DE8A49}"/>
    <dgm:cxn modelId="{436FE4B8-91E5-494C-B633-C2D1083191B9}" type="presOf" srcId="{18171D88-AE9B-4ED1-941D-8BB8DBD6683B}" destId="{11EE9A29-A91C-DE4A-856B-B5ECF86CC487}" srcOrd="0" destOrd="0" presId="urn:microsoft.com/office/officeart/2005/8/layout/process4"/>
    <dgm:cxn modelId="{19F594BD-4323-465C-8AC5-837A5A47145A}" srcId="{F8ABC37D-95B5-4CBA-8D08-0004A3B4417A}" destId="{30F3B33E-A59A-4253-AF4E-89EFC02E0631}" srcOrd="2" destOrd="0" parTransId="{A2F36399-9CE2-4400-9C6E-0E9D43278C0F}" sibTransId="{F9CB736B-0B35-4B55-A90F-D42008B44A8F}"/>
    <dgm:cxn modelId="{CEFCB9BE-40CC-484E-8329-8DB5EDFA7350}" type="presOf" srcId="{30F3B33E-A59A-4253-AF4E-89EFC02E0631}" destId="{D5F69414-8411-F34D-B902-9F62F088AC96}" srcOrd="0" destOrd="0" presId="urn:microsoft.com/office/officeart/2005/8/layout/process4"/>
    <dgm:cxn modelId="{1E7295D0-53B4-0548-B64D-A3798513FF4A}" type="presOf" srcId="{4A7973A9-F34A-4D0B-93D4-20A5375CCE45}" destId="{A0CB153B-0FFA-3B47-846A-117B0565F1F0}" srcOrd="0" destOrd="0" presId="urn:microsoft.com/office/officeart/2005/8/layout/process4"/>
    <dgm:cxn modelId="{26909FDD-E476-FA4A-A8C1-9FD917C50916}" type="presOf" srcId="{5E9BC194-F18D-4781-B38B-B51128B88245}" destId="{A5EF8E13-3057-B042-B220-6A424F62FEAA}" srcOrd="0" destOrd="0" presId="urn:microsoft.com/office/officeart/2005/8/layout/process4"/>
    <dgm:cxn modelId="{3AE4E9EC-1959-F647-8C13-9E759A79AFCC}" type="presOf" srcId="{193FF735-D3D7-448D-9BEB-3B7F02F17430}" destId="{C9759EE8-BC26-A04C-8D65-870A4ABFBFC7}" srcOrd="1" destOrd="0" presId="urn:microsoft.com/office/officeart/2005/8/layout/process4"/>
    <dgm:cxn modelId="{DDB72EE1-A52F-AD48-AE59-0964594AD30D}" type="presParOf" srcId="{9C4009F1-B979-F444-BC4C-17775940A5A0}" destId="{A99859F1-5BA7-F444-B08A-D4396D5F32E1}" srcOrd="0" destOrd="0" presId="urn:microsoft.com/office/officeart/2005/8/layout/process4"/>
    <dgm:cxn modelId="{C1D6046E-8896-0440-81C6-5A86DA83883E}" type="presParOf" srcId="{A99859F1-5BA7-F444-B08A-D4396D5F32E1}" destId="{D1271BF3-5F0E-9A44-85E4-38F309A844A0}" srcOrd="0" destOrd="0" presId="urn:microsoft.com/office/officeart/2005/8/layout/process4"/>
    <dgm:cxn modelId="{9ED5F932-4F23-4C41-8ABB-1C46F565421F}" type="presParOf" srcId="{9C4009F1-B979-F444-BC4C-17775940A5A0}" destId="{035A97C7-EAB1-C045-B5C6-F9FEF1FF963B}" srcOrd="1" destOrd="0" presId="urn:microsoft.com/office/officeart/2005/8/layout/process4"/>
    <dgm:cxn modelId="{8FDBB1A1-47F3-F541-98E5-A19E5E221850}" type="presParOf" srcId="{9C4009F1-B979-F444-BC4C-17775940A5A0}" destId="{70DF243E-2CC2-C64A-AA8F-47AB499410C5}" srcOrd="2" destOrd="0" presId="urn:microsoft.com/office/officeart/2005/8/layout/process4"/>
    <dgm:cxn modelId="{DD0FCFC1-1CA5-BB4A-A8AD-EF5E3FC249C9}" type="presParOf" srcId="{70DF243E-2CC2-C64A-AA8F-47AB499410C5}" destId="{D5F69414-8411-F34D-B902-9F62F088AC96}" srcOrd="0" destOrd="0" presId="urn:microsoft.com/office/officeart/2005/8/layout/process4"/>
    <dgm:cxn modelId="{4DDF436B-6AE2-4D48-BF6E-CB1F8110B901}" type="presParOf" srcId="{9C4009F1-B979-F444-BC4C-17775940A5A0}" destId="{C3C6D370-E321-BD47-9CA1-430F463EA430}" srcOrd="3" destOrd="0" presId="urn:microsoft.com/office/officeart/2005/8/layout/process4"/>
    <dgm:cxn modelId="{3C673292-5F8C-0F49-8757-E4A540AEAD45}" type="presParOf" srcId="{9C4009F1-B979-F444-BC4C-17775940A5A0}" destId="{B45F7EFB-F07A-9F4A-B59E-AAA504F50AD6}" srcOrd="4" destOrd="0" presId="urn:microsoft.com/office/officeart/2005/8/layout/process4"/>
    <dgm:cxn modelId="{38F86DEC-0F52-694F-A523-B6EA5C4C42C2}" type="presParOf" srcId="{B45F7EFB-F07A-9F4A-B59E-AAA504F50AD6}" destId="{A5EF8E13-3057-B042-B220-6A424F62FEAA}" srcOrd="0" destOrd="0" presId="urn:microsoft.com/office/officeart/2005/8/layout/process4"/>
    <dgm:cxn modelId="{81E7FFBC-6D3C-7544-989E-176B0EDEE72A}" type="presParOf" srcId="{9C4009F1-B979-F444-BC4C-17775940A5A0}" destId="{10E74088-96C4-1B43-B132-4BDE21AAAD5E}" srcOrd="5" destOrd="0" presId="urn:microsoft.com/office/officeart/2005/8/layout/process4"/>
    <dgm:cxn modelId="{36A6F52B-C25F-F347-9397-D676B6651EAB}" type="presParOf" srcId="{9C4009F1-B979-F444-BC4C-17775940A5A0}" destId="{8268249F-757B-BA46-8688-4D66FA8AFC1F}" srcOrd="6" destOrd="0" presId="urn:microsoft.com/office/officeart/2005/8/layout/process4"/>
    <dgm:cxn modelId="{7CF2044C-F053-1847-A809-DF5D6579D165}" type="presParOf" srcId="{8268249F-757B-BA46-8688-4D66FA8AFC1F}" destId="{BED487E0-4574-2B4C-9CBC-33A440D58261}" srcOrd="0" destOrd="0" presId="urn:microsoft.com/office/officeart/2005/8/layout/process4"/>
    <dgm:cxn modelId="{98573826-D36B-B54D-9B0A-CD8F2B1EFD4B}" type="presParOf" srcId="{8268249F-757B-BA46-8688-4D66FA8AFC1F}" destId="{C9759EE8-BC26-A04C-8D65-870A4ABFBFC7}" srcOrd="1" destOrd="0" presId="urn:microsoft.com/office/officeart/2005/8/layout/process4"/>
    <dgm:cxn modelId="{55C7FACE-621D-AA48-836B-BC8908CE13CB}" type="presParOf" srcId="{8268249F-757B-BA46-8688-4D66FA8AFC1F}" destId="{1646AECE-C576-1548-845A-B69B3E6F6715}" srcOrd="2" destOrd="0" presId="urn:microsoft.com/office/officeart/2005/8/layout/process4"/>
    <dgm:cxn modelId="{6EFE5CA7-0AD0-BC4C-80AC-D82B03E21BB4}" type="presParOf" srcId="{1646AECE-C576-1548-845A-B69B3E6F6715}" destId="{11EE9A29-A91C-DE4A-856B-B5ECF86CC487}" srcOrd="0" destOrd="0" presId="urn:microsoft.com/office/officeart/2005/8/layout/process4"/>
    <dgm:cxn modelId="{9FFDA35D-8AEB-0E47-8B33-3902869A4C9F}" type="presParOf" srcId="{1646AECE-C576-1548-845A-B69B3E6F6715}" destId="{A0CB153B-0FFA-3B47-846A-117B0565F1F0}" srcOrd="1" destOrd="0" presId="urn:microsoft.com/office/officeart/2005/8/layout/process4"/>
    <dgm:cxn modelId="{5F83C308-EFD7-A94D-9FD8-1D576E383677}" type="presParOf" srcId="{1646AECE-C576-1548-845A-B69B3E6F6715}" destId="{F8EC6E22-9BC1-844F-83B7-C3598F3BFCF0}" srcOrd="2" destOrd="0" presId="urn:microsoft.com/office/officeart/2005/8/layout/process4"/>
    <dgm:cxn modelId="{EB610BDF-8D5C-4447-BF5F-24D97AA080DE}" type="presParOf" srcId="{1646AECE-C576-1548-845A-B69B3E6F6715}" destId="{1B0ACDF3-3431-A648-A153-F46C2304540E}"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21F51-55A5-2846-9D25-1B6B9DB5445B}">
      <dsp:nvSpPr>
        <dsp:cNvPr id="0" name=""/>
        <dsp:cNvSpPr/>
      </dsp:nvSpPr>
      <dsp:spPr>
        <a:xfrm>
          <a:off x="2230164" y="420"/>
          <a:ext cx="8920660" cy="232247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086" tIns="589908" rIns="173086" bIns="589908" numCol="1" spcCol="1270" anchor="ctr" anchorCtr="0">
          <a:noAutofit/>
        </a:bodyPr>
        <a:lstStyle/>
        <a:p>
          <a:pPr marL="0" lvl="0" indent="0" algn="l" defTabSz="1244600">
            <a:lnSpc>
              <a:spcPct val="90000"/>
            </a:lnSpc>
            <a:spcBef>
              <a:spcPct val="0"/>
            </a:spcBef>
            <a:spcAft>
              <a:spcPct val="35000"/>
            </a:spcAft>
            <a:buNone/>
          </a:pPr>
          <a:r>
            <a:rPr lang="en-US" sz="2800" kern="1200" dirty="0"/>
            <a:t>De</a:t>
          </a:r>
          <a:r>
            <a:rPr lang="en-US" sz="2800" kern="1200" dirty="0">
              <a:solidFill>
                <a:schemeClr val="bg1"/>
              </a:solidFill>
            </a:rPr>
            <a:t>scribe</a:t>
          </a:r>
          <a:r>
            <a:rPr lang="en-US" sz="2800" kern="1200" dirty="0"/>
            <a:t> a key driver diagram (KDD) and </a:t>
          </a:r>
          <a:r>
            <a:rPr lang="en-US" sz="2800" kern="1200" dirty="0">
              <a:solidFill>
                <a:schemeClr val="bg1"/>
              </a:solidFill>
            </a:rPr>
            <a:t>show</a:t>
          </a:r>
          <a:r>
            <a:rPr lang="en-US" sz="2800" kern="1200" dirty="0"/>
            <a:t> how teams use it to drive improvement. </a:t>
          </a:r>
        </a:p>
      </dsp:txBody>
      <dsp:txXfrm>
        <a:off x="2230164" y="420"/>
        <a:ext cx="8920660" cy="2322471"/>
      </dsp:txXfrm>
    </dsp:sp>
    <dsp:sp modelId="{55216251-E1A0-8742-8EE9-F69D56E8CF1D}">
      <dsp:nvSpPr>
        <dsp:cNvPr id="0" name=""/>
        <dsp:cNvSpPr/>
      </dsp:nvSpPr>
      <dsp:spPr>
        <a:xfrm>
          <a:off x="0" y="420"/>
          <a:ext cx="2230165" cy="2322471"/>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013" tIns="229409" rIns="118013" bIns="229409" numCol="1" spcCol="1270" anchor="ctr" anchorCtr="0">
          <a:noAutofit/>
        </a:bodyPr>
        <a:lstStyle/>
        <a:p>
          <a:pPr marL="0" lvl="0" indent="0" algn="ctr" defTabSz="1244600">
            <a:lnSpc>
              <a:spcPct val="90000"/>
            </a:lnSpc>
            <a:spcBef>
              <a:spcPct val="0"/>
            </a:spcBef>
            <a:spcAft>
              <a:spcPct val="35000"/>
            </a:spcAft>
            <a:buNone/>
          </a:pPr>
          <a:r>
            <a:rPr lang="en-US" sz="2800" b="1" kern="1200" dirty="0"/>
            <a:t>Describe</a:t>
          </a:r>
          <a:r>
            <a:rPr lang="en-US" sz="2800" b="1" kern="1200" baseline="0" dirty="0"/>
            <a:t> </a:t>
          </a:r>
          <a:endParaRPr lang="en-US" sz="2800" b="1" kern="1200" dirty="0"/>
        </a:p>
      </dsp:txBody>
      <dsp:txXfrm>
        <a:off x="0" y="420"/>
        <a:ext cx="2230165" cy="2322471"/>
      </dsp:txXfrm>
    </dsp:sp>
    <dsp:sp modelId="{D0E99BCC-505E-124F-8B70-2703834E7A43}">
      <dsp:nvSpPr>
        <dsp:cNvPr id="0" name=""/>
        <dsp:cNvSpPr/>
      </dsp:nvSpPr>
      <dsp:spPr>
        <a:xfrm>
          <a:off x="2230165" y="2462240"/>
          <a:ext cx="8920660" cy="232247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086" tIns="589908" rIns="173086" bIns="589908" numCol="1" spcCol="1270" anchor="ctr" anchorCtr="0">
          <a:noAutofit/>
        </a:bodyPr>
        <a:lstStyle/>
        <a:p>
          <a:pPr marL="0" lvl="0" indent="0" algn="l" defTabSz="1244600">
            <a:lnSpc>
              <a:spcPct val="90000"/>
            </a:lnSpc>
            <a:spcBef>
              <a:spcPct val="0"/>
            </a:spcBef>
            <a:spcAft>
              <a:spcPct val="35000"/>
            </a:spcAft>
            <a:buNone/>
          </a:pPr>
          <a:r>
            <a:rPr lang="en-US" sz="2800" kern="1200" dirty="0"/>
            <a:t>Review the anatomy of a KDD. </a:t>
          </a:r>
        </a:p>
      </dsp:txBody>
      <dsp:txXfrm>
        <a:off x="2230165" y="2462240"/>
        <a:ext cx="8920660" cy="2322471"/>
      </dsp:txXfrm>
    </dsp:sp>
    <dsp:sp modelId="{B20BAC83-D428-0746-A73F-30DA206B5871}">
      <dsp:nvSpPr>
        <dsp:cNvPr id="0" name=""/>
        <dsp:cNvSpPr/>
      </dsp:nvSpPr>
      <dsp:spPr>
        <a:xfrm>
          <a:off x="0" y="2462240"/>
          <a:ext cx="2230165" cy="232247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013" tIns="229409" rIns="118013" bIns="229409" numCol="1" spcCol="1270" anchor="ctr" anchorCtr="0">
          <a:noAutofit/>
        </a:bodyPr>
        <a:lstStyle/>
        <a:p>
          <a:pPr marL="0" lvl="0" indent="0" algn="ctr" defTabSz="1244600">
            <a:lnSpc>
              <a:spcPct val="90000"/>
            </a:lnSpc>
            <a:spcBef>
              <a:spcPct val="0"/>
            </a:spcBef>
            <a:spcAft>
              <a:spcPct val="35000"/>
            </a:spcAft>
            <a:buNone/>
          </a:pPr>
          <a:r>
            <a:rPr lang="en-US" sz="2800" b="1" kern="1200" dirty="0"/>
            <a:t>Review</a:t>
          </a:r>
        </a:p>
      </dsp:txBody>
      <dsp:txXfrm>
        <a:off x="0" y="2462240"/>
        <a:ext cx="2230165" cy="2322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71BF3-5F0E-9A44-85E4-38F309A844A0}">
      <dsp:nvSpPr>
        <dsp:cNvPr id="0" name=""/>
        <dsp:cNvSpPr/>
      </dsp:nvSpPr>
      <dsp:spPr>
        <a:xfrm>
          <a:off x="0" y="4585886"/>
          <a:ext cx="10515600" cy="10032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Keeps you organized</a:t>
          </a:r>
        </a:p>
      </dsp:txBody>
      <dsp:txXfrm>
        <a:off x="0" y="4585886"/>
        <a:ext cx="10515600" cy="1003279"/>
      </dsp:txXfrm>
    </dsp:sp>
    <dsp:sp modelId="{D5F69414-8411-F34D-B902-9F62F088AC96}">
      <dsp:nvSpPr>
        <dsp:cNvPr id="0" name=""/>
        <dsp:cNvSpPr/>
      </dsp:nvSpPr>
      <dsp:spPr>
        <a:xfrm rot="10800000">
          <a:off x="0" y="3057891"/>
          <a:ext cx="10515600" cy="1543044"/>
        </a:xfrm>
        <a:prstGeom prst="upArrowCallout">
          <a:avLst/>
        </a:prstGeom>
        <a:solidFill>
          <a:schemeClr val="accent2">
            <a:hueOff val="2122154"/>
            <a:satOff val="360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Informs what to measure </a:t>
          </a:r>
        </a:p>
      </dsp:txBody>
      <dsp:txXfrm rot="10800000">
        <a:off x="0" y="3057891"/>
        <a:ext cx="10515600" cy="1002624"/>
      </dsp:txXfrm>
    </dsp:sp>
    <dsp:sp modelId="{A5EF8E13-3057-B042-B220-6A424F62FEAA}">
      <dsp:nvSpPr>
        <dsp:cNvPr id="0" name=""/>
        <dsp:cNvSpPr/>
      </dsp:nvSpPr>
      <dsp:spPr>
        <a:xfrm rot="10800000">
          <a:off x="0" y="1529895"/>
          <a:ext cx="10515600" cy="1543044"/>
        </a:xfrm>
        <a:prstGeom prst="upArrowCallout">
          <a:avLst/>
        </a:prstGeom>
        <a:solidFill>
          <a:schemeClr val="accent2">
            <a:hueOff val="4244308"/>
            <a:satOff val="720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Allows you to test your theory with PDSAs</a:t>
          </a:r>
        </a:p>
      </dsp:txBody>
      <dsp:txXfrm rot="10800000">
        <a:off x="0" y="1529895"/>
        <a:ext cx="10515600" cy="1002624"/>
      </dsp:txXfrm>
    </dsp:sp>
    <dsp:sp modelId="{C9759EE8-BC26-A04C-8D65-870A4ABFBFC7}">
      <dsp:nvSpPr>
        <dsp:cNvPr id="0" name=""/>
        <dsp:cNvSpPr/>
      </dsp:nvSpPr>
      <dsp:spPr>
        <a:xfrm rot="10800000">
          <a:off x="0" y="1900"/>
          <a:ext cx="10515600" cy="1543044"/>
        </a:xfrm>
        <a:prstGeom prst="upArrowCallou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KDD = Your Theory of Improvement</a:t>
          </a:r>
        </a:p>
      </dsp:txBody>
      <dsp:txXfrm rot="-10800000">
        <a:off x="0" y="1900"/>
        <a:ext cx="10515600" cy="541608"/>
      </dsp:txXfrm>
    </dsp:sp>
    <dsp:sp modelId="{11EE9A29-A91C-DE4A-856B-B5ECF86CC487}">
      <dsp:nvSpPr>
        <dsp:cNvPr id="0" name=""/>
        <dsp:cNvSpPr/>
      </dsp:nvSpPr>
      <dsp:spPr>
        <a:xfrm>
          <a:off x="0" y="543509"/>
          <a:ext cx="2628899" cy="4613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SMART Aim</a:t>
          </a:r>
        </a:p>
      </dsp:txBody>
      <dsp:txXfrm>
        <a:off x="0" y="543509"/>
        <a:ext cx="2628899" cy="461370"/>
      </dsp:txXfrm>
    </dsp:sp>
    <dsp:sp modelId="{A0CB153B-0FFA-3B47-846A-117B0565F1F0}">
      <dsp:nvSpPr>
        <dsp:cNvPr id="0" name=""/>
        <dsp:cNvSpPr/>
      </dsp:nvSpPr>
      <dsp:spPr>
        <a:xfrm>
          <a:off x="2628900" y="543509"/>
          <a:ext cx="2628899" cy="461370"/>
        </a:xfrm>
        <a:prstGeom prst="rect">
          <a:avLst/>
        </a:prstGeom>
        <a:solidFill>
          <a:schemeClr val="accent2">
            <a:tint val="40000"/>
            <a:alpha val="90000"/>
            <a:hueOff val="2092019"/>
            <a:satOff val="3259"/>
            <a:lumOff val="187"/>
            <a:alphaOff val="0"/>
          </a:schemeClr>
        </a:solidFill>
        <a:ln w="12700" cap="flat" cmpd="sng" algn="ctr">
          <a:solidFill>
            <a:schemeClr val="accent2">
              <a:tint val="40000"/>
              <a:alpha val="90000"/>
              <a:hueOff val="2092019"/>
              <a:satOff val="3259"/>
              <a:lumOff val="1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Primary Drivers</a:t>
          </a:r>
        </a:p>
      </dsp:txBody>
      <dsp:txXfrm>
        <a:off x="2628900" y="543509"/>
        <a:ext cx="2628899" cy="461370"/>
      </dsp:txXfrm>
    </dsp:sp>
    <dsp:sp modelId="{F8EC6E22-9BC1-844F-83B7-C3598F3BFCF0}">
      <dsp:nvSpPr>
        <dsp:cNvPr id="0" name=""/>
        <dsp:cNvSpPr/>
      </dsp:nvSpPr>
      <dsp:spPr>
        <a:xfrm>
          <a:off x="5257800" y="543509"/>
          <a:ext cx="2628899" cy="461370"/>
        </a:xfrm>
        <a:prstGeom prst="rect">
          <a:avLst/>
        </a:prstGeom>
        <a:solidFill>
          <a:schemeClr val="accent2">
            <a:tint val="40000"/>
            <a:alpha val="90000"/>
            <a:hueOff val="4184038"/>
            <a:satOff val="6517"/>
            <a:lumOff val="373"/>
            <a:alphaOff val="0"/>
          </a:schemeClr>
        </a:solidFill>
        <a:ln w="12700" cap="flat" cmpd="sng" algn="ctr">
          <a:solidFill>
            <a:schemeClr val="accent2">
              <a:tint val="40000"/>
              <a:alpha val="90000"/>
              <a:hueOff val="4184038"/>
              <a:satOff val="6517"/>
              <a:lumOff val="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Secondary Drivers</a:t>
          </a:r>
        </a:p>
      </dsp:txBody>
      <dsp:txXfrm>
        <a:off x="5257800" y="543509"/>
        <a:ext cx="2628899" cy="461370"/>
      </dsp:txXfrm>
    </dsp:sp>
    <dsp:sp modelId="{1B0ACDF3-3431-A648-A153-F46C2304540E}">
      <dsp:nvSpPr>
        <dsp:cNvPr id="0" name=""/>
        <dsp:cNvSpPr/>
      </dsp:nvSpPr>
      <dsp:spPr>
        <a:xfrm>
          <a:off x="7886700" y="543509"/>
          <a:ext cx="2628899" cy="461370"/>
        </a:xfrm>
        <a:prstGeom prst="rect">
          <a:avLst/>
        </a:prstGeom>
        <a:solidFill>
          <a:schemeClr val="accent2">
            <a:tint val="40000"/>
            <a:alpha val="90000"/>
            <a:hueOff val="6276057"/>
            <a:satOff val="9776"/>
            <a:lumOff val="560"/>
            <a:alphaOff val="0"/>
          </a:schemeClr>
        </a:solidFill>
        <a:ln w="12700" cap="flat" cmpd="sng" algn="ctr">
          <a:solidFill>
            <a:schemeClr val="accent2">
              <a:tint val="40000"/>
              <a:alpha val="90000"/>
              <a:hueOff val="6276057"/>
              <a:satOff val="9776"/>
              <a:lumOff val="5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Change Ideas</a:t>
          </a:r>
        </a:p>
      </dsp:txBody>
      <dsp:txXfrm>
        <a:off x="7886700" y="543509"/>
        <a:ext cx="2628899" cy="46137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12C197-2F69-3248-A523-265C93630C5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07A1A2-5494-3F4E-965A-B3453E98923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98366D7-21BC-B64C-857F-2793366775BD}" type="datetimeFigureOut">
              <a:rPr lang="en-US" smtClean="0"/>
              <a:t>12/8/2023</a:t>
            </a:fld>
            <a:endParaRPr lang="en-US"/>
          </a:p>
        </p:txBody>
      </p:sp>
      <p:sp>
        <p:nvSpPr>
          <p:cNvPr id="4" name="Footer Placeholder 3">
            <a:extLst>
              <a:ext uri="{FF2B5EF4-FFF2-40B4-BE49-F238E27FC236}">
                <a16:creationId xmlns:a16="http://schemas.microsoft.com/office/drawing/2014/main" id="{038E5211-89EC-0745-AC49-A58381F5260E}"/>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E6E062-98A2-8143-BECF-3A183012BB8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DE744DB-540D-A942-8416-683A681C49EC}" type="slidenum">
              <a:rPr lang="en-US" smtClean="0"/>
              <a:t>‹#›</a:t>
            </a:fld>
            <a:endParaRPr lang="en-US"/>
          </a:p>
        </p:txBody>
      </p:sp>
    </p:spTree>
    <p:extLst>
      <p:ext uri="{BB962C8B-B14F-4D97-AF65-F5344CB8AC3E}">
        <p14:creationId xmlns:p14="http://schemas.microsoft.com/office/powerpoint/2010/main" val="313148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449EE8C-861C-1E40-B655-CBEA3051F00A}" type="datetimeFigureOut">
              <a:rPr lang="en-US" smtClean="0"/>
              <a:t>12/8/2023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A9521ED-408D-6946-86AB-901511709B01}" type="slidenum">
              <a:rPr lang="en-US" smtClean="0"/>
              <a:t>‹#›</a:t>
            </a:fld>
            <a:endParaRPr lang="en-US"/>
          </a:p>
        </p:txBody>
      </p:sp>
    </p:spTree>
    <p:extLst>
      <p:ext uri="{BB962C8B-B14F-4D97-AF65-F5344CB8AC3E}">
        <p14:creationId xmlns:p14="http://schemas.microsoft.com/office/powerpoint/2010/main" val="97261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Hello, my name is Alice Kennedy, I’m a Research Project Director with The Dartmouth Institute for Health Policy and Clinical Practice at </a:t>
            </a:r>
            <a:r>
              <a:rPr lang="en-US" sz="1200" b="0" kern="1200" dirty="0" err="1">
                <a:solidFill>
                  <a:schemeClr val="tx1"/>
                </a:solidFill>
                <a:effectLst/>
                <a:latin typeface="+mn-lt"/>
                <a:ea typeface="+mn-ea"/>
                <a:cs typeface="+mn-cs"/>
              </a:rPr>
              <a:t>Giesel</a:t>
            </a:r>
            <a:r>
              <a:rPr lang="en-US" sz="1200" b="0" kern="1200" dirty="0">
                <a:solidFill>
                  <a:schemeClr val="tx1"/>
                </a:solidFill>
                <a:effectLst/>
                <a:latin typeface="+mn-lt"/>
                <a:ea typeface="+mn-ea"/>
                <a:cs typeface="+mn-cs"/>
              </a:rPr>
              <a:t> School of Medicine at Dartmouth. I’m here to provide you with an installment of the IBD </a:t>
            </a:r>
            <a:r>
              <a:rPr lang="en-US" sz="1200" b="0" kern="1200" dirty="0" err="1">
                <a:solidFill>
                  <a:schemeClr val="tx1"/>
                </a:solidFill>
                <a:effectLst/>
                <a:latin typeface="+mn-lt"/>
                <a:ea typeface="+mn-ea"/>
                <a:cs typeface="+mn-cs"/>
              </a:rPr>
              <a:t>Qorus</a:t>
            </a:r>
            <a:r>
              <a:rPr lang="en-US" sz="1200" b="0" kern="1200" dirty="0">
                <a:solidFill>
                  <a:schemeClr val="tx1"/>
                </a:solidFill>
                <a:effectLst/>
                <a:latin typeface="+mn-lt"/>
                <a:ea typeface="+mn-ea"/>
                <a:cs typeface="+mn-cs"/>
              </a:rPr>
              <a:t> Quality Improvement Curriculum, brought to you through a partnership of The Crohn’s &amp; Colitis Foundation and The Dartmouth Institute. This lesson is called about the Key Driver Diagram, and the purpose of this lesson is to help you and your team g</a:t>
            </a:r>
            <a:r>
              <a:rPr lang="en-US" sz="1200" kern="1200" dirty="0">
                <a:solidFill>
                  <a:schemeClr val="tx1"/>
                </a:solidFill>
                <a:effectLst/>
                <a:latin typeface="+mn-lt"/>
                <a:ea typeface="+mn-ea"/>
                <a:cs typeface="+mn-cs"/>
              </a:rPr>
              <a:t>ain a better understanding and appreciation of this important quality improvement tool which represents the team’s theory for improvement. This lesson will cover important tips for who, what, when and how to use a KDD to drive your SMART Aim.</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30 seconds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2613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team can also use your KDD to help define and refine your MEASURES – so that measurable improvement can be achieved. Use the primary and secondary drivers to identify appropriate measures – for example, how would we measure calories in and calories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measures can tell us when we need to course correct. Your team should REVISIT the KDD to better understand if your changes are making an improvement. The KDD is a dynamic document and should be revisited regularly throughout the project as you learn more along the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Timing: </a:t>
            </a:r>
            <a:r>
              <a:rPr lang="en-US" sz="1200" kern="1200" dirty="0">
                <a:solidFill>
                  <a:schemeClr val="tx1"/>
                </a:solidFill>
                <a:effectLst/>
                <a:latin typeface="+mn-lt"/>
                <a:ea typeface="+mn-ea"/>
                <a:cs typeface="+mn-cs"/>
              </a:rPr>
              <a:t>30 seconds</a:t>
            </a: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10</a:t>
            </a:fld>
            <a:endParaRPr lang="en-US"/>
          </a:p>
        </p:txBody>
      </p:sp>
    </p:spTree>
    <p:extLst>
      <p:ext uri="{BB962C8B-B14F-4D97-AF65-F5344CB8AC3E}">
        <p14:creationId xmlns:p14="http://schemas.microsoft.com/office/powerpoint/2010/main" val="101239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 your team conducts PDSA tests of your different change ideas, it is important to STUDY and document what you learned. Change ideas that were abandoned or adapted in the ACT phase of the PDSA cycle should be documented in your PDSA Tracking Tool. It is important to continue to modify your change ideas in your KDD based on lessons learned.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Failures are important to document for those that intend to replicate your theory of change, to avoid pitfalls or waste in time and resources on change ideas that did not result in the predicted outcome. This also will be helpful when writing your results down the road.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Timing: </a:t>
            </a:r>
            <a:r>
              <a:rPr lang="en-US" sz="1200" kern="1200" dirty="0">
                <a:solidFill>
                  <a:schemeClr val="tx1"/>
                </a:solidFill>
                <a:effectLst/>
                <a:latin typeface="+mn-lt"/>
                <a:ea typeface="+mn-ea"/>
                <a:cs typeface="+mn-cs"/>
              </a:rPr>
              <a:t>30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14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begin to summarize  – the KDD is a visual representation of the theory of improvement illustrating causal pathways and linkages. It can be used in virtually every team meeting as the frame” for the project. It also serves the following functions:</a:t>
            </a:r>
          </a:p>
          <a:p>
            <a:r>
              <a:rPr lang="en-US" sz="1200" kern="1200" dirty="0">
                <a:solidFill>
                  <a:schemeClr val="tx1"/>
                </a:solidFill>
                <a:effectLst/>
                <a:latin typeface="+mn-lt"/>
                <a:ea typeface="+mn-ea"/>
                <a:cs typeface="+mn-cs"/>
              </a:rPr>
              <a:t> </a:t>
            </a:r>
          </a:p>
          <a:p>
            <a:pPr marL="171450" lvl="0" indent="-171450">
              <a:buFont typeface="Wingdings" pitchFamily="2" charset="2"/>
              <a:buChar char="ü"/>
            </a:pPr>
            <a:r>
              <a:rPr lang="en-US" sz="1200" kern="1200" dirty="0">
                <a:solidFill>
                  <a:schemeClr val="tx1"/>
                </a:solidFill>
                <a:effectLst/>
                <a:latin typeface="+mn-lt"/>
                <a:ea typeface="+mn-ea"/>
                <a:cs typeface="+mn-cs"/>
              </a:rPr>
              <a:t>Makes the team’s theory of change logical and visible</a:t>
            </a:r>
          </a:p>
          <a:p>
            <a:pPr marL="171450" lvl="0" indent="-171450">
              <a:buFont typeface="Wingdings" pitchFamily="2" charset="2"/>
              <a:buChar char="ü"/>
            </a:pPr>
            <a:r>
              <a:rPr lang="en-US" sz="1200" kern="1200" dirty="0">
                <a:solidFill>
                  <a:schemeClr val="tx1"/>
                </a:solidFill>
                <a:effectLst/>
                <a:latin typeface="+mn-lt"/>
                <a:ea typeface="+mn-ea"/>
                <a:cs typeface="+mn-cs"/>
              </a:rPr>
              <a:t>Helps each team member to see their role and work as a critical link in the cycle of improvement</a:t>
            </a:r>
          </a:p>
          <a:p>
            <a:pPr marL="171450" lvl="0" indent="-171450">
              <a:buFont typeface="Wingdings" pitchFamily="2" charset="2"/>
              <a:buChar char="ü"/>
            </a:pPr>
            <a:r>
              <a:rPr lang="en-US" sz="1200" kern="1200" dirty="0">
                <a:solidFill>
                  <a:schemeClr val="tx1"/>
                </a:solidFill>
                <a:effectLst/>
                <a:latin typeface="+mn-lt"/>
                <a:ea typeface="+mn-ea"/>
                <a:cs typeface="+mn-cs"/>
              </a:rPr>
              <a:t>Helps the team acknowledge the complexity while prioritizing their focus / work a single driver.</a:t>
            </a:r>
          </a:p>
          <a:p>
            <a:endParaRPr lang="en-US" dirty="0"/>
          </a:p>
          <a:p>
            <a:r>
              <a:rPr lang="en-US" b="1" dirty="0"/>
              <a:t>INSTRUCTOR NOTES:</a:t>
            </a:r>
            <a:r>
              <a:rPr lang="en-US" dirty="0"/>
              <a:t> </a:t>
            </a:r>
            <a:r>
              <a:rPr lang="en-US" i="1" dirty="0"/>
              <a:t>Every team member needs to be able to envision themselves doing this work. If time allows share a tangible example from a successful team that may inspire / motivate / and inform.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Timing: </a:t>
            </a:r>
            <a:r>
              <a:rPr lang="en-US" sz="1200" kern="1200" dirty="0">
                <a:solidFill>
                  <a:schemeClr val="tx1"/>
                </a:solidFill>
                <a:effectLst/>
                <a:latin typeface="+mn-lt"/>
                <a:ea typeface="+mn-ea"/>
                <a:cs typeface="+mn-cs"/>
              </a:rPr>
              <a:t>60 seconds</a:t>
            </a:r>
          </a:p>
          <a:p>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342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a:t>
            </a:r>
          </a:p>
          <a:p>
            <a:endParaRPr lang="en-US" dirty="0"/>
          </a:p>
          <a:p>
            <a:r>
              <a:rPr lang="en-US" dirty="0"/>
              <a:t>In summary . . . </a:t>
            </a:r>
          </a:p>
          <a:p>
            <a:endParaRPr lang="en-US" dirty="0"/>
          </a:p>
          <a:p>
            <a:r>
              <a:rPr lang="en-US" dirty="0"/>
              <a:t>A KDD or your theory of improvement has 4 major components. It links your SMART Aim to primary drivers, secondary drivers, and change ideas. </a:t>
            </a:r>
          </a:p>
          <a:p>
            <a:r>
              <a:rPr lang="en-US" dirty="0"/>
              <a:t>It provides a road map to guide and encourage your team to TEST your theory of improvement with PDSAs. </a:t>
            </a:r>
          </a:p>
          <a:p>
            <a:r>
              <a:rPr lang="en-US" dirty="0"/>
              <a:t>A KDD informs WHAT to measure</a:t>
            </a:r>
          </a:p>
          <a:p>
            <a:r>
              <a:rPr lang="en-US" dirty="0"/>
              <a:t>And finally, a KDD keeps you focused, organized and supports you and your team to move into action! </a:t>
            </a:r>
          </a:p>
          <a:p>
            <a:endParaRPr lang="en-US" dirty="0"/>
          </a:p>
          <a:p>
            <a:r>
              <a:rPr lang="en-US" b="1" dirty="0"/>
              <a:t>INSTRUCTOR NOTES:</a:t>
            </a:r>
            <a:r>
              <a:rPr lang="en-US" dirty="0"/>
              <a:t> </a:t>
            </a:r>
            <a:r>
              <a:rPr lang="en-US" i="1" dirty="0"/>
              <a:t>Pace the presentation to get to this slide at ~ 6.5 minute mark. You should be able to wrap up this lesson in about 7 minutes. </a:t>
            </a:r>
          </a:p>
          <a:p>
            <a:r>
              <a:rPr lang="en-US" i="1" dirty="0"/>
              <a:t>The most important thing is to get the teams into ACTION!</a:t>
            </a:r>
          </a:p>
          <a:p>
            <a:endParaRPr lang="en-US" i="1" dirty="0"/>
          </a:p>
          <a:p>
            <a:r>
              <a:rPr lang="en-US" i="1" dirty="0"/>
              <a:t>This may be an opportunity to revisit the project KDD, looking at where to start, what seems feasible,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Timing:</a:t>
            </a:r>
            <a:r>
              <a:rPr lang="en-US" sz="1200" b="0" kern="1200" dirty="0">
                <a:solidFill>
                  <a:schemeClr val="tx1"/>
                </a:solidFill>
                <a:effectLst/>
                <a:latin typeface="+mn-lt"/>
                <a:ea typeface="+mn-ea"/>
                <a:cs typeface="+mn-cs"/>
              </a:rPr>
              <a:t> 6</a:t>
            </a:r>
            <a:r>
              <a:rPr lang="en-US" sz="1200" kern="1200" dirty="0">
                <a:solidFill>
                  <a:schemeClr val="tx1"/>
                </a:solidFill>
                <a:effectLst/>
                <a:latin typeface="+mn-lt"/>
                <a:ea typeface="+mn-ea"/>
                <a:cs typeface="+mn-cs"/>
              </a:rPr>
              <a:t>0 seconds</a:t>
            </a:r>
          </a:p>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92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a:t>
            </a:r>
          </a:p>
          <a:p>
            <a:endParaRPr lang="en-US" b="1" dirty="0"/>
          </a:p>
          <a:p>
            <a:r>
              <a:rPr lang="en-US" b="0" dirty="0"/>
              <a:t>Here are some resources for you to explore, that may be found in the supplemental lesson materials. </a:t>
            </a:r>
          </a:p>
          <a:p>
            <a:endParaRPr lang="en-US" dirty="0"/>
          </a:p>
          <a:p>
            <a:r>
              <a:rPr lang="en-US" b="1" dirty="0"/>
              <a:t>INSTRUCTOR NOTES: </a:t>
            </a:r>
            <a:endParaRPr lang="en-US" b="0" i="1" dirty="0"/>
          </a:p>
          <a:p>
            <a:r>
              <a:rPr lang="en-US" b="0" i="1" dirty="0"/>
              <a:t>If you will be coaching others you </a:t>
            </a:r>
            <a:r>
              <a:rPr lang="en-US" i="1" dirty="0"/>
              <a:t>will find reviewing at least these brief resources will enrich your learning and help you meet your team’s needs more completely.</a:t>
            </a:r>
          </a:p>
          <a:p>
            <a:r>
              <a:rPr lang="en-US" i="1" dirty="0"/>
              <a:t>Also, it is often  important to share these resources with eager or more advanced learners on your QI team may help you to meet their learning needs.  </a:t>
            </a:r>
          </a:p>
          <a:p>
            <a:endParaRPr lang="en-US" b="1" dirty="0"/>
          </a:p>
          <a:p>
            <a:r>
              <a:rPr lang="en-US" b="1" dirty="0"/>
              <a:t>TIME: </a:t>
            </a:r>
            <a:r>
              <a:rPr lang="en-US" b="0" dirty="0"/>
              <a:t>30 seconds</a:t>
            </a:r>
          </a:p>
          <a:p>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838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If the Collaborative is currently in an Action Period of an Improvement Initiative, you may be asked to take some next steps at this time, such as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Check with IBD </a:t>
            </a:r>
            <a:r>
              <a:rPr lang="en-US" b="0" i="0" dirty="0" err="1"/>
              <a:t>Qorus</a:t>
            </a:r>
            <a:r>
              <a:rPr lang="en-US" b="0" i="0"/>
              <a:t> Leadership to see what next steps are right for you!</a:t>
            </a:r>
            <a:endParaRPr lang="en-US" sz="1200" b="1" kern="1200" dirty="0">
              <a:solidFill>
                <a:schemeClr val="tx1"/>
              </a:solidFill>
              <a:effectLst/>
              <a:latin typeface="+mn-lt"/>
              <a:ea typeface="+mn-ea"/>
              <a:cs typeface="+mn-cs"/>
            </a:endParaRPr>
          </a:p>
          <a:p>
            <a:endParaRPr lang="en-US" b="1" dirty="0"/>
          </a:p>
          <a:p>
            <a:r>
              <a:rPr lang="en-US" b="1" dirty="0"/>
              <a:t>INSTRUCTOR NOTES:</a:t>
            </a:r>
          </a:p>
          <a:p>
            <a:endParaRPr lang="en-US" b="1" dirty="0"/>
          </a:p>
          <a:p>
            <a:r>
              <a:rPr lang="en-US" b="1" dirty="0"/>
              <a:t>TIME: </a:t>
            </a:r>
            <a:r>
              <a:rPr lang="en-US" b="0" dirty="0"/>
              <a:t>60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25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a:t>
            </a:r>
          </a:p>
          <a:p>
            <a:r>
              <a:rPr lang="en-US" b="0" dirty="0"/>
              <a:t>Our learning objectives for today are to: (read slide). </a:t>
            </a:r>
          </a:p>
          <a:p>
            <a:endParaRPr lang="en-US" b="1" dirty="0"/>
          </a:p>
          <a:p>
            <a:r>
              <a:rPr lang="en-US" b="1" dirty="0"/>
              <a:t>INSTRUCTOR NOTES</a:t>
            </a:r>
            <a:r>
              <a:rPr lang="en-US" b="1" i="1" dirty="0"/>
              <a:t>:</a:t>
            </a:r>
            <a:r>
              <a:rPr lang="en-US" i="1" dirty="0"/>
              <a:t> </a:t>
            </a:r>
          </a:p>
          <a:p>
            <a:r>
              <a:rPr lang="en-US" i="1" dirty="0"/>
              <a:t>Note the active verbs in the learning objectives (define, review, analyze) move from simple to more complex applied learning. Explicitly verbally stating your learning objectives at both the beginning of the lesson, and summarizing what was learned at the end of the lesson, is important.  It helps learners prepare for what you will teach them. Data suggests that learners listen more carefully, and, are more likely to retain key teaching points.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Timing: </a:t>
            </a:r>
            <a:r>
              <a:rPr lang="en-US" sz="1200" kern="1200" dirty="0">
                <a:solidFill>
                  <a:schemeClr val="tx1"/>
                </a:solidFill>
                <a:effectLst/>
                <a:latin typeface="+mn-lt"/>
                <a:ea typeface="+mn-ea"/>
                <a:cs typeface="+mn-cs"/>
              </a:rPr>
              <a:t>30 seconds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57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 what is a Key Driver Diagram?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is an evidence-based improvement science tool used by quality improvement teams to “drive”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tool visually represents (at a glance) a shared theory of how things might be better, building upon knowledge gleaned from research, observation and experience. </a:t>
            </a:r>
            <a:r>
              <a:rPr lang="en-US" sz="1200" kern="1200" dirty="0">
                <a:solidFill>
                  <a:schemeClr val="tx1"/>
                </a:solidFill>
                <a:effectLst/>
                <a:latin typeface="+mn-lt"/>
                <a:ea typeface="+mn-ea"/>
                <a:cs typeface="+mn-cs"/>
              </a:rPr>
              <a:t>A KDD is created </a:t>
            </a:r>
            <a:r>
              <a:rPr lang="en-US" sz="1200" b="1" kern="1200" dirty="0">
                <a:solidFill>
                  <a:schemeClr val="tx1"/>
                </a:solidFill>
                <a:effectLst/>
                <a:latin typeface="+mn-lt"/>
                <a:ea typeface="+mn-ea"/>
                <a:cs typeface="+mn-cs"/>
              </a:rPr>
              <a:t>both with and for </a:t>
            </a:r>
            <a:r>
              <a:rPr lang="en-US" sz="1200" kern="1200" dirty="0">
                <a:solidFill>
                  <a:schemeClr val="tx1"/>
                </a:solidFill>
                <a:effectLst/>
                <a:latin typeface="+mn-lt"/>
                <a:ea typeface="+mn-ea"/>
                <a:cs typeface="+mn-cs"/>
              </a:rPr>
              <a:t>the team based upon the collective wisdom of subject matter and improvement experts. Think of the KDD as the project teams’ theory for improvement. The “diagram” format makes the theory visible.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Simply put, when using a KDD, team members can simply ask ‘What factors drive or contribute to the desired outcome?’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Or, sometimes it is helpful to ask the opposite ‘What are the barriers that often get in the way of us achieving our desired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INSTRUCTORS NOTES: </a:t>
            </a:r>
            <a:r>
              <a:rPr lang="en-US" sz="1200" i="1" kern="1200" dirty="0">
                <a:solidFill>
                  <a:srgbClr val="C00000"/>
                </a:solidFill>
                <a:effectLst/>
                <a:highlight>
                  <a:srgbClr val="800000"/>
                </a:highlight>
                <a:latin typeface="+mn-lt"/>
                <a:ea typeface="+mn-ea"/>
                <a:cs typeface="+mn-cs"/>
              </a:rPr>
              <a:t>Local teams </a:t>
            </a:r>
            <a:r>
              <a:rPr lang="en-US" sz="1200" i="1" kern="1200" dirty="0">
                <a:solidFill>
                  <a:schemeClr val="accent5">
                    <a:lumMod val="75000"/>
                  </a:schemeClr>
                </a:solidFill>
                <a:effectLst/>
                <a:highlight>
                  <a:srgbClr val="800000"/>
                </a:highlight>
                <a:latin typeface="+mn-lt"/>
                <a:ea typeface="+mn-ea"/>
                <a:cs typeface="+mn-cs"/>
              </a:rPr>
              <a:t>may choose to adopt a project level KDD provided to them by their collaborative organizers. They may also opt to either create their own KDD, and/or most frequently will modify or enrich the primary / secondary drivers and change ideas based upon what will drive improvement in their local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accent5">
                  <a:lumMod val="75000"/>
                </a:schemeClr>
              </a:solidFill>
              <a:effectLst/>
              <a:highlight>
                <a:srgbClr val="8000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Timing: </a:t>
            </a:r>
            <a:r>
              <a:rPr lang="en-US" sz="1200" kern="1200" dirty="0">
                <a:solidFill>
                  <a:schemeClr val="tx1"/>
                </a:solidFill>
                <a:effectLst/>
                <a:latin typeface="+mn-lt"/>
                <a:ea typeface="+mn-ea"/>
                <a:cs typeface="+mn-cs"/>
              </a:rPr>
              <a:t>30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57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always, the work we do cascades from the important questions in the Model for Improvement. A key driver diagram helps your team focus on what they are trying to accomplish (our aim) and identify key things that facilitate the goal or barriers to it (see ’changes’ box). The drivers then pave the way to brainstorming change ideas that could be prioritized and tested.</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TIME:</a:t>
            </a:r>
            <a:r>
              <a:rPr lang="en-US" dirty="0"/>
              <a:t> 30 seconds. </a:t>
            </a:r>
          </a:p>
          <a:p>
            <a:pPr marL="0" lvl="0" indent="0" algn="l" rtl="0">
              <a:spcBef>
                <a:spcPts val="0"/>
              </a:spcBef>
              <a:spcAft>
                <a:spcPts val="0"/>
              </a:spcAft>
              <a:buNone/>
            </a:pPr>
            <a:endParaRPr lang="en-US" dirty="0"/>
          </a:p>
        </p:txBody>
      </p:sp>
      <p:sp>
        <p:nvSpPr>
          <p:cNvPr id="717" name="Google Shape;71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sz="13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66545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 </a:t>
            </a:r>
            <a:r>
              <a:rPr lang="en-US" sz="1200" b="1" i="1" kern="1200" dirty="0">
                <a:solidFill>
                  <a:schemeClr val="tx1"/>
                </a:solidFill>
                <a:effectLst/>
                <a:latin typeface="+mn-lt"/>
                <a:ea typeface="+mn-ea"/>
                <a:cs typeface="+mn-cs"/>
              </a:rPr>
              <a:t>(Note there are multiple animations that builds out this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Key Driver Diagram will help your team understand what drives your current state and, most important, how to drive improved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step is to understand the anatomy of a KDD and how to read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(ANIMATE) Let’s start to the far left:</a:t>
            </a:r>
            <a:r>
              <a:rPr lang="en-US" sz="1200" i="0" u="none" kern="120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KDD begins with an aim that your team is trying to achieve. You </a:t>
            </a:r>
            <a:r>
              <a:rPr lang="en-US" sz="1200" b="0" kern="1200" dirty="0">
                <a:solidFill>
                  <a:schemeClr val="tx1"/>
                </a:solidFill>
                <a:effectLst/>
                <a:latin typeface="+mn-lt"/>
                <a:ea typeface="+mn-ea"/>
                <a:cs typeface="+mn-cs"/>
              </a:rPr>
              <a:t>may have already learned </a:t>
            </a:r>
            <a:r>
              <a:rPr lang="en-US" sz="1200" kern="1200" dirty="0">
                <a:solidFill>
                  <a:schemeClr val="tx1"/>
                </a:solidFill>
                <a:effectLst/>
                <a:latin typeface="+mn-lt"/>
                <a:ea typeface="+mn-ea"/>
                <a:cs typeface="+mn-cs"/>
              </a:rPr>
              <a:t>about the importance of a SMART Aim in a separate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(ANIMATE) T</a:t>
            </a:r>
            <a:r>
              <a:rPr lang="en-US" sz="1200" kern="1200" dirty="0">
                <a:solidFill>
                  <a:schemeClr val="tx1"/>
                </a:solidFill>
                <a:effectLst/>
                <a:latin typeface="+mn-lt"/>
                <a:ea typeface="+mn-ea"/>
                <a:cs typeface="+mn-cs"/>
              </a:rPr>
              <a:t>he next column represents the </a:t>
            </a:r>
            <a:r>
              <a:rPr lang="en-US" sz="1200" b="1" kern="1200" dirty="0">
                <a:solidFill>
                  <a:schemeClr val="tx1"/>
                </a:solidFill>
                <a:effectLst/>
                <a:latin typeface="+mn-lt"/>
                <a:ea typeface="+mn-ea"/>
                <a:cs typeface="+mn-cs"/>
              </a:rPr>
              <a:t>primary drivers</a:t>
            </a:r>
            <a:r>
              <a:rPr lang="en-US" sz="1200" kern="1200" dirty="0">
                <a:solidFill>
                  <a:schemeClr val="tx1"/>
                </a:solidFill>
                <a:effectLst/>
                <a:latin typeface="+mn-lt"/>
                <a:ea typeface="+mn-ea"/>
                <a:cs typeface="+mn-cs"/>
              </a:rPr>
              <a:t>. These are high level factors that may be invisible but clearly contribute to success and/or failure to achieve the AIM. Primary drivers of the aim may relate to culture, knowledge, attitudes and skills; however, others relate to organizational and/or structural elements that are, or will be essential, to create conditions for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(ANIMATE) Next </a:t>
            </a:r>
            <a:r>
              <a:rPr lang="en-US" sz="1200" kern="1200" dirty="0">
                <a:solidFill>
                  <a:schemeClr val="tx1"/>
                </a:solidFill>
                <a:effectLst/>
                <a:latin typeface="+mn-lt"/>
                <a:ea typeface="+mn-ea"/>
                <a:cs typeface="+mn-cs"/>
              </a:rPr>
              <a:t>are </a:t>
            </a:r>
            <a:r>
              <a:rPr lang="en-US" sz="1200" b="1" kern="1200" dirty="0">
                <a:solidFill>
                  <a:schemeClr val="tx1"/>
                </a:solidFill>
                <a:effectLst/>
                <a:latin typeface="+mn-lt"/>
                <a:ea typeface="+mn-ea"/>
                <a:cs typeface="+mn-cs"/>
              </a:rPr>
              <a:t>secondary drivers. </a:t>
            </a:r>
            <a:r>
              <a:rPr lang="en-US" sz="1200" b="0" kern="1200" dirty="0">
                <a:solidFill>
                  <a:schemeClr val="tx1"/>
                </a:solidFill>
                <a:effectLst/>
                <a:latin typeface="+mn-lt"/>
                <a:ea typeface="+mn-ea"/>
                <a:cs typeface="+mn-cs"/>
              </a:rPr>
              <a:t>These are </a:t>
            </a:r>
            <a:r>
              <a:rPr lang="en-US" sz="1200" kern="1200" dirty="0">
                <a:solidFill>
                  <a:schemeClr val="tx1"/>
                </a:solidFill>
                <a:effectLst/>
                <a:latin typeface="+mn-lt"/>
                <a:ea typeface="+mn-ea"/>
                <a:cs typeface="+mn-cs"/>
              </a:rPr>
              <a:t>additional factors that also contribute to achieving the aim. They are important, but less important, than primary drivers. See how the secondary drivers link to the powerful primary drivers that drive the aim in this diagram. Primary and secondary drivers are the leverage points in the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(ANIMATE) In the yellow column of this </a:t>
            </a:r>
            <a:r>
              <a:rPr lang="en-US" sz="1200" kern="1200" dirty="0">
                <a:solidFill>
                  <a:schemeClr val="tx1"/>
                </a:solidFill>
                <a:effectLst/>
                <a:latin typeface="+mn-lt"/>
                <a:ea typeface="+mn-ea"/>
                <a:cs typeface="+mn-cs"/>
              </a:rPr>
              <a:t>KDD are </a:t>
            </a:r>
            <a:r>
              <a:rPr lang="en-US" sz="1200" b="1" kern="1200" dirty="0">
                <a:solidFill>
                  <a:schemeClr val="tx1"/>
                </a:solidFill>
                <a:effectLst/>
                <a:latin typeface="+mn-lt"/>
                <a:ea typeface="+mn-ea"/>
                <a:cs typeface="+mn-cs"/>
              </a:rPr>
              <a:t>specific change ideas</a:t>
            </a:r>
            <a:r>
              <a:rPr lang="en-US" sz="1200" kern="1200" dirty="0">
                <a:solidFill>
                  <a:schemeClr val="tx1"/>
                </a:solidFill>
                <a:effectLst/>
                <a:latin typeface="+mn-lt"/>
                <a:ea typeface="+mn-ea"/>
                <a:cs typeface="+mn-cs"/>
              </a:rPr>
              <a:t>, that are linked to the secondary drivers. Often teams want to jump in and change things; your KDD will help you sequence, prioritize, organize and link potential changes to your theory of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Notice that as you move from left to right that the change ideas are often things that are </a:t>
            </a:r>
            <a:r>
              <a:rPr lang="en-US" sz="1200" b="1" kern="1200" dirty="0">
                <a:solidFill>
                  <a:schemeClr val="tx1"/>
                </a:solidFill>
                <a:effectLst/>
                <a:latin typeface="+mn-lt"/>
                <a:ea typeface="+mn-ea"/>
                <a:cs typeface="+mn-cs"/>
              </a:rPr>
              <a:t>WITHIN YOUR CONTROL</a:t>
            </a:r>
            <a:r>
              <a:rPr lang="en-US" sz="1200" kern="1200" dirty="0">
                <a:solidFill>
                  <a:schemeClr val="tx1"/>
                </a:solidFill>
                <a:effectLst/>
                <a:latin typeface="+mn-lt"/>
                <a:ea typeface="+mn-ea"/>
                <a:cs typeface="+mn-cs"/>
              </a:rPr>
              <a:t>. And you and your team have the responsibility to test changes before widespread adoption. Using the KDD will help your team refine your theory of improvement and to test, retest and adjust it along the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(ANIMATE) </a:t>
            </a:r>
            <a:r>
              <a:rPr lang="en-US" sz="1200" kern="1200" dirty="0">
                <a:solidFill>
                  <a:schemeClr val="tx1"/>
                </a:solidFill>
                <a:effectLst/>
                <a:latin typeface="+mn-lt"/>
                <a:ea typeface="+mn-ea"/>
                <a:cs typeface="+mn-cs"/>
              </a:rPr>
              <a:t>And finally, see how the KDD links to the model for improvement. Each of these changes ideas are only “potentially better practices” until they are tested and refined within your system, to see how they influence the measures or metrics related to your AIM.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INSTRUCTOR NOTES: </a:t>
            </a:r>
            <a:r>
              <a:rPr lang="en-US" sz="1200" b="0" i="1" kern="1200" dirty="0">
                <a:solidFill>
                  <a:schemeClr val="tx1"/>
                </a:solidFill>
                <a:effectLst/>
                <a:latin typeface="+mn-lt"/>
                <a:ea typeface="+mn-ea"/>
                <a:cs typeface="+mn-cs"/>
              </a:rPr>
              <a:t>This animated slide is the MEAT of your presentation. Take the time to walk the learners through each step, helping them master both the anatomy of the KDD, the language of improvement, and the power of linking theory to action. Typically coaches / facilitators spend 3-4 minutes on this slide 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Timing: ~</a:t>
            </a:r>
            <a:r>
              <a:rPr lang="en-US" sz="1200" kern="1200" dirty="0">
                <a:solidFill>
                  <a:schemeClr val="tx1"/>
                </a:solidFill>
                <a:effectLst/>
                <a:latin typeface="+mn-lt"/>
                <a:ea typeface="+mn-ea"/>
                <a:cs typeface="+mn-cs"/>
              </a:rPr>
              <a:t>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5</a:t>
            </a:fld>
            <a:endParaRPr lang="en-US"/>
          </a:p>
        </p:txBody>
      </p:sp>
    </p:spTree>
    <p:extLst>
      <p:ext uri="{BB962C8B-B14F-4D97-AF65-F5344CB8AC3E}">
        <p14:creationId xmlns:p14="http://schemas.microsoft.com/office/powerpoint/2010/main" val="314781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a:t>
            </a:r>
          </a:p>
          <a:p>
            <a:endParaRPr lang="en-US" b="0" dirty="0"/>
          </a:p>
          <a:p>
            <a:r>
              <a:rPr lang="en-US" b="0" dirty="0"/>
              <a:t>The following is an example of a very simple Key Driver Diagram for weight loss. Note how it builds from left to right. This SMART Aim (specific, measurable, attainable, realistic and timebound) is focused on reducing an individual’s Body mass Index (BMI) to 28 or lower by New Year’s Eve. </a:t>
            </a:r>
          </a:p>
          <a:p>
            <a:endParaRPr lang="en-US" b="0" dirty="0"/>
          </a:p>
          <a:p>
            <a:r>
              <a:rPr lang="en-US" b="0" dirty="0"/>
              <a:t>Weight loss has 2 primary drivers Calories In and Calories Out. Recognizing this helps you focus on secondary drivers and begin to build out your change ideas and link them to your Aim. </a:t>
            </a:r>
          </a:p>
          <a:p>
            <a:endParaRPr lang="en-US" b="0" dirty="0"/>
          </a:p>
          <a:p>
            <a:r>
              <a:rPr lang="en-US" b="0" dirty="0"/>
              <a:t>See the secondary drivers here that would help drive calories in. What change ideas can you think of that you could link to some of these secondary drivers?</a:t>
            </a:r>
          </a:p>
          <a:p>
            <a:r>
              <a:rPr lang="en-US" b="0" dirty="0"/>
              <a:t>How about change ideas to drive calories Out?</a:t>
            </a:r>
          </a:p>
          <a:p>
            <a:endParaRPr lang="en-US" b="0" dirty="0"/>
          </a:p>
          <a:p>
            <a:r>
              <a:rPr lang="en-US" b="0" dirty="0"/>
              <a:t>And, we all know that although weight loss is “simple” at first glance, testing the ideas will be important to see which change ideas drive the overall aim. </a:t>
            </a:r>
          </a:p>
          <a:p>
            <a:endParaRPr lang="en-US" b="0" dirty="0"/>
          </a:p>
          <a:p>
            <a:r>
              <a:rPr lang="en-US" b="0" dirty="0"/>
              <a:t>Next let’s see a health care improvement project KDD which includes a more complex intervention. </a:t>
            </a:r>
          </a:p>
          <a:p>
            <a:endParaRPr lang="en-US" b="0" dirty="0"/>
          </a:p>
          <a:p>
            <a:r>
              <a:rPr lang="en-US" b="1" dirty="0"/>
              <a:t>INSTRUCTOR NOTES: </a:t>
            </a:r>
            <a:r>
              <a:rPr lang="en-US" b="0" i="1" dirty="0"/>
              <a:t>The more complex the intervention, the more important creating and using a KDD both at project launch, and throughout the project, becomes. </a:t>
            </a:r>
          </a:p>
          <a:p>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Timing: </a:t>
            </a:r>
            <a:r>
              <a:rPr lang="en-US" sz="1200" kern="1200" dirty="0">
                <a:solidFill>
                  <a:schemeClr val="tx1"/>
                </a:solidFill>
                <a:effectLst/>
                <a:latin typeface="+mn-lt"/>
                <a:ea typeface="+mn-ea"/>
                <a:cs typeface="+mn-cs"/>
              </a:rPr>
              <a:t>60 seconds</a:t>
            </a:r>
          </a:p>
          <a:p>
            <a:endParaRPr lang="en-US" b="1" dirty="0"/>
          </a:p>
        </p:txBody>
      </p:sp>
      <p:sp>
        <p:nvSpPr>
          <p:cNvPr id="4" name="Slide Number Placeholder 3"/>
          <p:cNvSpPr>
            <a:spLocks noGrp="1"/>
          </p:cNvSpPr>
          <p:nvPr>
            <p:ph type="sldNum" sz="quarter" idx="5"/>
          </p:nvPr>
        </p:nvSpPr>
        <p:spPr/>
        <p:txBody>
          <a:bodyPr/>
          <a:lstStyle/>
          <a:p>
            <a:fld id="{8A9521ED-408D-6946-86AB-901511709B01}" type="slidenum">
              <a:rPr lang="en-US" smtClean="0"/>
              <a:t>6</a:t>
            </a:fld>
            <a:endParaRPr lang="en-US"/>
          </a:p>
        </p:txBody>
      </p:sp>
    </p:spTree>
    <p:extLst>
      <p:ext uri="{BB962C8B-B14F-4D97-AF65-F5344CB8AC3E}">
        <p14:creationId xmlns:p14="http://schemas.microsoft.com/office/powerpoint/2010/main" val="15909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Here is an example of a more complex Key Driver Diagram, the IBD </a:t>
            </a:r>
            <a:r>
              <a:rPr lang="en-US" dirty="0" err="1"/>
              <a:t>Qorus</a:t>
            </a:r>
            <a:r>
              <a:rPr lang="en-US" dirty="0"/>
              <a:t> Urgent Care Key Driver Diagram. This illustrates how the global aim to improve the delivery of urgent IBD care through a patient-centered approach, has 4 primary drivers, each driver is impacted by several secondary drivers, and many testable change ideas to help bring these improvements about. It’s important to note that this Key Driver Diagram was created through a collaborative approach, harnessing the expertise and experience of all members of IBD </a:t>
            </a:r>
            <a:r>
              <a:rPr lang="en-US" dirty="0" err="1"/>
              <a:t>Qorus</a:t>
            </a:r>
            <a:r>
              <a:rPr lang="en-US" dirty="0"/>
              <a:t>.</a:t>
            </a:r>
          </a:p>
        </p:txBody>
      </p:sp>
      <p:sp>
        <p:nvSpPr>
          <p:cNvPr id="4" name="Slide Number Placeholder 3"/>
          <p:cNvSpPr>
            <a:spLocks noGrp="1"/>
          </p:cNvSpPr>
          <p:nvPr>
            <p:ph type="sldNum" sz="quarter" idx="5"/>
          </p:nvPr>
        </p:nvSpPr>
        <p:spPr/>
        <p:txBody>
          <a:bodyPr/>
          <a:lstStyle/>
          <a:p>
            <a:fld id="{8A9521ED-408D-6946-86AB-901511709B01}" type="slidenum">
              <a:rPr lang="en-US" smtClean="0"/>
              <a:t>7</a:t>
            </a:fld>
            <a:endParaRPr lang="en-US"/>
          </a:p>
        </p:txBody>
      </p:sp>
    </p:spTree>
    <p:extLst>
      <p:ext uri="{BB962C8B-B14F-4D97-AF65-F5344CB8AC3E}">
        <p14:creationId xmlns:p14="http://schemas.microsoft.com/office/powerpoint/2010/main" val="27968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Here is another example of a detailed Key Driver Diagram, this one from the IBD </a:t>
            </a:r>
            <a:r>
              <a:rPr lang="en-US" dirty="0" err="1"/>
              <a:t>Qorus</a:t>
            </a:r>
            <a:r>
              <a:rPr lang="en-US" dirty="0"/>
              <a:t> Treat to Target feasibility initiative. Similar to urgent care, the primary aim has 4 primary drivers, each driver is impacted by several secondary drivers, and there are many testable change ideas to help bring these improvements about. The collaborative approach taken to create this Key Driver Diagram was foundational to the success of the project.</a:t>
            </a:r>
          </a:p>
        </p:txBody>
      </p:sp>
      <p:sp>
        <p:nvSpPr>
          <p:cNvPr id="4" name="Slide Number Placeholder 3"/>
          <p:cNvSpPr>
            <a:spLocks noGrp="1"/>
          </p:cNvSpPr>
          <p:nvPr>
            <p:ph type="sldNum" sz="quarter" idx="5"/>
          </p:nvPr>
        </p:nvSpPr>
        <p:spPr/>
        <p:txBody>
          <a:bodyPr/>
          <a:lstStyle/>
          <a:p>
            <a:fld id="{8A9521ED-408D-6946-86AB-901511709B01}" type="slidenum">
              <a:rPr lang="en-US" smtClean="0"/>
              <a:t>8</a:t>
            </a:fld>
            <a:endParaRPr lang="en-US"/>
          </a:p>
        </p:txBody>
      </p:sp>
    </p:spTree>
    <p:extLst>
      <p:ext uri="{BB962C8B-B14F-4D97-AF65-F5344CB8AC3E}">
        <p14:creationId xmlns:p14="http://schemas.microsoft.com/office/powerpoint/2010/main" val="412276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a:t>
            </a:r>
          </a:p>
          <a:p>
            <a:endParaRPr lang="en-US" b="0" i="0" dirty="0"/>
          </a:p>
          <a:p>
            <a:r>
              <a:rPr lang="en-US" b="0" i="0" dirty="0"/>
              <a:t>How will you and your team use the KDD?  </a:t>
            </a:r>
            <a:r>
              <a:rPr lang="en-US" b="1" i="1" dirty="0"/>
              <a:t>Read slide</a:t>
            </a:r>
          </a:p>
          <a:p>
            <a:endParaRPr lang="en-US" dirty="0"/>
          </a:p>
          <a:p>
            <a:r>
              <a:rPr lang="en-US" b="1" dirty="0"/>
              <a:t>Time: </a:t>
            </a:r>
            <a:r>
              <a:rPr lang="en-US" dirty="0"/>
              <a:t>20 seconds</a:t>
            </a:r>
          </a:p>
        </p:txBody>
      </p:sp>
      <p:sp>
        <p:nvSpPr>
          <p:cNvPr id="4" name="Slide Number Placeholder 3"/>
          <p:cNvSpPr>
            <a:spLocks noGrp="1"/>
          </p:cNvSpPr>
          <p:nvPr>
            <p:ph type="sldNum" sz="quarter" idx="5"/>
          </p:nvPr>
        </p:nvSpPr>
        <p:spPr/>
        <p:txBody>
          <a:bodyPr/>
          <a:lstStyle/>
          <a:p>
            <a:fld id="{8A9521ED-408D-6946-86AB-901511709B01}" type="slidenum">
              <a:rPr lang="en-US" smtClean="0"/>
              <a:t>9</a:t>
            </a:fld>
            <a:endParaRPr lang="en-US"/>
          </a:p>
        </p:txBody>
      </p:sp>
    </p:spTree>
    <p:extLst>
      <p:ext uri="{BB962C8B-B14F-4D97-AF65-F5344CB8AC3E}">
        <p14:creationId xmlns:p14="http://schemas.microsoft.com/office/powerpoint/2010/main" val="231986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D58107-9992-F647-9810-E2D7BD4A6AC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98697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244601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8294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12/8/2023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196824670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12/8/2023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96566882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12/8/2023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69022157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12/8/2023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69976168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12/8/2023</a:t>
            </a:fld>
            <a:endParaRPr lang="en-US"/>
          </a:p>
        </p:txBody>
      </p:sp>
      <p:sp>
        <p:nvSpPr>
          <p:cNvPr id="8" name="Footer Placeholder 7"/>
          <p:cNvSpPr>
            <a:spLocks noGrp="1"/>
          </p:cNvSpPr>
          <p:nvPr>
            <p:ph type="ftr" sz="quarter" idx="11"/>
          </p:nvPr>
        </p:nvSpPr>
        <p:spPr/>
        <p:txBody>
          <a:bodyPr/>
          <a:lstStyle/>
          <a:p>
            <a:r>
              <a:rPr lang="en-US"/>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55068455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12/8/2023</a:t>
            </a:fld>
            <a:endParaRPr lang="en-US"/>
          </a:p>
        </p:txBody>
      </p:sp>
      <p:sp>
        <p:nvSpPr>
          <p:cNvPr id="4" name="Footer Placeholder 3"/>
          <p:cNvSpPr>
            <a:spLocks noGrp="1"/>
          </p:cNvSpPr>
          <p:nvPr>
            <p:ph type="ftr" sz="quarter" idx="11"/>
          </p:nvPr>
        </p:nvSpPr>
        <p:spPr/>
        <p:txBody>
          <a:bodyPr/>
          <a:lstStyle/>
          <a:p>
            <a:r>
              <a:rPr lang="en-US"/>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284627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a:p>
        </p:txBody>
      </p:sp>
    </p:spTree>
    <p:extLst>
      <p:ext uri="{BB962C8B-B14F-4D97-AF65-F5344CB8AC3E}">
        <p14:creationId xmlns:p14="http://schemas.microsoft.com/office/powerpoint/2010/main" val="1405419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12/8/2023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285251617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1962845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12/8/2023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9322326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12/8/2023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44250966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12/8/2023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110282887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862294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2928" userDrawn="1">
          <p15:clr>
            <a:srgbClr val="FBAE40"/>
          </p15:clr>
        </p15:guide>
        <p15:guide id="6" orient="horz" pos="4128" userDrawn="1">
          <p15:clr>
            <a:srgbClr val="FBAE40"/>
          </p15:clr>
        </p15:guide>
        <p15:guide id="7" pos="7424" userDrawn="1">
          <p15:clr>
            <a:srgbClr val="FBAE40"/>
          </p15:clr>
        </p15:guide>
        <p15:guide id="8" orient="horz" pos="362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12/8/2023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2180070675"/>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12/8/2023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95914952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12/8/2023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57247537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12/8/2023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77214388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12/8/2023</a:t>
            </a:fld>
            <a:endParaRPr lang="en-US" dirty="0"/>
          </a:p>
        </p:txBody>
      </p:sp>
      <p:sp>
        <p:nvSpPr>
          <p:cNvPr id="8" name="Footer Placeholder 7"/>
          <p:cNvSpPr>
            <a:spLocks noGrp="1"/>
          </p:cNvSpPr>
          <p:nvPr>
            <p:ph type="ftr" sz="quarter" idx="11"/>
          </p:nvPr>
        </p:nvSpPr>
        <p:spPr/>
        <p:txBody>
          <a:bodyPr/>
          <a:lstStyle/>
          <a:p>
            <a:r>
              <a:rPr lang="en-US" dirty="0"/>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dirty="0"/>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81827441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12/8/2023</a:t>
            </a:fld>
            <a:endParaRPr lang="en-US" dirty="0"/>
          </a:p>
        </p:txBody>
      </p:sp>
      <p:sp>
        <p:nvSpPr>
          <p:cNvPr id="4" name="Footer Placeholder 3"/>
          <p:cNvSpPr>
            <a:spLocks noGrp="1"/>
          </p:cNvSpPr>
          <p:nvPr>
            <p:ph type="ftr" sz="quarter" idx="11"/>
          </p:nvPr>
        </p:nvSpPr>
        <p:spPr/>
        <p:txBody>
          <a:bodyPr/>
          <a:lstStyle/>
          <a:p>
            <a:r>
              <a:rPr lang="en-US" dirty="0"/>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dirty="0"/>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49705612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58107-9992-F647-9810-E2D7BD4A6AC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398066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dirty="0"/>
          </a:p>
        </p:txBody>
      </p:sp>
    </p:spTree>
    <p:extLst>
      <p:ext uri="{BB962C8B-B14F-4D97-AF65-F5344CB8AC3E}">
        <p14:creationId xmlns:p14="http://schemas.microsoft.com/office/powerpoint/2010/main" val="653983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12/8/2023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3772052340"/>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12/8/2023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79102867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12/8/2023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89444456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12/8/2023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39161798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4294300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2928">
          <p15:clr>
            <a:srgbClr val="FBAE40"/>
          </p15:clr>
        </p15:guide>
        <p15:guide id="6" orient="horz" pos="4128">
          <p15:clr>
            <a:srgbClr val="FBAE40"/>
          </p15:clr>
        </p15:guide>
        <p15:guide id="7" pos="7424">
          <p15:clr>
            <a:srgbClr val="FBAE40"/>
          </p15:clr>
        </p15:guide>
        <p15:guide id="8" orient="horz" pos="362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Tree>
    <p:extLst>
      <p:ext uri="{BB962C8B-B14F-4D97-AF65-F5344CB8AC3E}">
        <p14:creationId xmlns:p14="http://schemas.microsoft.com/office/powerpoint/2010/main" val="3001045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2133603"/>
            <a:ext cx="11582400"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
        <p:nvSpPr>
          <p:cNvPr id="8" name="Text Placeholder 7"/>
          <p:cNvSpPr>
            <a:spLocks noGrp="1"/>
          </p:cNvSpPr>
          <p:nvPr>
            <p:ph type="body" sz="quarter" idx="13"/>
          </p:nvPr>
        </p:nvSpPr>
        <p:spPr>
          <a:xfrm>
            <a:off x="304800" y="1524000"/>
            <a:ext cx="11582400" cy="685800"/>
          </a:xfrm>
        </p:spPr>
        <p:txBody>
          <a:bodyPr anchor="ctr">
            <a:normAutofit/>
          </a:bodyPr>
          <a:lstStyle>
            <a:lvl1pPr>
              <a:defRPr sz="1500" b="1" i="0" cap="all">
                <a:solidFill>
                  <a:srgbClr val="00B3F0"/>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789322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Section Header 3">
    <p:spTree>
      <p:nvGrpSpPr>
        <p:cNvPr id="1" name=""/>
        <p:cNvGrpSpPr/>
        <p:nvPr/>
      </p:nvGrpSpPr>
      <p:grpSpPr>
        <a:xfrm>
          <a:off x="0" y="0"/>
          <a:ext cx="0" cy="0"/>
          <a:chOff x="0" y="0"/>
          <a:chExt cx="0" cy="0"/>
        </a:xfrm>
      </p:grpSpPr>
      <p:pic>
        <p:nvPicPr>
          <p:cNvPr id="5" name="Picture 4" descr="CCF_PPT_FBG_4x3_A_RGB-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838204"/>
            <a:ext cx="7315200" cy="1371599"/>
          </a:xfrm>
        </p:spPr>
        <p:txBody>
          <a:bodyPr>
            <a:normAutofit/>
          </a:bodyPr>
          <a:lstStyle>
            <a:lvl1pPr>
              <a:defRPr sz="2100" b="1" i="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508000" y="2362200"/>
            <a:ext cx="8534400" cy="1219200"/>
          </a:xfrm>
        </p:spPr>
        <p:txBody>
          <a:bodyPr vert="horz" lIns="91440" tIns="45720" rIns="91440" bIns="45720" rtlCol="0">
            <a:normAutofit/>
          </a:bodyPr>
          <a:lstStyle>
            <a:lvl1pPr>
              <a:defRPr lang="en-US" sz="1200" cap="all" baseline="0" dirty="0">
                <a:solidFill>
                  <a:schemeClr val="bg1"/>
                </a:solidFill>
              </a:defRPr>
            </a:lvl1pPr>
          </a:lstStyle>
          <a:p>
            <a:pPr lvl="0"/>
            <a:r>
              <a:rPr lang="en-US"/>
              <a:t>Click to edit Master subtitle style</a:t>
            </a:r>
          </a:p>
        </p:txBody>
      </p:sp>
    </p:spTree>
    <p:extLst>
      <p:ext uri="{BB962C8B-B14F-4D97-AF65-F5344CB8AC3E}">
        <p14:creationId xmlns:p14="http://schemas.microsoft.com/office/powerpoint/2010/main" val="319660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D58107-9992-F647-9810-E2D7BD4A6ACA}"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316674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D58107-9992-F647-9810-E2D7BD4A6ACA}"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254451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D58107-9992-F647-9810-E2D7BD4A6ACA}"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148251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58107-9992-F647-9810-E2D7BD4A6ACA}"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214719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391579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107736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58107-9992-F647-9810-E2D7BD4A6ACA}" type="datetimeFigureOut">
              <a:rPr lang="en-US" smtClean="0"/>
              <a:t>12/8/2023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FA558-B2EA-7940-A283-55301741F3A3}" type="slidenum">
              <a:rPr lang="en-US" smtClean="0"/>
              <a:t>‹#›</a:t>
            </a:fld>
            <a:endParaRPr lang="en-US"/>
          </a:p>
        </p:txBody>
      </p:sp>
    </p:spTree>
    <p:extLst>
      <p:ext uri="{BB962C8B-B14F-4D97-AF65-F5344CB8AC3E}">
        <p14:creationId xmlns:p14="http://schemas.microsoft.com/office/powerpoint/2010/main" val="36544214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a:p>
        </p:txBody>
      </p:sp>
    </p:spTree>
    <p:extLst>
      <p:ext uri="{BB962C8B-B14F-4D97-AF65-F5344CB8AC3E}">
        <p14:creationId xmlns:p14="http://schemas.microsoft.com/office/powerpoint/2010/main" val="149759471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64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351012137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7200"/>
            <a:ext cx="11582400" cy="1066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04800" y="1600203"/>
            <a:ext cx="11582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446132"/>
            <a:ext cx="7416800" cy="365125"/>
          </a:xfrm>
          <a:prstGeom prst="rect">
            <a:avLst/>
          </a:prstGeom>
        </p:spPr>
        <p:txBody>
          <a:bodyPr vert="horz" lIns="91440" tIns="45720" rIns="91440" bIns="45720" rtlCol="0" anchor="ctr"/>
          <a:lstStyle>
            <a:lvl1pPr algn="l">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0" y="6446132"/>
            <a:ext cx="609600" cy="365125"/>
          </a:xfrm>
          <a:prstGeom prst="rect">
            <a:avLst/>
          </a:prstGeom>
        </p:spPr>
        <p:txBody>
          <a:bodyPr vert="horz" lIns="91440" tIns="45720" rIns="91440" bIns="45720" rtlCol="0" anchor="ctr"/>
          <a:lstStyle>
            <a:lvl1pPr algn="r">
              <a:defRPr sz="900">
                <a:solidFill>
                  <a:schemeClr val="accent1"/>
                </a:solidFill>
              </a:defRPr>
            </a:lvl1pPr>
          </a:lstStyle>
          <a:p>
            <a:fld id="{49CDBE60-E2A1-8D46-8C10-49017D9C8C8E}" type="slidenum">
              <a:rPr lang="en-US" smtClean="0"/>
              <a:pPr/>
              <a:t>‹#›</a:t>
            </a:fld>
            <a:endParaRPr lang="en-US"/>
          </a:p>
        </p:txBody>
      </p:sp>
      <p:pic>
        <p:nvPicPr>
          <p:cNvPr id="9" name="Picture 8" descr="CCF_PPT_FBG_4x3_B_RGB_Bar_Only.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3200" y="144609"/>
            <a:ext cx="11785600" cy="307848"/>
          </a:xfrm>
          <a:prstGeom prst="rect">
            <a:avLst/>
          </a:prstGeom>
        </p:spPr>
      </p:pic>
      <p:pic>
        <p:nvPicPr>
          <p:cNvPr id="10" name="Picture 9" descr="CCF_Logo_H_Pos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42295" y="6195579"/>
            <a:ext cx="2381501" cy="597924"/>
          </a:xfrm>
          <a:prstGeom prst="rect">
            <a:avLst/>
          </a:prstGeom>
        </p:spPr>
      </p:pic>
    </p:spTree>
    <p:extLst>
      <p:ext uri="{BB962C8B-B14F-4D97-AF65-F5344CB8AC3E}">
        <p14:creationId xmlns:p14="http://schemas.microsoft.com/office/powerpoint/2010/main" val="44424624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Lst>
  <p:hf hdr="0"/>
  <p:txStyles>
    <p:titleStyle>
      <a:lvl1pPr algn="l" defTabSz="342900" rtl="0" eaLnBrk="1" latinLnBrk="0" hangingPunct="1">
        <a:lnSpc>
          <a:spcPct val="90000"/>
        </a:lnSpc>
        <a:spcBef>
          <a:spcPct val="0"/>
        </a:spcBef>
        <a:buNone/>
        <a:defRPr sz="1800" b="1" i="0" kern="1200">
          <a:solidFill>
            <a:schemeClr val="accent1"/>
          </a:solidFill>
          <a:latin typeface="Arial"/>
          <a:ea typeface="+mj-ea"/>
          <a:cs typeface="Arial"/>
        </a:defRPr>
      </a:lvl1pPr>
    </p:titleStyle>
    <p:bodyStyle>
      <a:lvl1pPr marL="0" indent="0" algn="l" defTabSz="342900" rtl="0" eaLnBrk="1" latinLnBrk="0" hangingPunct="1">
        <a:lnSpc>
          <a:spcPct val="90000"/>
        </a:lnSpc>
        <a:spcBef>
          <a:spcPct val="20000"/>
        </a:spcBef>
        <a:buFont typeface="Arial"/>
        <a:buNone/>
        <a:defRPr sz="1350" kern="1200">
          <a:solidFill>
            <a:schemeClr val="tx1"/>
          </a:solidFill>
          <a:latin typeface="+mn-lt"/>
          <a:ea typeface="+mn-ea"/>
          <a:cs typeface="+mn-cs"/>
        </a:defRPr>
      </a:lvl1pPr>
      <a:lvl2pPr marL="16906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2pPr>
      <a:lvl3pPr marL="345281" indent="-176213"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3pPr>
      <a:lvl4pPr marL="514350"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4pPr>
      <a:lvl5pPr marL="68341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ar/folders/cj/_7fcjp6s3xzdr_kj2krd7b540000gn/T/com.microsoft.Word/WebArchiveCopyPasteTempFiles/cidimage003.png@01D62F52.92F7909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www.ihi.org/education/IHIOpenSchool/resources/Pages/Activities/GoldmannDriver.aspx"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www.ihi.org/education/IHIOpenSchool/resources/Pages/AudioandVideo/Whiteboard9.aspx" TargetMode="External"/><Relationship Id="rId5" Type="http://schemas.openxmlformats.org/officeDocument/2006/relationships/hyperlink" Target="https://www.med.unc.edu/ihqi/programs/medical-student-scholarly-concentration/session-3-charters-a3s-driver-diagrams/" TargetMode="Externa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s://innovation.cms.gov/files/x/hciatwoaimsdrvr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89534F0B-4B0B-1143-E012-7E03073926C2}"/>
              </a:ext>
            </a:extLst>
          </p:cNvPr>
          <p:cNvPicPr>
            <a:picLocks noChangeAspect="1"/>
          </p:cNvPicPr>
          <p:nvPr/>
        </p:nvPicPr>
        <p:blipFill>
          <a:blip r:embed="rId3"/>
          <a:stretch>
            <a:fillRect/>
          </a:stretch>
        </p:blipFill>
        <p:spPr>
          <a:xfrm>
            <a:off x="-2689" y="5904704"/>
            <a:ext cx="4528656" cy="953401"/>
          </a:xfrm>
          <a:prstGeom prst="rect">
            <a:avLst/>
          </a:prstGeom>
        </p:spPr>
      </p:pic>
      <p:sp>
        <p:nvSpPr>
          <p:cNvPr id="8" name="TextBox 7">
            <a:extLst>
              <a:ext uri="{FF2B5EF4-FFF2-40B4-BE49-F238E27FC236}">
                <a16:creationId xmlns:a16="http://schemas.microsoft.com/office/drawing/2014/main" id="{7DCCE023-CFD7-0322-2595-5890D61E3D98}"/>
              </a:ext>
            </a:extLst>
          </p:cNvPr>
          <p:cNvSpPr txBox="1"/>
          <p:nvPr/>
        </p:nvSpPr>
        <p:spPr>
          <a:xfrm>
            <a:off x="4826000" y="6600944"/>
            <a:ext cx="241348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a:ea typeface="+mn-ea"/>
                <a:cs typeface="Arial"/>
                <a:sym typeface="Arial"/>
              </a:rPr>
              <a:t>Last modified 12/5/2023</a:t>
            </a:r>
          </a:p>
        </p:txBody>
      </p:sp>
      <p:pic>
        <p:nvPicPr>
          <p:cNvPr id="9" name="Picture 8" descr="Timeline&#10;&#10;Description automatically generated with low confidence">
            <a:extLst>
              <a:ext uri="{FF2B5EF4-FFF2-40B4-BE49-F238E27FC236}">
                <a16:creationId xmlns:a16="http://schemas.microsoft.com/office/drawing/2014/main" id="{A094866C-62A9-5B66-8316-9F7185119DA0}"/>
              </a:ext>
            </a:extLst>
          </p:cNvPr>
          <p:cNvPicPr>
            <a:picLocks noChangeAspect="1"/>
          </p:cNvPicPr>
          <p:nvPr/>
        </p:nvPicPr>
        <p:blipFill rotWithShape="1">
          <a:blip r:embed="rId4"/>
          <a:srcRect l="5299" t="19107" r="5031" b="23227"/>
          <a:stretch/>
        </p:blipFill>
        <p:spPr>
          <a:xfrm>
            <a:off x="7739270" y="5486464"/>
            <a:ext cx="4452730" cy="1391479"/>
          </a:xfrm>
          <a:prstGeom prst="rect">
            <a:avLst/>
          </a:prstGeom>
        </p:spPr>
      </p:pic>
      <p:sp>
        <p:nvSpPr>
          <p:cNvPr id="10" name="Google Shape;401;p65">
            <a:extLst>
              <a:ext uri="{FF2B5EF4-FFF2-40B4-BE49-F238E27FC236}">
                <a16:creationId xmlns:a16="http://schemas.microsoft.com/office/drawing/2014/main" id="{73BC5F00-509F-EA20-ADA7-A814BCB5B69A}"/>
              </a:ext>
            </a:extLst>
          </p:cNvPr>
          <p:cNvSpPr/>
          <p:nvPr/>
        </p:nvSpPr>
        <p:spPr>
          <a:xfrm>
            <a:off x="471331" y="2489832"/>
            <a:ext cx="1551243" cy="1707125"/>
          </a:xfrm>
          <a:prstGeom prst="roundRect">
            <a:avLst>
              <a:gd name="adj" fmla="val 16667"/>
            </a:avLst>
          </a:prstGeom>
          <a:blipFill rotWithShape="1">
            <a:blip r:embed="rId5">
              <a:alphaModFix/>
            </a:blip>
            <a:stretch>
              <a:fillRect t="-5995" r="-7431" b="-5991"/>
            </a:stretch>
          </a:blip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403;p65">
            <a:extLst>
              <a:ext uri="{FF2B5EF4-FFF2-40B4-BE49-F238E27FC236}">
                <a16:creationId xmlns:a16="http://schemas.microsoft.com/office/drawing/2014/main" id="{D5F8FDA6-7602-DA6A-01F2-20CD88D0803A}"/>
              </a:ext>
            </a:extLst>
          </p:cNvPr>
          <p:cNvSpPr txBox="1"/>
          <p:nvPr/>
        </p:nvSpPr>
        <p:spPr>
          <a:xfrm>
            <a:off x="471331" y="4368168"/>
            <a:ext cx="2833342" cy="830906"/>
          </a:xfrm>
          <a:prstGeom prst="rect">
            <a:avLst/>
          </a:prstGeom>
          <a:noFill/>
          <a:ln>
            <a:noFill/>
          </a:ln>
        </p:spPr>
        <p:txBody>
          <a:bodyPr spcFirstLastPara="1" wrap="square" lIns="91375" tIns="45675" rIns="91375" bIns="456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Arial"/>
                <a:cs typeface="Arial"/>
                <a:sym typeface="Arial"/>
              </a:rPr>
              <a:t>Alice Kennedy, MPH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Research Project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The Dartmouth Institute</a:t>
            </a:r>
            <a:endParaRPr kumimoji="0" sz="16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4" name="Google Shape;196;p1">
            <a:extLst>
              <a:ext uri="{FF2B5EF4-FFF2-40B4-BE49-F238E27FC236}">
                <a16:creationId xmlns:a16="http://schemas.microsoft.com/office/drawing/2014/main" id="{F8469EA6-3030-7921-2E2A-0E3D33CC1EA8}"/>
              </a:ext>
            </a:extLst>
          </p:cNvPr>
          <p:cNvSpPr txBox="1"/>
          <p:nvPr/>
        </p:nvSpPr>
        <p:spPr>
          <a:xfrm>
            <a:off x="351800" y="391746"/>
            <a:ext cx="8948400" cy="1926875"/>
          </a:xfrm>
          <a:prstGeom prst="rect">
            <a:avLst/>
          </a:prstGeom>
          <a:noFill/>
          <a:ln>
            <a:noFill/>
          </a:ln>
        </p:spPr>
        <p:txBody>
          <a:bodyPr spcFirstLastPara="1" vert="horz" wrap="square" lIns="91425" tIns="45700" rIns="91425" bIns="45700" rtlCol="0" anchor="b" anchorCtr="0">
            <a:noAutofit/>
          </a:bodyPr>
          <a:lstStyle>
            <a:defPPr>
              <a:defRPr lang="en-US"/>
            </a:defPPr>
            <a:lvl1pPr>
              <a:lnSpc>
                <a:spcPct val="90000"/>
              </a:lnSpc>
              <a:spcBef>
                <a:spcPts val="0"/>
              </a:spcBef>
              <a:buClr>
                <a:schemeClr val="accent1"/>
              </a:buClr>
              <a:buSzPts val="3200"/>
              <a:buFont typeface="Arial"/>
              <a:buNone/>
              <a:defRPr sz="4000" b="1" i="0">
                <a:latin typeface="National 2" panose="020B0504030502020203" pitchFamily="34" charset="77"/>
                <a:ea typeface="+mj-ea"/>
                <a:cs typeface="+mj-cs"/>
              </a:defRPr>
            </a:lvl1pPr>
          </a:lstStyle>
          <a:p>
            <a:r>
              <a:rPr lang="en-US" sz="6000" b="0" dirty="0">
                <a:latin typeface="Calibri" panose="020F0502020204030204" pitchFamily="34" charset="0"/>
                <a:cs typeface="Calibri" panose="020F0502020204030204" pitchFamily="34" charset="0"/>
              </a:rPr>
              <a:t>Key Driver Diagram</a:t>
            </a:r>
          </a:p>
          <a:p>
            <a:pPr>
              <a:lnSpc>
                <a:spcPct val="150000"/>
              </a:lnSpc>
            </a:pPr>
            <a:r>
              <a:rPr lang="en-US" b="0" dirty="0">
                <a:latin typeface="Calibri" panose="020F0502020204030204" pitchFamily="34" charset="0"/>
                <a:cs typeface="Calibri" panose="020F0502020204030204" pitchFamily="34" charset="0"/>
              </a:rPr>
              <a:t>Illustrating Your Theory of Change</a:t>
            </a:r>
          </a:p>
        </p:txBody>
      </p:sp>
    </p:spTree>
    <p:extLst>
      <p:ext uri="{BB962C8B-B14F-4D97-AF65-F5344CB8AC3E}">
        <p14:creationId xmlns:p14="http://schemas.microsoft.com/office/powerpoint/2010/main" val="427798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var/folders/cj/_7fcjp6s3xzdr_kj2krd7b540000gn/T/com.microsoft.Word/WebArchiveCopyPasteTempFiles/cidimage003.png@01D62F52.92F79090">
            <a:extLst>
              <a:ext uri="{FF2B5EF4-FFF2-40B4-BE49-F238E27FC236}">
                <a16:creationId xmlns:a16="http://schemas.microsoft.com/office/drawing/2014/main" id="{FF9F9B0F-8A33-754F-A86F-94DD1F5C218D}"/>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r="-1" b="7003"/>
          <a:stretch>
            <a:fillRect/>
          </a:stretch>
        </p:blipFill>
        <p:spPr bwMode="auto">
          <a:xfrm>
            <a:off x="5405863" y="1371600"/>
            <a:ext cx="6058778" cy="4084958"/>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D5DBF8-F145-B74F-941C-C90162321D0D}"/>
              </a:ext>
            </a:extLst>
          </p:cNvPr>
          <p:cNvSpPr txBox="1"/>
          <p:nvPr/>
        </p:nvSpPr>
        <p:spPr>
          <a:xfrm>
            <a:off x="9063317" y="2148783"/>
            <a:ext cx="766483" cy="369332"/>
          </a:xfrm>
          <a:prstGeom prst="rect">
            <a:avLst/>
          </a:prstGeom>
          <a:solidFill>
            <a:schemeClr val="bg1"/>
          </a:solidFill>
        </p:spPr>
        <p:txBody>
          <a:bodyPr wrap="square" rtlCol="0">
            <a:spAutoFit/>
          </a:bodyPr>
          <a:lstStyle/>
          <a:p>
            <a:r>
              <a:rPr lang="en-US" dirty="0"/>
              <a:t>PDSAs</a:t>
            </a:r>
          </a:p>
        </p:txBody>
      </p:sp>
      <p:sp>
        <p:nvSpPr>
          <p:cNvPr id="33" name="TextBox 32">
            <a:extLst>
              <a:ext uri="{FF2B5EF4-FFF2-40B4-BE49-F238E27FC236}">
                <a16:creationId xmlns:a16="http://schemas.microsoft.com/office/drawing/2014/main" id="{8463CFC4-06B6-7C49-9BBF-38F48EB94E1A}"/>
              </a:ext>
            </a:extLst>
          </p:cNvPr>
          <p:cNvSpPr txBox="1"/>
          <p:nvPr/>
        </p:nvSpPr>
        <p:spPr>
          <a:xfrm>
            <a:off x="9256058" y="4869571"/>
            <a:ext cx="766483" cy="369332"/>
          </a:xfrm>
          <a:prstGeom prst="rect">
            <a:avLst/>
          </a:prstGeom>
          <a:solidFill>
            <a:schemeClr val="bg1"/>
          </a:solidFill>
        </p:spPr>
        <p:txBody>
          <a:bodyPr wrap="square" rtlCol="0">
            <a:spAutoFit/>
          </a:bodyPr>
          <a:lstStyle/>
          <a:p>
            <a:r>
              <a:rPr lang="en-US" dirty="0"/>
              <a:t>PDSAs</a:t>
            </a:r>
          </a:p>
        </p:txBody>
      </p:sp>
      <p:sp>
        <p:nvSpPr>
          <p:cNvPr id="7" name="Title 1">
            <a:extLst>
              <a:ext uri="{FF2B5EF4-FFF2-40B4-BE49-F238E27FC236}">
                <a16:creationId xmlns:a16="http://schemas.microsoft.com/office/drawing/2014/main" id="{E16C3374-3D77-8CC5-AEC5-55506E901ED5}"/>
              </a:ext>
            </a:extLst>
          </p:cNvPr>
          <p:cNvSpPr txBox="1">
            <a:spLocks/>
          </p:cNvSpPr>
          <p:nvPr/>
        </p:nvSpPr>
        <p:spPr>
          <a:xfrm>
            <a:off x="414893" y="154090"/>
            <a:ext cx="3981847" cy="65465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4000" dirty="0">
              <a:latin typeface="+mn-lt"/>
              <a:ea typeface="+mn-ea"/>
              <a:cs typeface="+mn-cs"/>
            </a:endParaRPr>
          </a:p>
          <a:p>
            <a:pPr algn="ctr">
              <a:spcAft>
                <a:spcPts val="600"/>
              </a:spcAft>
            </a:pPr>
            <a:r>
              <a:rPr lang="en-US" sz="4800" dirty="0">
                <a:latin typeface="+mn-lt"/>
                <a:ea typeface="+mn-ea"/>
                <a:cs typeface="+mn-cs"/>
              </a:rPr>
              <a:t>Link Your Measures to Your Theory of Change</a:t>
            </a:r>
          </a:p>
          <a:p>
            <a:pPr indent="-228600">
              <a:spcAft>
                <a:spcPts val="600"/>
              </a:spcAft>
              <a:buFont typeface="Arial" panose="020B0604020202020204" pitchFamily="34" charset="0"/>
              <a:buChar char="•"/>
            </a:pPr>
            <a:endParaRPr lang="en-US" sz="4000" dirty="0">
              <a:latin typeface="+mn-lt"/>
              <a:ea typeface="+mn-ea"/>
              <a:cs typeface="+mn-cs"/>
            </a:endParaRPr>
          </a:p>
        </p:txBody>
      </p:sp>
    </p:spTree>
    <p:extLst>
      <p:ext uri="{BB962C8B-B14F-4D97-AF65-F5344CB8AC3E}">
        <p14:creationId xmlns:p14="http://schemas.microsoft.com/office/powerpoint/2010/main" val="83892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197C616-FBC6-3840-B8F7-2C6E4A1F5D44}"/>
              </a:ext>
            </a:extLst>
          </p:cNvPr>
          <p:cNvSpPr>
            <a:spLocks noGrp="1"/>
          </p:cNvSpPr>
          <p:nvPr>
            <p:ph type="title"/>
          </p:nvPr>
        </p:nvSpPr>
        <p:spPr>
          <a:xfrm>
            <a:off x="526073" y="489439"/>
            <a:ext cx="11139854" cy="930447"/>
          </a:xfrm>
        </p:spPr>
        <p:txBody>
          <a:bodyPr vert="horz" lIns="91440" tIns="45720" rIns="91440" bIns="45720" rtlCol="0" anchor="b">
            <a:normAutofit/>
          </a:bodyPr>
          <a:lstStyle/>
          <a:p>
            <a:pPr defTabSz="914400">
              <a:lnSpc>
                <a:spcPct val="90000"/>
              </a:lnSpc>
            </a:pPr>
            <a:r>
              <a:rPr lang="en-US" sz="5000" kern="1200" dirty="0">
                <a:solidFill>
                  <a:schemeClr val="bg1"/>
                </a:solidFill>
                <a:latin typeface="+mj-lt"/>
                <a:ea typeface="+mj-ea"/>
                <a:cs typeface="+mj-cs"/>
              </a:rPr>
              <a:t>Importance of Tracking Lessons Learned</a:t>
            </a:r>
          </a:p>
        </p:txBody>
      </p:sp>
      <p:cxnSp>
        <p:nvCxnSpPr>
          <p:cNvPr id="80" name="Straight Connector 7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7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2307F08-8359-254B-A940-7883CECE04B6}"/>
              </a:ext>
            </a:extLst>
          </p:cNvPr>
          <p:cNvSpPr txBox="1"/>
          <p:nvPr/>
        </p:nvSpPr>
        <p:spPr>
          <a:xfrm>
            <a:off x="3682603" y="2865768"/>
            <a:ext cx="460353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PDSA Tracking Tool</a:t>
            </a:r>
          </a:p>
        </p:txBody>
      </p:sp>
      <p:pic>
        <p:nvPicPr>
          <p:cNvPr id="3" name="Content Placeholder 7" descr="Table&#10;&#10;Description automatically generated">
            <a:extLst>
              <a:ext uri="{FF2B5EF4-FFF2-40B4-BE49-F238E27FC236}">
                <a16:creationId xmlns:a16="http://schemas.microsoft.com/office/drawing/2014/main" id="{D6AD2736-7CA4-E759-97B5-14CE483E6E76}"/>
              </a:ext>
            </a:extLst>
          </p:cNvPr>
          <p:cNvPicPr>
            <a:picLocks noChangeAspect="1"/>
          </p:cNvPicPr>
          <p:nvPr/>
        </p:nvPicPr>
        <p:blipFill rotWithShape="1">
          <a:blip r:embed="rId3"/>
          <a:srcRect t="41027" r="684" b="2514"/>
          <a:stretch/>
        </p:blipFill>
        <p:spPr>
          <a:xfrm>
            <a:off x="0" y="3848738"/>
            <a:ext cx="12191999" cy="2039816"/>
          </a:xfrm>
          <a:prstGeom prst="rect">
            <a:avLst/>
          </a:prstGeom>
        </p:spPr>
      </p:pic>
    </p:spTree>
    <p:extLst>
      <p:ext uri="{BB962C8B-B14F-4D97-AF65-F5344CB8AC3E}">
        <p14:creationId xmlns:p14="http://schemas.microsoft.com/office/powerpoint/2010/main" val="16068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2E9E82-F715-9B41-A27E-9C5895650793}"/>
              </a:ext>
            </a:extLst>
          </p:cNvPr>
          <p:cNvPicPr>
            <a:picLocks noChangeAspect="1"/>
          </p:cNvPicPr>
          <p:nvPr/>
        </p:nvPicPr>
        <p:blipFill>
          <a:blip r:embed="rId3"/>
          <a:stretch>
            <a:fillRect/>
          </a:stretch>
        </p:blipFill>
        <p:spPr>
          <a:xfrm>
            <a:off x="1524000" y="6252520"/>
            <a:ext cx="9144000" cy="605481"/>
          </a:xfrm>
          <a:prstGeom prst="rect">
            <a:avLst/>
          </a:prstGeom>
        </p:spPr>
      </p:pic>
      <p:pic>
        <p:nvPicPr>
          <p:cNvPr id="2" name="Picture 1">
            <a:extLst>
              <a:ext uri="{FF2B5EF4-FFF2-40B4-BE49-F238E27FC236}">
                <a16:creationId xmlns:a16="http://schemas.microsoft.com/office/drawing/2014/main" id="{8CB979D4-6E12-984C-BF35-8673D5FFB59C}"/>
              </a:ext>
            </a:extLst>
          </p:cNvPr>
          <p:cNvPicPr>
            <a:picLocks noChangeAspect="1"/>
          </p:cNvPicPr>
          <p:nvPr/>
        </p:nvPicPr>
        <p:blipFill rotWithShape="1">
          <a:blip r:embed="rId4"/>
          <a:srcRect/>
          <a:stretch/>
        </p:blipFill>
        <p:spPr>
          <a:xfrm>
            <a:off x="1524000" y="0"/>
            <a:ext cx="9144000" cy="685800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320143"/>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06FF4368-BE8F-2A4C-8369-793977C9DB3F}"/>
              </a:ext>
            </a:extLst>
          </p:cNvPr>
          <p:cNvSpPr txBox="1"/>
          <p:nvPr/>
        </p:nvSpPr>
        <p:spPr>
          <a:xfrm>
            <a:off x="1891903" y="5539133"/>
            <a:ext cx="8408194" cy="744836"/>
          </a:xfrm>
          <a:prstGeom prst="rect">
            <a:avLst/>
          </a:prstGeom>
        </p:spPr>
        <p:txBody>
          <a:bodyPr vert="horz" lIns="91440" tIns="45720" rIns="91440" bIns="45720" rtlCol="0" anchor="ctr">
            <a:normAutofit fontScale="92500"/>
          </a:bodyPr>
          <a:lstStyle/>
          <a:p>
            <a:pPr algn="ctr" defTabSz="914400">
              <a:lnSpc>
                <a:spcPct val="90000"/>
              </a:lnSpc>
              <a:spcBef>
                <a:spcPct val="0"/>
              </a:spcBef>
              <a:spcAft>
                <a:spcPts val="600"/>
              </a:spcAft>
            </a:pPr>
            <a:r>
              <a:rPr lang="en-US" sz="3100" dirty="0">
                <a:solidFill>
                  <a:prstClr val="black">
                    <a:lumMod val="85000"/>
                    <a:lumOff val="15000"/>
                  </a:prstClr>
                </a:solidFill>
                <a:latin typeface="Calibri Light" panose="020F0302020204030204"/>
              </a:rPr>
              <a:t>Use a KDD To Anchor Your Team Huddles &amp; Meetings </a:t>
            </a:r>
          </a:p>
          <a:p>
            <a:pPr algn="ctr" defTabSz="914400">
              <a:lnSpc>
                <a:spcPct val="90000"/>
              </a:lnSpc>
              <a:spcBef>
                <a:spcPct val="0"/>
              </a:spcBef>
              <a:spcAft>
                <a:spcPts val="600"/>
              </a:spcAft>
            </a:pPr>
            <a:endParaRPr lang="en-US" sz="3100" dirty="0">
              <a:solidFill>
                <a:prstClr val="black">
                  <a:lumMod val="85000"/>
                  <a:lumOff val="15000"/>
                </a:prstClr>
              </a:solidFill>
              <a:latin typeface="Calibri Light" panose="020F0302020204030204"/>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89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3F625C-CAE2-0D45-A454-B4B4C0DF9599}"/>
              </a:ext>
            </a:extLst>
          </p:cNvPr>
          <p:cNvSpPr txBox="1">
            <a:spLocks/>
          </p:cNvSpPr>
          <p:nvPr/>
        </p:nvSpPr>
        <p:spPr>
          <a:xfrm>
            <a:off x="390525" y="170419"/>
            <a:ext cx="2343150" cy="4763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dirty="0"/>
              <a:t>Summary</a:t>
            </a:r>
          </a:p>
        </p:txBody>
      </p:sp>
      <p:graphicFrame>
        <p:nvGraphicFramePr>
          <p:cNvPr id="45" name="Content Placeholder 2">
            <a:extLst>
              <a:ext uri="{FF2B5EF4-FFF2-40B4-BE49-F238E27FC236}">
                <a16:creationId xmlns:a16="http://schemas.microsoft.com/office/drawing/2014/main" id="{63B1B825-5036-492B-AE93-BCA4F6B2C194}"/>
              </a:ext>
            </a:extLst>
          </p:cNvPr>
          <p:cNvGraphicFramePr/>
          <p:nvPr>
            <p:extLst>
              <p:ext uri="{D42A27DB-BD31-4B8C-83A1-F6EECF244321}">
                <p14:modId xmlns:p14="http://schemas.microsoft.com/office/powerpoint/2010/main" val="1665542980"/>
              </p:ext>
            </p:extLst>
          </p:nvPr>
        </p:nvGraphicFramePr>
        <p:xfrm>
          <a:off x="838200" y="790575"/>
          <a:ext cx="10515600" cy="5591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57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BFAEF1-D77F-7C49-80A9-28E3CBDC354D}"/>
              </a:ext>
            </a:extLst>
          </p:cNvPr>
          <p:cNvSpPr txBox="1">
            <a:spLocks/>
          </p:cNvSpPr>
          <p:nvPr/>
        </p:nvSpPr>
        <p:spPr>
          <a:xfrm>
            <a:off x="1913468" y="-33516"/>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600"/>
              </a:spcAft>
              <a:buClrTx/>
              <a:buSzTx/>
              <a:tabLst/>
              <a:defRPr/>
            </a:pPr>
            <a:r>
              <a:rPr kumimoji="0" lang="en-US" sz="5400" b="0" i="0" u="none" strike="noStrike" kern="1200" cap="none" spc="0" normalizeH="0" baseline="0" noProof="0" dirty="0">
                <a:ln>
                  <a:noFill/>
                </a:ln>
                <a:solidFill>
                  <a:schemeClr val="tx1"/>
                </a:solidFill>
                <a:effectLst/>
                <a:uLnTx/>
                <a:uFillTx/>
                <a:latin typeface="+mj-lt"/>
                <a:ea typeface="+mj-ea"/>
                <a:cs typeface="+mj-cs"/>
              </a:rPr>
              <a:t>Resources</a:t>
            </a:r>
          </a:p>
        </p:txBody>
      </p:sp>
      <p:sp>
        <p:nvSpPr>
          <p:cNvPr id="15" name="Rectangle 14">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Open book outline">
            <a:extLst>
              <a:ext uri="{FF2B5EF4-FFF2-40B4-BE49-F238E27FC236}">
                <a16:creationId xmlns:a16="http://schemas.microsoft.com/office/drawing/2014/main" id="{B5F6B67E-CAA9-1246-925F-716DD4D45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636" y="172065"/>
            <a:ext cx="914400" cy="914400"/>
          </a:xfrm>
          <a:prstGeom prst="rect">
            <a:avLst/>
          </a:prstGeom>
        </p:spPr>
      </p:pic>
      <p:sp>
        <p:nvSpPr>
          <p:cNvPr id="9" name="TextBox 8">
            <a:extLst>
              <a:ext uri="{FF2B5EF4-FFF2-40B4-BE49-F238E27FC236}">
                <a16:creationId xmlns:a16="http://schemas.microsoft.com/office/drawing/2014/main" id="{E6E5F6DE-ECD5-E746-9AF8-809B5F6905A7}"/>
              </a:ext>
            </a:extLst>
          </p:cNvPr>
          <p:cNvSpPr txBox="1"/>
          <p:nvPr/>
        </p:nvSpPr>
        <p:spPr>
          <a:xfrm>
            <a:off x="1248572" y="1878644"/>
            <a:ext cx="10105228" cy="3939540"/>
          </a:xfrm>
          <a:prstGeom prst="rect">
            <a:avLst/>
          </a:prstGeom>
          <a:noFill/>
        </p:spPr>
        <p:txBody>
          <a:bodyPr wrap="square" rtlCol="0">
            <a:spAutoFit/>
          </a:bodyPr>
          <a:lstStyle/>
          <a:p>
            <a:r>
              <a:rPr lang="en-US" dirty="0"/>
              <a:t>Bennett B, Provost L. </a:t>
            </a:r>
            <a:r>
              <a:rPr lang="en-US" i="1" dirty="0"/>
              <a:t>Quality Progress</a:t>
            </a:r>
            <a:r>
              <a:rPr lang="en-US" dirty="0"/>
              <a:t>. July 2015.</a:t>
            </a:r>
          </a:p>
          <a:p>
            <a:endParaRPr lang="en-US" dirty="0"/>
          </a:p>
          <a:p>
            <a:r>
              <a:rPr lang="en-US" dirty="0" err="1"/>
              <a:t>Picarillo</a:t>
            </a:r>
            <a:r>
              <a:rPr lang="en-US" dirty="0"/>
              <a:t> A. Introduction to quality improvement tools. </a:t>
            </a:r>
            <a:r>
              <a:rPr lang="en-US" i="1" dirty="0"/>
              <a:t>J </a:t>
            </a:r>
            <a:r>
              <a:rPr lang="en-US" i="1" dirty="0" err="1"/>
              <a:t>Perinatol</a:t>
            </a:r>
            <a:r>
              <a:rPr lang="en-US" dirty="0"/>
              <a:t>. 2018;38:929-935.  </a:t>
            </a:r>
          </a:p>
          <a:p>
            <a:endParaRPr lang="en-US" dirty="0"/>
          </a:p>
          <a:p>
            <a:r>
              <a:rPr lang="en-US" dirty="0"/>
              <a:t>Examples of KDDs   </a:t>
            </a:r>
          </a:p>
          <a:p>
            <a:r>
              <a:rPr lang="en-US" dirty="0">
                <a:hlinkClick r:id="rId5"/>
              </a:rPr>
              <a:t>https://www.med.unc.edu/ihqi/programs/medical-student-scholarly-concentration/session-3-charters-a3s-driver-diagrams/</a:t>
            </a:r>
            <a:endParaRPr lang="en-US" dirty="0"/>
          </a:p>
          <a:p>
            <a:endParaRPr lang="en-US" dirty="0"/>
          </a:p>
          <a:p>
            <a:r>
              <a:rPr lang="en-US" dirty="0"/>
              <a:t>Intro to Driver Diagrams by Bob Lloyd (6:18)</a:t>
            </a:r>
          </a:p>
          <a:p>
            <a:r>
              <a:rPr lang="en-US" dirty="0">
                <a:hlinkClick r:id="rId6"/>
              </a:rPr>
              <a:t>http://www.ihi.org/education/IHIOpenSchool/resources/Pages/AudioandVideo/Whiteboard9.aspx</a:t>
            </a:r>
            <a:endParaRPr lang="en-US" dirty="0"/>
          </a:p>
          <a:p>
            <a:endParaRPr lang="en-US" sz="1600" dirty="0"/>
          </a:p>
          <a:p>
            <a:r>
              <a:rPr lang="en-US" dirty="0"/>
              <a:t>How Do You Use a Driver Diagram with Don </a:t>
            </a:r>
            <a:r>
              <a:rPr lang="en-US" dirty="0" err="1"/>
              <a:t>Goldmann</a:t>
            </a:r>
            <a:r>
              <a:rPr lang="en-US" dirty="0"/>
              <a:t> (6:37) </a:t>
            </a:r>
            <a:r>
              <a:rPr lang="en-US" dirty="0">
                <a:hlinkClick r:id="rId7"/>
              </a:rPr>
              <a:t>http://www.ihi.org/education/IHIOpenSchool/resources/Pages/Activities/GoldmannDriver.aspx</a:t>
            </a:r>
            <a:endParaRPr lang="en-US" dirty="0"/>
          </a:p>
          <a:p>
            <a:r>
              <a:rPr lang="en-US" dirty="0"/>
              <a:t> </a:t>
            </a:r>
          </a:p>
        </p:txBody>
      </p:sp>
    </p:spTree>
    <p:extLst>
      <p:ext uri="{BB962C8B-B14F-4D97-AF65-F5344CB8AC3E}">
        <p14:creationId xmlns:p14="http://schemas.microsoft.com/office/powerpoint/2010/main" val="68107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E7C8-BFD6-CB4D-AA21-0BBEAB9B4608}"/>
              </a:ext>
            </a:extLst>
          </p:cNvPr>
          <p:cNvSpPr>
            <a:spLocks noGrp="1"/>
          </p:cNvSpPr>
          <p:nvPr>
            <p:ph type="title"/>
          </p:nvPr>
        </p:nvSpPr>
        <p:spPr>
          <a:xfrm>
            <a:off x="600076" y="265321"/>
            <a:ext cx="7886700" cy="831431"/>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D8097600-4910-F44C-A49D-F71BD05EF11F}"/>
              </a:ext>
            </a:extLst>
          </p:cNvPr>
          <p:cNvSpPr>
            <a:spLocks noGrp="1"/>
          </p:cNvSpPr>
          <p:nvPr>
            <p:ph idx="1"/>
          </p:nvPr>
        </p:nvSpPr>
        <p:spPr>
          <a:xfrm>
            <a:off x="2152650" y="1825625"/>
            <a:ext cx="7886700" cy="4351338"/>
          </a:xfrm>
        </p:spPr>
        <p:txBody>
          <a:bodyPr anchor="ctr">
            <a:normAutofit/>
          </a:bodyPr>
          <a:lstStyle/>
          <a:p>
            <a:r>
              <a:rPr lang="en-US" dirty="0"/>
              <a:t>TEAM FORMATION</a:t>
            </a:r>
          </a:p>
        </p:txBody>
      </p:sp>
      <p:graphicFrame>
        <p:nvGraphicFramePr>
          <p:cNvPr id="4" name="Table 3">
            <a:extLst>
              <a:ext uri="{FF2B5EF4-FFF2-40B4-BE49-F238E27FC236}">
                <a16:creationId xmlns:a16="http://schemas.microsoft.com/office/drawing/2014/main" id="{229A18F9-1B15-AD47-AED1-4D3105553BC8}"/>
              </a:ext>
            </a:extLst>
          </p:cNvPr>
          <p:cNvGraphicFramePr>
            <a:graphicFrameLocks noGrp="1"/>
          </p:cNvGraphicFramePr>
          <p:nvPr>
            <p:extLst>
              <p:ext uri="{D42A27DB-BD31-4B8C-83A1-F6EECF244321}">
                <p14:modId xmlns:p14="http://schemas.microsoft.com/office/powerpoint/2010/main" val="2302678728"/>
              </p:ext>
            </p:extLst>
          </p:nvPr>
        </p:nvGraphicFramePr>
        <p:xfrm>
          <a:off x="595313" y="1011145"/>
          <a:ext cx="11001374" cy="4711967"/>
        </p:xfrm>
        <a:graphic>
          <a:graphicData uri="http://schemas.openxmlformats.org/drawingml/2006/table">
            <a:tbl>
              <a:tblPr firstRow="1" firstCol="1" bandRow="1">
                <a:tableStyleId>{1FECB4D8-DB02-4DC6-A0A2-4F2EBAE1DC90}</a:tableStyleId>
              </a:tblPr>
              <a:tblGrid>
                <a:gridCol w="5843587">
                  <a:extLst>
                    <a:ext uri="{9D8B030D-6E8A-4147-A177-3AD203B41FA5}">
                      <a16:colId xmlns:a16="http://schemas.microsoft.com/office/drawing/2014/main" val="4098875490"/>
                    </a:ext>
                  </a:extLst>
                </a:gridCol>
                <a:gridCol w="5157787">
                  <a:extLst>
                    <a:ext uri="{9D8B030D-6E8A-4147-A177-3AD203B41FA5}">
                      <a16:colId xmlns:a16="http://schemas.microsoft.com/office/drawing/2014/main" val="1409788209"/>
                    </a:ext>
                  </a:extLst>
                </a:gridCol>
              </a:tblGrid>
              <a:tr h="537853">
                <a:tc>
                  <a:txBody>
                    <a:bodyPr/>
                    <a:lstStyle/>
                    <a:p>
                      <a:pPr marL="0" marR="0">
                        <a:lnSpc>
                          <a:spcPct val="115000"/>
                        </a:lnSpc>
                        <a:spcBef>
                          <a:spcPts val="0"/>
                        </a:spcBef>
                        <a:spcAft>
                          <a:spcPts val="0"/>
                        </a:spcAft>
                      </a:pPr>
                      <a:r>
                        <a:rPr lang="en-US" sz="2000" dirty="0">
                          <a:effectLst/>
                          <a:latin typeface="+mn-lt"/>
                        </a:rPr>
                        <a:t>ACTIVITY</a:t>
                      </a:r>
                      <a:endParaRPr lang="en-US" sz="2000" dirty="0">
                        <a:effectLst/>
                        <a:latin typeface="+mn-lt"/>
                        <a:ea typeface="Calibri" panose="020F0502020204030204" pitchFamily="34" charset="0"/>
                      </a:endParaRPr>
                    </a:p>
                  </a:txBody>
                  <a:tcPr marL="68347" marR="68347" marT="0" marB="0"/>
                </a:tc>
                <a:tc>
                  <a:txBody>
                    <a:bodyPr/>
                    <a:lstStyle/>
                    <a:p>
                      <a:pPr marL="0" marR="0">
                        <a:lnSpc>
                          <a:spcPct val="115000"/>
                        </a:lnSpc>
                        <a:spcBef>
                          <a:spcPts val="0"/>
                        </a:spcBef>
                        <a:spcAft>
                          <a:spcPts val="0"/>
                        </a:spcAft>
                      </a:pPr>
                      <a:r>
                        <a:rPr lang="en-US" sz="2000" dirty="0">
                          <a:effectLst/>
                          <a:latin typeface="+mn-lt"/>
                        </a:rPr>
                        <a:t>MATERIALS</a:t>
                      </a:r>
                      <a:endParaRPr lang="en-US" sz="2000"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231099566"/>
                  </a:ext>
                </a:extLst>
              </a:tr>
              <a:tr h="129284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i="0" kern="1200" dirty="0">
                          <a:effectLst/>
                          <a:latin typeface="+mn-lt"/>
                          <a:cs typeface="Calibri Light" panose="020F0302020204030204" pitchFamily="34" charset="0"/>
                        </a:rPr>
                        <a:t>If using an already developed KDD … </a:t>
                      </a:r>
                      <a:r>
                        <a:rPr lang="en-US" sz="1800" b="1" i="0" dirty="0">
                          <a:effectLst/>
                          <a:latin typeface="+mn-lt"/>
                          <a:ea typeface="Calibri" panose="020F0502020204030204" pitchFamily="34" charset="0"/>
                          <a:cs typeface="Calibri Light" panose="020F0302020204030204" pitchFamily="34" charset="0"/>
                        </a:rPr>
                        <a:t>Review project level KDD as a TEAM  </a:t>
                      </a:r>
                      <a:r>
                        <a:rPr lang="en-US" sz="1800" b="1" i="0" kern="1200" dirty="0">
                          <a:effectLst/>
                          <a:latin typeface="+mn-lt"/>
                          <a:cs typeface="Calibri Light" panose="020F0302020204030204" pitchFamily="34" charset="0"/>
                        </a:rPr>
                        <a:t>Identify local drivers that are missing and adapt the project KDD to your local context. </a:t>
                      </a:r>
                    </a:p>
                  </a:txBody>
                  <a:tcPr marL="68347" marR="68347" marT="0" marB="0"/>
                </a:tc>
                <a:tc>
                  <a:txBody>
                    <a:bodyPr/>
                    <a:lstStyle/>
                    <a:p>
                      <a:pPr marL="0" marR="0">
                        <a:lnSpc>
                          <a:spcPct val="115000"/>
                        </a:lnSpc>
                        <a:spcBef>
                          <a:spcPts val="0"/>
                        </a:spcBef>
                        <a:spcAft>
                          <a:spcPts val="0"/>
                        </a:spcAft>
                      </a:pPr>
                      <a:r>
                        <a:rPr lang="en-US" sz="1800" b="0" u="none" dirty="0">
                          <a:effectLst/>
                          <a:latin typeface="+mn-lt"/>
                          <a:ea typeface="Calibri" panose="020F0502020204030204" pitchFamily="34" charset="0"/>
                        </a:rPr>
                        <a:t>Project Level KDD (if applicable)</a:t>
                      </a:r>
                    </a:p>
                    <a:p>
                      <a:pPr marL="0" marR="0">
                        <a:lnSpc>
                          <a:spcPct val="115000"/>
                        </a:lnSpc>
                        <a:spcBef>
                          <a:spcPts val="0"/>
                        </a:spcBef>
                        <a:spcAft>
                          <a:spcPts val="0"/>
                        </a:spcAft>
                      </a:pPr>
                      <a:endParaRPr lang="en-US" sz="1800" b="0" u="none" dirty="0">
                        <a:effectLst/>
                        <a:latin typeface="+mn-lt"/>
                        <a:ea typeface="Calibri" panose="020F0502020204030204" pitchFamily="34" charset="0"/>
                      </a:endParaRPr>
                    </a:p>
                    <a:p>
                      <a:pPr marL="0" marR="0">
                        <a:lnSpc>
                          <a:spcPct val="115000"/>
                        </a:lnSpc>
                        <a:spcBef>
                          <a:spcPts val="0"/>
                        </a:spcBef>
                        <a:spcAft>
                          <a:spcPts val="0"/>
                        </a:spcAft>
                      </a:pPr>
                      <a:r>
                        <a:rPr lang="en-US" sz="1800" b="0" u="none" dirty="0">
                          <a:effectLst/>
                          <a:latin typeface="+mn-lt"/>
                          <a:ea typeface="Calibri" panose="020F0502020204030204" pitchFamily="34" charset="0"/>
                        </a:rPr>
                        <a:t>Review How To Develop a KDD micro lesson</a:t>
                      </a:r>
                    </a:p>
                    <a:p>
                      <a:pPr marL="0" marR="0">
                        <a:lnSpc>
                          <a:spcPct val="115000"/>
                        </a:lnSpc>
                        <a:spcBef>
                          <a:spcPts val="0"/>
                        </a:spcBef>
                        <a:spcAft>
                          <a:spcPts val="0"/>
                        </a:spcAft>
                      </a:pPr>
                      <a:endParaRPr lang="en-US" sz="1800" b="0" u="none"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591126480"/>
                  </a:ext>
                </a:extLst>
              </a:tr>
              <a:tr h="1583749">
                <a:tc>
                  <a:txBody>
                    <a:bodyPr/>
                    <a:lstStyle/>
                    <a:p>
                      <a:pPr marL="0" marR="0">
                        <a:lnSpc>
                          <a:spcPct val="115000"/>
                        </a:lnSpc>
                        <a:spcBef>
                          <a:spcPts val="0"/>
                        </a:spcBef>
                        <a:spcAft>
                          <a:spcPts val="0"/>
                        </a:spcAft>
                      </a:pPr>
                      <a:r>
                        <a:rPr lang="en-US" sz="1800" b="1" i="0" dirty="0">
                          <a:effectLst/>
                          <a:latin typeface="+mn-lt"/>
                          <a:cs typeface="Calibri Light" panose="020F0302020204030204" pitchFamily="34" charset="0"/>
                        </a:rPr>
                        <a:t>Prioritize which change ideas are likely highest impact AND low hanging fruit (easy to improve)</a:t>
                      </a:r>
                    </a:p>
                    <a:p>
                      <a:pPr marL="0" marR="0">
                        <a:lnSpc>
                          <a:spcPct val="115000"/>
                        </a:lnSpc>
                        <a:spcBef>
                          <a:spcPts val="0"/>
                        </a:spcBef>
                        <a:spcAft>
                          <a:spcPts val="0"/>
                        </a:spcAft>
                      </a:pPr>
                      <a:r>
                        <a:rPr lang="en-US" sz="1800" b="1" i="0" dirty="0">
                          <a:effectLst/>
                          <a:latin typeface="+mn-lt"/>
                          <a:cs typeface="Calibri Light" panose="020F0302020204030204" pitchFamily="34" charset="0"/>
                        </a:rPr>
                        <a:t> </a:t>
                      </a:r>
                      <a:endParaRPr lang="en-US" sz="1800" b="1" i="0" dirty="0">
                        <a:effectLst/>
                        <a:latin typeface="+mn-lt"/>
                        <a:ea typeface="Calibri" panose="020F0502020204030204" pitchFamily="34" charset="0"/>
                        <a:cs typeface="Calibri Light" panose="020F0302020204030204" pitchFamily="34" charset="0"/>
                      </a:endParaRPr>
                    </a:p>
                  </a:txBody>
                  <a:tcPr marL="68347" marR="68347" marT="0" marB="0"/>
                </a:tc>
                <a:tc>
                  <a:txBody>
                    <a:bodyPr/>
                    <a:lstStyle/>
                    <a:p>
                      <a:pPr marL="11113" indent="0" algn="l">
                        <a:tabLst/>
                      </a:pPr>
                      <a:r>
                        <a:rPr lang="en-US" sz="1800" b="0" i="0" u="none" dirty="0">
                          <a:effectLst/>
                          <a:latin typeface="+mn-lt"/>
                          <a:cs typeface="Calibri Light" panose="020F0302020204030204" pitchFamily="34" charset="0"/>
                        </a:rPr>
                        <a:t>Review </a:t>
                      </a:r>
                      <a:r>
                        <a:rPr lang="en-US" sz="1800" b="0" dirty="0">
                          <a:latin typeface="+mn-lt"/>
                        </a:rPr>
                        <a:t>Prioritizing Change Ideas &amp; PDSAs Using the Pareto Principle </a:t>
                      </a:r>
                      <a:r>
                        <a:rPr lang="en-US" sz="1800" b="0" i="0" u="none" dirty="0">
                          <a:effectLst/>
                          <a:latin typeface="+mn-lt"/>
                          <a:cs typeface="Calibri Light" panose="020F0302020204030204" pitchFamily="34" charset="0"/>
                        </a:rPr>
                        <a:t>micro-lesson (optional)</a:t>
                      </a:r>
                    </a:p>
                    <a:p>
                      <a:pPr marL="0" marR="0">
                        <a:lnSpc>
                          <a:spcPct val="115000"/>
                        </a:lnSpc>
                        <a:spcBef>
                          <a:spcPts val="0"/>
                        </a:spcBef>
                        <a:spcAft>
                          <a:spcPts val="0"/>
                        </a:spcAft>
                      </a:pPr>
                      <a:r>
                        <a:rPr lang="en-US" sz="1800" b="0" i="0" u="none" dirty="0">
                          <a:effectLst/>
                          <a:latin typeface="+mn-lt"/>
                          <a:ea typeface="Calibri" panose="020F0502020204030204" pitchFamily="34" charset="0"/>
                          <a:cs typeface="Calibri Light" panose="020F0302020204030204" pitchFamily="34" charset="0"/>
                        </a:rPr>
                        <a:t>IHI Video (optional)</a:t>
                      </a:r>
                    </a:p>
                  </a:txBody>
                  <a:tcPr marL="68347" marR="68347" marT="0" marB="0"/>
                </a:tc>
                <a:extLst>
                  <a:ext uri="{0D108BD9-81ED-4DB2-BD59-A6C34878D82A}">
                    <a16:rowId xmlns:a16="http://schemas.microsoft.com/office/drawing/2014/main" val="3540372471"/>
                  </a:ext>
                </a:extLst>
              </a:tr>
              <a:tr h="1297516">
                <a:tc>
                  <a:txBody>
                    <a:bodyPr/>
                    <a:lstStyle/>
                    <a:p>
                      <a:pPr marL="0" marR="0" algn="l" defTabSz="914400" rtl="0" eaLnBrk="1" latinLnBrk="0" hangingPunct="1">
                        <a:lnSpc>
                          <a:spcPct val="115000"/>
                        </a:lnSpc>
                        <a:spcBef>
                          <a:spcPts val="0"/>
                        </a:spcBef>
                        <a:spcAft>
                          <a:spcPts val="0"/>
                        </a:spcAft>
                      </a:pPr>
                      <a:r>
                        <a:rPr lang="en-US" sz="1800" b="1" i="0" kern="1200" dirty="0">
                          <a:solidFill>
                            <a:schemeClr val="tx1"/>
                          </a:solidFill>
                          <a:effectLst/>
                          <a:latin typeface="+mn-lt"/>
                          <a:ea typeface="+mn-ea"/>
                          <a:cs typeface="Calibri Light" panose="020F0302020204030204" pitchFamily="34" charset="0"/>
                        </a:rPr>
                        <a:t>Share your project KDD with your QI team and other members of your care team.</a:t>
                      </a:r>
                    </a:p>
                  </a:txBody>
                  <a:tcPr marL="68347" marR="68347" marT="0" marB="0"/>
                </a:tc>
                <a:tc>
                  <a:txBody>
                    <a:bodyPr/>
                    <a:lstStyle/>
                    <a:p>
                      <a:pPr marL="0" marR="0">
                        <a:lnSpc>
                          <a:spcPct val="115000"/>
                        </a:lnSpc>
                        <a:spcBef>
                          <a:spcPts val="0"/>
                        </a:spcBef>
                        <a:spcAft>
                          <a:spcPts val="0"/>
                        </a:spcAft>
                      </a:pPr>
                      <a:r>
                        <a:rPr lang="en-US" sz="1800" b="0" i="0" u="none" kern="1200" dirty="0">
                          <a:solidFill>
                            <a:schemeClr val="dk1"/>
                          </a:solidFill>
                          <a:effectLst/>
                          <a:latin typeface="+mn-lt"/>
                          <a:ea typeface="+mn-ea"/>
                          <a:cs typeface="Calibri Light" panose="020F0302020204030204" pitchFamily="34" charset="0"/>
                        </a:rPr>
                        <a:t>Post it, get feedback, incorporate good ideas. </a:t>
                      </a:r>
                    </a:p>
                  </a:txBody>
                  <a:tcPr marL="68347" marR="68347" marT="0" marB="0"/>
                </a:tc>
                <a:extLst>
                  <a:ext uri="{0D108BD9-81ED-4DB2-BD59-A6C34878D82A}">
                    <a16:rowId xmlns:a16="http://schemas.microsoft.com/office/drawing/2014/main" val="3648614853"/>
                  </a:ext>
                </a:extLst>
              </a:tr>
            </a:tbl>
          </a:graphicData>
        </a:graphic>
      </p:graphicFrame>
    </p:spTree>
    <p:extLst>
      <p:ext uri="{BB962C8B-B14F-4D97-AF65-F5344CB8AC3E}">
        <p14:creationId xmlns:p14="http://schemas.microsoft.com/office/powerpoint/2010/main" val="356628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F56AA0E-236E-824B-A2E5-6D172A8D9C1F}"/>
              </a:ext>
            </a:extLst>
          </p:cNvPr>
          <p:cNvSpPr txBox="1">
            <a:spLocks/>
          </p:cNvSpPr>
          <p:nvPr/>
        </p:nvSpPr>
        <p:spPr>
          <a:xfrm>
            <a:off x="388587" y="1825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dirty="0">
                <a:solidFill>
                  <a:prstClr val="black"/>
                </a:solidFill>
                <a:latin typeface="Calibri Light" panose="020F0302020204030204"/>
              </a:rPr>
              <a:t>Learning Objectives</a:t>
            </a:r>
            <a:endParaRPr lang="en-US" sz="1800" dirty="0">
              <a:solidFill>
                <a:prstClr val="black"/>
              </a:solidFill>
              <a:latin typeface="Calibri Light" panose="020F0302020204030204"/>
            </a:endParaRPr>
          </a:p>
        </p:txBody>
      </p:sp>
      <p:graphicFrame>
        <p:nvGraphicFramePr>
          <p:cNvPr id="50" name="Content Placeholder 2">
            <a:extLst>
              <a:ext uri="{FF2B5EF4-FFF2-40B4-BE49-F238E27FC236}">
                <a16:creationId xmlns:a16="http://schemas.microsoft.com/office/drawing/2014/main" id="{766F4037-217F-43A3-AB20-982CBB18BC0B}"/>
              </a:ext>
            </a:extLst>
          </p:cNvPr>
          <p:cNvGraphicFramePr/>
          <p:nvPr>
            <p:extLst>
              <p:ext uri="{D42A27DB-BD31-4B8C-83A1-F6EECF244321}">
                <p14:modId xmlns:p14="http://schemas.microsoft.com/office/powerpoint/2010/main" val="773766653"/>
              </p:ext>
            </p:extLst>
          </p:nvPr>
        </p:nvGraphicFramePr>
        <p:xfrm>
          <a:off x="534074" y="1391830"/>
          <a:ext cx="11150825" cy="478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660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BFAEF1-D77F-7C49-80A9-28E3CBDC354D}"/>
              </a:ext>
            </a:extLst>
          </p:cNvPr>
          <p:cNvSpPr txBox="1">
            <a:spLocks/>
          </p:cNvSpPr>
          <p:nvPr/>
        </p:nvSpPr>
        <p:spPr>
          <a:xfrm>
            <a:off x="384740" y="-160962"/>
            <a:ext cx="9397755" cy="10149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dirty="0">
                <a:solidFill>
                  <a:prstClr val="black"/>
                </a:solidFill>
              </a:rPr>
              <a:t>What is a Key Driver Diagram (KDD)?</a:t>
            </a:r>
            <a:endParaRPr lang="en-US" dirty="0"/>
          </a:p>
        </p:txBody>
      </p:sp>
      <p:grpSp>
        <p:nvGrpSpPr>
          <p:cNvPr id="9" name="Group 8">
            <a:extLst>
              <a:ext uri="{FF2B5EF4-FFF2-40B4-BE49-F238E27FC236}">
                <a16:creationId xmlns:a16="http://schemas.microsoft.com/office/drawing/2014/main" id="{77938733-C9CD-4F45-9096-FE7D57AC2088}"/>
              </a:ext>
            </a:extLst>
          </p:cNvPr>
          <p:cNvGrpSpPr/>
          <p:nvPr/>
        </p:nvGrpSpPr>
        <p:grpSpPr>
          <a:xfrm>
            <a:off x="1028700" y="1092200"/>
            <a:ext cx="10388600" cy="5206084"/>
            <a:chOff x="628650" y="1299990"/>
            <a:chExt cx="7886700" cy="4983800"/>
          </a:xfrm>
        </p:grpSpPr>
        <p:sp>
          <p:nvSpPr>
            <p:cNvPr id="10" name="Freeform 9">
              <a:extLst>
                <a:ext uri="{FF2B5EF4-FFF2-40B4-BE49-F238E27FC236}">
                  <a16:creationId xmlns:a16="http://schemas.microsoft.com/office/drawing/2014/main" id="{6771B8A1-5ACB-F14B-8671-F63D3F8450B8}"/>
                </a:ext>
              </a:extLst>
            </p:cNvPr>
            <p:cNvSpPr/>
            <p:nvPr/>
          </p:nvSpPr>
          <p:spPr>
            <a:xfrm>
              <a:off x="628650" y="1299990"/>
              <a:ext cx="6532314"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0" rIns="548640" bIns="123554" numCol="1" spcCol="1270" anchor="ctr" anchorCtr="0">
              <a:noAutofit/>
            </a:bodyPr>
            <a:lstStyle/>
            <a:p>
              <a:pPr defTabSz="1066800">
                <a:lnSpc>
                  <a:spcPct val="90000"/>
                </a:lnSpc>
                <a:spcBef>
                  <a:spcPct val="0"/>
                </a:spcBef>
                <a:spcAft>
                  <a:spcPct val="35000"/>
                </a:spcAft>
              </a:pPr>
              <a:r>
                <a:rPr lang="en-US" sz="3200" dirty="0"/>
                <a:t>Improvement Tool</a:t>
              </a:r>
            </a:p>
          </p:txBody>
        </p:sp>
        <p:sp>
          <p:nvSpPr>
            <p:cNvPr id="11" name="Freeform 10">
              <a:extLst>
                <a:ext uri="{FF2B5EF4-FFF2-40B4-BE49-F238E27FC236}">
                  <a16:creationId xmlns:a16="http://schemas.microsoft.com/office/drawing/2014/main" id="{0569F0F0-F544-EC4E-A9AB-599972466DD1}"/>
                </a:ext>
              </a:extLst>
            </p:cNvPr>
            <p:cNvSpPr/>
            <p:nvPr/>
          </p:nvSpPr>
          <p:spPr>
            <a:xfrm>
              <a:off x="1157058" y="2595778"/>
              <a:ext cx="6309360"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2122154"/>
                <a:satOff val="3600"/>
                <a:lumOff val="-131"/>
                <a:alphaOff val="0"/>
              </a:schemeClr>
            </a:fillRef>
            <a:effectRef idx="0">
              <a:schemeClr val="accent2">
                <a:hueOff val="2122154"/>
                <a:satOff val="3600"/>
                <a:lumOff val="-131"/>
                <a:alphaOff val="0"/>
              </a:schemeClr>
            </a:effectRef>
            <a:fontRef idx="minor">
              <a:schemeClr val="lt1"/>
            </a:fontRef>
          </p:style>
          <p:txBody>
            <a:bodyPr spcFirstLastPara="0" vert="horz" wrap="square" lIns="123554" tIns="123554" rIns="1364647" bIns="123554" numCol="1" spcCol="1270" anchor="ctr" anchorCtr="0">
              <a:noAutofit/>
            </a:bodyPr>
            <a:lstStyle/>
            <a:p>
              <a:pPr defTabSz="1066800">
                <a:lnSpc>
                  <a:spcPct val="90000"/>
                </a:lnSpc>
                <a:spcBef>
                  <a:spcPct val="0"/>
                </a:spcBef>
                <a:spcAft>
                  <a:spcPct val="35000"/>
                </a:spcAft>
              </a:pPr>
              <a:r>
                <a:rPr lang="en-US" sz="3200" dirty="0"/>
                <a:t>Visual Representation of Your Theory of Improvement</a:t>
              </a:r>
            </a:p>
          </p:txBody>
        </p:sp>
        <p:sp>
          <p:nvSpPr>
            <p:cNvPr id="13" name="Freeform 12">
              <a:extLst>
                <a:ext uri="{FF2B5EF4-FFF2-40B4-BE49-F238E27FC236}">
                  <a16:creationId xmlns:a16="http://schemas.microsoft.com/office/drawing/2014/main" id="{D031AE09-4BB5-A042-BE3C-FE7C04292875}"/>
                </a:ext>
              </a:extLst>
            </p:cNvPr>
            <p:cNvSpPr/>
            <p:nvPr/>
          </p:nvSpPr>
          <p:spPr>
            <a:xfrm>
              <a:off x="1677581" y="3891566"/>
              <a:ext cx="6309360"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4244308"/>
                <a:satOff val="7200"/>
                <a:lumOff val="-261"/>
                <a:alphaOff val="0"/>
              </a:schemeClr>
            </a:fillRef>
            <a:effectRef idx="0">
              <a:schemeClr val="accent2">
                <a:hueOff val="4244308"/>
                <a:satOff val="7200"/>
                <a:lumOff val="-261"/>
                <a:alphaOff val="0"/>
              </a:schemeClr>
            </a:effectRef>
            <a:fontRef idx="minor">
              <a:schemeClr val="lt1"/>
            </a:fontRef>
          </p:style>
          <p:txBody>
            <a:bodyPr spcFirstLastPara="0" vert="horz" wrap="square" lIns="123554" tIns="123554" rIns="1356760" bIns="123554" numCol="1" spcCol="1270" anchor="ctr" anchorCtr="0">
              <a:noAutofit/>
            </a:bodyPr>
            <a:lstStyle/>
            <a:p>
              <a:pPr defTabSz="1066800">
                <a:lnSpc>
                  <a:spcPct val="90000"/>
                </a:lnSpc>
                <a:spcBef>
                  <a:spcPct val="0"/>
                </a:spcBef>
                <a:spcAft>
                  <a:spcPct val="35000"/>
                </a:spcAft>
              </a:pPr>
              <a:r>
                <a:rPr lang="en-US" sz="3200" dirty="0"/>
                <a:t>What Drives Desired Outcomes?</a:t>
              </a:r>
            </a:p>
          </p:txBody>
        </p:sp>
        <p:sp>
          <p:nvSpPr>
            <p:cNvPr id="14" name="Freeform 13">
              <a:extLst>
                <a:ext uri="{FF2B5EF4-FFF2-40B4-BE49-F238E27FC236}">
                  <a16:creationId xmlns:a16="http://schemas.microsoft.com/office/drawing/2014/main" id="{EF04762F-8CC0-5C47-AA76-AB259952367F}"/>
                </a:ext>
              </a:extLst>
            </p:cNvPr>
            <p:cNvSpPr/>
            <p:nvPr/>
          </p:nvSpPr>
          <p:spPr>
            <a:xfrm>
              <a:off x="2205990" y="5187354"/>
              <a:ext cx="6309360"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6366461"/>
                <a:satOff val="10800"/>
                <a:lumOff val="-392"/>
                <a:alphaOff val="0"/>
              </a:schemeClr>
            </a:fillRef>
            <a:effectRef idx="0">
              <a:schemeClr val="accent2">
                <a:hueOff val="6366461"/>
                <a:satOff val="10800"/>
                <a:lumOff val="-392"/>
                <a:alphaOff val="0"/>
              </a:schemeClr>
            </a:effectRef>
            <a:fontRef idx="minor">
              <a:schemeClr val="lt1"/>
            </a:fontRef>
          </p:style>
          <p:txBody>
            <a:bodyPr spcFirstLastPara="0" vert="horz" wrap="square" lIns="123554" tIns="123554" rIns="1364647" bIns="123554" numCol="1" spcCol="1270" anchor="ctr" anchorCtr="0">
              <a:noAutofit/>
            </a:bodyPr>
            <a:lstStyle/>
            <a:p>
              <a:pPr defTabSz="1066800">
                <a:lnSpc>
                  <a:spcPct val="90000"/>
                </a:lnSpc>
                <a:spcBef>
                  <a:spcPct val="0"/>
                </a:spcBef>
                <a:spcAft>
                  <a:spcPct val="35000"/>
                </a:spcAft>
              </a:pPr>
              <a:r>
                <a:rPr lang="en-US" sz="3200" dirty="0"/>
                <a:t>What Gets in the Way of Desired Outcomes?</a:t>
              </a:r>
            </a:p>
          </p:txBody>
        </p:sp>
        <p:sp>
          <p:nvSpPr>
            <p:cNvPr id="15" name="Freeform 14">
              <a:extLst>
                <a:ext uri="{FF2B5EF4-FFF2-40B4-BE49-F238E27FC236}">
                  <a16:creationId xmlns:a16="http://schemas.microsoft.com/office/drawing/2014/main" id="{661B1530-E5DF-5142-AB14-D897B8B7E2B4}"/>
                </a:ext>
              </a:extLst>
            </p:cNvPr>
            <p:cNvSpPr/>
            <p:nvPr/>
          </p:nvSpPr>
          <p:spPr>
            <a:xfrm>
              <a:off x="6225326" y="2139760"/>
              <a:ext cx="712683" cy="712683"/>
            </a:xfrm>
            <a:custGeom>
              <a:avLst/>
              <a:gdLst>
                <a:gd name="connsiteX0" fmla="*/ 0 w 712683"/>
                <a:gd name="connsiteY0" fmla="*/ 391976 h 712683"/>
                <a:gd name="connsiteX1" fmla="*/ 160354 w 712683"/>
                <a:gd name="connsiteY1" fmla="*/ 391976 h 712683"/>
                <a:gd name="connsiteX2" fmla="*/ 160354 w 712683"/>
                <a:gd name="connsiteY2" fmla="*/ 0 h 712683"/>
                <a:gd name="connsiteX3" fmla="*/ 552329 w 712683"/>
                <a:gd name="connsiteY3" fmla="*/ 0 h 712683"/>
                <a:gd name="connsiteX4" fmla="*/ 552329 w 712683"/>
                <a:gd name="connsiteY4" fmla="*/ 391976 h 712683"/>
                <a:gd name="connsiteX5" fmla="*/ 712683 w 712683"/>
                <a:gd name="connsiteY5" fmla="*/ 391976 h 712683"/>
                <a:gd name="connsiteX6" fmla="*/ 356342 w 712683"/>
                <a:gd name="connsiteY6" fmla="*/ 712683 h 712683"/>
                <a:gd name="connsiteX7" fmla="*/ 0 w 712683"/>
                <a:gd name="connsiteY7" fmla="*/ 391976 h 7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683" h="712683">
                  <a:moveTo>
                    <a:pt x="0" y="391976"/>
                  </a:moveTo>
                  <a:lnTo>
                    <a:pt x="160354" y="391976"/>
                  </a:lnTo>
                  <a:lnTo>
                    <a:pt x="160354" y="0"/>
                  </a:lnTo>
                  <a:lnTo>
                    <a:pt x="552329" y="0"/>
                  </a:lnTo>
                  <a:lnTo>
                    <a:pt x="552329" y="391976"/>
                  </a:lnTo>
                  <a:lnTo>
                    <a:pt x="712683" y="391976"/>
                  </a:lnTo>
                  <a:lnTo>
                    <a:pt x="356342" y="712683"/>
                  </a:lnTo>
                  <a:lnTo>
                    <a:pt x="0" y="391976"/>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0994" tIns="40640" rIns="200994" bIns="217029" numCol="1" spcCol="1270" anchor="ctr" anchorCtr="0">
              <a:noAutofit/>
            </a:bodyPr>
            <a:lstStyle/>
            <a:p>
              <a:pPr algn="ctr" defTabSz="1422400">
                <a:lnSpc>
                  <a:spcPct val="90000"/>
                </a:lnSpc>
                <a:spcBef>
                  <a:spcPct val="0"/>
                </a:spcBef>
                <a:spcAft>
                  <a:spcPct val="35000"/>
                </a:spcAft>
              </a:pPr>
              <a:endParaRPr lang="en-US" sz="3200" dirty="0"/>
            </a:p>
          </p:txBody>
        </p:sp>
        <p:sp>
          <p:nvSpPr>
            <p:cNvPr id="16" name="Freeform 15">
              <a:extLst>
                <a:ext uri="{FF2B5EF4-FFF2-40B4-BE49-F238E27FC236}">
                  <a16:creationId xmlns:a16="http://schemas.microsoft.com/office/drawing/2014/main" id="{4058A04C-EF1B-9F49-93A7-D703B9E1A756}"/>
                </a:ext>
              </a:extLst>
            </p:cNvPr>
            <p:cNvSpPr/>
            <p:nvPr/>
          </p:nvSpPr>
          <p:spPr>
            <a:xfrm>
              <a:off x="6753735" y="3435548"/>
              <a:ext cx="712683" cy="712683"/>
            </a:xfrm>
            <a:custGeom>
              <a:avLst/>
              <a:gdLst>
                <a:gd name="connsiteX0" fmla="*/ 0 w 712683"/>
                <a:gd name="connsiteY0" fmla="*/ 391976 h 712683"/>
                <a:gd name="connsiteX1" fmla="*/ 160354 w 712683"/>
                <a:gd name="connsiteY1" fmla="*/ 391976 h 712683"/>
                <a:gd name="connsiteX2" fmla="*/ 160354 w 712683"/>
                <a:gd name="connsiteY2" fmla="*/ 0 h 712683"/>
                <a:gd name="connsiteX3" fmla="*/ 552329 w 712683"/>
                <a:gd name="connsiteY3" fmla="*/ 0 h 712683"/>
                <a:gd name="connsiteX4" fmla="*/ 552329 w 712683"/>
                <a:gd name="connsiteY4" fmla="*/ 391976 h 712683"/>
                <a:gd name="connsiteX5" fmla="*/ 712683 w 712683"/>
                <a:gd name="connsiteY5" fmla="*/ 391976 h 712683"/>
                <a:gd name="connsiteX6" fmla="*/ 356342 w 712683"/>
                <a:gd name="connsiteY6" fmla="*/ 712683 h 712683"/>
                <a:gd name="connsiteX7" fmla="*/ 0 w 712683"/>
                <a:gd name="connsiteY7" fmla="*/ 391976 h 7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683" h="712683">
                  <a:moveTo>
                    <a:pt x="0" y="391976"/>
                  </a:moveTo>
                  <a:lnTo>
                    <a:pt x="160354" y="391976"/>
                  </a:lnTo>
                  <a:lnTo>
                    <a:pt x="160354" y="0"/>
                  </a:lnTo>
                  <a:lnTo>
                    <a:pt x="552329" y="0"/>
                  </a:lnTo>
                  <a:lnTo>
                    <a:pt x="552329" y="391976"/>
                  </a:lnTo>
                  <a:lnTo>
                    <a:pt x="712683" y="391976"/>
                  </a:lnTo>
                  <a:lnTo>
                    <a:pt x="356342" y="712683"/>
                  </a:lnTo>
                  <a:lnTo>
                    <a:pt x="0" y="391976"/>
                  </a:lnTo>
                  <a:close/>
                </a:path>
              </a:pathLst>
            </a:custGeom>
          </p:spPr>
          <p:style>
            <a:lnRef idx="2">
              <a:schemeClr val="accent2">
                <a:tint val="40000"/>
                <a:alpha val="90000"/>
                <a:hueOff val="3138028"/>
                <a:satOff val="4888"/>
                <a:lumOff val="280"/>
                <a:alphaOff val="0"/>
              </a:schemeClr>
            </a:lnRef>
            <a:fillRef idx="1">
              <a:schemeClr val="accent2">
                <a:tint val="40000"/>
                <a:alpha val="90000"/>
                <a:hueOff val="3138028"/>
                <a:satOff val="4888"/>
                <a:lumOff val="280"/>
                <a:alphaOff val="0"/>
              </a:schemeClr>
            </a:fillRef>
            <a:effectRef idx="0">
              <a:schemeClr val="accent2">
                <a:tint val="40000"/>
                <a:alpha val="90000"/>
                <a:hueOff val="3138028"/>
                <a:satOff val="4888"/>
                <a:lumOff val="280"/>
                <a:alphaOff val="0"/>
              </a:schemeClr>
            </a:effectRef>
            <a:fontRef idx="minor">
              <a:schemeClr val="dk1">
                <a:hueOff val="0"/>
                <a:satOff val="0"/>
                <a:lumOff val="0"/>
                <a:alphaOff val="0"/>
              </a:schemeClr>
            </a:fontRef>
          </p:style>
          <p:txBody>
            <a:bodyPr spcFirstLastPara="0" vert="horz" wrap="square" lIns="200994" tIns="40640" rIns="200994" bIns="217029" numCol="1" spcCol="1270" anchor="ctr" anchorCtr="0">
              <a:noAutofit/>
            </a:bodyPr>
            <a:lstStyle/>
            <a:p>
              <a:pPr algn="ctr" defTabSz="1422400">
                <a:lnSpc>
                  <a:spcPct val="90000"/>
                </a:lnSpc>
                <a:spcBef>
                  <a:spcPct val="0"/>
                </a:spcBef>
                <a:spcAft>
                  <a:spcPct val="35000"/>
                </a:spcAft>
              </a:pPr>
              <a:endParaRPr lang="en-US" sz="3200" dirty="0"/>
            </a:p>
          </p:txBody>
        </p:sp>
        <p:sp>
          <p:nvSpPr>
            <p:cNvPr id="17" name="Freeform 16">
              <a:extLst>
                <a:ext uri="{FF2B5EF4-FFF2-40B4-BE49-F238E27FC236}">
                  <a16:creationId xmlns:a16="http://schemas.microsoft.com/office/drawing/2014/main" id="{523DD156-BFC2-FD4E-92A0-4833DA825EE5}"/>
                </a:ext>
              </a:extLst>
            </p:cNvPr>
            <p:cNvSpPr/>
            <p:nvPr/>
          </p:nvSpPr>
          <p:spPr>
            <a:xfrm>
              <a:off x="7274257" y="4731336"/>
              <a:ext cx="712683" cy="712683"/>
            </a:xfrm>
            <a:custGeom>
              <a:avLst/>
              <a:gdLst>
                <a:gd name="connsiteX0" fmla="*/ 0 w 712683"/>
                <a:gd name="connsiteY0" fmla="*/ 391976 h 712683"/>
                <a:gd name="connsiteX1" fmla="*/ 160354 w 712683"/>
                <a:gd name="connsiteY1" fmla="*/ 391976 h 712683"/>
                <a:gd name="connsiteX2" fmla="*/ 160354 w 712683"/>
                <a:gd name="connsiteY2" fmla="*/ 0 h 712683"/>
                <a:gd name="connsiteX3" fmla="*/ 552329 w 712683"/>
                <a:gd name="connsiteY3" fmla="*/ 0 h 712683"/>
                <a:gd name="connsiteX4" fmla="*/ 552329 w 712683"/>
                <a:gd name="connsiteY4" fmla="*/ 391976 h 712683"/>
                <a:gd name="connsiteX5" fmla="*/ 712683 w 712683"/>
                <a:gd name="connsiteY5" fmla="*/ 391976 h 712683"/>
                <a:gd name="connsiteX6" fmla="*/ 356342 w 712683"/>
                <a:gd name="connsiteY6" fmla="*/ 712683 h 712683"/>
                <a:gd name="connsiteX7" fmla="*/ 0 w 712683"/>
                <a:gd name="connsiteY7" fmla="*/ 391976 h 7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683" h="712683">
                  <a:moveTo>
                    <a:pt x="0" y="391976"/>
                  </a:moveTo>
                  <a:lnTo>
                    <a:pt x="160354" y="391976"/>
                  </a:lnTo>
                  <a:lnTo>
                    <a:pt x="160354" y="0"/>
                  </a:lnTo>
                  <a:lnTo>
                    <a:pt x="552329" y="0"/>
                  </a:lnTo>
                  <a:lnTo>
                    <a:pt x="552329" y="391976"/>
                  </a:lnTo>
                  <a:lnTo>
                    <a:pt x="712683" y="391976"/>
                  </a:lnTo>
                  <a:lnTo>
                    <a:pt x="356342" y="712683"/>
                  </a:lnTo>
                  <a:lnTo>
                    <a:pt x="0" y="391976"/>
                  </a:lnTo>
                  <a:close/>
                </a:path>
              </a:pathLst>
            </a:custGeom>
          </p:spPr>
          <p:style>
            <a:lnRef idx="2">
              <a:schemeClr val="accent2">
                <a:tint val="40000"/>
                <a:alpha val="90000"/>
                <a:hueOff val="6276057"/>
                <a:satOff val="9776"/>
                <a:lumOff val="560"/>
                <a:alphaOff val="0"/>
              </a:schemeClr>
            </a:lnRef>
            <a:fillRef idx="1">
              <a:schemeClr val="accent2">
                <a:tint val="40000"/>
                <a:alpha val="90000"/>
                <a:hueOff val="6276057"/>
                <a:satOff val="9776"/>
                <a:lumOff val="560"/>
                <a:alphaOff val="0"/>
              </a:schemeClr>
            </a:fillRef>
            <a:effectRef idx="0">
              <a:schemeClr val="accent2">
                <a:tint val="40000"/>
                <a:alpha val="90000"/>
                <a:hueOff val="6276057"/>
                <a:satOff val="9776"/>
                <a:lumOff val="560"/>
                <a:alphaOff val="0"/>
              </a:schemeClr>
            </a:effectRef>
            <a:fontRef idx="minor">
              <a:schemeClr val="dk1">
                <a:hueOff val="0"/>
                <a:satOff val="0"/>
                <a:lumOff val="0"/>
                <a:alphaOff val="0"/>
              </a:schemeClr>
            </a:fontRef>
          </p:style>
          <p:txBody>
            <a:bodyPr spcFirstLastPara="0" vert="horz" wrap="square" lIns="200994" tIns="40640" rIns="200994" bIns="217029" numCol="1" spcCol="1270" anchor="ctr" anchorCtr="0">
              <a:noAutofit/>
            </a:bodyPr>
            <a:lstStyle/>
            <a:p>
              <a:pPr algn="ctr" defTabSz="1422400">
                <a:lnSpc>
                  <a:spcPct val="90000"/>
                </a:lnSpc>
                <a:spcBef>
                  <a:spcPct val="0"/>
                </a:spcBef>
                <a:spcAft>
                  <a:spcPct val="35000"/>
                </a:spcAft>
              </a:pPr>
              <a:endParaRPr lang="en-US" sz="3200" dirty="0"/>
            </a:p>
          </p:txBody>
        </p:sp>
      </p:grpSp>
    </p:spTree>
    <p:extLst>
      <p:ext uri="{BB962C8B-B14F-4D97-AF65-F5344CB8AC3E}">
        <p14:creationId xmlns:p14="http://schemas.microsoft.com/office/powerpoint/2010/main" val="64740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8"/>
        <p:cNvGrpSpPr/>
        <p:nvPr/>
      </p:nvGrpSpPr>
      <p:grpSpPr>
        <a:xfrm>
          <a:off x="0" y="0"/>
          <a:ext cx="0" cy="0"/>
          <a:chOff x="0" y="0"/>
          <a:chExt cx="0" cy="0"/>
        </a:xfrm>
      </p:grpSpPr>
      <p:sp>
        <p:nvSpPr>
          <p:cNvPr id="10" name="Rectangle 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Google Shape;719;p52">
            <a:extLst>
              <a:ext uri="{FF2B5EF4-FFF2-40B4-BE49-F238E27FC236}">
                <a16:creationId xmlns:a16="http://schemas.microsoft.com/office/drawing/2014/main" id="{03412479-EC4C-52EF-BD19-DE5810D9BBC1}"/>
              </a:ext>
            </a:extLst>
          </p:cNvPr>
          <p:cNvSpPr txBox="1">
            <a:spLocks/>
          </p:cNvSpPr>
          <p:nvPr/>
        </p:nvSpPr>
        <p:spPr>
          <a:xfrm>
            <a:off x="838201" y="300580"/>
            <a:ext cx="9829800" cy="1089529"/>
          </a:xfrm>
          <a:prstGeom prst="rect">
            <a:avLst/>
          </a:prstGeom>
        </p:spPr>
        <p:txBody>
          <a:bodyPr spcFirstLastPara="1"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
                <a:srgbClr val="1D9A78"/>
              </a:buClr>
              <a:buSzPts val="3200"/>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t>The Cornerstone of Our Methodology:</a:t>
            </a:r>
            <a:b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b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t>The IHI Model for Improvement</a:t>
            </a:r>
          </a:p>
        </p:txBody>
      </p:sp>
      <p:sp>
        <p:nvSpPr>
          <p:cNvPr id="12"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4"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6"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 name="Rectangle 3">
            <a:extLst>
              <a:ext uri="{FF2B5EF4-FFF2-40B4-BE49-F238E27FC236}">
                <a16:creationId xmlns:a16="http://schemas.microsoft.com/office/drawing/2014/main" id="{B1F3091F-BEB7-B451-EC16-0F7730AB6702}"/>
              </a:ext>
            </a:extLst>
          </p:cNvPr>
          <p:cNvSpPr/>
          <p:nvPr/>
        </p:nvSpPr>
        <p:spPr>
          <a:xfrm>
            <a:off x="4088424" y="1725952"/>
            <a:ext cx="3463163" cy="26939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Text Box 13">
            <a:extLst>
              <a:ext uri="{FF2B5EF4-FFF2-40B4-BE49-F238E27FC236}">
                <a16:creationId xmlns:a16="http://schemas.microsoft.com/office/drawing/2014/main" id="{D4AB0E42-3A70-7A28-3CCF-9495822A6A33}"/>
              </a:ext>
            </a:extLst>
          </p:cNvPr>
          <p:cNvSpPr txBox="1"/>
          <p:nvPr/>
        </p:nvSpPr>
        <p:spPr>
          <a:xfrm>
            <a:off x="4223045" y="1877718"/>
            <a:ext cx="3158986" cy="531126"/>
          </a:xfrm>
          <a:prstGeom prst="rect">
            <a:avLst/>
          </a:prstGeom>
          <a:solidFill>
            <a:srgbClr val="40C543"/>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AIM</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are we trying to accomplish?</a:t>
            </a:r>
          </a:p>
        </p:txBody>
      </p:sp>
      <p:sp>
        <p:nvSpPr>
          <p:cNvPr id="6" name="Text Box 13">
            <a:extLst>
              <a:ext uri="{FF2B5EF4-FFF2-40B4-BE49-F238E27FC236}">
                <a16:creationId xmlns:a16="http://schemas.microsoft.com/office/drawing/2014/main" id="{C6F314E6-F408-DA92-504E-3875C30D983F}"/>
              </a:ext>
            </a:extLst>
          </p:cNvPr>
          <p:cNvSpPr txBox="1"/>
          <p:nvPr/>
        </p:nvSpPr>
        <p:spPr>
          <a:xfrm>
            <a:off x="4240512" y="2551149"/>
            <a:ext cx="3158986" cy="835350"/>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MEASURE</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How will we know that a change is an improvement?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7" name="Arc 6">
            <a:extLst>
              <a:ext uri="{FF2B5EF4-FFF2-40B4-BE49-F238E27FC236}">
                <a16:creationId xmlns:a16="http://schemas.microsoft.com/office/drawing/2014/main" id="{23614191-D359-DAEE-AD81-8FD331C3EAE1}"/>
              </a:ext>
            </a:extLst>
          </p:cNvPr>
          <p:cNvSpPr/>
          <p:nvPr/>
        </p:nvSpPr>
        <p:spPr>
          <a:xfrm rot="14080308">
            <a:off x="4874935" y="3257097"/>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8" name="Arc 7">
            <a:extLst>
              <a:ext uri="{FF2B5EF4-FFF2-40B4-BE49-F238E27FC236}">
                <a16:creationId xmlns:a16="http://schemas.microsoft.com/office/drawing/2014/main" id="{40D2EB65-5830-5CD3-D558-522F5A275B12}"/>
              </a:ext>
            </a:extLst>
          </p:cNvPr>
          <p:cNvSpPr/>
          <p:nvPr/>
        </p:nvSpPr>
        <p:spPr>
          <a:xfrm rot="2827942">
            <a:off x="3683677" y="3997516"/>
            <a:ext cx="3175635" cy="3989705"/>
          </a:xfrm>
          <a:prstGeom prst="arc">
            <a:avLst>
              <a:gd name="adj1" fmla="val 16301118"/>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3" name="Arc 12">
            <a:extLst>
              <a:ext uri="{FF2B5EF4-FFF2-40B4-BE49-F238E27FC236}">
                <a16:creationId xmlns:a16="http://schemas.microsoft.com/office/drawing/2014/main" id="{716976C2-71A1-AF1F-A316-5C7998FB6014}"/>
              </a:ext>
            </a:extLst>
          </p:cNvPr>
          <p:cNvSpPr/>
          <p:nvPr/>
        </p:nvSpPr>
        <p:spPr>
          <a:xfrm rot="8484575">
            <a:off x="3890638" y="2976959"/>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5" name="Text Box 13">
            <a:extLst>
              <a:ext uri="{FF2B5EF4-FFF2-40B4-BE49-F238E27FC236}">
                <a16:creationId xmlns:a16="http://schemas.microsoft.com/office/drawing/2014/main" id="{B811E131-A2F4-0FE5-4EA0-E5840EE01588}"/>
              </a:ext>
            </a:extLst>
          </p:cNvPr>
          <p:cNvSpPr txBox="1"/>
          <p:nvPr/>
        </p:nvSpPr>
        <p:spPr>
          <a:xfrm>
            <a:off x="4223045" y="3527765"/>
            <a:ext cx="3158986" cy="784044"/>
          </a:xfrm>
          <a:prstGeom prst="rect">
            <a:avLst/>
          </a:prstGeom>
          <a:solidFill>
            <a:schemeClr val="accent3"/>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CHANGES</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change can we make that will result in improvement?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7" name="Oval 16">
            <a:extLst>
              <a:ext uri="{FF2B5EF4-FFF2-40B4-BE49-F238E27FC236}">
                <a16:creationId xmlns:a16="http://schemas.microsoft.com/office/drawing/2014/main" id="{33313134-A6F9-2A57-61C5-9548FC2C5783}"/>
              </a:ext>
            </a:extLst>
          </p:cNvPr>
          <p:cNvSpPr>
            <a:spLocks noChangeAspect="1"/>
          </p:cNvSpPr>
          <p:nvPr/>
        </p:nvSpPr>
        <p:spPr>
          <a:xfrm>
            <a:off x="4746237" y="4492233"/>
            <a:ext cx="2194560" cy="219583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8" name="Text Box 11">
            <a:extLst>
              <a:ext uri="{FF2B5EF4-FFF2-40B4-BE49-F238E27FC236}">
                <a16:creationId xmlns:a16="http://schemas.microsoft.com/office/drawing/2014/main" id="{60EEB724-BA04-46B6-DB9F-B4C400582F6A}"/>
              </a:ext>
            </a:extLst>
          </p:cNvPr>
          <p:cNvSpPr txBox="1"/>
          <p:nvPr/>
        </p:nvSpPr>
        <p:spPr>
          <a:xfrm>
            <a:off x="5043821" y="4924965"/>
            <a:ext cx="668655" cy="440055"/>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Act</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9" name="Text Box 11">
            <a:extLst>
              <a:ext uri="{FF2B5EF4-FFF2-40B4-BE49-F238E27FC236}">
                <a16:creationId xmlns:a16="http://schemas.microsoft.com/office/drawing/2014/main" id="{C0BA4252-3240-111D-B32C-6D30799930DD}"/>
              </a:ext>
            </a:extLst>
          </p:cNvPr>
          <p:cNvSpPr txBox="1"/>
          <p:nvPr/>
        </p:nvSpPr>
        <p:spPr>
          <a:xfrm>
            <a:off x="5975366" y="4924965"/>
            <a:ext cx="668655" cy="440055"/>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Plan</a:t>
            </a:r>
            <a:endParaRPr kumimoji="0" lang="en-US" sz="16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0" name="Text Box 11">
            <a:extLst>
              <a:ext uri="{FF2B5EF4-FFF2-40B4-BE49-F238E27FC236}">
                <a16:creationId xmlns:a16="http://schemas.microsoft.com/office/drawing/2014/main" id="{DA346FD3-63B7-4976-EEE1-AAD99AA50629}"/>
              </a:ext>
            </a:extLst>
          </p:cNvPr>
          <p:cNvSpPr txBox="1"/>
          <p:nvPr/>
        </p:nvSpPr>
        <p:spPr>
          <a:xfrm>
            <a:off x="5043186" y="5746655"/>
            <a:ext cx="668655" cy="440055"/>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Study</a:t>
            </a:r>
            <a:endParaRPr kumimoji="0" lang="en-US" sz="16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1" name="Text Box 11">
            <a:extLst>
              <a:ext uri="{FF2B5EF4-FFF2-40B4-BE49-F238E27FC236}">
                <a16:creationId xmlns:a16="http://schemas.microsoft.com/office/drawing/2014/main" id="{E622A1CF-A76E-D535-CA3B-0E15B3BDE37B}"/>
              </a:ext>
            </a:extLst>
          </p:cNvPr>
          <p:cNvSpPr txBox="1"/>
          <p:nvPr/>
        </p:nvSpPr>
        <p:spPr>
          <a:xfrm>
            <a:off x="5958221" y="5746655"/>
            <a:ext cx="668655" cy="440055"/>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Do</a:t>
            </a:r>
            <a:endParaRPr kumimoji="0" lang="en-US" sz="16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22" name="Straight Connector 21">
            <a:extLst>
              <a:ext uri="{FF2B5EF4-FFF2-40B4-BE49-F238E27FC236}">
                <a16:creationId xmlns:a16="http://schemas.microsoft.com/office/drawing/2014/main" id="{18B8D345-8BD6-1D1B-3D95-0345B426250F}"/>
              </a:ext>
            </a:extLst>
          </p:cNvPr>
          <p:cNvCxnSpPr/>
          <p:nvPr/>
        </p:nvCxnSpPr>
        <p:spPr>
          <a:xfrm>
            <a:off x="5829286" y="4492233"/>
            <a:ext cx="0" cy="219583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1B905BD-817B-6182-F6BD-01C41248EF1B}"/>
              </a:ext>
            </a:extLst>
          </p:cNvPr>
          <p:cNvCxnSpPr/>
          <p:nvPr/>
        </p:nvCxnSpPr>
        <p:spPr>
          <a:xfrm flipH="1">
            <a:off x="4738991" y="5605388"/>
            <a:ext cx="21945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391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EAA188-6520-A34D-A511-F285AF7ED39A}"/>
              </a:ext>
            </a:extLst>
          </p:cNvPr>
          <p:cNvSpPr txBox="1"/>
          <p:nvPr/>
        </p:nvSpPr>
        <p:spPr>
          <a:xfrm>
            <a:off x="57149" y="-104757"/>
            <a:ext cx="8604617" cy="769441"/>
          </a:xfrm>
          <a:prstGeom prst="rect">
            <a:avLst/>
          </a:prstGeom>
          <a:noFill/>
        </p:spPr>
        <p:txBody>
          <a:bodyPr wrap="square" rtlCol="0">
            <a:spAutoFit/>
          </a:bodyPr>
          <a:lstStyle/>
          <a:p>
            <a:r>
              <a:rPr lang="en-US" sz="4400" dirty="0">
                <a:latin typeface="+mj-lt"/>
              </a:rPr>
              <a:t>Anatomy of a Key Driver Diagram</a:t>
            </a:r>
            <a:endParaRPr lang="en-US" sz="2400" dirty="0">
              <a:latin typeface="+mj-lt"/>
            </a:endParaRPr>
          </a:p>
        </p:txBody>
      </p:sp>
      <p:sp>
        <p:nvSpPr>
          <p:cNvPr id="2" name="TextBox 1">
            <a:extLst>
              <a:ext uri="{FF2B5EF4-FFF2-40B4-BE49-F238E27FC236}">
                <a16:creationId xmlns:a16="http://schemas.microsoft.com/office/drawing/2014/main" id="{F79A19F7-3A95-AD45-A476-EEE6D621AF12}"/>
              </a:ext>
            </a:extLst>
          </p:cNvPr>
          <p:cNvSpPr txBox="1"/>
          <p:nvPr/>
        </p:nvSpPr>
        <p:spPr>
          <a:xfrm>
            <a:off x="93246" y="497390"/>
            <a:ext cx="5885522" cy="646331"/>
          </a:xfrm>
          <a:prstGeom prst="rect">
            <a:avLst/>
          </a:prstGeom>
          <a:noFill/>
        </p:spPr>
        <p:txBody>
          <a:bodyPr wrap="none" rtlCol="0">
            <a:spAutoFit/>
          </a:bodyPr>
          <a:lstStyle/>
          <a:p>
            <a:r>
              <a:rPr lang="en-US" dirty="0"/>
              <a:t>Bennet B, Provost L. Organizational Improvement. July 2015. </a:t>
            </a:r>
          </a:p>
          <a:p>
            <a:endParaRPr lang="en-US" dirty="0"/>
          </a:p>
        </p:txBody>
      </p:sp>
      <p:pic>
        <p:nvPicPr>
          <p:cNvPr id="8" name="Picture 7" descr="Background pattern&#10;&#10;Description automatically generated with medium confidence">
            <a:extLst>
              <a:ext uri="{FF2B5EF4-FFF2-40B4-BE49-F238E27FC236}">
                <a16:creationId xmlns:a16="http://schemas.microsoft.com/office/drawing/2014/main" id="{495A5AEE-C31A-1144-9AF8-8751639DC063}"/>
              </a:ext>
            </a:extLst>
          </p:cNvPr>
          <p:cNvPicPr>
            <a:picLocks noChangeAspect="1"/>
          </p:cNvPicPr>
          <p:nvPr/>
        </p:nvPicPr>
        <p:blipFill rotWithShape="1">
          <a:blip r:embed="rId3"/>
          <a:srcRect t="19120"/>
          <a:stretch/>
        </p:blipFill>
        <p:spPr>
          <a:xfrm>
            <a:off x="812982" y="2445348"/>
            <a:ext cx="849217" cy="2213156"/>
          </a:xfrm>
          <a:prstGeom prst="rect">
            <a:avLst/>
          </a:prstGeom>
        </p:spPr>
      </p:pic>
      <p:pic>
        <p:nvPicPr>
          <p:cNvPr id="14" name="Picture 13" descr="Diagram&#10;&#10;Description automatically generated">
            <a:extLst>
              <a:ext uri="{FF2B5EF4-FFF2-40B4-BE49-F238E27FC236}">
                <a16:creationId xmlns:a16="http://schemas.microsoft.com/office/drawing/2014/main" id="{8E21EDA5-F7B5-E946-A0A2-6D1D7E9F76CE}"/>
              </a:ext>
            </a:extLst>
          </p:cNvPr>
          <p:cNvPicPr>
            <a:picLocks noChangeAspect="1"/>
          </p:cNvPicPr>
          <p:nvPr/>
        </p:nvPicPr>
        <p:blipFill rotWithShape="1">
          <a:blip r:embed="rId4"/>
          <a:srcRect t="15253"/>
          <a:stretch/>
        </p:blipFill>
        <p:spPr>
          <a:xfrm>
            <a:off x="1662199" y="2700555"/>
            <a:ext cx="1147102" cy="2736366"/>
          </a:xfrm>
          <a:prstGeom prst="rect">
            <a:avLst/>
          </a:prstGeom>
        </p:spPr>
      </p:pic>
      <p:pic>
        <p:nvPicPr>
          <p:cNvPr id="16" name="Picture 15" descr="Diagram&#10;&#10;Description automatically generated">
            <a:extLst>
              <a:ext uri="{FF2B5EF4-FFF2-40B4-BE49-F238E27FC236}">
                <a16:creationId xmlns:a16="http://schemas.microsoft.com/office/drawing/2014/main" id="{9B55C590-B94F-D440-A196-E9E98001531C}"/>
              </a:ext>
            </a:extLst>
          </p:cNvPr>
          <p:cNvPicPr>
            <a:picLocks noChangeAspect="1"/>
          </p:cNvPicPr>
          <p:nvPr/>
        </p:nvPicPr>
        <p:blipFill rotWithShape="1">
          <a:blip r:embed="rId5"/>
          <a:srcRect t="10933"/>
          <a:stretch/>
        </p:blipFill>
        <p:spPr>
          <a:xfrm>
            <a:off x="2809301" y="2588964"/>
            <a:ext cx="1266940" cy="3103164"/>
          </a:xfrm>
          <a:prstGeom prst="rect">
            <a:avLst/>
          </a:prstGeom>
        </p:spPr>
      </p:pic>
      <p:pic>
        <p:nvPicPr>
          <p:cNvPr id="18" name="Picture 17" descr="Diagram&#10;&#10;Description automatically generated with medium confidence">
            <a:extLst>
              <a:ext uri="{FF2B5EF4-FFF2-40B4-BE49-F238E27FC236}">
                <a16:creationId xmlns:a16="http://schemas.microsoft.com/office/drawing/2014/main" id="{19F96F43-83D1-D345-9D4C-0E20BCF14077}"/>
              </a:ext>
            </a:extLst>
          </p:cNvPr>
          <p:cNvPicPr>
            <a:picLocks noChangeAspect="1"/>
          </p:cNvPicPr>
          <p:nvPr/>
        </p:nvPicPr>
        <p:blipFill>
          <a:blip r:embed="rId6"/>
          <a:stretch>
            <a:fillRect/>
          </a:stretch>
        </p:blipFill>
        <p:spPr>
          <a:xfrm>
            <a:off x="2238269" y="5887291"/>
            <a:ext cx="1990049" cy="613951"/>
          </a:xfrm>
          <a:prstGeom prst="rect">
            <a:avLst/>
          </a:prstGeom>
        </p:spPr>
      </p:pic>
      <p:pic>
        <p:nvPicPr>
          <p:cNvPr id="20" name="Picture 19" descr="A picture containing text, clock&#10;&#10;Description automatically generated">
            <a:extLst>
              <a:ext uri="{FF2B5EF4-FFF2-40B4-BE49-F238E27FC236}">
                <a16:creationId xmlns:a16="http://schemas.microsoft.com/office/drawing/2014/main" id="{64006BBC-A264-4A4B-BA3D-73A9FC6F4D1B}"/>
              </a:ext>
            </a:extLst>
          </p:cNvPr>
          <p:cNvPicPr>
            <a:picLocks noChangeAspect="1"/>
          </p:cNvPicPr>
          <p:nvPr/>
        </p:nvPicPr>
        <p:blipFill rotWithShape="1">
          <a:blip r:embed="rId7"/>
          <a:srcRect t="8885" r="9459"/>
          <a:stretch/>
        </p:blipFill>
        <p:spPr>
          <a:xfrm>
            <a:off x="4076241" y="2428700"/>
            <a:ext cx="1147102" cy="3484086"/>
          </a:xfrm>
          <a:prstGeom prst="rect">
            <a:avLst/>
          </a:prstGeom>
        </p:spPr>
      </p:pic>
      <p:sp>
        <p:nvSpPr>
          <p:cNvPr id="21" name="TextBox 20">
            <a:extLst>
              <a:ext uri="{FF2B5EF4-FFF2-40B4-BE49-F238E27FC236}">
                <a16:creationId xmlns:a16="http://schemas.microsoft.com/office/drawing/2014/main" id="{9F2CB1E7-8478-8242-9CBD-CDAD4BD30465}"/>
              </a:ext>
            </a:extLst>
          </p:cNvPr>
          <p:cNvSpPr txBox="1"/>
          <p:nvPr/>
        </p:nvSpPr>
        <p:spPr>
          <a:xfrm>
            <a:off x="1893739" y="1886837"/>
            <a:ext cx="1147102" cy="646331"/>
          </a:xfrm>
          <a:prstGeom prst="rect">
            <a:avLst/>
          </a:prstGeom>
          <a:noFill/>
        </p:spPr>
        <p:txBody>
          <a:bodyPr wrap="square" rtlCol="0">
            <a:spAutoFit/>
          </a:bodyPr>
          <a:lstStyle/>
          <a:p>
            <a:pPr algn="ctr"/>
            <a:r>
              <a:rPr lang="en-US" b="1" dirty="0"/>
              <a:t>Primary drivers</a:t>
            </a:r>
          </a:p>
        </p:txBody>
      </p:sp>
      <p:sp>
        <p:nvSpPr>
          <p:cNvPr id="22" name="TextBox 21">
            <a:extLst>
              <a:ext uri="{FF2B5EF4-FFF2-40B4-BE49-F238E27FC236}">
                <a16:creationId xmlns:a16="http://schemas.microsoft.com/office/drawing/2014/main" id="{A9F128C9-8EB7-4148-A3ED-A50C680EE472}"/>
              </a:ext>
            </a:extLst>
          </p:cNvPr>
          <p:cNvSpPr txBox="1"/>
          <p:nvPr/>
        </p:nvSpPr>
        <p:spPr>
          <a:xfrm>
            <a:off x="3036007" y="1862501"/>
            <a:ext cx="1266939" cy="646331"/>
          </a:xfrm>
          <a:prstGeom prst="rect">
            <a:avLst/>
          </a:prstGeom>
          <a:noFill/>
        </p:spPr>
        <p:txBody>
          <a:bodyPr wrap="square" rtlCol="0">
            <a:spAutoFit/>
          </a:bodyPr>
          <a:lstStyle/>
          <a:p>
            <a:pPr algn="ctr"/>
            <a:r>
              <a:rPr lang="en-US" b="1" dirty="0"/>
              <a:t>Secondary drivers</a:t>
            </a:r>
          </a:p>
        </p:txBody>
      </p:sp>
      <p:sp>
        <p:nvSpPr>
          <p:cNvPr id="23" name="TextBox 22">
            <a:extLst>
              <a:ext uri="{FF2B5EF4-FFF2-40B4-BE49-F238E27FC236}">
                <a16:creationId xmlns:a16="http://schemas.microsoft.com/office/drawing/2014/main" id="{28F0944D-AB64-2D40-A54A-66D47342554A}"/>
              </a:ext>
            </a:extLst>
          </p:cNvPr>
          <p:cNvSpPr txBox="1"/>
          <p:nvPr/>
        </p:nvSpPr>
        <p:spPr>
          <a:xfrm>
            <a:off x="4202232" y="1822435"/>
            <a:ext cx="1590039" cy="646331"/>
          </a:xfrm>
          <a:prstGeom prst="rect">
            <a:avLst/>
          </a:prstGeom>
          <a:noFill/>
        </p:spPr>
        <p:txBody>
          <a:bodyPr wrap="square" rtlCol="0">
            <a:spAutoFit/>
          </a:bodyPr>
          <a:lstStyle/>
          <a:p>
            <a:pPr algn="ctr"/>
            <a:r>
              <a:rPr lang="en-US" b="1" dirty="0"/>
              <a:t>Specific change ideas</a:t>
            </a:r>
          </a:p>
        </p:txBody>
      </p:sp>
      <p:pic>
        <p:nvPicPr>
          <p:cNvPr id="25" name="Picture 24" descr="Diagram&#10;&#10;Description automatically generated">
            <a:extLst>
              <a:ext uri="{FF2B5EF4-FFF2-40B4-BE49-F238E27FC236}">
                <a16:creationId xmlns:a16="http://schemas.microsoft.com/office/drawing/2014/main" id="{F603908D-44AF-5C46-8D7F-2F33867E9955}"/>
              </a:ext>
            </a:extLst>
          </p:cNvPr>
          <p:cNvPicPr>
            <a:picLocks noChangeAspect="1"/>
          </p:cNvPicPr>
          <p:nvPr/>
        </p:nvPicPr>
        <p:blipFill rotWithShape="1">
          <a:blip r:embed="rId8"/>
          <a:srcRect t="12259"/>
          <a:stretch/>
        </p:blipFill>
        <p:spPr>
          <a:xfrm>
            <a:off x="6968659" y="3037384"/>
            <a:ext cx="2205777" cy="2875402"/>
          </a:xfrm>
          <a:prstGeom prst="rect">
            <a:avLst/>
          </a:prstGeom>
        </p:spPr>
      </p:pic>
      <p:sp>
        <p:nvSpPr>
          <p:cNvPr id="26" name="TextBox 25">
            <a:extLst>
              <a:ext uri="{FF2B5EF4-FFF2-40B4-BE49-F238E27FC236}">
                <a16:creationId xmlns:a16="http://schemas.microsoft.com/office/drawing/2014/main" id="{E9C83675-5394-4240-BFE3-BD9748626009}"/>
              </a:ext>
            </a:extLst>
          </p:cNvPr>
          <p:cNvSpPr txBox="1"/>
          <p:nvPr/>
        </p:nvSpPr>
        <p:spPr>
          <a:xfrm>
            <a:off x="1640560" y="944819"/>
            <a:ext cx="7168326" cy="461665"/>
          </a:xfrm>
          <a:prstGeom prst="rect">
            <a:avLst/>
          </a:prstGeom>
          <a:noFill/>
        </p:spPr>
        <p:txBody>
          <a:bodyPr wrap="square" rtlCol="0">
            <a:spAutoFit/>
          </a:bodyPr>
          <a:lstStyle/>
          <a:p>
            <a:r>
              <a:rPr lang="en-US" sz="2400" b="1" dirty="0">
                <a:latin typeface="Franklin Gothic Medium" panose="020B0603020102020204" pitchFamily="34" charset="0"/>
              </a:rPr>
              <a:t>Driver diagram informs testing, testing refines theory</a:t>
            </a:r>
            <a:endParaRPr lang="en-US" sz="2400" dirty="0">
              <a:latin typeface="Franklin Gothic Medium" panose="020B0603020102020204" pitchFamily="34" charset="0"/>
            </a:endParaRPr>
          </a:p>
        </p:txBody>
      </p:sp>
      <p:sp>
        <p:nvSpPr>
          <p:cNvPr id="27" name="TextBox 26">
            <a:extLst>
              <a:ext uri="{FF2B5EF4-FFF2-40B4-BE49-F238E27FC236}">
                <a16:creationId xmlns:a16="http://schemas.microsoft.com/office/drawing/2014/main" id="{D49F9298-910C-3C44-A7AF-53B7AB2EC873}"/>
              </a:ext>
            </a:extLst>
          </p:cNvPr>
          <p:cNvSpPr txBox="1"/>
          <p:nvPr/>
        </p:nvSpPr>
        <p:spPr>
          <a:xfrm>
            <a:off x="7218853" y="2445348"/>
            <a:ext cx="1590039" cy="646331"/>
          </a:xfrm>
          <a:prstGeom prst="rect">
            <a:avLst/>
          </a:prstGeom>
          <a:noFill/>
        </p:spPr>
        <p:txBody>
          <a:bodyPr wrap="square" rtlCol="0">
            <a:spAutoFit/>
          </a:bodyPr>
          <a:lstStyle/>
          <a:p>
            <a:pPr algn="ctr"/>
            <a:r>
              <a:rPr lang="en-US" b="1" dirty="0"/>
              <a:t>Model for improvement</a:t>
            </a:r>
          </a:p>
        </p:txBody>
      </p:sp>
      <p:cxnSp>
        <p:nvCxnSpPr>
          <p:cNvPr id="32" name="Straight Connector 31">
            <a:extLst>
              <a:ext uri="{FF2B5EF4-FFF2-40B4-BE49-F238E27FC236}">
                <a16:creationId xmlns:a16="http://schemas.microsoft.com/office/drawing/2014/main" id="{62A232E9-6AED-6E47-887B-999554F1C193}"/>
              </a:ext>
            </a:extLst>
          </p:cNvPr>
          <p:cNvCxnSpPr>
            <a:cxnSpLocks/>
          </p:cNvCxnSpPr>
          <p:nvPr/>
        </p:nvCxnSpPr>
        <p:spPr>
          <a:xfrm flipV="1">
            <a:off x="8013872" y="1524432"/>
            <a:ext cx="0" cy="893251"/>
          </a:xfrm>
          <a:prstGeom prst="line">
            <a:avLst/>
          </a:prstGeom>
          <a:ln w="603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1DDB71-9B49-314B-A059-65C1DE43C0A7}"/>
              </a:ext>
            </a:extLst>
          </p:cNvPr>
          <p:cNvCxnSpPr>
            <a:cxnSpLocks/>
          </p:cNvCxnSpPr>
          <p:nvPr/>
        </p:nvCxnSpPr>
        <p:spPr>
          <a:xfrm flipV="1">
            <a:off x="4990843" y="5912786"/>
            <a:ext cx="0" cy="606266"/>
          </a:xfrm>
          <a:prstGeom prst="line">
            <a:avLst/>
          </a:prstGeom>
          <a:ln w="603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AB65A8C-37E5-2941-BD97-647F28883BDE}"/>
              </a:ext>
            </a:extLst>
          </p:cNvPr>
          <p:cNvCxnSpPr>
            <a:cxnSpLocks/>
          </p:cNvCxnSpPr>
          <p:nvPr/>
        </p:nvCxnSpPr>
        <p:spPr>
          <a:xfrm>
            <a:off x="4990843" y="6501242"/>
            <a:ext cx="3080704" cy="0"/>
          </a:xfrm>
          <a:prstGeom prst="line">
            <a:avLst/>
          </a:prstGeom>
          <a:ln w="603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E3B360E-4A09-664A-A991-4C637838A153}"/>
              </a:ext>
            </a:extLst>
          </p:cNvPr>
          <p:cNvCxnSpPr>
            <a:cxnSpLocks/>
          </p:cNvCxnSpPr>
          <p:nvPr/>
        </p:nvCxnSpPr>
        <p:spPr>
          <a:xfrm>
            <a:off x="2355221" y="1535450"/>
            <a:ext cx="5658651" cy="0"/>
          </a:xfrm>
          <a:prstGeom prst="line">
            <a:avLst/>
          </a:prstGeom>
          <a:ln w="603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Down Arrow 41">
            <a:extLst>
              <a:ext uri="{FF2B5EF4-FFF2-40B4-BE49-F238E27FC236}">
                <a16:creationId xmlns:a16="http://schemas.microsoft.com/office/drawing/2014/main" id="{4D1BED6D-3FDF-A349-901C-EBEBF42EBC81}"/>
              </a:ext>
            </a:extLst>
          </p:cNvPr>
          <p:cNvSpPr/>
          <p:nvPr/>
        </p:nvSpPr>
        <p:spPr>
          <a:xfrm>
            <a:off x="2298716" y="1507058"/>
            <a:ext cx="187775" cy="362594"/>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a:extLst>
              <a:ext uri="{FF2B5EF4-FFF2-40B4-BE49-F238E27FC236}">
                <a16:creationId xmlns:a16="http://schemas.microsoft.com/office/drawing/2014/main" id="{2313891A-79A1-D642-8B69-CAF12A0EEDF5}"/>
              </a:ext>
            </a:extLst>
          </p:cNvPr>
          <p:cNvSpPr/>
          <p:nvPr/>
        </p:nvSpPr>
        <p:spPr>
          <a:xfrm>
            <a:off x="3534509" y="1549317"/>
            <a:ext cx="187775" cy="362594"/>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a:extLst>
              <a:ext uri="{FF2B5EF4-FFF2-40B4-BE49-F238E27FC236}">
                <a16:creationId xmlns:a16="http://schemas.microsoft.com/office/drawing/2014/main" id="{A8089EFB-A10B-5742-8E60-C57C5B3CEF74}"/>
              </a:ext>
            </a:extLst>
          </p:cNvPr>
          <p:cNvSpPr/>
          <p:nvPr/>
        </p:nvSpPr>
        <p:spPr>
          <a:xfrm>
            <a:off x="4883675" y="1527675"/>
            <a:ext cx="187775" cy="362594"/>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a:extLst>
              <a:ext uri="{FF2B5EF4-FFF2-40B4-BE49-F238E27FC236}">
                <a16:creationId xmlns:a16="http://schemas.microsoft.com/office/drawing/2014/main" id="{1F8B8783-D2AB-6E41-8024-7CC4CE4841BA}"/>
              </a:ext>
            </a:extLst>
          </p:cNvPr>
          <p:cNvSpPr/>
          <p:nvPr/>
        </p:nvSpPr>
        <p:spPr>
          <a:xfrm rot="10800000">
            <a:off x="7947452" y="5977273"/>
            <a:ext cx="227059" cy="552795"/>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75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6" grpId="0"/>
      <p:bldP spid="27" grpId="0"/>
      <p:bldP spid="42" grpId="0" animBg="1"/>
      <p:bldP spid="43" grpId="0" animBg="1"/>
      <p:bldP spid="4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BFAEF1-D77F-7C49-80A9-28E3CBDC354D}"/>
              </a:ext>
            </a:extLst>
          </p:cNvPr>
          <p:cNvSpPr txBox="1">
            <a:spLocks/>
          </p:cNvSpPr>
          <p:nvPr/>
        </p:nvSpPr>
        <p:spPr>
          <a:xfrm>
            <a:off x="0" y="63936"/>
            <a:ext cx="7879842" cy="691134"/>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dirty="0"/>
              <a:t>Example of a Very Simple KDD</a:t>
            </a:r>
          </a:p>
        </p:txBody>
      </p:sp>
      <p:pic>
        <p:nvPicPr>
          <p:cNvPr id="4" name="Picture 3" descr="A screenshot of a cell phone&#10;&#10;Description automatically generated">
            <a:extLst>
              <a:ext uri="{FF2B5EF4-FFF2-40B4-BE49-F238E27FC236}">
                <a16:creationId xmlns:a16="http://schemas.microsoft.com/office/drawing/2014/main" id="{735DA790-3B9D-D340-9B19-FFFB937918D4}"/>
              </a:ext>
            </a:extLst>
          </p:cNvPr>
          <p:cNvPicPr>
            <a:picLocks noChangeAspect="1"/>
          </p:cNvPicPr>
          <p:nvPr/>
        </p:nvPicPr>
        <p:blipFill rotWithShape="1">
          <a:blip r:embed="rId3"/>
          <a:srcRect l="979" r="938"/>
          <a:stretch/>
        </p:blipFill>
        <p:spPr>
          <a:xfrm>
            <a:off x="2703766" y="1334647"/>
            <a:ext cx="6784467" cy="5514707"/>
          </a:xfrm>
          <a:prstGeom prst="rect">
            <a:avLst/>
          </a:prstGeom>
        </p:spPr>
      </p:pic>
      <p:sp>
        <p:nvSpPr>
          <p:cNvPr id="2" name="TextBox 1">
            <a:extLst>
              <a:ext uri="{FF2B5EF4-FFF2-40B4-BE49-F238E27FC236}">
                <a16:creationId xmlns:a16="http://schemas.microsoft.com/office/drawing/2014/main" id="{3F658706-F38B-224A-B4DF-27A4E234EA1C}"/>
              </a:ext>
            </a:extLst>
          </p:cNvPr>
          <p:cNvSpPr txBox="1"/>
          <p:nvPr/>
        </p:nvSpPr>
        <p:spPr>
          <a:xfrm>
            <a:off x="111034" y="643513"/>
            <a:ext cx="12080965" cy="646331"/>
          </a:xfrm>
          <a:prstGeom prst="rect">
            <a:avLst/>
          </a:prstGeom>
          <a:noFill/>
        </p:spPr>
        <p:txBody>
          <a:bodyPr wrap="square" rtlCol="0">
            <a:spAutoFit/>
          </a:bodyPr>
          <a:lstStyle/>
          <a:p>
            <a:r>
              <a:rPr lang="en-US" sz="1200" dirty="0"/>
              <a:t>U.S. Department of Health and Human Services Centers for Medicare &amp; Medicaid Services Center for Medicare and Medicaid Innovation Learning and Diffusion Group. Available at: </a:t>
            </a:r>
            <a:r>
              <a:rPr lang="en-US" sz="1200" dirty="0">
                <a:hlinkClick r:id="rId4"/>
              </a:rPr>
              <a:t>https://innovation.cms.gov/files/x/hciatwoaimsdrvrs.pdf</a:t>
            </a:r>
            <a:endParaRPr lang="en-US" sz="1200" dirty="0"/>
          </a:p>
          <a:p>
            <a:endParaRPr lang="en-US" sz="1200" dirty="0"/>
          </a:p>
        </p:txBody>
      </p:sp>
    </p:spTree>
    <p:extLst>
      <p:ext uri="{BB962C8B-B14F-4D97-AF65-F5344CB8AC3E}">
        <p14:creationId xmlns:p14="http://schemas.microsoft.com/office/powerpoint/2010/main" val="231119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design&#10;&#10;Description automatically generated">
            <a:extLst>
              <a:ext uri="{FF2B5EF4-FFF2-40B4-BE49-F238E27FC236}">
                <a16:creationId xmlns:a16="http://schemas.microsoft.com/office/drawing/2014/main" id="{5445BBBB-D9EE-4930-D76C-66C81514BBBA}"/>
              </a:ext>
            </a:extLst>
          </p:cNvPr>
          <p:cNvPicPr>
            <a:picLocks noChangeAspect="1"/>
          </p:cNvPicPr>
          <p:nvPr/>
        </p:nvPicPr>
        <p:blipFill rotWithShape="1">
          <a:blip r:embed="rId3"/>
          <a:srcRect t="6519"/>
          <a:stretch/>
        </p:blipFill>
        <p:spPr>
          <a:xfrm>
            <a:off x="0" y="0"/>
            <a:ext cx="12192000" cy="6858000"/>
          </a:xfrm>
          <a:prstGeom prst="rect">
            <a:avLst/>
          </a:prstGeom>
        </p:spPr>
      </p:pic>
    </p:spTree>
    <p:extLst>
      <p:ext uri="{BB962C8B-B14F-4D97-AF65-F5344CB8AC3E}">
        <p14:creationId xmlns:p14="http://schemas.microsoft.com/office/powerpoint/2010/main" val="253119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atient engagement&#10;&#10;Description automatically generated with low confidence">
            <a:extLst>
              <a:ext uri="{FF2B5EF4-FFF2-40B4-BE49-F238E27FC236}">
                <a16:creationId xmlns:a16="http://schemas.microsoft.com/office/drawing/2014/main" id="{70A82FF1-A724-67E7-0940-0403F817255C}"/>
              </a:ext>
            </a:extLst>
          </p:cNvPr>
          <p:cNvPicPr>
            <a:picLocks noChangeAspect="1"/>
          </p:cNvPicPr>
          <p:nvPr/>
        </p:nvPicPr>
        <p:blipFill rotWithShape="1">
          <a:blip r:embed="rId3"/>
          <a:srcRect t="1794" b="1778"/>
          <a:stretch/>
        </p:blipFill>
        <p:spPr>
          <a:xfrm>
            <a:off x="495300" y="0"/>
            <a:ext cx="11036300" cy="6858000"/>
          </a:xfrm>
          <a:prstGeom prst="rect">
            <a:avLst/>
          </a:prstGeom>
        </p:spPr>
      </p:pic>
    </p:spTree>
    <p:extLst>
      <p:ext uri="{BB962C8B-B14F-4D97-AF65-F5344CB8AC3E}">
        <p14:creationId xmlns:p14="http://schemas.microsoft.com/office/powerpoint/2010/main" val="188691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B083F8-7288-F74C-9553-53AC8AEE9D3D}"/>
              </a:ext>
            </a:extLst>
          </p:cNvPr>
          <p:cNvSpPr txBox="1">
            <a:spLocks/>
          </p:cNvSpPr>
          <p:nvPr/>
        </p:nvSpPr>
        <p:spPr>
          <a:xfrm>
            <a:off x="172995" y="159026"/>
            <a:ext cx="3981847" cy="65465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dirty="0">
                <a:latin typeface="+mn-lt"/>
                <a:ea typeface="+mn-ea"/>
                <a:cs typeface="+mn-cs"/>
              </a:rPr>
              <a:t>How Will You and Your Team Use the KDD?</a:t>
            </a:r>
          </a:p>
          <a:p>
            <a:pPr>
              <a:spcAft>
                <a:spcPts val="600"/>
              </a:spcAft>
            </a:pPr>
            <a:endParaRPr lang="en-US" sz="4000" dirty="0">
              <a:latin typeface="+mn-lt"/>
              <a:ea typeface="+mn-ea"/>
              <a:cs typeface="+mn-cs"/>
            </a:endParaRPr>
          </a:p>
          <a:p>
            <a:pPr marL="571500" indent="-571500">
              <a:spcAft>
                <a:spcPts val="600"/>
              </a:spcAft>
              <a:buFont typeface="Arial" panose="020B0604020202020204" pitchFamily="34" charset="0"/>
              <a:buChar char="•"/>
            </a:pPr>
            <a:r>
              <a:rPr lang="en-US" sz="4000" dirty="0">
                <a:latin typeface="+mn-lt"/>
                <a:ea typeface="+mn-ea"/>
                <a:cs typeface="+mn-cs"/>
              </a:rPr>
              <a:t>Organize and Link Change Ideas</a:t>
            </a:r>
          </a:p>
          <a:p>
            <a:pPr>
              <a:spcAft>
                <a:spcPts val="600"/>
              </a:spcAft>
            </a:pPr>
            <a:endParaRPr lang="en-US" sz="4000" dirty="0">
              <a:latin typeface="+mn-lt"/>
              <a:ea typeface="+mn-ea"/>
              <a:cs typeface="+mn-cs"/>
            </a:endParaRPr>
          </a:p>
          <a:p>
            <a:pPr marL="571500" indent="-571500">
              <a:spcAft>
                <a:spcPts val="600"/>
              </a:spcAft>
              <a:buFont typeface="Arial" panose="020B0604020202020204" pitchFamily="34" charset="0"/>
              <a:buChar char="•"/>
            </a:pPr>
            <a:r>
              <a:rPr lang="en-US" sz="4000" dirty="0">
                <a:latin typeface="+mn-lt"/>
                <a:ea typeface="+mn-ea"/>
                <a:cs typeface="+mn-cs"/>
              </a:rPr>
              <a:t>Develop and Test PDSAs </a:t>
            </a:r>
          </a:p>
          <a:p>
            <a:pPr indent="-228600">
              <a:spcAft>
                <a:spcPts val="600"/>
              </a:spcAft>
              <a:buFont typeface="Arial" panose="020B0604020202020204" pitchFamily="34" charset="0"/>
              <a:buChar char="•"/>
            </a:pPr>
            <a:endParaRPr lang="en-US" sz="4000" dirty="0">
              <a:latin typeface="+mn-lt"/>
              <a:ea typeface="+mn-ea"/>
              <a:cs typeface="+mn-cs"/>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clock&#10;&#10;Description automatically generated">
            <a:extLst>
              <a:ext uri="{FF2B5EF4-FFF2-40B4-BE49-F238E27FC236}">
                <a16:creationId xmlns:a16="http://schemas.microsoft.com/office/drawing/2014/main" id="{991C0B53-D4B1-634F-BC4A-453C0941E76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8468" r="17813"/>
          <a:stretch/>
        </p:blipFill>
        <p:spPr>
          <a:xfrm>
            <a:off x="5405862" y="974060"/>
            <a:ext cx="6019331" cy="4906633"/>
          </a:xfrm>
          <a:prstGeom prst="rect">
            <a:avLst/>
          </a:prstGeom>
          <a:effectLst/>
        </p:spPr>
      </p:pic>
    </p:spTree>
    <p:extLst>
      <p:ext uri="{BB962C8B-B14F-4D97-AF65-F5344CB8AC3E}">
        <p14:creationId xmlns:p14="http://schemas.microsoft.com/office/powerpoint/2010/main" val="174966648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4_Office Theme">
  <a:themeElements>
    <a:clrScheme name="Custom 22">
      <a:dk1>
        <a:sysClr val="windowText" lastClr="000000"/>
      </a:dk1>
      <a:lt1>
        <a:sysClr val="window" lastClr="FFFFFF"/>
      </a:lt1>
      <a:dk2>
        <a:srgbClr val="333333"/>
      </a:dk2>
      <a:lt2>
        <a:srgbClr val="EEECE1"/>
      </a:lt2>
      <a:accent1>
        <a:srgbClr val="001A70"/>
      </a:accent1>
      <a:accent2>
        <a:srgbClr val="00B3F0"/>
      </a:accent2>
      <a:accent3>
        <a:srgbClr val="FFC600"/>
      </a:accent3>
      <a:accent4>
        <a:srgbClr val="E57200"/>
      </a:accent4>
      <a:accent5>
        <a:srgbClr val="A05EB5"/>
      </a:accent5>
      <a:accent6>
        <a:srgbClr val="78BE20"/>
      </a:accent6>
      <a:hlink>
        <a:srgbClr val="009CA6"/>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44191AE428AF428CA72321649248D0" ma:contentTypeVersion="20" ma:contentTypeDescription="Create a new document." ma:contentTypeScope="" ma:versionID="959f2737b62912d33faad4362f7c81cf">
  <xsd:schema xmlns:xsd="http://www.w3.org/2001/XMLSchema" xmlns:xs="http://www.w3.org/2001/XMLSchema" xmlns:p="http://schemas.microsoft.com/office/2006/metadata/properties" xmlns:ns1="http://schemas.microsoft.com/sharepoint/v3" xmlns:ns2="3037250e-34a5-46ee-a790-672410f3322e" xmlns:ns3="c57fea2e-d146-428a-a2a2-061547110c3f" targetNamespace="http://schemas.microsoft.com/office/2006/metadata/properties" ma:root="true" ma:fieldsID="d1d896c9dbea31c8f9df91d39e2870b1" ns1:_="" ns2:_="" ns3:_="">
    <xsd:import namespace="http://schemas.microsoft.com/sharepoint/v3"/>
    <xsd:import namespace="3037250e-34a5-46ee-a790-672410f3322e"/>
    <xsd:import namespace="c57fea2e-d146-428a-a2a2-061547110c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7250e-34a5-46ee-a790-672410f332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cab1177-b993-4c6b-bc99-754d2dd7f2d6" ma:termSetId="09814cd3-568e-fe90-9814-8d621ff8fb84" ma:anchorId="fba54fb3-c3e1-fe81-a776-ca4b69148c4d" ma:open="true" ma:isKeyword="false">
      <xsd:complexType>
        <xsd:sequence>
          <xsd:element ref="pc:Terms" minOccurs="0" maxOccurs="1"/>
        </xsd:sequence>
      </xsd:complexType>
    </xsd:element>
    <xsd:element name="Notes" ma:index="26" nillable="true" ma:displayName="Notes" ma:description="information from company website_December 2022" ma:format="Dropdown" ma:internalName="Notes">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7fea2e-d146-428a-a2a2-061547110c3f"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1570f7ce-8d04-4d4d-aaf2-7e73530b950a}" ma:internalName="TaxCatchAll" ma:showField="CatchAllData" ma:web="c57fea2e-d146-428a-a2a2-061547110c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037250e-34a5-46ee-a790-672410f3322e">
      <Terms xmlns="http://schemas.microsoft.com/office/infopath/2007/PartnerControls"/>
    </lcf76f155ced4ddcb4097134ff3c332f>
    <TaxCatchAll xmlns="c57fea2e-d146-428a-a2a2-061547110c3f" xsi:nil="true"/>
    <Notes xmlns="3037250e-34a5-46ee-a790-672410f332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4CB55A-CB5C-4764-800F-E78A49276DCB}"/>
</file>

<file path=customXml/itemProps2.xml><?xml version="1.0" encoding="utf-8"?>
<ds:datastoreItem xmlns:ds="http://schemas.openxmlformats.org/officeDocument/2006/customXml" ds:itemID="{FF267BB6-78F7-4BBE-9880-9370F02A7BF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6442EA1-D524-4BCE-AA99-044616771F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13094</TotalTime>
  <Words>2640</Words>
  <Application>Microsoft Office PowerPoint</Application>
  <PresentationFormat>Widescreen</PresentationFormat>
  <Paragraphs>229</Paragraphs>
  <Slides>15</Slides>
  <Notes>15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Arial</vt:lpstr>
      <vt:lpstr>Bembo Bold</vt:lpstr>
      <vt:lpstr>Calibri</vt:lpstr>
      <vt:lpstr>Calibri Light</vt:lpstr>
      <vt:lpstr>Franklin Gothic Medium</vt:lpstr>
      <vt:lpstr>National 2</vt:lpstr>
      <vt:lpstr>Times New Roman</vt:lpstr>
      <vt:lpstr>Wingdings</vt:lpstr>
      <vt:lpstr>1_Office Theme</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Importance of Tracking Lessons Learned</vt:lpstr>
      <vt:lpstr>PowerPoint Presentation</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M. Kennedy</dc:creator>
  <cp:lastModifiedBy>AV Lab</cp:lastModifiedBy>
  <cp:revision>95</cp:revision>
  <dcterms:created xsi:type="dcterms:W3CDTF">2020-06-10T19:39:18Z</dcterms:created>
  <dcterms:modified xsi:type="dcterms:W3CDTF">2023-12-08T18:13:56Z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0x0101009F44191AE428AF428CA72321649248D0</vt:lpwstr>
  </property>
</Properties>
</file>