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gsK+RfGWXIDK4On4O+gVTKF4ia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SLIDE SCRIPT:</a:t>
            </a:r>
            <a:endParaRPr/>
          </a:p>
          <a:p>
            <a:pPr indent="0" lvl="0" marL="0" marR="0" rtl="0" algn="l">
              <a:lnSpc>
                <a:spcPct val="100000"/>
              </a:lnSpc>
              <a:spcBef>
                <a:spcPts val="0"/>
              </a:spcBef>
              <a:spcAft>
                <a:spcPts val="0"/>
              </a:spcAft>
              <a:buClr>
                <a:schemeClr val="dk1"/>
              </a:buClr>
              <a:buSzPts val="1200"/>
              <a:buFont typeface="Calibri"/>
              <a:buNone/>
            </a:pPr>
            <a:r>
              <a:rPr lang="en-US"/>
              <a:t>You and your team members are able to earn Maintenance of Certification credits (also known as MOC) for the improvement work you are </a:t>
            </a:r>
            <a:r>
              <a:rPr b="1" lang="en-US"/>
              <a:t>already</a:t>
            </a:r>
            <a:r>
              <a:rPr lang="en-US"/>
              <a:t> doing as part of the </a:t>
            </a:r>
            <a:r>
              <a:rPr lang="en-US" u="sng"/>
              <a:t>IBD Qorus Learning Collaborative. </a:t>
            </a:r>
            <a:endParaRPr b="1"/>
          </a:p>
          <a:p>
            <a:pPr indent="0" lvl="0" marL="0" marR="0" rtl="0" algn="l">
              <a:lnSpc>
                <a:spcPct val="100000"/>
              </a:lnSpc>
              <a:spcBef>
                <a:spcPts val="0"/>
              </a:spcBef>
              <a:spcAft>
                <a:spcPts val="0"/>
              </a:spcAft>
              <a:buClr>
                <a:schemeClr val="dk1"/>
              </a:buClr>
              <a:buSzPts val="1200"/>
              <a:buFont typeface="Calibri"/>
              <a:buNone/>
            </a:pPr>
            <a:r>
              <a:rPr b="1" lang="en-US"/>
              <a:t>TIME: </a:t>
            </a:r>
            <a:r>
              <a:rPr lang="en-US"/>
              <a:t>20 seconds</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SCRIPT: </a:t>
            </a:r>
            <a:endParaRPr/>
          </a:p>
          <a:p>
            <a:pPr indent="0" lvl="0" marL="0" rtl="0" algn="l">
              <a:spcBef>
                <a:spcPts val="0"/>
              </a:spcBef>
              <a:spcAft>
                <a:spcPts val="0"/>
              </a:spcAft>
              <a:buNone/>
            </a:pPr>
            <a:r>
              <a:rPr lang="en-US"/>
              <a:t>MOC is a requirement for board certification for physicians and PAs. They must accrue 100 credits every five years, and the QI activities you are engaged in as part of Qorus can fulfill this requirement. MOC is not YET a requirement for Nurse Practitioners.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INSTRUCTOR NOTES: </a:t>
            </a:r>
            <a:r>
              <a:rPr i="1" lang="en-US"/>
              <a:t>Some physicians are double-boarded and therefore need credits for both certifications. 100 credits would be the “typical” # for single boarded physicians.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a:t>
            </a:r>
            <a:r>
              <a:rPr lang="en-US"/>
              <a:t>15 seconds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SCRIPT:</a:t>
            </a:r>
            <a:endParaRPr/>
          </a:p>
          <a:p>
            <a:pPr indent="-285750" lvl="0" marL="285750" marR="0" rtl="0" algn="l">
              <a:lnSpc>
                <a:spcPct val="100000"/>
              </a:lnSpc>
              <a:spcBef>
                <a:spcPts val="0"/>
              </a:spcBef>
              <a:spcAft>
                <a:spcPts val="0"/>
              </a:spcAft>
              <a:buClr>
                <a:schemeClr val="dk1"/>
              </a:buClr>
              <a:buSzPts val="1200"/>
              <a:buFont typeface="Arial"/>
              <a:buChar char="•"/>
            </a:pPr>
            <a:r>
              <a:rPr lang="en-US"/>
              <a:t>TDI has collaborated with the Dartmouth-Hitchcock’s Center for Learning &amp; Professional Development, who is an established MOC Portfolio Provider.</a:t>
            </a:r>
            <a:endParaRPr/>
          </a:p>
          <a:p>
            <a:pPr indent="-285750" lvl="0" marL="285750" marR="0" rtl="0" algn="l">
              <a:lnSpc>
                <a:spcPct val="100000"/>
              </a:lnSpc>
              <a:spcBef>
                <a:spcPts val="0"/>
              </a:spcBef>
              <a:spcAft>
                <a:spcPts val="0"/>
              </a:spcAft>
              <a:buClr>
                <a:schemeClr val="dk1"/>
              </a:buClr>
              <a:buSzPts val="1200"/>
              <a:buFont typeface="Arial"/>
              <a:buChar char="•"/>
            </a:pPr>
            <a:r>
              <a:rPr lang="en-US"/>
              <a:t>Each year, TDI will submit an application to register and gain project level pre-approval for the discrete QI initiatives being conducted in IBD Qorus. </a:t>
            </a:r>
            <a:endParaRPr/>
          </a:p>
          <a:p>
            <a:pPr indent="-285750" lvl="0" marL="285750" marR="0" rtl="0" algn="l">
              <a:lnSpc>
                <a:spcPct val="100000"/>
              </a:lnSpc>
              <a:spcBef>
                <a:spcPts val="0"/>
              </a:spcBef>
              <a:spcAft>
                <a:spcPts val="0"/>
              </a:spcAft>
              <a:buClr>
                <a:schemeClr val="dk1"/>
              </a:buClr>
              <a:buSzPts val="1200"/>
              <a:buFont typeface="Arial"/>
              <a:buChar char="•"/>
            </a:pPr>
            <a:r>
              <a:rPr lang="en-US"/>
              <a:t>Each physician or PA seeking MOC credits must demonstrate “</a:t>
            </a:r>
            <a:r>
              <a:rPr b="1" lang="en-US"/>
              <a:t>meaningful participation</a:t>
            </a:r>
            <a:r>
              <a:rPr lang="en-US"/>
              <a:t>” in the QI initiative</a:t>
            </a:r>
            <a:r>
              <a:rPr lang="en-US" u="none"/>
              <a:t>. </a:t>
            </a:r>
            <a:r>
              <a:rPr b="0" i="0" lang="en-US" sz="1200" u="none" strike="noStrike">
                <a:solidFill>
                  <a:schemeClr val="dk1"/>
                </a:solidFill>
                <a:latin typeface="Calibri"/>
                <a:ea typeface="Calibri"/>
                <a:cs typeface="Calibri"/>
                <a:sym typeface="Calibri"/>
              </a:rPr>
              <a:t>Therefore, they must join the QI team and contribute to the work along the way. </a:t>
            </a:r>
            <a:r>
              <a:rPr b="0" lang="en-US" u="none">
                <a:highlight>
                  <a:srgbClr val="FFFF00"/>
                </a:highlight>
              </a:rPr>
              <a:t>This includes:</a:t>
            </a:r>
            <a:endParaRPr/>
          </a:p>
          <a:p>
            <a:pPr indent="-285750" lvl="1" marL="742950" rtl="0" algn="l">
              <a:spcBef>
                <a:spcPts val="0"/>
              </a:spcBef>
              <a:spcAft>
                <a:spcPts val="0"/>
              </a:spcAft>
              <a:buClr>
                <a:schemeClr val="dk1"/>
              </a:buClr>
              <a:buSzPts val="1200"/>
              <a:buFont typeface="Arial"/>
              <a:buChar char="•"/>
            </a:pPr>
            <a:r>
              <a:rPr lang="en-US"/>
              <a:t>Each team will be developing a data-driven improvement story in advance of </a:t>
            </a:r>
            <a:r>
              <a:rPr b="1" lang="en-US"/>
              <a:t>each learning session </a:t>
            </a:r>
            <a:r>
              <a:rPr lang="en-US"/>
              <a:t>which will serve as their team-level MOC evidence of improvement. You must be listed as an author to the improvement story to receive MOC credits. </a:t>
            </a:r>
            <a:endParaRPr/>
          </a:p>
          <a:p>
            <a:pPr indent="-285750" lvl="1" marL="742950" rtl="0" algn="l">
              <a:spcBef>
                <a:spcPts val="0"/>
              </a:spcBef>
              <a:spcAft>
                <a:spcPts val="0"/>
              </a:spcAft>
              <a:buClr>
                <a:schemeClr val="dk1"/>
              </a:buClr>
              <a:buSzPts val="1200"/>
              <a:buFont typeface="Arial"/>
              <a:buChar char="•"/>
            </a:pPr>
            <a:r>
              <a:rPr lang="en-US"/>
              <a:t>Your improvement story coupled with your attestation form will need to be submitted directly to the TDI team each September; and I will work with our Portfolio Provider to file your project and assure that you are awarded the 20 MOC credits annually by December.</a:t>
            </a:r>
            <a:endParaRPr/>
          </a:p>
          <a:p>
            <a:pPr indent="-285750" lvl="1" marL="742950" rtl="0" algn="l">
              <a:spcBef>
                <a:spcPts val="0"/>
              </a:spcBef>
              <a:spcAft>
                <a:spcPts val="0"/>
              </a:spcAft>
              <a:buClr>
                <a:schemeClr val="dk1"/>
              </a:buClr>
              <a:buSzPts val="1200"/>
              <a:buFont typeface="Arial"/>
              <a:buChar char="•"/>
            </a:pPr>
            <a:r>
              <a:rPr lang="en-US"/>
              <a:t>Multiple physicians / providers from your organization are eligible to receive MOC credits for a single project, </a:t>
            </a:r>
            <a:r>
              <a:rPr b="1" lang="en-US"/>
              <a:t>as long as they meet the standard of meaningful participation. </a:t>
            </a:r>
            <a:endParaRPr/>
          </a:p>
          <a:p>
            <a:pPr indent="-285750" lvl="0" marL="285750" rtl="0" algn="l">
              <a:spcBef>
                <a:spcPts val="0"/>
              </a:spcBef>
              <a:spcAft>
                <a:spcPts val="0"/>
              </a:spcAft>
              <a:buClr>
                <a:schemeClr val="dk1"/>
              </a:buClr>
              <a:buSzPts val="1200"/>
              <a:buFont typeface="Arial"/>
              <a:buChar char="•"/>
            </a:pPr>
            <a:r>
              <a:rPr lang="en-US"/>
              <a:t>Therefore, the only extra “lift” you will need to do is complete the attestation form and send it to me to be processed every September!</a:t>
            </a:r>
            <a:endParaRPr/>
          </a:p>
          <a:p>
            <a:pPr indent="-285750" lvl="0" marL="285750" rtl="0" algn="l">
              <a:spcBef>
                <a:spcPts val="0"/>
              </a:spcBef>
              <a:spcAft>
                <a:spcPts val="0"/>
              </a:spcAft>
              <a:buClr>
                <a:schemeClr val="dk1"/>
              </a:buClr>
              <a:buSzPts val="1200"/>
              <a:buFont typeface="Arial"/>
              <a:buChar char="•"/>
            </a:pPr>
            <a:r>
              <a:rPr lang="en-US"/>
              <a:t>This process will occur annually as long as Qorus has an active QI project in action and available for credits. </a:t>
            </a:r>
            <a:endParaRPr/>
          </a:p>
          <a:p>
            <a:pPr indent="-285750" lvl="0" marL="285750" rtl="0" algn="l">
              <a:spcBef>
                <a:spcPts val="0"/>
              </a:spcBef>
              <a:spcAft>
                <a:spcPts val="0"/>
              </a:spcAft>
              <a:buClr>
                <a:schemeClr val="dk1"/>
              </a:buClr>
              <a:buSzPts val="1200"/>
              <a:buFont typeface="Arial"/>
              <a:buChar char="•"/>
            </a:pPr>
            <a:r>
              <a:rPr lang="en-US"/>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3 minutes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SLIDE SCRIPT:</a:t>
            </a:r>
            <a:endParaRPr/>
          </a:p>
          <a:p>
            <a:pPr indent="0" lvl="0" marL="0" marR="0" rtl="0" algn="l">
              <a:lnSpc>
                <a:spcPct val="100000"/>
              </a:lnSpc>
              <a:spcBef>
                <a:spcPts val="0"/>
              </a:spcBef>
              <a:spcAft>
                <a:spcPts val="0"/>
              </a:spcAft>
              <a:buClr>
                <a:schemeClr val="dk1"/>
              </a:buClr>
              <a:buSzPts val="1200"/>
              <a:buFont typeface="Calibri"/>
              <a:buNone/>
            </a:pPr>
            <a:r>
              <a:rPr lang="en-US"/>
              <a:t>This is a snapshot of the layout of an improvement story--12 slides in 10 minutes--it </a:t>
            </a:r>
            <a:r>
              <a:rPr b="1" lang="en-US"/>
              <a:t>is</a:t>
            </a:r>
            <a:r>
              <a:rPr lang="en-US"/>
              <a:t> possible! As I walk you through the key elements ---I want you to think about the improvement work you have </a:t>
            </a:r>
            <a:r>
              <a:rPr b="1" lang="en-US"/>
              <a:t>already</a:t>
            </a:r>
            <a:r>
              <a:rPr lang="en-US"/>
              <a:t> completed and see how you could easily start to populate this standard template with your own improvement story.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a:t>
            </a:r>
            <a:r>
              <a:rPr b="0" lang="en-US"/>
              <a:t>90 seconds</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Slide SCRIPT:</a:t>
            </a:r>
            <a:endParaRPr/>
          </a:p>
          <a:p>
            <a:pPr indent="0" lvl="0" marL="0" marR="0" rtl="0" algn="l">
              <a:lnSpc>
                <a:spcPct val="100000"/>
              </a:lnSpc>
              <a:spcBef>
                <a:spcPts val="0"/>
              </a:spcBef>
              <a:spcAft>
                <a:spcPts val="0"/>
              </a:spcAft>
              <a:buClr>
                <a:schemeClr val="dk1"/>
              </a:buClr>
              <a:buSzPts val="1200"/>
              <a:buFont typeface="Calibri"/>
              <a:buNone/>
            </a:pPr>
            <a:r>
              <a:rPr i="0" lang="en-US"/>
              <a:t>I hope you can easily see that this is not “</a:t>
            </a:r>
            <a:r>
              <a:rPr b="1" i="0" lang="en-US"/>
              <a:t>new work</a:t>
            </a:r>
            <a:r>
              <a:rPr i="0" lang="en-US"/>
              <a:t>”. </a:t>
            </a:r>
            <a:r>
              <a:rPr lang="en-US"/>
              <a:t>The </a:t>
            </a:r>
            <a:r>
              <a:rPr b="1" lang="en-US"/>
              <a:t>standard work</a:t>
            </a:r>
            <a:r>
              <a:rPr lang="en-US"/>
              <a:t> of participating in this Collaborative is </a:t>
            </a:r>
            <a:r>
              <a:rPr b="1" lang="en-US" u="sng"/>
              <a:t>already</a:t>
            </a:r>
            <a:r>
              <a:rPr lang="en-US"/>
              <a:t> meeting the “rules of engagement”.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only </a:t>
            </a:r>
            <a:r>
              <a:rPr b="1" lang="en-US"/>
              <a:t>new piece </a:t>
            </a:r>
            <a:r>
              <a:rPr b="0" lang="en-US"/>
              <a:t>required to receive MOC credits </a:t>
            </a:r>
            <a:r>
              <a:rPr lang="en-US"/>
              <a:t>is completing an attestation form annually acknowledging your meaningful participation in the work. This includes completion of the form, including your ABIM number and signature so that credits can be awarded and tracked. </a:t>
            </a:r>
            <a:endParaRPr i="1"/>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Being a contributor to this work includes being an </a:t>
            </a:r>
            <a:r>
              <a:rPr b="1" lang="en-US"/>
              <a:t>active</a:t>
            </a:r>
            <a:r>
              <a:rPr lang="en-US"/>
              <a:t> member of your local improvement team, such as participating in team meetings and huddles, conducting small tests of change, collecting and reviewing the data in partnership with your team all in an effort towards achieving your shared SMART Aim. You will also be contributing to your team’s improvement story and must be listed as a co-author.</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US"/>
              <a:t>TIME: </a:t>
            </a:r>
            <a:r>
              <a:rPr lang="en-US"/>
              <a:t>45 seconds</a:t>
            </a:r>
            <a:endParaRPr/>
          </a:p>
          <a:p>
            <a:pPr indent="0" lvl="0" marL="0" rtl="0" algn="l">
              <a:spcBef>
                <a:spcPts val="0"/>
              </a:spcBef>
              <a:spcAft>
                <a:spcPts val="0"/>
              </a:spcAft>
              <a:buNone/>
            </a:pPr>
            <a:r>
              <a:t/>
            </a:r>
            <a:endParaRPr i="1"/>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SCRIPT:</a:t>
            </a:r>
            <a:endParaRPr/>
          </a:p>
          <a:p>
            <a:pPr indent="0" lvl="0" marL="0" rtl="0" algn="l">
              <a:spcBef>
                <a:spcPts val="0"/>
              </a:spcBef>
              <a:spcAft>
                <a:spcPts val="0"/>
              </a:spcAft>
              <a:buNone/>
            </a:pPr>
            <a:r>
              <a:rPr lang="en-US"/>
              <a:t>MOC credits, as an added benefit of participating in IBD Qorus, may be a way to gain the attention of your colleagues to </a:t>
            </a:r>
            <a:r>
              <a:rPr b="1" lang="en-US"/>
              <a:t>lean in, learn more and start participating </a:t>
            </a:r>
            <a:r>
              <a:rPr lang="en-US"/>
              <a:t>in QI activities. It may also bring along “resistors” --to start getting involved --allowing you to expand your local improvement team. Imagine your ability to achieve your SMART Aim with </a:t>
            </a:r>
            <a:r>
              <a:rPr b="1" lang="en-US"/>
              <a:t>more</a:t>
            </a:r>
            <a:r>
              <a:rPr lang="en-US"/>
              <a:t> team members working WITH you towards a shared goal.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Multiple physicians and PAs at your practice can receive MOC credits working on the same QI activity. So, I encourage you to spread the news of this added benefit at your next team meeting and let us know how we can best support bringing new team members along in this QI learning journey.</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t>INSTRUCTOR NOTES: </a:t>
            </a:r>
            <a:r>
              <a:rPr i="1" lang="en-US"/>
              <a:t>Pause for questions here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TIME: </a:t>
            </a:r>
            <a:r>
              <a:rPr lang="en-US"/>
              <a:t>45 seconds</a:t>
            </a:r>
            <a:endParaRPr/>
          </a:p>
          <a:p>
            <a:pPr indent="0" lvl="0" marL="0" rtl="0" algn="l">
              <a:spcBef>
                <a:spcPts val="0"/>
              </a:spcBef>
              <a:spcAft>
                <a:spcPts val="0"/>
              </a:spcAft>
              <a:buNone/>
            </a:pPr>
            <a:r>
              <a:t/>
            </a:r>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 type="body"/>
          </p:nvPr>
        </p:nvSpPr>
        <p:spPr>
          <a:xfrm>
            <a:off x="609600" y="1535113"/>
            <a:ext cx="5386917"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2"/>
          <p:cNvSpPr txBox="1"/>
          <p:nvPr>
            <p:ph idx="3" type="body"/>
          </p:nvPr>
        </p:nvSpPr>
        <p:spPr>
          <a:xfrm>
            <a:off x="6193369" y="1535113"/>
            <a:ext cx="5389033"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2"/>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609602" y="273049"/>
            <a:ext cx="4011084" cy="11620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4766733" y="273052"/>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5"/>
          <p:cNvSpPr txBox="1"/>
          <p:nvPr>
            <p:ph idx="2" type="body"/>
          </p:nvPr>
        </p:nvSpPr>
        <p:spPr>
          <a:xfrm>
            <a:off x="609602" y="1435102"/>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2389717" y="4800600"/>
            <a:ext cx="7315200" cy="5667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p:nvPr>
            <p:ph idx="2" type="pic"/>
          </p:nvPr>
        </p:nvSpPr>
        <p:spPr>
          <a:xfrm>
            <a:off x="2389717" y="612775"/>
            <a:ext cx="7315200" cy="4114800"/>
          </a:xfrm>
          <a:prstGeom prst="rect">
            <a:avLst/>
          </a:prstGeom>
          <a:noFill/>
          <a:ln>
            <a:noFill/>
          </a:ln>
        </p:spPr>
      </p:sp>
      <p:sp>
        <p:nvSpPr>
          <p:cNvPr id="68" name="Google Shape;68;p16"/>
          <p:cNvSpPr txBox="1"/>
          <p:nvPr>
            <p:ph idx="1" type="body"/>
          </p:nvPr>
        </p:nvSpPr>
        <p:spPr>
          <a:xfrm>
            <a:off x="2389717" y="5367338"/>
            <a:ext cx="7315200" cy="8048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descr="Woman signing contract" id="89" name="Google Shape;89;p1"/>
          <p:cNvPicPr preferRelativeResize="0"/>
          <p:nvPr>
            <p:ph idx="1" type="body"/>
          </p:nvPr>
        </p:nvPicPr>
        <p:blipFill rotWithShape="1">
          <a:blip r:embed="rId3">
            <a:alphaModFix/>
          </a:blip>
          <a:srcRect b="7946" l="0" r="0" t="7785"/>
          <a:stretch/>
        </p:blipFill>
        <p:spPr>
          <a:xfrm>
            <a:off x="20" y="10829"/>
            <a:ext cx="12191980" cy="6857990"/>
          </a:xfrm>
          <a:prstGeom prst="rect">
            <a:avLst/>
          </a:prstGeom>
          <a:noFill/>
          <a:ln>
            <a:noFill/>
          </a:ln>
        </p:spPr>
      </p:pic>
      <p:sp>
        <p:nvSpPr>
          <p:cNvPr id="90" name="Google Shape;90;p1"/>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1" name="Google Shape;91;p1"/>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Maintenance of Certification Made Simple</a:t>
            </a:r>
            <a:endParaRPr/>
          </a:p>
        </p:txBody>
      </p:sp>
      <p:cxnSp>
        <p:nvCxnSpPr>
          <p:cNvPr id="92" name="Google Shape;92;p1"/>
          <p:cNvCxnSpPr/>
          <p:nvPr/>
        </p:nvCxnSpPr>
        <p:spPr>
          <a:xfrm>
            <a:off x="0" y="5241983"/>
            <a:ext cx="12192000" cy="0"/>
          </a:xfrm>
          <a:prstGeom prst="straightConnector1">
            <a:avLst/>
          </a:prstGeom>
          <a:noFill/>
          <a:ln cap="flat" cmpd="sng" w="41275">
            <a:solidFill>
              <a:schemeClr val="lt1">
                <a:alpha val="89803"/>
              </a:schemeClr>
            </a:solidFill>
            <a:prstDash val="solid"/>
            <a:round/>
            <a:headEnd len="sm" w="sm" type="none"/>
            <a:tailEnd len="sm" w="sm" type="none"/>
          </a:ln>
        </p:spPr>
      </p:cxnSp>
      <p:cxnSp>
        <p:nvCxnSpPr>
          <p:cNvPr id="93" name="Google Shape;93;p1"/>
          <p:cNvCxnSpPr/>
          <p:nvPr/>
        </p:nvCxnSpPr>
        <p:spPr>
          <a:xfrm>
            <a:off x="0" y="6134852"/>
            <a:ext cx="12192000" cy="0"/>
          </a:xfrm>
          <a:prstGeom prst="straightConnector1">
            <a:avLst/>
          </a:prstGeom>
          <a:noFill/>
          <a:ln cap="flat" cmpd="sng" w="41275">
            <a:solidFill>
              <a:schemeClr val="lt1">
                <a:alpha val="89803"/>
              </a:schemeClr>
            </a:solidFill>
            <a:prstDash val="solid"/>
            <a:round/>
            <a:headEnd len="sm" w="sm" type="none"/>
            <a:tailEnd len="sm" w="sm" type="none"/>
          </a:ln>
        </p:spPr>
      </p:cxnSp>
      <p:sp>
        <p:nvSpPr>
          <p:cNvPr id="94" name="Google Shape;94;p1"/>
          <p:cNvSpPr txBox="1"/>
          <p:nvPr/>
        </p:nvSpPr>
        <p:spPr>
          <a:xfrm>
            <a:off x="9778493" y="6539628"/>
            <a:ext cx="2413487"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Last modified 04.09.2021</a:t>
            </a:r>
            <a:endParaRPr/>
          </a:p>
        </p:txBody>
      </p:sp>
      <p:sp>
        <p:nvSpPr>
          <p:cNvPr id="95" name="Google Shape;95;p1"/>
          <p:cNvSpPr txBox="1"/>
          <p:nvPr>
            <p:ph idx="11" type="ftr"/>
          </p:nvPr>
        </p:nvSpPr>
        <p:spPr>
          <a:xfrm>
            <a:off x="0" y="6482046"/>
            <a:ext cx="2413487"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tdi.dartmouth.edu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 name="Google Shape;102;p2"/>
          <p:cNvSpPr txBox="1"/>
          <p:nvPr>
            <p:ph type="title"/>
          </p:nvPr>
        </p:nvSpPr>
        <p:spPr>
          <a:xfrm>
            <a:off x="547917" y="4268900"/>
            <a:ext cx="4150581" cy="180016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Maintenance of Certification</a:t>
            </a:r>
            <a:endParaRPr/>
          </a:p>
        </p:txBody>
      </p:sp>
      <p:pic>
        <p:nvPicPr>
          <p:cNvPr id="103" name="Google Shape;103;p2"/>
          <p:cNvPicPr preferRelativeResize="0"/>
          <p:nvPr/>
        </p:nvPicPr>
        <p:blipFill rotWithShape="1">
          <a:blip r:embed="rId3">
            <a:alphaModFix/>
          </a:blip>
          <a:srcRect b="0" l="0" r="0" t="0"/>
          <a:stretch/>
        </p:blipFill>
        <p:spPr>
          <a:xfrm>
            <a:off x="556592" y="788935"/>
            <a:ext cx="11139778" cy="2791855"/>
          </a:xfrm>
          <a:prstGeom prst="rect">
            <a:avLst/>
          </a:prstGeom>
          <a:noFill/>
          <a:ln>
            <a:noFill/>
          </a:ln>
        </p:spPr>
      </p:pic>
      <p:sp>
        <p:nvSpPr>
          <p:cNvPr id="104" name="Google Shape;104;p2"/>
          <p:cNvSpPr txBox="1"/>
          <p:nvPr>
            <p:ph idx="1" type="body"/>
          </p:nvPr>
        </p:nvSpPr>
        <p:spPr>
          <a:xfrm>
            <a:off x="4902201" y="3843867"/>
            <a:ext cx="7137400" cy="2463799"/>
          </a:xfrm>
          <a:prstGeom prst="rect">
            <a:avLst/>
          </a:prstGeom>
          <a:noFill/>
          <a:ln>
            <a:noFill/>
          </a:ln>
        </p:spPr>
        <p:txBody>
          <a:bodyPr anchorCtr="0" anchor="t" bIns="45700" lIns="91425" spcFirstLastPara="1" rIns="91425" wrap="square" tIns="45700">
            <a:normAutofit fontScale="92500" lnSpcReduction="20000"/>
          </a:bodyPr>
          <a:lstStyle/>
          <a:p>
            <a:pPr indent="-342922" lvl="0" marL="342891" rtl="0" algn="l">
              <a:lnSpc>
                <a:spcPct val="150000"/>
              </a:lnSpc>
              <a:spcBef>
                <a:spcPts val="0"/>
              </a:spcBef>
              <a:spcAft>
                <a:spcPts val="0"/>
              </a:spcAft>
              <a:buClr>
                <a:schemeClr val="dk1"/>
              </a:buClr>
              <a:buSzPct val="100000"/>
              <a:buChar char="•"/>
            </a:pPr>
            <a:r>
              <a:rPr lang="en-US" sz="1900"/>
              <a:t>American Board of Internal Medicine (ABIM) </a:t>
            </a:r>
            <a:r>
              <a:rPr b="1" lang="en-US" sz="1900"/>
              <a:t>requirement</a:t>
            </a:r>
            <a:r>
              <a:rPr lang="en-US" sz="1900"/>
              <a:t> for board </a:t>
            </a:r>
            <a:r>
              <a:rPr b="1" lang="en-US" sz="1900"/>
              <a:t>certification for physicians and physician assistants</a:t>
            </a:r>
            <a:endParaRPr/>
          </a:p>
          <a:p>
            <a:pPr indent="-342922" lvl="0" marL="342891" rtl="0" algn="l">
              <a:lnSpc>
                <a:spcPct val="150000"/>
              </a:lnSpc>
              <a:spcBef>
                <a:spcPts val="351"/>
              </a:spcBef>
              <a:spcAft>
                <a:spcPts val="0"/>
              </a:spcAft>
              <a:buClr>
                <a:schemeClr val="dk1"/>
              </a:buClr>
              <a:buSzPct val="100000"/>
              <a:buChar char="•"/>
            </a:pPr>
            <a:r>
              <a:rPr lang="en-US" sz="1900"/>
              <a:t>~100 credits are required every 5 years </a:t>
            </a:r>
            <a:endParaRPr/>
          </a:p>
          <a:p>
            <a:pPr indent="-342922" lvl="0" marL="342891" rtl="0" algn="l">
              <a:lnSpc>
                <a:spcPct val="150000"/>
              </a:lnSpc>
              <a:spcBef>
                <a:spcPts val="351"/>
              </a:spcBef>
              <a:spcAft>
                <a:spcPts val="0"/>
              </a:spcAft>
              <a:buClr>
                <a:schemeClr val="dk1"/>
              </a:buClr>
              <a:buSzPct val="100000"/>
              <a:buChar char="•"/>
            </a:pPr>
            <a:r>
              <a:rPr lang="en-US" sz="1900"/>
              <a:t>Disciplined quality improvement activities related to IBD Qorus  Learning Collaborative and our QI Curriculum can fulfill these requirements.</a:t>
            </a:r>
            <a:endParaRPr/>
          </a:p>
          <a:p>
            <a:pPr indent="-237163" lvl="0" marL="342891" rtl="0" algn="l">
              <a:lnSpc>
                <a:spcPct val="150000"/>
              </a:lnSpc>
              <a:spcBef>
                <a:spcPts val="333"/>
              </a:spcBef>
              <a:spcAft>
                <a:spcPts val="0"/>
              </a:spcAft>
              <a:buClr>
                <a:schemeClr val="dk1"/>
              </a:buClr>
              <a:buSzPct val="100000"/>
              <a:buNone/>
            </a:pPr>
            <a:r>
              <a:t/>
            </a:r>
            <a:endParaRPr sz="1800"/>
          </a:p>
        </p:txBody>
      </p:sp>
      <p:sp>
        <p:nvSpPr>
          <p:cNvPr id="105" name="Google Shape;105;p2"/>
          <p:cNvSpPr/>
          <p:nvPr/>
        </p:nvSpPr>
        <p:spPr>
          <a:xfrm flipH="1">
            <a:off x="0" y="6406116"/>
            <a:ext cx="12191998" cy="461774"/>
          </a:xfrm>
          <a:prstGeom prst="rect">
            <a:avLst/>
          </a:prstGeom>
          <a:gradFill>
            <a:gsLst>
              <a:gs pos="0">
                <a:srgbClr val="000000"/>
              </a:gs>
              <a:gs pos="100000">
                <a:srgbClr val="366092"/>
              </a:gs>
            </a:gsLst>
            <a:lin ang="15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 name="Google Shape;106;p2"/>
          <p:cNvSpPr/>
          <p:nvPr/>
        </p:nvSpPr>
        <p:spPr>
          <a:xfrm flipH="1">
            <a:off x="8115300" y="6406115"/>
            <a:ext cx="4076698" cy="464399"/>
          </a:xfrm>
          <a:prstGeom prst="rect">
            <a:avLst/>
          </a:prstGeom>
          <a:gradFill>
            <a:gsLst>
              <a:gs pos="0">
                <a:srgbClr val="000000">
                  <a:alpha val="30980"/>
                </a:srgbClr>
              </a:gs>
              <a:gs pos="19000">
                <a:srgbClr val="000000">
                  <a:alpha val="30980"/>
                </a:srgbClr>
              </a:gs>
              <a:gs pos="99000">
                <a:schemeClr val="accent1"/>
              </a:gs>
              <a:gs pos="100000">
                <a:schemeClr val="accent1"/>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latin typeface="Calibri"/>
                <a:ea typeface="Calibri"/>
                <a:cs typeface="Calibri"/>
                <a:sym typeface="Calibri"/>
              </a:rPr>
              <a:t>3 Simple Steps To Achieve MOC Credits</a:t>
            </a:r>
            <a:endParaRPr/>
          </a:p>
        </p:txBody>
      </p:sp>
      <p:grpSp>
        <p:nvGrpSpPr>
          <p:cNvPr id="113" name="Google Shape;113;p3"/>
          <p:cNvGrpSpPr/>
          <p:nvPr/>
        </p:nvGrpSpPr>
        <p:grpSpPr>
          <a:xfrm>
            <a:off x="312821" y="1417638"/>
            <a:ext cx="11622505" cy="5283950"/>
            <a:chOff x="0" y="0"/>
            <a:chExt cx="11622505" cy="5283950"/>
          </a:xfrm>
        </p:grpSpPr>
        <p:sp>
          <p:nvSpPr>
            <p:cNvPr id="114" name="Google Shape;114;p3"/>
            <p:cNvSpPr/>
            <p:nvPr/>
          </p:nvSpPr>
          <p:spPr>
            <a:xfrm>
              <a:off x="0" y="0"/>
              <a:ext cx="11622505" cy="2377777"/>
            </a:xfrm>
            <a:prstGeom prst="roundRect">
              <a:avLst>
                <a:gd fmla="val 10000" name="adj"/>
              </a:avLst>
            </a:prstGeom>
            <a:solidFill>
              <a:srgbClr val="CDE1E8">
                <a:alpha val="89803"/>
              </a:srgbClr>
            </a:solidFill>
            <a:ln cap="flat" cmpd="sng" w="25400">
              <a:solidFill>
                <a:srgbClr val="CDE1E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453611" y="317037"/>
              <a:ext cx="2253846" cy="1743703"/>
            </a:xfrm>
            <a:prstGeom prst="roundRect">
              <a:avLst>
                <a:gd fmla="val 10000" name="adj"/>
              </a:avLst>
            </a:prstGeom>
            <a:blipFill rotWithShape="1">
              <a:blip r:embed="rId3">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rot="10800000">
              <a:off x="354509" y="2377777"/>
              <a:ext cx="2452049" cy="2906173"/>
            </a:xfrm>
            <a:prstGeom prst="round2SameRect">
              <a:avLst>
                <a:gd fmla="val 10500" name="adj1"/>
                <a:gd fmla="val 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txBox="1"/>
            <p:nvPr/>
          </p:nvSpPr>
          <p:spPr>
            <a:xfrm>
              <a:off x="429918" y="2377777"/>
              <a:ext cx="2301231" cy="2830764"/>
            </a:xfrm>
            <a:prstGeom prst="rect">
              <a:avLst/>
            </a:prstGeom>
            <a:noFill/>
            <a:ln>
              <a:noFill/>
            </a:ln>
          </p:spPr>
          <p:txBody>
            <a:bodyPr anchorCtr="0" anchor="t" bIns="142225" lIns="142225" spcFirstLastPara="1" rIns="142225" wrap="square" tIns="142225">
              <a:noAutofit/>
            </a:bodyPr>
            <a:lstStyle/>
            <a:p>
              <a:pPr indent="0" lvl="0" marL="0" marR="0" rtl="0" algn="ctr">
                <a:lnSpc>
                  <a:spcPct val="15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Contribute to Routine Monthly Run Chart  / SPCC Data &amp; Review  </a:t>
              </a:r>
              <a:endParaRPr/>
            </a:p>
          </p:txBody>
        </p:sp>
        <p:sp>
          <p:nvSpPr>
            <p:cNvPr id="118" name="Google Shape;118;p3"/>
            <p:cNvSpPr/>
            <p:nvPr/>
          </p:nvSpPr>
          <p:spPr>
            <a:xfrm>
              <a:off x="3252922" y="317037"/>
              <a:ext cx="2253846" cy="1743703"/>
            </a:xfrm>
            <a:prstGeom prst="roundRect">
              <a:avLst>
                <a:gd fmla="val 10000" name="adj"/>
              </a:avLst>
            </a:prstGeom>
            <a:blipFill rotWithShape="1">
              <a:blip r:embed="rId4">
                <a:alphaModFix/>
              </a:blip>
              <a:stretch>
                <a:fillRect b="0" l="-18999" r="-18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rot="10800000">
              <a:off x="3031944" y="2377777"/>
              <a:ext cx="2695803" cy="2906173"/>
            </a:xfrm>
            <a:prstGeom prst="round2SameRect">
              <a:avLst>
                <a:gd fmla="val 10500" name="adj1"/>
                <a:gd fmla="val 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txBox="1"/>
            <p:nvPr/>
          </p:nvSpPr>
          <p:spPr>
            <a:xfrm>
              <a:off x="3114849" y="2377777"/>
              <a:ext cx="2529993" cy="2823268"/>
            </a:xfrm>
            <a:prstGeom prst="rect">
              <a:avLst/>
            </a:prstGeom>
            <a:noFill/>
            <a:ln>
              <a:noFill/>
            </a:ln>
          </p:spPr>
          <p:txBody>
            <a:bodyPr anchorCtr="0" anchor="t" bIns="142225" lIns="142225" spcFirstLastPara="1" rIns="142225" wrap="square" tIns="142225">
              <a:noAutofit/>
            </a:bodyPr>
            <a:lstStyle/>
            <a:p>
              <a:pPr indent="0" lvl="0" marL="0" marR="0" rtl="0" algn="ctr">
                <a:lnSpc>
                  <a:spcPct val="15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Contribute to Team’s Data-Driven Improvement Story as a </a:t>
              </a:r>
              <a:endParaRPr/>
            </a:p>
            <a:p>
              <a:pPr indent="0" lvl="0" marL="0" marR="0" rtl="0" algn="ctr">
                <a:lnSpc>
                  <a:spcPct val="150000"/>
                </a:lnSpc>
                <a:spcBef>
                  <a:spcPts val="70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Co-Author</a:t>
              </a:r>
              <a:endParaRPr/>
            </a:p>
          </p:txBody>
        </p:sp>
        <p:sp>
          <p:nvSpPr>
            <p:cNvPr id="121" name="Google Shape;121;p3"/>
            <p:cNvSpPr/>
            <p:nvPr/>
          </p:nvSpPr>
          <p:spPr>
            <a:xfrm>
              <a:off x="6093479" y="317037"/>
              <a:ext cx="2253846" cy="1743703"/>
            </a:xfrm>
            <a:prstGeom prst="roundRect">
              <a:avLst>
                <a:gd fmla="val 10000" name="adj"/>
              </a:avLst>
            </a:prstGeom>
            <a:blipFill rotWithShape="1">
              <a:blip r:embed="rId5">
                <a:alphaModFix/>
              </a:blip>
              <a:stretch>
                <a:fillRect b="0" l="-62998" r="-62995"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rot="10800000">
              <a:off x="6017749" y="2377777"/>
              <a:ext cx="2534540" cy="2906173"/>
            </a:xfrm>
            <a:prstGeom prst="round2SameRect">
              <a:avLst>
                <a:gd fmla="val 10500" name="adj1"/>
                <a:gd fmla="val 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txBox="1"/>
            <p:nvPr/>
          </p:nvSpPr>
          <p:spPr>
            <a:xfrm>
              <a:off x="6095695" y="2377777"/>
              <a:ext cx="2378648" cy="2828227"/>
            </a:xfrm>
            <a:prstGeom prst="rect">
              <a:avLst/>
            </a:prstGeom>
            <a:noFill/>
            <a:ln>
              <a:noFill/>
            </a:ln>
          </p:spPr>
          <p:txBody>
            <a:bodyPr anchorCtr="0" anchor="t" bIns="142225" lIns="142225" spcFirstLastPara="1" rIns="142225" wrap="square" tIns="142225">
              <a:noAutofit/>
            </a:bodyPr>
            <a:lstStyle/>
            <a:p>
              <a:pPr indent="0" lvl="0" marL="0" marR="0" rtl="0" algn="ctr">
                <a:lnSpc>
                  <a:spcPct val="15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Sign a Personal Attestation</a:t>
              </a:r>
              <a:endParaRPr/>
            </a:p>
            <a:p>
              <a:pPr indent="0" lvl="0" marL="0" marR="0" rtl="0" algn="ctr">
                <a:lnSpc>
                  <a:spcPct val="150000"/>
                </a:lnSpc>
                <a:spcBef>
                  <a:spcPts val="70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Form</a:t>
              </a:r>
              <a:endParaRPr/>
            </a:p>
          </p:txBody>
        </p:sp>
        <p:sp>
          <p:nvSpPr>
            <p:cNvPr id="124" name="Google Shape;124;p3"/>
            <p:cNvSpPr/>
            <p:nvPr/>
          </p:nvSpPr>
          <p:spPr>
            <a:xfrm>
              <a:off x="8863603" y="317037"/>
              <a:ext cx="2253846" cy="1743703"/>
            </a:xfrm>
            <a:prstGeom prst="roundRect">
              <a:avLst>
                <a:gd fmla="val 10000" name="adj"/>
              </a:avLst>
            </a:prstGeom>
            <a:blipFill rotWithShape="1">
              <a:blip r:embed="rId6">
                <a:alphaModFix/>
              </a:blip>
              <a:stretch>
                <a:fillRect b="0" l="-61997" r="-61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rot="10800000">
              <a:off x="8971528" y="2353714"/>
              <a:ext cx="2554937" cy="2906173"/>
            </a:xfrm>
            <a:prstGeom prst="round2SameRect">
              <a:avLst>
                <a:gd fmla="val 10500" name="adj1"/>
                <a:gd fmla="val 0" name="adj2"/>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9050101" y="2353714"/>
              <a:ext cx="2397791" cy="2827600"/>
            </a:xfrm>
            <a:prstGeom prst="rect">
              <a:avLst/>
            </a:prstGeom>
            <a:noFill/>
            <a:ln>
              <a:noFill/>
            </a:ln>
          </p:spPr>
          <p:txBody>
            <a:bodyPr anchorCtr="0" anchor="t" bIns="142225" lIns="142225" spcFirstLastPara="1" rIns="142225" wrap="square" tIns="142225">
              <a:noAutofit/>
            </a:bodyPr>
            <a:lstStyle/>
            <a:p>
              <a:pPr indent="0" lvl="0" marL="0" marR="0" rtl="0" algn="ctr">
                <a:lnSpc>
                  <a:spcPct val="15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 20 MOC Credits Annually</a:t>
              </a:r>
              <a:endParaRPr/>
            </a:p>
          </p:txBody>
        </p:sp>
      </p:grpSp>
      <p:sp>
        <p:nvSpPr>
          <p:cNvPr id="127" name="Google Shape;127;p3"/>
          <p:cNvSpPr/>
          <p:nvPr/>
        </p:nvSpPr>
        <p:spPr>
          <a:xfrm>
            <a:off x="5675037" y="3139858"/>
            <a:ext cx="898072" cy="582557"/>
          </a:xfrm>
          <a:prstGeom prst="rightArrow">
            <a:avLst>
              <a:gd fmla="val 50000" name="adj1"/>
              <a:gd fmla="val 50000" name="adj2"/>
            </a:avLst>
          </a:prstGeom>
          <a:solidFill>
            <a:srgbClr val="D6E3BC"/>
          </a:solidFill>
          <a:ln cap="flat" cmpd="sng" w="9525">
            <a:solidFill>
              <a:srgbClr val="59595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2</a:t>
            </a:r>
            <a:endParaRPr/>
          </a:p>
        </p:txBody>
      </p:sp>
      <p:sp>
        <p:nvSpPr>
          <p:cNvPr id="128" name="Google Shape;128;p3"/>
          <p:cNvSpPr/>
          <p:nvPr/>
        </p:nvSpPr>
        <p:spPr>
          <a:xfrm>
            <a:off x="8498086" y="3139858"/>
            <a:ext cx="898072" cy="637127"/>
          </a:xfrm>
          <a:prstGeom prst="rightArrow">
            <a:avLst>
              <a:gd fmla="val 50000" name="adj1"/>
              <a:gd fmla="val 50000" name="adj2"/>
            </a:avLst>
          </a:prstGeom>
          <a:solidFill>
            <a:srgbClr val="D6E3BC"/>
          </a:solidFill>
          <a:ln cap="flat" cmpd="sng" w="9525">
            <a:solidFill>
              <a:srgbClr val="59595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3</a:t>
            </a:r>
            <a:endParaRPr/>
          </a:p>
        </p:txBody>
      </p:sp>
      <p:sp>
        <p:nvSpPr>
          <p:cNvPr id="129" name="Google Shape;129;p3"/>
          <p:cNvSpPr/>
          <p:nvPr/>
        </p:nvSpPr>
        <p:spPr>
          <a:xfrm>
            <a:off x="2851988" y="3023100"/>
            <a:ext cx="898072" cy="637127"/>
          </a:xfrm>
          <a:prstGeom prst="rightArrow">
            <a:avLst>
              <a:gd fmla="val 50000" name="adj1"/>
              <a:gd fmla="val 50000" name="adj2"/>
            </a:avLst>
          </a:prstGeom>
          <a:solidFill>
            <a:srgbClr val="D6E3BC"/>
          </a:solidFill>
          <a:ln cap="flat" cmpd="sng" w="9525">
            <a:solidFill>
              <a:srgbClr val="59595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09600" y="6464"/>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12-Slide Quality Improvement Story</a:t>
            </a:r>
            <a:endParaRPr/>
          </a:p>
        </p:txBody>
      </p:sp>
      <p:sp>
        <p:nvSpPr>
          <p:cNvPr id="136" name="Google Shape;136;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139690" lvl="0" marL="342891" rtl="0" algn="l">
              <a:spcBef>
                <a:spcPts val="0"/>
              </a:spcBef>
              <a:spcAft>
                <a:spcPts val="0"/>
              </a:spcAft>
              <a:buClr>
                <a:schemeClr val="dk1"/>
              </a:buClr>
              <a:buSzPts val="3200"/>
              <a:buNone/>
            </a:pPr>
            <a:r>
              <a:t/>
            </a:r>
            <a:endParaRPr/>
          </a:p>
        </p:txBody>
      </p:sp>
      <p:pic>
        <p:nvPicPr>
          <p:cNvPr descr="Graphical user interface, application, website&#10;&#10;Description automatically generated" id="137" name="Google Shape;137;p4"/>
          <p:cNvPicPr preferRelativeResize="0"/>
          <p:nvPr/>
        </p:nvPicPr>
        <p:blipFill rotWithShape="1">
          <a:blip r:embed="rId3">
            <a:alphaModFix/>
          </a:blip>
          <a:srcRect b="0" l="0" r="0" t="0"/>
          <a:stretch/>
        </p:blipFill>
        <p:spPr>
          <a:xfrm>
            <a:off x="73478" y="972668"/>
            <a:ext cx="12045043" cy="58203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descr="Rowing team on sunny river" id="143" name="Google Shape;143;p5"/>
          <p:cNvPicPr preferRelativeResize="0"/>
          <p:nvPr/>
        </p:nvPicPr>
        <p:blipFill rotWithShape="1">
          <a:blip r:embed="rId3">
            <a:alphaModFix/>
          </a:blip>
          <a:srcRect b="0" l="0" r="0" t="15730"/>
          <a:stretch/>
        </p:blipFill>
        <p:spPr>
          <a:xfrm>
            <a:off x="-1" y="10"/>
            <a:ext cx="12192000" cy="6857990"/>
          </a:xfrm>
          <a:prstGeom prst="rect">
            <a:avLst/>
          </a:prstGeom>
          <a:noFill/>
          <a:ln>
            <a:noFill/>
          </a:ln>
        </p:spPr>
      </p:pic>
      <p:sp>
        <p:nvSpPr>
          <p:cNvPr id="144" name="Google Shape;144;p5"/>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45" name="Google Shape;145;p5"/>
          <p:cNvSpPr txBox="1"/>
          <p:nvPr>
            <p:ph type="title"/>
          </p:nvPr>
        </p:nvSpPr>
        <p:spPr>
          <a:xfrm>
            <a:off x="366284" y="1698797"/>
            <a:ext cx="4776953" cy="134275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latin typeface="Calibri"/>
                <a:ea typeface="Calibri"/>
                <a:cs typeface="Calibri"/>
                <a:sym typeface="Calibri"/>
              </a:rPr>
              <a:t>What is Meaningful Participation?</a:t>
            </a:r>
            <a:endParaRPr/>
          </a:p>
        </p:txBody>
      </p:sp>
      <p:cxnSp>
        <p:nvCxnSpPr>
          <p:cNvPr id="146" name="Google Shape;146;p5"/>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47" name="Google Shape;147;p5"/>
          <p:cNvSpPr txBox="1"/>
          <p:nvPr>
            <p:ph idx="1" type="body"/>
          </p:nvPr>
        </p:nvSpPr>
        <p:spPr>
          <a:xfrm>
            <a:off x="192505" y="3291201"/>
            <a:ext cx="5594683" cy="3736003"/>
          </a:xfrm>
          <a:prstGeom prst="rect">
            <a:avLst/>
          </a:prstGeom>
          <a:noFill/>
          <a:ln>
            <a:noFill/>
          </a:ln>
        </p:spPr>
        <p:txBody>
          <a:bodyPr anchorCtr="0" anchor="ctr" bIns="45700" lIns="91425" spcFirstLastPara="1" rIns="91425" wrap="square" tIns="45700">
            <a:noAutofit/>
          </a:bodyPr>
          <a:lstStyle/>
          <a:p>
            <a:pPr indent="-342891" lvl="0" marL="342891" rtl="0" algn="l">
              <a:lnSpc>
                <a:spcPct val="90000"/>
              </a:lnSpc>
              <a:spcBef>
                <a:spcPts val="0"/>
              </a:spcBef>
              <a:spcAft>
                <a:spcPts val="0"/>
              </a:spcAft>
              <a:buClr>
                <a:srgbClr val="595959"/>
              </a:buClr>
              <a:buSzPts val="2000"/>
              <a:buChar char="•"/>
            </a:pPr>
            <a:r>
              <a:rPr lang="en-US" sz="2000">
                <a:solidFill>
                  <a:srgbClr val="595959"/>
                </a:solidFill>
              </a:rPr>
              <a:t>Annual attestation forms acknowledging “meaningful engagement” required by ABIM </a:t>
            </a:r>
            <a:endParaRPr/>
          </a:p>
          <a:p>
            <a:pPr indent="-342891" lvl="0" marL="342891" rtl="0" algn="l">
              <a:lnSpc>
                <a:spcPct val="90000"/>
              </a:lnSpc>
              <a:spcBef>
                <a:spcPts val="400"/>
              </a:spcBef>
              <a:spcAft>
                <a:spcPts val="0"/>
              </a:spcAft>
              <a:buClr>
                <a:srgbClr val="595959"/>
              </a:buClr>
              <a:buSzPts val="2000"/>
              <a:buChar char="•"/>
            </a:pPr>
            <a:r>
              <a:rPr lang="en-US" sz="2000">
                <a:solidFill>
                  <a:srgbClr val="595959"/>
                </a:solidFill>
              </a:rPr>
              <a:t>Active in your improvement/innovation team</a:t>
            </a:r>
            <a:endParaRPr/>
          </a:p>
          <a:p>
            <a:pPr indent="-285744" lvl="1" marL="742932" rtl="0" algn="l">
              <a:lnSpc>
                <a:spcPct val="90000"/>
              </a:lnSpc>
              <a:spcBef>
                <a:spcPts val="400"/>
              </a:spcBef>
              <a:spcAft>
                <a:spcPts val="0"/>
              </a:spcAft>
              <a:buClr>
                <a:srgbClr val="595959"/>
              </a:buClr>
              <a:buSzPts val="2000"/>
              <a:buChar char="–"/>
            </a:pPr>
            <a:r>
              <a:rPr lang="en-US" sz="2000">
                <a:solidFill>
                  <a:srgbClr val="595959"/>
                </a:solidFill>
              </a:rPr>
              <a:t>Attend team meetings/huddles</a:t>
            </a:r>
            <a:endParaRPr/>
          </a:p>
          <a:p>
            <a:pPr indent="-285744" lvl="1" marL="742932" rtl="0" algn="l">
              <a:lnSpc>
                <a:spcPct val="90000"/>
              </a:lnSpc>
              <a:spcBef>
                <a:spcPts val="400"/>
              </a:spcBef>
              <a:spcAft>
                <a:spcPts val="0"/>
              </a:spcAft>
              <a:buClr>
                <a:srgbClr val="595959"/>
              </a:buClr>
              <a:buSzPts val="2000"/>
              <a:buChar char="–"/>
            </a:pPr>
            <a:r>
              <a:rPr lang="en-US" sz="2000">
                <a:solidFill>
                  <a:srgbClr val="595959"/>
                </a:solidFill>
              </a:rPr>
              <a:t>Participate in PDSA cycles</a:t>
            </a:r>
            <a:endParaRPr/>
          </a:p>
          <a:p>
            <a:pPr indent="-285744" lvl="1" marL="742932" rtl="0" algn="l">
              <a:lnSpc>
                <a:spcPct val="90000"/>
              </a:lnSpc>
              <a:spcBef>
                <a:spcPts val="400"/>
              </a:spcBef>
              <a:spcAft>
                <a:spcPts val="0"/>
              </a:spcAft>
              <a:buClr>
                <a:srgbClr val="595959"/>
              </a:buClr>
              <a:buSzPts val="2000"/>
              <a:buChar char="–"/>
            </a:pPr>
            <a:r>
              <a:rPr lang="en-US" sz="2000">
                <a:solidFill>
                  <a:srgbClr val="595959"/>
                </a:solidFill>
              </a:rPr>
              <a:t>Collect data</a:t>
            </a:r>
            <a:endParaRPr/>
          </a:p>
          <a:p>
            <a:pPr indent="-342891" lvl="0" marL="342891" rtl="0" algn="l">
              <a:lnSpc>
                <a:spcPct val="90000"/>
              </a:lnSpc>
              <a:spcBef>
                <a:spcPts val="400"/>
              </a:spcBef>
              <a:spcAft>
                <a:spcPts val="0"/>
              </a:spcAft>
              <a:buClr>
                <a:srgbClr val="595959"/>
              </a:buClr>
              <a:buSzPts val="2000"/>
              <a:buChar char="•"/>
            </a:pPr>
            <a:r>
              <a:rPr lang="en-US" sz="2000">
                <a:solidFill>
                  <a:srgbClr val="595959"/>
                </a:solidFill>
              </a:rPr>
              <a:t>Contribute to and listed as a co-author on your team’s  Data Driven Improvement Story</a:t>
            </a:r>
            <a:endParaRPr/>
          </a:p>
          <a:p>
            <a:pPr indent="-215890" lvl="0" marL="342891" rtl="0" algn="l">
              <a:lnSpc>
                <a:spcPct val="90000"/>
              </a:lnSpc>
              <a:spcBef>
                <a:spcPts val="400"/>
              </a:spcBef>
              <a:spcAft>
                <a:spcPts val="0"/>
              </a:spcAft>
              <a:buClr>
                <a:schemeClr val="dk1"/>
              </a:buClr>
              <a:buSzPts val="2000"/>
              <a:buNone/>
            </a:pPr>
            <a:r>
              <a:t/>
            </a:r>
            <a:endParaRPr sz="20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cxnSp>
        <p:nvCxnSpPr>
          <p:cNvPr id="153" name="Google Shape;153;p6"/>
          <p:cNvCxnSpPr/>
          <p:nvPr/>
        </p:nvCxnSpPr>
        <p:spPr>
          <a:xfrm>
            <a:off x="4065689" y="477749"/>
            <a:ext cx="0" cy="3657600"/>
          </a:xfrm>
          <a:prstGeom prst="straightConnector1">
            <a:avLst/>
          </a:prstGeom>
          <a:noFill/>
          <a:ln cap="flat" cmpd="dbl" w="101600">
            <a:solidFill>
              <a:srgbClr val="595959"/>
            </a:solidFill>
            <a:prstDash val="solid"/>
            <a:round/>
            <a:headEnd len="sm" w="sm" type="none"/>
            <a:tailEnd len="sm" w="sm" type="none"/>
          </a:ln>
        </p:spPr>
      </p:cxnSp>
      <p:sp>
        <p:nvSpPr>
          <p:cNvPr id="154" name="Google Shape;154;p6"/>
          <p:cNvSpPr/>
          <p:nvPr/>
        </p:nvSpPr>
        <p:spPr>
          <a:xfrm>
            <a:off x="378068" y="4633546"/>
            <a:ext cx="11438793" cy="1844256"/>
          </a:xfrm>
          <a:prstGeom prst="rect">
            <a:avLst/>
          </a:prstGeom>
          <a:solidFill>
            <a:srgbClr val="404040"/>
          </a:solidFill>
          <a:ln cap="sq" cmpd="thinThick" w="127000">
            <a:solidFill>
              <a:srgbClr val="4040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 name="Google Shape;155;p6"/>
          <p:cNvSpPr txBox="1"/>
          <p:nvPr>
            <p:ph type="title"/>
          </p:nvPr>
        </p:nvSpPr>
        <p:spPr>
          <a:xfrm>
            <a:off x="527538" y="4756638"/>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3400"/>
              <a:buFont typeface="Calibri"/>
              <a:buNone/>
            </a:pPr>
            <a:r>
              <a:rPr lang="en-US" sz="3400">
                <a:solidFill>
                  <a:srgbClr val="FFFFFF"/>
                </a:solidFill>
              </a:rPr>
              <a:t>Expand Team Engagement in Quality Improvement Activities</a:t>
            </a:r>
            <a:endParaRPr/>
          </a:p>
        </p:txBody>
      </p:sp>
      <p:pic>
        <p:nvPicPr>
          <p:cNvPr descr="A close - up of a person writing on a piece of paper&#10;&#10;Description automatically generated with medium confidence" id="156" name="Google Shape;156;p6"/>
          <p:cNvPicPr preferRelativeResize="0"/>
          <p:nvPr/>
        </p:nvPicPr>
        <p:blipFill rotWithShape="1">
          <a:blip r:embed="rId3">
            <a:alphaModFix/>
          </a:blip>
          <a:srcRect b="0" l="0" r="0" t="0"/>
          <a:stretch/>
        </p:blipFill>
        <p:spPr>
          <a:xfrm>
            <a:off x="320040" y="1347379"/>
            <a:ext cx="3425609" cy="1918340"/>
          </a:xfrm>
          <a:prstGeom prst="rect">
            <a:avLst/>
          </a:prstGeom>
          <a:noFill/>
          <a:ln>
            <a:noFill/>
          </a:ln>
        </p:spPr>
      </p:pic>
      <p:cxnSp>
        <p:nvCxnSpPr>
          <p:cNvPr id="157" name="Google Shape;157;p6"/>
          <p:cNvCxnSpPr/>
          <p:nvPr/>
        </p:nvCxnSpPr>
        <p:spPr>
          <a:xfrm>
            <a:off x="8153400" y="477749"/>
            <a:ext cx="0" cy="3657600"/>
          </a:xfrm>
          <a:prstGeom prst="straightConnector1">
            <a:avLst/>
          </a:prstGeom>
          <a:noFill/>
          <a:ln cap="flat" cmpd="dbl" w="101600">
            <a:solidFill>
              <a:srgbClr val="595959"/>
            </a:solidFill>
            <a:prstDash val="solid"/>
            <a:round/>
            <a:headEnd len="sm" w="sm" type="none"/>
            <a:tailEnd len="sm" w="sm" type="none"/>
          </a:ln>
        </p:spPr>
      </p:cxnSp>
      <p:pic>
        <p:nvPicPr>
          <p:cNvPr descr="Researchers in a boardroom discussing" id="158" name="Google Shape;158;p6"/>
          <p:cNvPicPr preferRelativeResize="0"/>
          <p:nvPr>
            <p:ph idx="1" type="body"/>
          </p:nvPr>
        </p:nvPicPr>
        <p:blipFill rotWithShape="1">
          <a:blip r:embed="rId4">
            <a:alphaModFix/>
          </a:blip>
          <a:srcRect b="15730" l="0" r="0" t="0"/>
          <a:stretch/>
        </p:blipFill>
        <p:spPr>
          <a:xfrm>
            <a:off x="8449725" y="1365883"/>
            <a:ext cx="3423916" cy="1925960"/>
          </a:xfrm>
          <a:prstGeom prst="rect">
            <a:avLst/>
          </a:prstGeom>
          <a:noFill/>
          <a:ln>
            <a:noFill/>
          </a:ln>
        </p:spPr>
      </p:pic>
      <p:cxnSp>
        <p:nvCxnSpPr>
          <p:cNvPr id="159" name="Google Shape;159;p6"/>
          <p:cNvCxnSpPr/>
          <p:nvPr/>
        </p:nvCxnSpPr>
        <p:spPr>
          <a:xfrm>
            <a:off x="2209800" y="5738691"/>
            <a:ext cx="7772400" cy="0"/>
          </a:xfrm>
          <a:prstGeom prst="straightConnector1">
            <a:avLst/>
          </a:prstGeom>
          <a:noFill/>
          <a:ln cap="flat" cmpd="sng" w="22225">
            <a:solidFill>
              <a:srgbClr val="D9D9D9"/>
            </a:solidFill>
            <a:prstDash val="solid"/>
            <a:round/>
            <a:headEnd len="sm" w="sm" type="none"/>
            <a:tailEnd len="sm" w="sm" type="none"/>
          </a:ln>
        </p:spPr>
      </p:cxnSp>
      <p:pic>
        <p:nvPicPr>
          <p:cNvPr descr="Timeline&#10;&#10;Description automatically generated with low confidence" id="160" name="Google Shape;160;p6"/>
          <p:cNvPicPr preferRelativeResize="0"/>
          <p:nvPr/>
        </p:nvPicPr>
        <p:blipFill rotWithShape="1">
          <a:blip r:embed="rId5">
            <a:alphaModFix/>
          </a:blip>
          <a:srcRect b="0" l="0" r="0" t="0"/>
          <a:stretch/>
        </p:blipFill>
        <p:spPr>
          <a:xfrm>
            <a:off x="4119357" y="1365883"/>
            <a:ext cx="3953286" cy="19259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2021-04-09T21:39:08Z</dcterms:created>
  <dc:creator>Megan M. Holthoff</dc:creator>
</cp:coreProperties>
</file>