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2.xml" ContentType="application/vnd.openxmlformats-officedocument.presentationml.slide+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s/slide13.xml" ContentType="application/vnd.openxmlformats-officedocument.presentationml.slide+xml"/>
  <Override PartName="/ppt/presentation.xml" ContentType="application/vnd.openxmlformats-officedocument.presentationml.presentation.main+xml"/>
  <Override PartName="/ppt/slides/slide1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26.xml" ContentType="application/vnd.openxmlformats-officedocument.presentationml.slideLayout+xml"/>
  <Override PartName="/ppt/slideLayouts/slideLayout39.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diagrams/layout2.xml" ContentType="application/vnd.openxmlformats-officedocument.drawingml.diagramLayout+xml"/>
  <Override PartName="/ppt/diagrams/drawing1.xml" ContentType="application/vnd.ms-office.drawingml.diagramDrawing+xml"/>
  <Override PartName="/ppt/diagrams/colors2.xml" ContentType="application/vnd.openxmlformats-officedocument.drawingml.diagramColors+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quickStyle2.xml" ContentType="application/vnd.openxmlformats-officedocument.drawingml.diagramStyle+xml"/>
  <Override PartName="/ppt/diagrams/drawing4.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3.xml" ContentType="application/vnd.openxmlformats-officedocument.drawingml.diagramLayout+xml"/>
  <Override PartName="/ppt/diagrams/colors3.xml" ContentType="application/vnd.openxmlformats-officedocument.drawingml.diagramColors+xml"/>
  <Override PartName="/ppt/diagrams/quickStyle3.xml" ContentType="application/vnd.openxmlformats-officedocument.drawingml.diagram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4"/>
    <p:sldMasterId id="2147483760" r:id="rId5"/>
    <p:sldMasterId id="2147483785" r:id="rId6"/>
    <p:sldMasterId id="2147483829" r:id="rId7"/>
    <p:sldMasterId id="2147483844" r:id="rId8"/>
  </p:sldMasterIdLst>
  <p:notesMasterIdLst>
    <p:notesMasterId r:id="rId22"/>
  </p:notesMasterIdLst>
  <p:handoutMasterIdLst>
    <p:handoutMasterId r:id="rId23"/>
  </p:handoutMasterIdLst>
  <p:sldIdLst>
    <p:sldId id="2145706511" r:id="rId9"/>
    <p:sldId id="1269" r:id="rId10"/>
    <p:sldId id="256" r:id="rId11"/>
    <p:sldId id="1305" r:id="rId12"/>
    <p:sldId id="1334" r:id="rId13"/>
    <p:sldId id="1287" r:id="rId14"/>
    <p:sldId id="1331" r:id="rId15"/>
    <p:sldId id="1333" r:id="rId16"/>
    <p:sldId id="1304" r:id="rId17"/>
    <p:sldId id="1270" r:id="rId18"/>
    <p:sldId id="1271" r:id="rId19"/>
    <p:sldId id="1272" r:id="rId20"/>
    <p:sldId id="1284" r:id="rId2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9B7"/>
    <a:srgbClr val="00562F"/>
    <a:srgbClr val="113B2B"/>
    <a:srgbClr val="B4D88B"/>
    <a:srgbClr val="000000"/>
    <a:srgbClr val="D63E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p:restoredTop sz="52762"/>
  </p:normalViewPr>
  <p:slideViewPr>
    <p:cSldViewPr snapToGrid="0" snapToObjects="1">
      <p:cViewPr varScale="1">
        <p:scale>
          <a:sx n="38" d="100"/>
          <a:sy n="38" d="100"/>
        </p:scale>
        <p:origin x="1956" y="48"/>
      </p:cViewPr>
      <p:guideLst>
        <p:guide orient="horz" pos="2160"/>
        <p:guide pos="3840"/>
      </p:guideLst>
    </p:cSldViewPr>
  </p:slideViewPr>
  <p:notesTextViewPr>
    <p:cViewPr>
      <p:scale>
        <a:sx n="130" d="100"/>
        <a:sy n="130" d="100"/>
      </p:scale>
      <p:origin x="0" y="-12"/>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A4429-BF1C-4D59-A397-929E0049A128}"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69628B0C-973F-4E25-B6FF-F2D2A3434F49}">
      <dgm:prSet custT="1"/>
      <dgm:spPr/>
      <dgm:t>
        <a:bodyPr/>
        <a:lstStyle/>
        <a:p>
          <a:r>
            <a:rPr lang="en-US" sz="2800" b="1" baseline="0" dirty="0"/>
            <a:t>Describe  </a:t>
          </a:r>
          <a:endParaRPr lang="en-US" sz="2800" b="1" dirty="0"/>
        </a:p>
      </dgm:t>
    </dgm:pt>
    <dgm:pt modelId="{38BC6435-7839-4FF0-8500-4463DBF75131}" type="parTrans" cxnId="{26DBE53A-DB96-497F-8537-55227568C767}">
      <dgm:prSet/>
      <dgm:spPr/>
      <dgm:t>
        <a:bodyPr/>
        <a:lstStyle/>
        <a:p>
          <a:endParaRPr lang="en-US"/>
        </a:p>
      </dgm:t>
    </dgm:pt>
    <dgm:pt modelId="{B13404CE-C336-47A1-9940-1FE939324FFD}" type="sibTrans" cxnId="{26DBE53A-DB96-497F-8537-55227568C767}">
      <dgm:prSet/>
      <dgm:spPr/>
      <dgm:t>
        <a:bodyPr/>
        <a:lstStyle/>
        <a:p>
          <a:endParaRPr lang="en-US"/>
        </a:p>
      </dgm:t>
    </dgm:pt>
    <dgm:pt modelId="{A46554F3-4B57-AD4D-AF13-2432F67F991B}">
      <dgm:prSet/>
      <dgm:spPr/>
      <dgm:t>
        <a:bodyPr/>
        <a:lstStyle/>
        <a:p>
          <a:r>
            <a:rPr lang="en-US" b="1" dirty="0"/>
            <a:t>Identify</a:t>
          </a:r>
        </a:p>
      </dgm:t>
    </dgm:pt>
    <dgm:pt modelId="{FB524CC1-9868-1148-AF29-46BDE989F68D}" type="parTrans" cxnId="{588686F2-3230-5549-A3AC-ACA55B94D3C6}">
      <dgm:prSet/>
      <dgm:spPr/>
      <dgm:t>
        <a:bodyPr/>
        <a:lstStyle/>
        <a:p>
          <a:endParaRPr lang="en-US"/>
        </a:p>
      </dgm:t>
    </dgm:pt>
    <dgm:pt modelId="{AA454A96-60CA-3A45-AFFB-D0A2FE8135C9}" type="sibTrans" cxnId="{588686F2-3230-5549-A3AC-ACA55B94D3C6}">
      <dgm:prSet/>
      <dgm:spPr/>
      <dgm:t>
        <a:bodyPr/>
        <a:lstStyle/>
        <a:p>
          <a:endParaRPr lang="en-US"/>
        </a:p>
      </dgm:t>
    </dgm:pt>
    <dgm:pt modelId="{D1041BA3-FD7D-614B-86A7-E113E500232D}">
      <dgm:prSet/>
      <dgm:spPr/>
      <dgm:t>
        <a:bodyPr/>
        <a:lstStyle/>
        <a:p>
          <a:r>
            <a:rPr lang="en-US" b="1" dirty="0"/>
            <a:t>Understand </a:t>
          </a:r>
        </a:p>
      </dgm:t>
    </dgm:pt>
    <dgm:pt modelId="{9F222C80-8856-9544-93F0-FE43D7A171F4}" type="parTrans" cxnId="{959E82C5-9D2B-794D-80A3-891FE52B50BD}">
      <dgm:prSet/>
      <dgm:spPr/>
      <dgm:t>
        <a:bodyPr/>
        <a:lstStyle/>
        <a:p>
          <a:endParaRPr lang="en-US"/>
        </a:p>
      </dgm:t>
    </dgm:pt>
    <dgm:pt modelId="{EE346A91-59BE-E743-9722-D9502A4A372D}" type="sibTrans" cxnId="{959E82C5-9D2B-794D-80A3-891FE52B50BD}">
      <dgm:prSet/>
      <dgm:spPr/>
      <dgm:t>
        <a:bodyPr/>
        <a:lstStyle/>
        <a:p>
          <a:endParaRPr lang="en-US"/>
        </a:p>
      </dgm:t>
    </dgm:pt>
    <dgm:pt modelId="{0DC6E91C-9BE6-F242-A08A-94A4A9447F9F}">
      <dgm:prSet custT="1"/>
      <dgm:spPr/>
      <dgm:t>
        <a:bodyPr/>
        <a:lstStyle/>
        <a:p>
          <a:r>
            <a:rPr lang="en-US" sz="2800" dirty="0"/>
            <a:t>Understand the difference between warranted and unwarranted variation.</a:t>
          </a:r>
        </a:p>
      </dgm:t>
    </dgm:pt>
    <dgm:pt modelId="{99F4C524-0244-CD4D-89CA-0047BFC42C1D}" type="parTrans" cxnId="{2B717B95-8976-B642-8F6F-12D93CAD8D48}">
      <dgm:prSet/>
      <dgm:spPr/>
      <dgm:t>
        <a:bodyPr/>
        <a:lstStyle/>
        <a:p>
          <a:endParaRPr lang="en-US"/>
        </a:p>
      </dgm:t>
    </dgm:pt>
    <dgm:pt modelId="{1DF0E232-D2F0-C646-9159-AE5F14DD691B}" type="sibTrans" cxnId="{2B717B95-8976-B642-8F6F-12D93CAD8D48}">
      <dgm:prSet/>
      <dgm:spPr/>
      <dgm:t>
        <a:bodyPr/>
        <a:lstStyle/>
        <a:p>
          <a:endParaRPr lang="en-US"/>
        </a:p>
      </dgm:t>
    </dgm:pt>
    <dgm:pt modelId="{2686544E-C608-9E47-8EAB-A97C85EF801E}">
      <dgm:prSet custT="1"/>
      <dgm:spPr/>
      <dgm:t>
        <a:bodyPr/>
        <a:lstStyle/>
        <a:p>
          <a:r>
            <a:rPr lang="en-US" sz="2800" dirty="0"/>
            <a:t>Describe the rationale and importance of measurement as a fundamental </a:t>
          </a:r>
          <a:r>
            <a:rPr lang="en-US" sz="2800" dirty="0">
              <a:solidFill>
                <a:schemeClr val="bg1"/>
              </a:solidFill>
            </a:rPr>
            <a:t>component of </a:t>
          </a:r>
          <a:r>
            <a:rPr lang="en-US" sz="2800" dirty="0"/>
            <a:t>the Model for Improvement.</a:t>
          </a:r>
        </a:p>
      </dgm:t>
    </dgm:pt>
    <dgm:pt modelId="{F6D09299-7664-BE4F-B74A-C24073B7AA8F}" type="parTrans" cxnId="{6176E718-D42E-5447-956C-A544666FB79E}">
      <dgm:prSet/>
      <dgm:spPr/>
      <dgm:t>
        <a:bodyPr/>
        <a:lstStyle/>
        <a:p>
          <a:endParaRPr lang="en-US"/>
        </a:p>
      </dgm:t>
    </dgm:pt>
    <dgm:pt modelId="{88D0B67A-8EC2-7842-BB11-036364AE22B4}" type="sibTrans" cxnId="{6176E718-D42E-5447-956C-A544666FB79E}">
      <dgm:prSet/>
      <dgm:spPr/>
      <dgm:t>
        <a:bodyPr/>
        <a:lstStyle/>
        <a:p>
          <a:endParaRPr lang="en-US"/>
        </a:p>
      </dgm:t>
    </dgm:pt>
    <dgm:pt modelId="{6529DD3A-79C2-7F4E-9388-F1DD9A756B6D}">
      <dgm:prSet custT="1"/>
      <dgm:spPr/>
      <dgm:t>
        <a:bodyPr/>
        <a:lstStyle/>
        <a:p>
          <a:r>
            <a:rPr lang="en-US" sz="2800" b="0" dirty="0"/>
            <a:t>Identify 3 types of measures used to measure improvement.</a:t>
          </a:r>
        </a:p>
      </dgm:t>
    </dgm:pt>
    <dgm:pt modelId="{E657DC1E-C792-A54A-A183-00F843C8A323}" type="parTrans" cxnId="{EB33AC4E-A5A0-3B4F-9C70-DFCC5B4A3AF4}">
      <dgm:prSet/>
      <dgm:spPr/>
      <dgm:t>
        <a:bodyPr/>
        <a:lstStyle/>
        <a:p>
          <a:endParaRPr lang="en-US"/>
        </a:p>
      </dgm:t>
    </dgm:pt>
    <dgm:pt modelId="{110613D8-1492-DC49-BE9A-0CE807D55BEB}" type="sibTrans" cxnId="{EB33AC4E-A5A0-3B4F-9C70-DFCC5B4A3AF4}">
      <dgm:prSet/>
      <dgm:spPr/>
      <dgm:t>
        <a:bodyPr/>
        <a:lstStyle/>
        <a:p>
          <a:endParaRPr lang="en-US"/>
        </a:p>
      </dgm:t>
    </dgm:pt>
    <dgm:pt modelId="{C590B4DB-5C7B-C54F-A76C-144FF17D03BE}" type="pres">
      <dgm:prSet presAssocID="{10FA4429-BF1C-4D59-A397-929E0049A128}" presName="Name0" presStyleCnt="0">
        <dgm:presLayoutVars>
          <dgm:dir/>
          <dgm:animLvl val="lvl"/>
          <dgm:resizeHandles val="exact"/>
        </dgm:presLayoutVars>
      </dgm:prSet>
      <dgm:spPr/>
    </dgm:pt>
    <dgm:pt modelId="{13029FBC-2198-5349-BD2E-DBC46771C30C}" type="pres">
      <dgm:prSet presAssocID="{D1041BA3-FD7D-614B-86A7-E113E500232D}" presName="linNode" presStyleCnt="0"/>
      <dgm:spPr/>
    </dgm:pt>
    <dgm:pt modelId="{9645FF83-A7D0-3A4E-AC8C-1DC70DBD5FB4}" type="pres">
      <dgm:prSet presAssocID="{D1041BA3-FD7D-614B-86A7-E113E500232D}" presName="parentText" presStyleLbl="solidFgAcc1" presStyleIdx="0" presStyleCnt="3">
        <dgm:presLayoutVars>
          <dgm:chMax val="1"/>
          <dgm:bulletEnabled/>
        </dgm:presLayoutVars>
      </dgm:prSet>
      <dgm:spPr/>
    </dgm:pt>
    <dgm:pt modelId="{70DEFCAD-A0ED-8D43-9716-B72BA5781002}" type="pres">
      <dgm:prSet presAssocID="{D1041BA3-FD7D-614B-86A7-E113E500232D}" presName="descendantText" presStyleLbl="alignNode1" presStyleIdx="0" presStyleCnt="3">
        <dgm:presLayoutVars>
          <dgm:bulletEnabled/>
        </dgm:presLayoutVars>
      </dgm:prSet>
      <dgm:spPr/>
    </dgm:pt>
    <dgm:pt modelId="{9C5F1898-A860-E04C-90FC-540671745115}" type="pres">
      <dgm:prSet presAssocID="{EE346A91-59BE-E743-9722-D9502A4A372D}" presName="sp" presStyleCnt="0"/>
      <dgm:spPr/>
    </dgm:pt>
    <dgm:pt modelId="{083995E4-1C8A-7449-BBE6-825D5E85402B}" type="pres">
      <dgm:prSet presAssocID="{69628B0C-973F-4E25-B6FF-F2D2A3434F49}" presName="linNode" presStyleCnt="0"/>
      <dgm:spPr/>
    </dgm:pt>
    <dgm:pt modelId="{55216251-E1A0-8742-8EE9-F69D56E8CF1D}" type="pres">
      <dgm:prSet presAssocID="{69628B0C-973F-4E25-B6FF-F2D2A3434F49}" presName="parentText" presStyleLbl="solidFgAcc1" presStyleIdx="1" presStyleCnt="3">
        <dgm:presLayoutVars>
          <dgm:chMax val="1"/>
          <dgm:bulletEnabled/>
        </dgm:presLayoutVars>
      </dgm:prSet>
      <dgm:spPr/>
    </dgm:pt>
    <dgm:pt modelId="{E8221F51-55A5-2846-9D25-1B6B9DB5445B}" type="pres">
      <dgm:prSet presAssocID="{69628B0C-973F-4E25-B6FF-F2D2A3434F49}" presName="descendantText" presStyleLbl="alignNode1" presStyleIdx="1" presStyleCnt="3">
        <dgm:presLayoutVars>
          <dgm:bulletEnabled/>
        </dgm:presLayoutVars>
      </dgm:prSet>
      <dgm:spPr/>
    </dgm:pt>
    <dgm:pt modelId="{054AE5FD-2906-A247-918E-EED3920AB6F1}" type="pres">
      <dgm:prSet presAssocID="{B13404CE-C336-47A1-9940-1FE939324FFD}" presName="sp" presStyleCnt="0"/>
      <dgm:spPr/>
    </dgm:pt>
    <dgm:pt modelId="{F28E6FA3-8AEC-6144-9DA7-C0A2DADB56D3}" type="pres">
      <dgm:prSet presAssocID="{A46554F3-4B57-AD4D-AF13-2432F67F991B}" presName="linNode" presStyleCnt="0"/>
      <dgm:spPr/>
    </dgm:pt>
    <dgm:pt modelId="{AB5BDB74-C616-A34F-96CF-7E38B6CE6B36}" type="pres">
      <dgm:prSet presAssocID="{A46554F3-4B57-AD4D-AF13-2432F67F991B}" presName="parentText" presStyleLbl="solidFgAcc1" presStyleIdx="2" presStyleCnt="3">
        <dgm:presLayoutVars>
          <dgm:chMax val="1"/>
          <dgm:bulletEnabled/>
        </dgm:presLayoutVars>
      </dgm:prSet>
      <dgm:spPr/>
    </dgm:pt>
    <dgm:pt modelId="{FC7E1655-C854-AA4E-B9B1-86D585F09DB8}" type="pres">
      <dgm:prSet presAssocID="{A46554F3-4B57-AD4D-AF13-2432F67F991B}" presName="descendantText" presStyleLbl="alignNode1" presStyleIdx="2" presStyleCnt="3">
        <dgm:presLayoutVars>
          <dgm:bulletEnabled/>
        </dgm:presLayoutVars>
      </dgm:prSet>
      <dgm:spPr/>
    </dgm:pt>
  </dgm:ptLst>
  <dgm:cxnLst>
    <dgm:cxn modelId="{63140310-54C3-A140-8CBE-F32BED7E9844}" type="presOf" srcId="{D1041BA3-FD7D-614B-86A7-E113E500232D}" destId="{9645FF83-A7D0-3A4E-AC8C-1DC70DBD5FB4}" srcOrd="0" destOrd="0" presId="urn:microsoft.com/office/officeart/2016/7/layout/VerticalHollowActionList"/>
    <dgm:cxn modelId="{60318414-3193-AE40-8746-2DEB68A1F7CB}" type="presOf" srcId="{0DC6E91C-9BE6-F242-A08A-94A4A9447F9F}" destId="{70DEFCAD-A0ED-8D43-9716-B72BA5781002}" srcOrd="0" destOrd="0" presId="urn:microsoft.com/office/officeart/2016/7/layout/VerticalHollowActionList"/>
    <dgm:cxn modelId="{6176E718-D42E-5447-956C-A544666FB79E}" srcId="{69628B0C-973F-4E25-B6FF-F2D2A3434F49}" destId="{2686544E-C608-9E47-8EAB-A97C85EF801E}" srcOrd="0" destOrd="0" parTransId="{F6D09299-7664-BE4F-B74A-C24073B7AA8F}" sibTransId="{88D0B67A-8EC2-7842-BB11-036364AE22B4}"/>
    <dgm:cxn modelId="{26DBE53A-DB96-497F-8537-55227568C767}" srcId="{10FA4429-BF1C-4D59-A397-929E0049A128}" destId="{69628B0C-973F-4E25-B6FF-F2D2A3434F49}" srcOrd="1" destOrd="0" parTransId="{38BC6435-7839-4FF0-8500-4463DBF75131}" sibTransId="{B13404CE-C336-47A1-9940-1FE939324FFD}"/>
    <dgm:cxn modelId="{924B6164-E693-7747-9058-313268B2EC0D}" type="presOf" srcId="{2686544E-C608-9E47-8EAB-A97C85EF801E}" destId="{E8221F51-55A5-2846-9D25-1B6B9DB5445B}" srcOrd="0" destOrd="0" presId="urn:microsoft.com/office/officeart/2016/7/layout/VerticalHollowActionList"/>
    <dgm:cxn modelId="{3945AC66-7BBB-F14A-82A9-154CF3420902}" type="presOf" srcId="{69628B0C-973F-4E25-B6FF-F2D2A3434F49}" destId="{55216251-E1A0-8742-8EE9-F69D56E8CF1D}" srcOrd="0" destOrd="0" presId="urn:microsoft.com/office/officeart/2016/7/layout/VerticalHollowActionList"/>
    <dgm:cxn modelId="{EB33AC4E-A5A0-3B4F-9C70-DFCC5B4A3AF4}" srcId="{A46554F3-4B57-AD4D-AF13-2432F67F991B}" destId="{6529DD3A-79C2-7F4E-9388-F1DD9A756B6D}" srcOrd="0" destOrd="0" parTransId="{E657DC1E-C792-A54A-A183-00F843C8A323}" sibTransId="{110613D8-1492-DC49-BE9A-0CE807D55BEB}"/>
    <dgm:cxn modelId="{2B717B95-8976-B642-8F6F-12D93CAD8D48}" srcId="{D1041BA3-FD7D-614B-86A7-E113E500232D}" destId="{0DC6E91C-9BE6-F242-A08A-94A4A9447F9F}" srcOrd="0" destOrd="0" parTransId="{99F4C524-0244-CD4D-89CA-0047BFC42C1D}" sibTransId="{1DF0E232-D2F0-C646-9159-AE5F14DD691B}"/>
    <dgm:cxn modelId="{DB3CD8A8-94B5-644F-BBC6-22565C8D640F}" type="presOf" srcId="{6529DD3A-79C2-7F4E-9388-F1DD9A756B6D}" destId="{FC7E1655-C854-AA4E-B9B1-86D585F09DB8}" srcOrd="0" destOrd="0" presId="urn:microsoft.com/office/officeart/2016/7/layout/VerticalHollowActionList"/>
    <dgm:cxn modelId="{AEE453B7-0082-A14A-9E30-3C9C3360DD95}" type="presOf" srcId="{10FA4429-BF1C-4D59-A397-929E0049A128}" destId="{C590B4DB-5C7B-C54F-A76C-144FF17D03BE}" srcOrd="0" destOrd="0" presId="urn:microsoft.com/office/officeart/2016/7/layout/VerticalHollowActionList"/>
    <dgm:cxn modelId="{959E82C5-9D2B-794D-80A3-891FE52B50BD}" srcId="{10FA4429-BF1C-4D59-A397-929E0049A128}" destId="{D1041BA3-FD7D-614B-86A7-E113E500232D}" srcOrd="0" destOrd="0" parTransId="{9F222C80-8856-9544-93F0-FE43D7A171F4}" sibTransId="{EE346A91-59BE-E743-9722-D9502A4A372D}"/>
    <dgm:cxn modelId="{CECAB4D8-2A6B-4640-A4F8-739098CB200F}" type="presOf" srcId="{A46554F3-4B57-AD4D-AF13-2432F67F991B}" destId="{AB5BDB74-C616-A34F-96CF-7E38B6CE6B36}" srcOrd="0" destOrd="0" presId="urn:microsoft.com/office/officeart/2016/7/layout/VerticalHollowActionList"/>
    <dgm:cxn modelId="{588686F2-3230-5549-A3AC-ACA55B94D3C6}" srcId="{10FA4429-BF1C-4D59-A397-929E0049A128}" destId="{A46554F3-4B57-AD4D-AF13-2432F67F991B}" srcOrd="2" destOrd="0" parTransId="{FB524CC1-9868-1148-AF29-46BDE989F68D}" sibTransId="{AA454A96-60CA-3A45-AFFB-D0A2FE8135C9}"/>
    <dgm:cxn modelId="{8CC3CD84-9AF1-8D4D-999F-2C3EBC1F9453}" type="presParOf" srcId="{C590B4DB-5C7B-C54F-A76C-144FF17D03BE}" destId="{13029FBC-2198-5349-BD2E-DBC46771C30C}" srcOrd="0" destOrd="0" presId="urn:microsoft.com/office/officeart/2016/7/layout/VerticalHollowActionList"/>
    <dgm:cxn modelId="{7874051D-2548-6B47-A1DE-D18180E4D9CE}" type="presParOf" srcId="{13029FBC-2198-5349-BD2E-DBC46771C30C}" destId="{9645FF83-A7D0-3A4E-AC8C-1DC70DBD5FB4}" srcOrd="0" destOrd="0" presId="urn:microsoft.com/office/officeart/2016/7/layout/VerticalHollowActionList"/>
    <dgm:cxn modelId="{D267E2FC-DE74-4647-8BBD-1E4EFB010418}" type="presParOf" srcId="{13029FBC-2198-5349-BD2E-DBC46771C30C}" destId="{70DEFCAD-A0ED-8D43-9716-B72BA5781002}" srcOrd="1" destOrd="0" presId="urn:microsoft.com/office/officeart/2016/7/layout/VerticalHollowActionList"/>
    <dgm:cxn modelId="{52986F8B-EA00-7B4B-946D-C587E6F5B261}" type="presParOf" srcId="{C590B4DB-5C7B-C54F-A76C-144FF17D03BE}" destId="{9C5F1898-A860-E04C-90FC-540671745115}" srcOrd="1" destOrd="0" presId="urn:microsoft.com/office/officeart/2016/7/layout/VerticalHollowActionList"/>
    <dgm:cxn modelId="{FAAD94E6-53E2-4847-B084-FED66A156BDA}" type="presParOf" srcId="{C590B4DB-5C7B-C54F-A76C-144FF17D03BE}" destId="{083995E4-1C8A-7449-BBE6-825D5E85402B}" srcOrd="2" destOrd="0" presId="urn:microsoft.com/office/officeart/2016/7/layout/VerticalHollowActionList"/>
    <dgm:cxn modelId="{3D1559FE-23DD-E74F-BB2E-1CEFCFC66343}" type="presParOf" srcId="{083995E4-1C8A-7449-BBE6-825D5E85402B}" destId="{55216251-E1A0-8742-8EE9-F69D56E8CF1D}" srcOrd="0" destOrd="0" presId="urn:microsoft.com/office/officeart/2016/7/layout/VerticalHollowActionList"/>
    <dgm:cxn modelId="{7265086E-5104-9244-B263-89FC3340372E}" type="presParOf" srcId="{083995E4-1C8A-7449-BBE6-825D5E85402B}" destId="{E8221F51-55A5-2846-9D25-1B6B9DB5445B}" srcOrd="1" destOrd="0" presId="urn:microsoft.com/office/officeart/2016/7/layout/VerticalHollowActionList"/>
    <dgm:cxn modelId="{90F681B7-C631-2040-BAD5-85651D6465DE}" type="presParOf" srcId="{C590B4DB-5C7B-C54F-A76C-144FF17D03BE}" destId="{054AE5FD-2906-A247-918E-EED3920AB6F1}" srcOrd="3" destOrd="0" presId="urn:microsoft.com/office/officeart/2016/7/layout/VerticalHollowActionList"/>
    <dgm:cxn modelId="{5A0E81F9-1121-2B46-9B87-0B0E92CBB7A1}" type="presParOf" srcId="{C590B4DB-5C7B-C54F-A76C-144FF17D03BE}" destId="{F28E6FA3-8AEC-6144-9DA7-C0A2DADB56D3}" srcOrd="4" destOrd="0" presId="urn:microsoft.com/office/officeart/2016/7/layout/VerticalHollowActionList"/>
    <dgm:cxn modelId="{55F4565A-9791-5A4E-87EE-1EAA4636D53F}" type="presParOf" srcId="{F28E6FA3-8AEC-6144-9DA7-C0A2DADB56D3}" destId="{AB5BDB74-C616-A34F-96CF-7E38B6CE6B36}" srcOrd="0" destOrd="0" presId="urn:microsoft.com/office/officeart/2016/7/layout/VerticalHollowActionList"/>
    <dgm:cxn modelId="{75CF0DC2-6431-884B-B9BB-323FDF520163}" type="presParOf" srcId="{F28E6FA3-8AEC-6144-9DA7-C0A2DADB56D3}" destId="{FC7E1655-C854-AA4E-B9B1-86D585F09DB8}"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1A395-6695-854F-A349-3CEEA902FAC9}"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E4FA756-D7C6-F34A-BB07-ADCFF63C7756}">
      <dgm:prSet phldrT="[Text]"/>
      <dgm:spPr>
        <a:solidFill>
          <a:schemeClr val="tx1">
            <a:alpha val="66000"/>
          </a:schemeClr>
        </a:solidFill>
      </dgm:spPr>
      <dgm:t>
        <a:bodyPr/>
        <a:lstStyle/>
        <a:p>
          <a:r>
            <a:rPr lang="en-US" dirty="0">
              <a:solidFill>
                <a:schemeClr val="bg1"/>
              </a:solidFill>
            </a:rPr>
            <a:t>RESEARCH</a:t>
          </a:r>
        </a:p>
      </dgm:t>
    </dgm:pt>
    <dgm:pt modelId="{DDD15757-30E8-7C4C-9359-8AE048176295}" type="parTrans" cxnId="{E32078F4-FAE6-5549-84D6-20D7731569B1}">
      <dgm:prSet/>
      <dgm:spPr/>
      <dgm:t>
        <a:bodyPr/>
        <a:lstStyle/>
        <a:p>
          <a:endParaRPr lang="en-US"/>
        </a:p>
      </dgm:t>
    </dgm:pt>
    <dgm:pt modelId="{DA2AA88E-3F50-5D43-A314-2405CCF1A6E6}" type="sibTrans" cxnId="{E32078F4-FAE6-5549-84D6-20D7731569B1}">
      <dgm:prSet/>
      <dgm:spPr/>
      <dgm:t>
        <a:bodyPr/>
        <a:lstStyle/>
        <a:p>
          <a:endParaRPr lang="en-US"/>
        </a:p>
      </dgm:t>
    </dgm:pt>
    <dgm:pt modelId="{14B78514-FF75-8441-A6A4-49D40653E11A}">
      <dgm:prSet phldrT="[Text]"/>
      <dgm:spPr>
        <a:solidFill>
          <a:schemeClr val="tx1">
            <a:alpha val="66000"/>
          </a:schemeClr>
        </a:solidFill>
      </dgm:spPr>
      <dgm:t>
        <a:bodyPr/>
        <a:lstStyle/>
        <a:p>
          <a:r>
            <a:rPr lang="en-US" dirty="0">
              <a:solidFill>
                <a:schemeClr val="bg1"/>
              </a:solidFill>
            </a:rPr>
            <a:t>ACCOUNTABILITY</a:t>
          </a:r>
        </a:p>
      </dgm:t>
    </dgm:pt>
    <dgm:pt modelId="{E39A7C03-A39C-AC43-998A-D1A2E0230B82}" type="parTrans" cxnId="{22100DDE-8B52-DA40-B85E-3D66820660D6}">
      <dgm:prSet/>
      <dgm:spPr/>
      <dgm:t>
        <a:bodyPr/>
        <a:lstStyle/>
        <a:p>
          <a:endParaRPr lang="en-US"/>
        </a:p>
      </dgm:t>
    </dgm:pt>
    <dgm:pt modelId="{3704A59F-BB8D-BE4D-9497-A78C23AA853B}" type="sibTrans" cxnId="{22100DDE-8B52-DA40-B85E-3D66820660D6}">
      <dgm:prSet/>
      <dgm:spPr/>
      <dgm:t>
        <a:bodyPr/>
        <a:lstStyle/>
        <a:p>
          <a:endParaRPr lang="en-US"/>
        </a:p>
      </dgm:t>
    </dgm:pt>
    <dgm:pt modelId="{F68A8074-4984-B146-BD7D-80B3807F15C6}">
      <dgm:prSet phldrT="[Text]"/>
      <dgm:spPr>
        <a:solidFill>
          <a:schemeClr val="tx1">
            <a:alpha val="66000"/>
          </a:schemeClr>
        </a:solidFill>
      </dgm:spPr>
      <dgm:t>
        <a:bodyPr/>
        <a:lstStyle/>
        <a:p>
          <a:r>
            <a:rPr lang="en-US" dirty="0">
              <a:solidFill>
                <a:schemeClr val="bg1"/>
              </a:solidFill>
            </a:rPr>
            <a:t>IMPROVEMENT</a:t>
          </a:r>
        </a:p>
      </dgm:t>
    </dgm:pt>
    <dgm:pt modelId="{7E35E2FF-A4C5-7848-A020-A107FE0814C3}" type="parTrans" cxnId="{0D2C820A-4933-984F-A6A1-37C59C641430}">
      <dgm:prSet/>
      <dgm:spPr/>
      <dgm:t>
        <a:bodyPr/>
        <a:lstStyle/>
        <a:p>
          <a:endParaRPr lang="en-US"/>
        </a:p>
      </dgm:t>
    </dgm:pt>
    <dgm:pt modelId="{BEBDE544-9789-F842-9437-509654F97BE4}" type="sibTrans" cxnId="{0D2C820A-4933-984F-A6A1-37C59C641430}">
      <dgm:prSet/>
      <dgm:spPr/>
      <dgm:t>
        <a:bodyPr/>
        <a:lstStyle/>
        <a:p>
          <a:endParaRPr lang="en-US"/>
        </a:p>
      </dgm:t>
    </dgm:pt>
    <dgm:pt modelId="{768E62E4-717F-EE44-B30E-1EB1584F77FC}" type="pres">
      <dgm:prSet presAssocID="{B5E1A395-6695-854F-A349-3CEEA902FAC9}" presName="Name0" presStyleCnt="0">
        <dgm:presLayoutVars>
          <dgm:dir/>
          <dgm:resizeHandles val="exact"/>
        </dgm:presLayoutVars>
      </dgm:prSet>
      <dgm:spPr/>
    </dgm:pt>
    <dgm:pt modelId="{F5741300-8851-A542-8D7A-C15A0955511C}" type="pres">
      <dgm:prSet presAssocID="{FE4FA756-D7C6-F34A-BB07-ADCFF63C7756}" presName="composite" presStyleCnt="0"/>
      <dgm:spPr/>
    </dgm:pt>
    <dgm:pt modelId="{DC223941-CF0B-8843-B0C2-E2D0A9B34179}" type="pres">
      <dgm:prSet presAssocID="{FE4FA756-D7C6-F34A-BB07-ADCFF63C7756}" presName="rect1" presStyleLbl="bgShp" presStyleIdx="0" presStyleCnt="3"/>
      <dgm:spPr>
        <a:blipFill>
          <a:blip xmlns:r="http://schemas.openxmlformats.org/officeDocument/2006/relationships" r:embed="rId1"/>
          <a:srcRect/>
          <a:stretch>
            <a:fillRect l="-14000" r="-14000"/>
          </a:stretch>
        </a:blipFill>
      </dgm:spPr>
      <dgm:extLst>
        <a:ext uri="{E40237B7-FDA0-4F09-8148-C483321AD2D9}">
          <dgm14:cNvPr xmlns:dgm14="http://schemas.microsoft.com/office/drawing/2010/diagram" id="0" name="" descr="Test tubes with samples on a test tube rack"/>
        </a:ext>
      </dgm:extLst>
    </dgm:pt>
    <dgm:pt modelId="{31E71331-6F5E-9446-B74C-51482F553169}" type="pres">
      <dgm:prSet presAssocID="{FE4FA756-D7C6-F34A-BB07-ADCFF63C7756}" presName="rect2" presStyleLbl="trBgShp" presStyleIdx="0" presStyleCnt="3" custLinFactY="24697" custLinFactNeighborX="-32" custLinFactNeighborY="100000">
        <dgm:presLayoutVars>
          <dgm:bulletEnabled val="1"/>
        </dgm:presLayoutVars>
      </dgm:prSet>
      <dgm:spPr/>
    </dgm:pt>
    <dgm:pt modelId="{3203C686-C8BC-4B4F-81DD-BFFF32515CFD}" type="pres">
      <dgm:prSet presAssocID="{DA2AA88E-3F50-5D43-A314-2405CCF1A6E6}" presName="sibTrans" presStyleCnt="0"/>
      <dgm:spPr/>
    </dgm:pt>
    <dgm:pt modelId="{176446D1-4C58-7A42-BF32-2A42D39150D8}" type="pres">
      <dgm:prSet presAssocID="{14B78514-FF75-8441-A6A4-49D40653E11A}" presName="composite" presStyleCnt="0"/>
      <dgm:spPr/>
    </dgm:pt>
    <dgm:pt modelId="{ED3C9209-4848-9840-B50E-153302A399F4}" type="pres">
      <dgm:prSet presAssocID="{14B78514-FF75-8441-A6A4-49D40653E11A}" presName="rect1" presStyleLbl="bgShp" presStyleIdx="1" presStyleCnt="3"/>
      <dgm:spPr>
        <a:blipFill>
          <a:blip xmlns:r="http://schemas.openxmlformats.org/officeDocument/2006/relationships" r:embed="rId2"/>
          <a:srcRect/>
          <a:stretch>
            <a:fillRect l="-14000" r="-14000"/>
          </a:stretch>
        </a:blipFill>
      </dgm:spPr>
      <dgm:extLst>
        <a:ext uri="{E40237B7-FDA0-4F09-8148-C483321AD2D9}">
          <dgm14:cNvPr xmlns:dgm14="http://schemas.microsoft.com/office/drawing/2010/diagram" id="0" name="" descr="Angled shot of pen on a graph"/>
        </a:ext>
      </dgm:extLst>
    </dgm:pt>
    <dgm:pt modelId="{4D22ACD4-5A12-D143-8C03-EAB0C42FC51E}" type="pres">
      <dgm:prSet presAssocID="{14B78514-FF75-8441-A6A4-49D40653E11A}" presName="rect2" presStyleLbl="trBgShp" presStyleIdx="1" presStyleCnt="3" custLinFactY="24697" custLinFactNeighborX="-32" custLinFactNeighborY="100000">
        <dgm:presLayoutVars>
          <dgm:bulletEnabled val="1"/>
        </dgm:presLayoutVars>
      </dgm:prSet>
      <dgm:spPr/>
    </dgm:pt>
    <dgm:pt modelId="{C428E520-1AF6-1D4C-9BE2-2E000A8EFA69}" type="pres">
      <dgm:prSet presAssocID="{3704A59F-BB8D-BE4D-9497-A78C23AA853B}" presName="sibTrans" presStyleCnt="0"/>
      <dgm:spPr/>
    </dgm:pt>
    <dgm:pt modelId="{4FFAF522-D8C4-1F4B-B127-6A20260FB54D}" type="pres">
      <dgm:prSet presAssocID="{F68A8074-4984-B146-BD7D-80B3807F15C6}" presName="composite" presStyleCnt="0"/>
      <dgm:spPr/>
    </dgm:pt>
    <dgm:pt modelId="{9A86C981-C80F-1044-A695-67C25FDC11B0}" type="pres">
      <dgm:prSet presAssocID="{F68A8074-4984-B146-BD7D-80B3807F15C6}" presName="rect1"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EBB993DD-DDDF-8844-862F-6FE6B9278A24}" type="pres">
      <dgm:prSet presAssocID="{F68A8074-4984-B146-BD7D-80B3807F15C6}" presName="rect2" presStyleLbl="trBgShp" presStyleIdx="2" presStyleCnt="3" custLinFactY="24697" custLinFactNeighborX="-32" custLinFactNeighborY="100000">
        <dgm:presLayoutVars>
          <dgm:bulletEnabled val="1"/>
        </dgm:presLayoutVars>
      </dgm:prSet>
      <dgm:spPr/>
    </dgm:pt>
  </dgm:ptLst>
  <dgm:cxnLst>
    <dgm:cxn modelId="{0D2C820A-4933-984F-A6A1-37C59C641430}" srcId="{B5E1A395-6695-854F-A349-3CEEA902FAC9}" destId="{F68A8074-4984-B146-BD7D-80B3807F15C6}" srcOrd="2" destOrd="0" parTransId="{7E35E2FF-A4C5-7848-A020-A107FE0814C3}" sibTransId="{BEBDE544-9789-F842-9437-509654F97BE4}"/>
    <dgm:cxn modelId="{5B0F3B0D-ED80-DE4B-B73A-424C7823C7AE}" type="presOf" srcId="{F68A8074-4984-B146-BD7D-80B3807F15C6}" destId="{EBB993DD-DDDF-8844-862F-6FE6B9278A24}" srcOrd="0" destOrd="0" presId="urn:microsoft.com/office/officeart/2008/layout/BendingPictureSemiTransparentText"/>
    <dgm:cxn modelId="{23E9D1C4-A90C-A44C-B843-2D4872F075E1}" type="presOf" srcId="{FE4FA756-D7C6-F34A-BB07-ADCFF63C7756}" destId="{31E71331-6F5E-9446-B74C-51482F553169}" srcOrd="0" destOrd="0" presId="urn:microsoft.com/office/officeart/2008/layout/BendingPictureSemiTransparentText"/>
    <dgm:cxn modelId="{22100DDE-8B52-DA40-B85E-3D66820660D6}" srcId="{B5E1A395-6695-854F-A349-3CEEA902FAC9}" destId="{14B78514-FF75-8441-A6A4-49D40653E11A}" srcOrd="1" destOrd="0" parTransId="{E39A7C03-A39C-AC43-998A-D1A2E0230B82}" sibTransId="{3704A59F-BB8D-BE4D-9497-A78C23AA853B}"/>
    <dgm:cxn modelId="{3E10CAF0-C95D-7440-9F75-AD0746962C8F}" type="presOf" srcId="{14B78514-FF75-8441-A6A4-49D40653E11A}" destId="{4D22ACD4-5A12-D143-8C03-EAB0C42FC51E}" srcOrd="0" destOrd="0" presId="urn:microsoft.com/office/officeart/2008/layout/BendingPictureSemiTransparentText"/>
    <dgm:cxn modelId="{E32078F4-FAE6-5549-84D6-20D7731569B1}" srcId="{B5E1A395-6695-854F-A349-3CEEA902FAC9}" destId="{FE4FA756-D7C6-F34A-BB07-ADCFF63C7756}" srcOrd="0" destOrd="0" parTransId="{DDD15757-30E8-7C4C-9359-8AE048176295}" sibTransId="{DA2AA88E-3F50-5D43-A314-2405CCF1A6E6}"/>
    <dgm:cxn modelId="{4B5606F9-A08E-E14A-8289-E37CF23A97B3}" type="presOf" srcId="{B5E1A395-6695-854F-A349-3CEEA902FAC9}" destId="{768E62E4-717F-EE44-B30E-1EB1584F77FC}" srcOrd="0" destOrd="0" presId="urn:microsoft.com/office/officeart/2008/layout/BendingPictureSemiTransparentText"/>
    <dgm:cxn modelId="{CCF10C3E-A879-3D4F-BFC1-028706D9D461}" type="presParOf" srcId="{768E62E4-717F-EE44-B30E-1EB1584F77FC}" destId="{F5741300-8851-A542-8D7A-C15A0955511C}" srcOrd="0" destOrd="0" presId="urn:microsoft.com/office/officeart/2008/layout/BendingPictureSemiTransparentText"/>
    <dgm:cxn modelId="{65757C9F-0A4A-E745-AEA7-255F80F37A76}" type="presParOf" srcId="{F5741300-8851-A542-8D7A-C15A0955511C}" destId="{DC223941-CF0B-8843-B0C2-E2D0A9B34179}" srcOrd="0" destOrd="0" presId="urn:microsoft.com/office/officeart/2008/layout/BendingPictureSemiTransparentText"/>
    <dgm:cxn modelId="{370801BD-2E52-4647-AB2E-D24867269AEC}" type="presParOf" srcId="{F5741300-8851-A542-8D7A-C15A0955511C}" destId="{31E71331-6F5E-9446-B74C-51482F553169}" srcOrd="1" destOrd="0" presId="urn:microsoft.com/office/officeart/2008/layout/BendingPictureSemiTransparentText"/>
    <dgm:cxn modelId="{90E31F41-91DC-5546-B92A-7C0EE7690B78}" type="presParOf" srcId="{768E62E4-717F-EE44-B30E-1EB1584F77FC}" destId="{3203C686-C8BC-4B4F-81DD-BFFF32515CFD}" srcOrd="1" destOrd="0" presId="urn:microsoft.com/office/officeart/2008/layout/BendingPictureSemiTransparentText"/>
    <dgm:cxn modelId="{DE89C933-0D01-E747-94AB-36AEF6462CBA}" type="presParOf" srcId="{768E62E4-717F-EE44-B30E-1EB1584F77FC}" destId="{176446D1-4C58-7A42-BF32-2A42D39150D8}" srcOrd="2" destOrd="0" presId="urn:microsoft.com/office/officeart/2008/layout/BendingPictureSemiTransparentText"/>
    <dgm:cxn modelId="{47C6A911-8E36-3341-847F-CF0C72CD0907}" type="presParOf" srcId="{176446D1-4C58-7A42-BF32-2A42D39150D8}" destId="{ED3C9209-4848-9840-B50E-153302A399F4}" srcOrd="0" destOrd="0" presId="urn:microsoft.com/office/officeart/2008/layout/BendingPictureSemiTransparentText"/>
    <dgm:cxn modelId="{470DD43B-037B-5247-AFF7-0276A7BE3C15}" type="presParOf" srcId="{176446D1-4C58-7A42-BF32-2A42D39150D8}" destId="{4D22ACD4-5A12-D143-8C03-EAB0C42FC51E}" srcOrd="1" destOrd="0" presId="urn:microsoft.com/office/officeart/2008/layout/BendingPictureSemiTransparentText"/>
    <dgm:cxn modelId="{D0B3A6B4-CDD2-6743-A058-E7664094C822}" type="presParOf" srcId="{768E62E4-717F-EE44-B30E-1EB1584F77FC}" destId="{C428E520-1AF6-1D4C-9BE2-2E000A8EFA69}" srcOrd="3" destOrd="0" presId="urn:microsoft.com/office/officeart/2008/layout/BendingPictureSemiTransparentText"/>
    <dgm:cxn modelId="{91746FAF-2340-8847-A37D-BF0A13F66650}" type="presParOf" srcId="{768E62E4-717F-EE44-B30E-1EB1584F77FC}" destId="{4FFAF522-D8C4-1F4B-B127-6A20260FB54D}" srcOrd="4" destOrd="0" presId="urn:microsoft.com/office/officeart/2008/layout/BendingPictureSemiTransparentText"/>
    <dgm:cxn modelId="{A4798078-A1AC-2049-A73A-AD30E0C012EB}" type="presParOf" srcId="{4FFAF522-D8C4-1F4B-B127-6A20260FB54D}" destId="{9A86C981-C80F-1044-A695-67C25FDC11B0}" srcOrd="0" destOrd="0" presId="urn:microsoft.com/office/officeart/2008/layout/BendingPictureSemiTransparentText"/>
    <dgm:cxn modelId="{40A992D6-E95D-5749-A9A9-D1BEB8809700}" type="presParOf" srcId="{4FFAF522-D8C4-1F4B-B127-6A20260FB54D}" destId="{EBB993DD-DDDF-8844-862F-6FE6B9278A24}"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0F78E0-2936-4668-8CB5-04E619BA383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6F2765D-FA12-43EF-BE19-10613CA04E2F}">
      <dgm:prSet/>
      <dgm:spPr/>
      <dgm:t>
        <a:bodyPr/>
        <a:lstStyle/>
        <a:p>
          <a:r>
            <a:rPr lang="en-US"/>
            <a:t>What is our baseline state?</a:t>
          </a:r>
        </a:p>
      </dgm:t>
    </dgm:pt>
    <dgm:pt modelId="{3BC7EC98-D066-4571-99B2-AC96F1100512}" type="parTrans" cxnId="{79B51447-F3E9-42F0-8FC0-2D4A74E6992E}">
      <dgm:prSet/>
      <dgm:spPr/>
      <dgm:t>
        <a:bodyPr/>
        <a:lstStyle/>
        <a:p>
          <a:endParaRPr lang="en-US"/>
        </a:p>
      </dgm:t>
    </dgm:pt>
    <dgm:pt modelId="{4BA48808-5FFD-47A2-945A-20F0EB91A677}" type="sibTrans" cxnId="{79B51447-F3E9-42F0-8FC0-2D4A74E6992E}">
      <dgm:prSet/>
      <dgm:spPr/>
      <dgm:t>
        <a:bodyPr/>
        <a:lstStyle/>
        <a:p>
          <a:endParaRPr lang="en-US"/>
        </a:p>
      </dgm:t>
    </dgm:pt>
    <dgm:pt modelId="{C1B4A426-20E8-4617-93E8-79C97CC2DF95}">
      <dgm:prSet/>
      <dgm:spPr/>
      <dgm:t>
        <a:bodyPr/>
        <a:lstStyle/>
        <a:p>
          <a:r>
            <a:rPr lang="en-US"/>
            <a:t>How much does practice vary?</a:t>
          </a:r>
        </a:p>
      </dgm:t>
    </dgm:pt>
    <dgm:pt modelId="{94515E0D-B730-4634-BC00-DA16BFF56294}" type="parTrans" cxnId="{41A1A9BA-4AA3-4CAD-B6FA-E2DA6EAC2B48}">
      <dgm:prSet/>
      <dgm:spPr/>
      <dgm:t>
        <a:bodyPr/>
        <a:lstStyle/>
        <a:p>
          <a:endParaRPr lang="en-US"/>
        </a:p>
      </dgm:t>
    </dgm:pt>
    <dgm:pt modelId="{5FC02DF9-3E9E-4A83-B279-E117C9CA450E}" type="sibTrans" cxnId="{41A1A9BA-4AA3-4CAD-B6FA-E2DA6EAC2B48}">
      <dgm:prSet/>
      <dgm:spPr/>
      <dgm:t>
        <a:bodyPr/>
        <a:lstStyle/>
        <a:p>
          <a:endParaRPr lang="en-US"/>
        </a:p>
      </dgm:t>
    </dgm:pt>
    <dgm:pt modelId="{B941D6DB-CEDA-4769-9DE0-BA494E76ECBA}">
      <dgm:prSet/>
      <dgm:spPr/>
      <dgm:t>
        <a:bodyPr/>
        <a:lstStyle/>
        <a:p>
          <a:r>
            <a:rPr lang="en-US" dirty="0"/>
            <a:t>Are things getting better, worse, or the same over time?</a:t>
          </a:r>
        </a:p>
      </dgm:t>
    </dgm:pt>
    <dgm:pt modelId="{1F20734D-6B24-4BD5-9FD3-055E687943FF}" type="parTrans" cxnId="{0480C545-A445-4DBF-A362-63FD067F2460}">
      <dgm:prSet/>
      <dgm:spPr/>
      <dgm:t>
        <a:bodyPr/>
        <a:lstStyle/>
        <a:p>
          <a:endParaRPr lang="en-US"/>
        </a:p>
      </dgm:t>
    </dgm:pt>
    <dgm:pt modelId="{6DB6850C-47F5-4509-9E97-6A1DD1421E76}" type="sibTrans" cxnId="{0480C545-A445-4DBF-A362-63FD067F2460}">
      <dgm:prSet/>
      <dgm:spPr/>
      <dgm:t>
        <a:bodyPr/>
        <a:lstStyle/>
        <a:p>
          <a:endParaRPr lang="en-US"/>
        </a:p>
      </dgm:t>
    </dgm:pt>
    <dgm:pt modelId="{8C4F5ACE-F786-4252-82F8-0730D0BA08B6}">
      <dgm:prSet/>
      <dgm:spPr/>
      <dgm:t>
        <a:bodyPr/>
        <a:lstStyle/>
        <a:p>
          <a:r>
            <a:rPr lang="en-US" dirty="0"/>
            <a:t>Are the changes we are making an </a:t>
          </a:r>
          <a:r>
            <a:rPr lang="en-US" i="1" dirty="0"/>
            <a:t>improvement</a:t>
          </a:r>
          <a:r>
            <a:rPr lang="en-US" dirty="0"/>
            <a:t>? </a:t>
          </a:r>
        </a:p>
      </dgm:t>
    </dgm:pt>
    <dgm:pt modelId="{D853D242-3455-4182-9EFD-6BC767A05ADC}" type="parTrans" cxnId="{78E22293-CC0D-4A6A-AE87-FEC3468BD735}">
      <dgm:prSet/>
      <dgm:spPr/>
      <dgm:t>
        <a:bodyPr/>
        <a:lstStyle/>
        <a:p>
          <a:endParaRPr lang="en-US"/>
        </a:p>
      </dgm:t>
    </dgm:pt>
    <dgm:pt modelId="{CB7C8EA7-D375-4ED6-B40E-FF80C57660B3}" type="sibTrans" cxnId="{78E22293-CC0D-4A6A-AE87-FEC3468BD735}">
      <dgm:prSet/>
      <dgm:spPr/>
      <dgm:t>
        <a:bodyPr/>
        <a:lstStyle/>
        <a:p>
          <a:endParaRPr lang="en-US"/>
        </a:p>
      </dgm:t>
    </dgm:pt>
    <dgm:pt modelId="{16BE0632-4362-1B49-81EF-A246DDC1D6FD}" type="pres">
      <dgm:prSet presAssocID="{D00F78E0-2936-4668-8CB5-04E619BA3832}" presName="outerComposite" presStyleCnt="0">
        <dgm:presLayoutVars>
          <dgm:chMax val="5"/>
          <dgm:dir/>
          <dgm:resizeHandles val="exact"/>
        </dgm:presLayoutVars>
      </dgm:prSet>
      <dgm:spPr/>
    </dgm:pt>
    <dgm:pt modelId="{23554E38-794B-D143-BFD2-F0C5FDECA8B7}" type="pres">
      <dgm:prSet presAssocID="{D00F78E0-2936-4668-8CB5-04E619BA3832}" presName="dummyMaxCanvas" presStyleCnt="0">
        <dgm:presLayoutVars/>
      </dgm:prSet>
      <dgm:spPr/>
    </dgm:pt>
    <dgm:pt modelId="{63AD5F68-F8EA-0A42-9B40-94EC0DF215FA}" type="pres">
      <dgm:prSet presAssocID="{D00F78E0-2936-4668-8CB5-04E619BA3832}" presName="FourNodes_1" presStyleLbl="node1" presStyleIdx="0" presStyleCnt="4">
        <dgm:presLayoutVars>
          <dgm:bulletEnabled val="1"/>
        </dgm:presLayoutVars>
      </dgm:prSet>
      <dgm:spPr/>
    </dgm:pt>
    <dgm:pt modelId="{89BF864E-0DFC-EA42-BA95-38C1F1997017}" type="pres">
      <dgm:prSet presAssocID="{D00F78E0-2936-4668-8CB5-04E619BA3832}" presName="FourNodes_2" presStyleLbl="node1" presStyleIdx="1" presStyleCnt="4">
        <dgm:presLayoutVars>
          <dgm:bulletEnabled val="1"/>
        </dgm:presLayoutVars>
      </dgm:prSet>
      <dgm:spPr/>
    </dgm:pt>
    <dgm:pt modelId="{18A57CC1-8EE7-3847-BAD9-E12995E2CA9E}" type="pres">
      <dgm:prSet presAssocID="{D00F78E0-2936-4668-8CB5-04E619BA3832}" presName="FourNodes_3" presStyleLbl="node1" presStyleIdx="2" presStyleCnt="4">
        <dgm:presLayoutVars>
          <dgm:bulletEnabled val="1"/>
        </dgm:presLayoutVars>
      </dgm:prSet>
      <dgm:spPr/>
    </dgm:pt>
    <dgm:pt modelId="{B71D5E0C-95D0-5F42-9090-36BCE78DB7B8}" type="pres">
      <dgm:prSet presAssocID="{D00F78E0-2936-4668-8CB5-04E619BA3832}" presName="FourNodes_4" presStyleLbl="node1" presStyleIdx="3" presStyleCnt="4">
        <dgm:presLayoutVars>
          <dgm:bulletEnabled val="1"/>
        </dgm:presLayoutVars>
      </dgm:prSet>
      <dgm:spPr/>
    </dgm:pt>
    <dgm:pt modelId="{DEB44419-6EB5-964E-8278-40478A610285}" type="pres">
      <dgm:prSet presAssocID="{D00F78E0-2936-4668-8CB5-04E619BA3832}" presName="FourConn_1-2" presStyleLbl="fgAccFollowNode1" presStyleIdx="0" presStyleCnt="3">
        <dgm:presLayoutVars>
          <dgm:bulletEnabled val="1"/>
        </dgm:presLayoutVars>
      </dgm:prSet>
      <dgm:spPr/>
    </dgm:pt>
    <dgm:pt modelId="{AD8D303F-249B-7C45-81CE-84178E7D88BE}" type="pres">
      <dgm:prSet presAssocID="{D00F78E0-2936-4668-8CB5-04E619BA3832}" presName="FourConn_2-3" presStyleLbl="fgAccFollowNode1" presStyleIdx="1" presStyleCnt="3">
        <dgm:presLayoutVars>
          <dgm:bulletEnabled val="1"/>
        </dgm:presLayoutVars>
      </dgm:prSet>
      <dgm:spPr/>
    </dgm:pt>
    <dgm:pt modelId="{1CB9AD80-F86F-194E-8F64-FAC8275D5CC6}" type="pres">
      <dgm:prSet presAssocID="{D00F78E0-2936-4668-8CB5-04E619BA3832}" presName="FourConn_3-4" presStyleLbl="fgAccFollowNode1" presStyleIdx="2" presStyleCnt="3">
        <dgm:presLayoutVars>
          <dgm:bulletEnabled val="1"/>
        </dgm:presLayoutVars>
      </dgm:prSet>
      <dgm:spPr/>
    </dgm:pt>
    <dgm:pt modelId="{7A10B264-AE78-524A-8593-4C1FA15B2D54}" type="pres">
      <dgm:prSet presAssocID="{D00F78E0-2936-4668-8CB5-04E619BA3832}" presName="FourNodes_1_text" presStyleLbl="node1" presStyleIdx="3" presStyleCnt="4">
        <dgm:presLayoutVars>
          <dgm:bulletEnabled val="1"/>
        </dgm:presLayoutVars>
      </dgm:prSet>
      <dgm:spPr/>
    </dgm:pt>
    <dgm:pt modelId="{DB4F577C-E70A-474E-BE1E-814EDFC38F17}" type="pres">
      <dgm:prSet presAssocID="{D00F78E0-2936-4668-8CB5-04E619BA3832}" presName="FourNodes_2_text" presStyleLbl="node1" presStyleIdx="3" presStyleCnt="4">
        <dgm:presLayoutVars>
          <dgm:bulletEnabled val="1"/>
        </dgm:presLayoutVars>
      </dgm:prSet>
      <dgm:spPr/>
    </dgm:pt>
    <dgm:pt modelId="{BA4938DB-3EA4-6949-A76E-CA5E1AADE5CB}" type="pres">
      <dgm:prSet presAssocID="{D00F78E0-2936-4668-8CB5-04E619BA3832}" presName="FourNodes_3_text" presStyleLbl="node1" presStyleIdx="3" presStyleCnt="4">
        <dgm:presLayoutVars>
          <dgm:bulletEnabled val="1"/>
        </dgm:presLayoutVars>
      </dgm:prSet>
      <dgm:spPr/>
    </dgm:pt>
    <dgm:pt modelId="{1777BA26-E143-7546-BF17-D7020D75FFF0}" type="pres">
      <dgm:prSet presAssocID="{D00F78E0-2936-4668-8CB5-04E619BA3832}" presName="FourNodes_4_text" presStyleLbl="node1" presStyleIdx="3" presStyleCnt="4">
        <dgm:presLayoutVars>
          <dgm:bulletEnabled val="1"/>
        </dgm:presLayoutVars>
      </dgm:prSet>
      <dgm:spPr/>
    </dgm:pt>
  </dgm:ptLst>
  <dgm:cxnLst>
    <dgm:cxn modelId="{8FDF3C30-E7C8-1143-A7B2-FB8EFB82A052}" type="presOf" srcId="{8C4F5ACE-F786-4252-82F8-0730D0BA08B6}" destId="{B71D5E0C-95D0-5F42-9090-36BCE78DB7B8}" srcOrd="0" destOrd="0" presId="urn:microsoft.com/office/officeart/2005/8/layout/vProcess5"/>
    <dgm:cxn modelId="{D9C36838-01F1-F44B-95FB-9F4DEE8D3CD2}" type="presOf" srcId="{D00F78E0-2936-4668-8CB5-04E619BA3832}" destId="{16BE0632-4362-1B49-81EF-A246DDC1D6FD}" srcOrd="0" destOrd="0" presId="urn:microsoft.com/office/officeart/2005/8/layout/vProcess5"/>
    <dgm:cxn modelId="{D4C0F939-B61A-9741-9C50-6ADC933A07FA}" type="presOf" srcId="{C1B4A426-20E8-4617-93E8-79C97CC2DF95}" destId="{89BF864E-0DFC-EA42-BA95-38C1F1997017}" srcOrd="0" destOrd="0" presId="urn:microsoft.com/office/officeart/2005/8/layout/vProcess5"/>
    <dgm:cxn modelId="{F1CC9D60-3FCC-7D4B-BB3C-5707355AC434}" type="presOf" srcId="{96F2765D-FA12-43EF-BE19-10613CA04E2F}" destId="{63AD5F68-F8EA-0A42-9B40-94EC0DF215FA}" srcOrd="0" destOrd="0" presId="urn:microsoft.com/office/officeart/2005/8/layout/vProcess5"/>
    <dgm:cxn modelId="{7992DF41-C91C-9749-9BE0-2C60D53E35D5}" type="presOf" srcId="{8C4F5ACE-F786-4252-82F8-0730D0BA08B6}" destId="{1777BA26-E143-7546-BF17-D7020D75FFF0}" srcOrd="1" destOrd="0" presId="urn:microsoft.com/office/officeart/2005/8/layout/vProcess5"/>
    <dgm:cxn modelId="{966F9563-C766-D24E-AF31-703C511F1A6E}" type="presOf" srcId="{4BA48808-5FFD-47A2-945A-20F0EB91A677}" destId="{DEB44419-6EB5-964E-8278-40478A610285}" srcOrd="0" destOrd="0" presId="urn:microsoft.com/office/officeart/2005/8/layout/vProcess5"/>
    <dgm:cxn modelId="{0480C545-A445-4DBF-A362-63FD067F2460}" srcId="{D00F78E0-2936-4668-8CB5-04E619BA3832}" destId="{B941D6DB-CEDA-4769-9DE0-BA494E76ECBA}" srcOrd="2" destOrd="0" parTransId="{1F20734D-6B24-4BD5-9FD3-055E687943FF}" sibTransId="{6DB6850C-47F5-4509-9E97-6A1DD1421E76}"/>
    <dgm:cxn modelId="{79B51447-F3E9-42F0-8FC0-2D4A74E6992E}" srcId="{D00F78E0-2936-4668-8CB5-04E619BA3832}" destId="{96F2765D-FA12-43EF-BE19-10613CA04E2F}" srcOrd="0" destOrd="0" parTransId="{3BC7EC98-D066-4571-99B2-AC96F1100512}" sibTransId="{4BA48808-5FFD-47A2-945A-20F0EB91A677}"/>
    <dgm:cxn modelId="{3D78156A-F96B-1243-8B69-C1CE0593A022}" type="presOf" srcId="{6DB6850C-47F5-4509-9E97-6A1DD1421E76}" destId="{1CB9AD80-F86F-194E-8F64-FAC8275D5CC6}" srcOrd="0" destOrd="0" presId="urn:microsoft.com/office/officeart/2005/8/layout/vProcess5"/>
    <dgm:cxn modelId="{78E22293-CC0D-4A6A-AE87-FEC3468BD735}" srcId="{D00F78E0-2936-4668-8CB5-04E619BA3832}" destId="{8C4F5ACE-F786-4252-82F8-0730D0BA08B6}" srcOrd="3" destOrd="0" parTransId="{D853D242-3455-4182-9EFD-6BC767A05ADC}" sibTransId="{CB7C8EA7-D375-4ED6-B40E-FF80C57660B3}"/>
    <dgm:cxn modelId="{2DBB039A-9DA3-6445-98CB-913DE824AE43}" type="presOf" srcId="{5FC02DF9-3E9E-4A83-B279-E117C9CA450E}" destId="{AD8D303F-249B-7C45-81CE-84178E7D88BE}" srcOrd="0" destOrd="0" presId="urn:microsoft.com/office/officeart/2005/8/layout/vProcess5"/>
    <dgm:cxn modelId="{1294DFA7-F11B-8F41-81BD-4C7195A7DD54}" type="presOf" srcId="{96F2765D-FA12-43EF-BE19-10613CA04E2F}" destId="{7A10B264-AE78-524A-8593-4C1FA15B2D54}" srcOrd="1" destOrd="0" presId="urn:microsoft.com/office/officeart/2005/8/layout/vProcess5"/>
    <dgm:cxn modelId="{C49EFFAB-6FE6-C746-9F3B-07029C31A784}" type="presOf" srcId="{B941D6DB-CEDA-4769-9DE0-BA494E76ECBA}" destId="{BA4938DB-3EA4-6949-A76E-CA5E1AADE5CB}" srcOrd="1" destOrd="0" presId="urn:microsoft.com/office/officeart/2005/8/layout/vProcess5"/>
    <dgm:cxn modelId="{147987AC-6B1A-EA4E-8CA7-F9D2A8DC06DF}" type="presOf" srcId="{B941D6DB-CEDA-4769-9DE0-BA494E76ECBA}" destId="{18A57CC1-8EE7-3847-BAD9-E12995E2CA9E}" srcOrd="0" destOrd="0" presId="urn:microsoft.com/office/officeart/2005/8/layout/vProcess5"/>
    <dgm:cxn modelId="{41A1A9BA-4AA3-4CAD-B6FA-E2DA6EAC2B48}" srcId="{D00F78E0-2936-4668-8CB5-04E619BA3832}" destId="{C1B4A426-20E8-4617-93E8-79C97CC2DF95}" srcOrd="1" destOrd="0" parTransId="{94515E0D-B730-4634-BC00-DA16BFF56294}" sibTransId="{5FC02DF9-3E9E-4A83-B279-E117C9CA450E}"/>
    <dgm:cxn modelId="{3D77F3D0-9640-134B-9956-E47CD09233C1}" type="presOf" srcId="{C1B4A426-20E8-4617-93E8-79C97CC2DF95}" destId="{DB4F577C-E70A-474E-BE1E-814EDFC38F17}" srcOrd="1" destOrd="0" presId="urn:microsoft.com/office/officeart/2005/8/layout/vProcess5"/>
    <dgm:cxn modelId="{953F4F1A-0180-9E47-AD6E-0302DA486D48}" type="presParOf" srcId="{16BE0632-4362-1B49-81EF-A246DDC1D6FD}" destId="{23554E38-794B-D143-BFD2-F0C5FDECA8B7}" srcOrd="0" destOrd="0" presId="urn:microsoft.com/office/officeart/2005/8/layout/vProcess5"/>
    <dgm:cxn modelId="{DC4848CE-5AF2-F841-A9BC-D6FA544BEC1D}" type="presParOf" srcId="{16BE0632-4362-1B49-81EF-A246DDC1D6FD}" destId="{63AD5F68-F8EA-0A42-9B40-94EC0DF215FA}" srcOrd="1" destOrd="0" presId="urn:microsoft.com/office/officeart/2005/8/layout/vProcess5"/>
    <dgm:cxn modelId="{1F8FB152-80BC-3A48-9258-71D2DCC1427F}" type="presParOf" srcId="{16BE0632-4362-1B49-81EF-A246DDC1D6FD}" destId="{89BF864E-0DFC-EA42-BA95-38C1F1997017}" srcOrd="2" destOrd="0" presId="urn:microsoft.com/office/officeart/2005/8/layout/vProcess5"/>
    <dgm:cxn modelId="{658BA4B9-58C4-324D-A305-36C024FC4A8F}" type="presParOf" srcId="{16BE0632-4362-1B49-81EF-A246DDC1D6FD}" destId="{18A57CC1-8EE7-3847-BAD9-E12995E2CA9E}" srcOrd="3" destOrd="0" presId="urn:microsoft.com/office/officeart/2005/8/layout/vProcess5"/>
    <dgm:cxn modelId="{22494875-5087-364C-B073-E97D59C0497A}" type="presParOf" srcId="{16BE0632-4362-1B49-81EF-A246DDC1D6FD}" destId="{B71D5E0C-95D0-5F42-9090-36BCE78DB7B8}" srcOrd="4" destOrd="0" presId="urn:microsoft.com/office/officeart/2005/8/layout/vProcess5"/>
    <dgm:cxn modelId="{58B93D81-6D38-5943-A09D-A1024750BF0F}" type="presParOf" srcId="{16BE0632-4362-1B49-81EF-A246DDC1D6FD}" destId="{DEB44419-6EB5-964E-8278-40478A610285}" srcOrd="5" destOrd="0" presId="urn:microsoft.com/office/officeart/2005/8/layout/vProcess5"/>
    <dgm:cxn modelId="{39FDB68D-FB81-BF4A-BB8B-0680F98567A3}" type="presParOf" srcId="{16BE0632-4362-1B49-81EF-A246DDC1D6FD}" destId="{AD8D303F-249B-7C45-81CE-84178E7D88BE}" srcOrd="6" destOrd="0" presId="urn:microsoft.com/office/officeart/2005/8/layout/vProcess5"/>
    <dgm:cxn modelId="{98B44135-4E65-AE43-B99E-A674AEC32444}" type="presParOf" srcId="{16BE0632-4362-1B49-81EF-A246DDC1D6FD}" destId="{1CB9AD80-F86F-194E-8F64-FAC8275D5CC6}" srcOrd="7" destOrd="0" presId="urn:microsoft.com/office/officeart/2005/8/layout/vProcess5"/>
    <dgm:cxn modelId="{5692018E-3EBD-004E-9247-B5CE67948447}" type="presParOf" srcId="{16BE0632-4362-1B49-81EF-A246DDC1D6FD}" destId="{7A10B264-AE78-524A-8593-4C1FA15B2D54}" srcOrd="8" destOrd="0" presId="urn:microsoft.com/office/officeart/2005/8/layout/vProcess5"/>
    <dgm:cxn modelId="{1CB25839-2CF1-8540-AA24-7D77860A6B6F}" type="presParOf" srcId="{16BE0632-4362-1B49-81EF-A246DDC1D6FD}" destId="{DB4F577C-E70A-474E-BE1E-814EDFC38F17}" srcOrd="9" destOrd="0" presId="urn:microsoft.com/office/officeart/2005/8/layout/vProcess5"/>
    <dgm:cxn modelId="{F8C2CF6F-7F02-D349-AC53-C8F51E1A6F3F}" type="presParOf" srcId="{16BE0632-4362-1B49-81EF-A246DDC1D6FD}" destId="{BA4938DB-3EA4-6949-A76E-CA5E1AADE5CB}" srcOrd="10" destOrd="0" presId="urn:microsoft.com/office/officeart/2005/8/layout/vProcess5"/>
    <dgm:cxn modelId="{DB831EDE-BF00-1346-810C-3142B57669BC}" type="presParOf" srcId="{16BE0632-4362-1B49-81EF-A246DDC1D6FD}" destId="{1777BA26-E143-7546-BF17-D7020D75FFF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ABC37D-95B5-4CBA-8D08-0004A3B4417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193FF735-D3D7-448D-9BEB-3B7F02F17430}">
      <dgm:prSet custT="1"/>
      <dgm:spPr/>
      <dgm:t>
        <a:bodyPr/>
        <a:lstStyle/>
        <a:p>
          <a:r>
            <a:rPr lang="en-US" sz="2800" dirty="0"/>
            <a:t>Understanding variation in your micro-system (the place you do your work) is critical to improving it.</a:t>
          </a:r>
        </a:p>
      </dgm:t>
    </dgm:pt>
    <dgm:pt modelId="{C3A12508-74EC-4FBE-9AFA-2D53D2612CB6}" type="parTrans" cxnId="{731DD065-62B7-4008-A38D-5B9542FF58F8}">
      <dgm:prSet/>
      <dgm:spPr/>
      <dgm:t>
        <a:bodyPr/>
        <a:lstStyle/>
        <a:p>
          <a:endParaRPr lang="en-US"/>
        </a:p>
      </dgm:t>
    </dgm:pt>
    <dgm:pt modelId="{7C9698C4-86B6-4674-8DF7-9F4CA488C34B}" type="sibTrans" cxnId="{731DD065-62B7-4008-A38D-5B9542FF58F8}">
      <dgm:prSet/>
      <dgm:spPr/>
      <dgm:t>
        <a:bodyPr/>
        <a:lstStyle/>
        <a:p>
          <a:endParaRPr lang="en-US"/>
        </a:p>
      </dgm:t>
    </dgm:pt>
    <dgm:pt modelId="{5E9BC194-F18D-4781-B38B-B51128B88245}">
      <dgm:prSet custT="1"/>
      <dgm:spPr/>
      <dgm:t>
        <a:bodyPr/>
        <a:lstStyle/>
        <a:p>
          <a:r>
            <a:rPr lang="en-US" sz="2800" dirty="0"/>
            <a:t>Build your measure set with your team using a family of measures framework. </a:t>
          </a:r>
        </a:p>
      </dgm:t>
    </dgm:pt>
    <dgm:pt modelId="{0EAF2C50-D8DE-4207-9C1A-6DB6F74DAC9A}" type="parTrans" cxnId="{40BA2049-CBF8-4A1C-B541-7A63A3F727E9}">
      <dgm:prSet/>
      <dgm:spPr/>
      <dgm:t>
        <a:bodyPr/>
        <a:lstStyle/>
        <a:p>
          <a:endParaRPr lang="en-US"/>
        </a:p>
      </dgm:t>
    </dgm:pt>
    <dgm:pt modelId="{61922153-25B1-4A9A-BF0C-4A0AB8E0BB79}" type="sibTrans" cxnId="{40BA2049-CBF8-4A1C-B541-7A63A3F727E9}">
      <dgm:prSet/>
      <dgm:spPr/>
      <dgm:t>
        <a:bodyPr/>
        <a:lstStyle/>
        <a:p>
          <a:endParaRPr lang="en-US"/>
        </a:p>
      </dgm:t>
    </dgm:pt>
    <dgm:pt modelId="{45E33B22-39B3-D441-B9C0-0275E9B2FB64}">
      <dgm:prSet custT="1"/>
      <dgm:spPr/>
      <dgm:t>
        <a:bodyPr/>
        <a:lstStyle/>
        <a:p>
          <a:pPr>
            <a:lnSpc>
              <a:spcPct val="100000"/>
            </a:lnSpc>
          </a:pPr>
          <a:r>
            <a:rPr lang="en-US" sz="2800" dirty="0"/>
            <a:t>To understand if your changes are an improvement, you must measure, linking your measures to your Key Driver Diagram and SMART Aim. </a:t>
          </a:r>
        </a:p>
      </dgm:t>
    </dgm:pt>
    <dgm:pt modelId="{AB153453-AE0C-5748-919A-8132AD9DA9B8}" type="parTrans" cxnId="{E7598480-AF03-DB4B-9751-E31DACB7F6AD}">
      <dgm:prSet/>
      <dgm:spPr/>
      <dgm:t>
        <a:bodyPr/>
        <a:lstStyle/>
        <a:p>
          <a:endParaRPr lang="en-US"/>
        </a:p>
      </dgm:t>
    </dgm:pt>
    <dgm:pt modelId="{32399C2E-D985-BC4A-8A80-D614C09D24DC}" type="sibTrans" cxnId="{E7598480-AF03-DB4B-9751-E31DACB7F6AD}">
      <dgm:prSet/>
      <dgm:spPr/>
      <dgm:t>
        <a:bodyPr/>
        <a:lstStyle/>
        <a:p>
          <a:endParaRPr lang="en-US"/>
        </a:p>
      </dgm:t>
    </dgm:pt>
    <dgm:pt modelId="{9C4009F1-B979-F444-BC4C-17775940A5A0}" type="pres">
      <dgm:prSet presAssocID="{F8ABC37D-95B5-4CBA-8D08-0004A3B4417A}" presName="Name0" presStyleCnt="0">
        <dgm:presLayoutVars>
          <dgm:dir/>
          <dgm:animLvl val="lvl"/>
          <dgm:resizeHandles val="exact"/>
        </dgm:presLayoutVars>
      </dgm:prSet>
      <dgm:spPr/>
    </dgm:pt>
    <dgm:pt modelId="{82144194-FFAF-BB4F-A72D-4EDDD1552D27}" type="pres">
      <dgm:prSet presAssocID="{5E9BC194-F18D-4781-B38B-B51128B88245}" presName="boxAndChildren" presStyleCnt="0"/>
      <dgm:spPr/>
    </dgm:pt>
    <dgm:pt modelId="{65576159-FEDA-4B42-8874-BED26406D007}" type="pres">
      <dgm:prSet presAssocID="{5E9BC194-F18D-4781-B38B-B51128B88245}" presName="parentTextBox" presStyleLbl="node1" presStyleIdx="0" presStyleCnt="3"/>
      <dgm:spPr/>
    </dgm:pt>
    <dgm:pt modelId="{33788A3B-9FC4-3641-8007-149C53F27462}" type="pres">
      <dgm:prSet presAssocID="{32399C2E-D985-BC4A-8A80-D614C09D24DC}" presName="sp" presStyleCnt="0"/>
      <dgm:spPr/>
    </dgm:pt>
    <dgm:pt modelId="{5DA8B3D9-55AA-2348-B6A4-BD8FC3D154D5}" type="pres">
      <dgm:prSet presAssocID="{45E33B22-39B3-D441-B9C0-0275E9B2FB64}" presName="arrowAndChildren" presStyleCnt="0"/>
      <dgm:spPr/>
    </dgm:pt>
    <dgm:pt modelId="{1F1014CF-9252-D04E-8774-B3512251E1B6}" type="pres">
      <dgm:prSet presAssocID="{45E33B22-39B3-D441-B9C0-0275E9B2FB64}" presName="parentTextArrow" presStyleLbl="node1" presStyleIdx="1" presStyleCnt="3"/>
      <dgm:spPr/>
    </dgm:pt>
    <dgm:pt modelId="{10E74088-96C4-1B43-B132-4BDE21AAAD5E}" type="pres">
      <dgm:prSet presAssocID="{7C9698C4-86B6-4674-8DF7-9F4CA488C34B}" presName="sp" presStyleCnt="0"/>
      <dgm:spPr/>
    </dgm:pt>
    <dgm:pt modelId="{8268249F-757B-BA46-8688-4D66FA8AFC1F}" type="pres">
      <dgm:prSet presAssocID="{193FF735-D3D7-448D-9BEB-3B7F02F17430}" presName="arrowAndChildren" presStyleCnt="0"/>
      <dgm:spPr/>
    </dgm:pt>
    <dgm:pt modelId="{BED487E0-4574-2B4C-9CBC-33A440D58261}" type="pres">
      <dgm:prSet presAssocID="{193FF735-D3D7-448D-9BEB-3B7F02F17430}" presName="parentTextArrow" presStyleLbl="node1" presStyleIdx="2" presStyleCnt="3"/>
      <dgm:spPr/>
    </dgm:pt>
  </dgm:ptLst>
  <dgm:cxnLst>
    <dgm:cxn modelId="{A9A9890A-0C14-AE45-BBA4-5BA2A7638F8A}" type="presOf" srcId="{193FF735-D3D7-448D-9BEB-3B7F02F17430}" destId="{BED487E0-4574-2B4C-9CBC-33A440D58261}" srcOrd="0" destOrd="0" presId="urn:microsoft.com/office/officeart/2005/8/layout/process4"/>
    <dgm:cxn modelId="{731DD065-62B7-4008-A38D-5B9542FF58F8}" srcId="{F8ABC37D-95B5-4CBA-8D08-0004A3B4417A}" destId="{193FF735-D3D7-448D-9BEB-3B7F02F17430}" srcOrd="0" destOrd="0" parTransId="{C3A12508-74EC-4FBE-9AFA-2D53D2612CB6}" sibTransId="{7C9698C4-86B6-4674-8DF7-9F4CA488C34B}"/>
    <dgm:cxn modelId="{40BA2049-CBF8-4A1C-B541-7A63A3F727E9}" srcId="{F8ABC37D-95B5-4CBA-8D08-0004A3B4417A}" destId="{5E9BC194-F18D-4781-B38B-B51128B88245}" srcOrd="2" destOrd="0" parTransId="{0EAF2C50-D8DE-4207-9C1A-6DB6F74DAC9A}" sibTransId="{61922153-25B1-4A9A-BF0C-4A0AB8E0BB79}"/>
    <dgm:cxn modelId="{28D36671-ABEF-1241-AECB-76962250E609}" type="presOf" srcId="{F8ABC37D-95B5-4CBA-8D08-0004A3B4417A}" destId="{9C4009F1-B979-F444-BC4C-17775940A5A0}" srcOrd="0" destOrd="0" presId="urn:microsoft.com/office/officeart/2005/8/layout/process4"/>
    <dgm:cxn modelId="{D34CF457-9FE6-0E4C-8F14-B083A265F981}" type="presOf" srcId="{5E9BC194-F18D-4781-B38B-B51128B88245}" destId="{65576159-FEDA-4B42-8874-BED26406D007}" srcOrd="0" destOrd="0" presId="urn:microsoft.com/office/officeart/2005/8/layout/process4"/>
    <dgm:cxn modelId="{E7598480-AF03-DB4B-9751-E31DACB7F6AD}" srcId="{F8ABC37D-95B5-4CBA-8D08-0004A3B4417A}" destId="{45E33B22-39B3-D441-B9C0-0275E9B2FB64}" srcOrd="1" destOrd="0" parTransId="{AB153453-AE0C-5748-919A-8132AD9DA9B8}" sibTransId="{32399C2E-D985-BC4A-8A80-D614C09D24DC}"/>
    <dgm:cxn modelId="{21893D96-BE78-174E-ACC6-13570AB996D0}" type="presOf" srcId="{45E33B22-39B3-D441-B9C0-0275E9B2FB64}" destId="{1F1014CF-9252-D04E-8774-B3512251E1B6}" srcOrd="0" destOrd="0" presId="urn:microsoft.com/office/officeart/2005/8/layout/process4"/>
    <dgm:cxn modelId="{DB9639B2-680D-8448-A025-DB29419C3241}" type="presParOf" srcId="{9C4009F1-B979-F444-BC4C-17775940A5A0}" destId="{82144194-FFAF-BB4F-A72D-4EDDD1552D27}" srcOrd="0" destOrd="0" presId="urn:microsoft.com/office/officeart/2005/8/layout/process4"/>
    <dgm:cxn modelId="{19D9147A-F5CA-454E-8076-2DE880550AA2}" type="presParOf" srcId="{82144194-FFAF-BB4F-A72D-4EDDD1552D27}" destId="{65576159-FEDA-4B42-8874-BED26406D007}" srcOrd="0" destOrd="0" presId="urn:microsoft.com/office/officeart/2005/8/layout/process4"/>
    <dgm:cxn modelId="{E5D84917-1F7F-A946-9BBC-839C508EE9C6}" type="presParOf" srcId="{9C4009F1-B979-F444-BC4C-17775940A5A0}" destId="{33788A3B-9FC4-3641-8007-149C53F27462}" srcOrd="1" destOrd="0" presId="urn:microsoft.com/office/officeart/2005/8/layout/process4"/>
    <dgm:cxn modelId="{15735F34-821C-5F42-ABE3-C0D890EF621C}" type="presParOf" srcId="{9C4009F1-B979-F444-BC4C-17775940A5A0}" destId="{5DA8B3D9-55AA-2348-B6A4-BD8FC3D154D5}" srcOrd="2" destOrd="0" presId="urn:microsoft.com/office/officeart/2005/8/layout/process4"/>
    <dgm:cxn modelId="{D82CE642-4E51-5447-8EC2-E8500AA94897}" type="presParOf" srcId="{5DA8B3D9-55AA-2348-B6A4-BD8FC3D154D5}" destId="{1F1014CF-9252-D04E-8774-B3512251E1B6}" srcOrd="0" destOrd="0" presId="urn:microsoft.com/office/officeart/2005/8/layout/process4"/>
    <dgm:cxn modelId="{81E7FFBC-6D3C-7544-989E-176B0EDEE72A}" type="presParOf" srcId="{9C4009F1-B979-F444-BC4C-17775940A5A0}" destId="{10E74088-96C4-1B43-B132-4BDE21AAAD5E}" srcOrd="3" destOrd="0" presId="urn:microsoft.com/office/officeart/2005/8/layout/process4"/>
    <dgm:cxn modelId="{36A6F52B-C25F-F347-9397-D676B6651EAB}" type="presParOf" srcId="{9C4009F1-B979-F444-BC4C-17775940A5A0}" destId="{8268249F-757B-BA46-8688-4D66FA8AFC1F}" srcOrd="4" destOrd="0" presId="urn:microsoft.com/office/officeart/2005/8/layout/process4"/>
    <dgm:cxn modelId="{7CF2044C-F053-1847-A809-DF5D6579D165}" type="presParOf" srcId="{8268249F-757B-BA46-8688-4D66FA8AFC1F}" destId="{BED487E0-4574-2B4C-9CBC-33A440D5826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EFCAD-A0ED-8D43-9716-B72BA5781002}">
      <dsp:nvSpPr>
        <dsp:cNvPr id="0" name=""/>
        <dsp:cNvSpPr/>
      </dsp:nvSpPr>
      <dsp:spPr>
        <a:xfrm>
          <a:off x="2331585" y="1495"/>
          <a:ext cx="9326340" cy="153273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957" tIns="389315" rIns="180957" bIns="389315" numCol="1" spcCol="1270" anchor="ctr" anchorCtr="0">
          <a:noAutofit/>
        </a:bodyPr>
        <a:lstStyle/>
        <a:p>
          <a:pPr marL="0" lvl="0" indent="0" algn="l" defTabSz="1244600">
            <a:lnSpc>
              <a:spcPct val="90000"/>
            </a:lnSpc>
            <a:spcBef>
              <a:spcPct val="0"/>
            </a:spcBef>
            <a:spcAft>
              <a:spcPct val="35000"/>
            </a:spcAft>
            <a:buNone/>
          </a:pPr>
          <a:r>
            <a:rPr lang="en-US" sz="2800" kern="1200" dirty="0"/>
            <a:t>Understand the difference between warranted and unwarranted variation.</a:t>
          </a:r>
        </a:p>
      </dsp:txBody>
      <dsp:txXfrm>
        <a:off x="2331585" y="1495"/>
        <a:ext cx="9326340" cy="1532737"/>
      </dsp:txXfrm>
    </dsp:sp>
    <dsp:sp modelId="{9645FF83-A7D0-3A4E-AC8C-1DC70DBD5FB4}">
      <dsp:nvSpPr>
        <dsp:cNvPr id="0" name=""/>
        <dsp:cNvSpPr/>
      </dsp:nvSpPr>
      <dsp:spPr>
        <a:xfrm>
          <a:off x="0" y="1495"/>
          <a:ext cx="2331585" cy="153273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380" tIns="151400" rIns="123380" bIns="151400" numCol="1" spcCol="1270" anchor="ctr" anchorCtr="0">
          <a:noAutofit/>
        </a:bodyPr>
        <a:lstStyle/>
        <a:p>
          <a:pPr marL="0" lvl="0" indent="0" algn="ctr" defTabSz="1244600">
            <a:lnSpc>
              <a:spcPct val="90000"/>
            </a:lnSpc>
            <a:spcBef>
              <a:spcPct val="0"/>
            </a:spcBef>
            <a:spcAft>
              <a:spcPct val="35000"/>
            </a:spcAft>
            <a:buNone/>
          </a:pPr>
          <a:r>
            <a:rPr lang="en-US" sz="2800" b="1" kern="1200" dirty="0"/>
            <a:t>Understand </a:t>
          </a:r>
        </a:p>
      </dsp:txBody>
      <dsp:txXfrm>
        <a:off x="0" y="1495"/>
        <a:ext cx="2331585" cy="1532737"/>
      </dsp:txXfrm>
    </dsp:sp>
    <dsp:sp modelId="{E8221F51-55A5-2846-9D25-1B6B9DB5445B}">
      <dsp:nvSpPr>
        <dsp:cNvPr id="0" name=""/>
        <dsp:cNvSpPr/>
      </dsp:nvSpPr>
      <dsp:spPr>
        <a:xfrm>
          <a:off x="2331585" y="1626197"/>
          <a:ext cx="9326340" cy="153273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957" tIns="389315" rIns="180957" bIns="389315" numCol="1" spcCol="1270" anchor="ctr" anchorCtr="0">
          <a:noAutofit/>
        </a:bodyPr>
        <a:lstStyle/>
        <a:p>
          <a:pPr marL="0" lvl="0" indent="0" algn="l" defTabSz="1244600">
            <a:lnSpc>
              <a:spcPct val="90000"/>
            </a:lnSpc>
            <a:spcBef>
              <a:spcPct val="0"/>
            </a:spcBef>
            <a:spcAft>
              <a:spcPct val="35000"/>
            </a:spcAft>
            <a:buNone/>
          </a:pPr>
          <a:r>
            <a:rPr lang="en-US" sz="2800" kern="1200" dirty="0"/>
            <a:t>Describe the rationale and importance of measurement as a fundamental </a:t>
          </a:r>
          <a:r>
            <a:rPr lang="en-US" sz="2800" kern="1200" dirty="0">
              <a:solidFill>
                <a:schemeClr val="bg1"/>
              </a:solidFill>
            </a:rPr>
            <a:t>component of </a:t>
          </a:r>
          <a:r>
            <a:rPr lang="en-US" sz="2800" kern="1200" dirty="0"/>
            <a:t>the Model for Improvement.</a:t>
          </a:r>
        </a:p>
      </dsp:txBody>
      <dsp:txXfrm>
        <a:off x="2331585" y="1626197"/>
        <a:ext cx="9326340" cy="1532737"/>
      </dsp:txXfrm>
    </dsp:sp>
    <dsp:sp modelId="{55216251-E1A0-8742-8EE9-F69D56E8CF1D}">
      <dsp:nvSpPr>
        <dsp:cNvPr id="0" name=""/>
        <dsp:cNvSpPr/>
      </dsp:nvSpPr>
      <dsp:spPr>
        <a:xfrm>
          <a:off x="0" y="1626197"/>
          <a:ext cx="2331585" cy="1532737"/>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380" tIns="151400" rIns="123380" bIns="151400" numCol="1" spcCol="1270" anchor="ctr" anchorCtr="0">
          <a:noAutofit/>
        </a:bodyPr>
        <a:lstStyle/>
        <a:p>
          <a:pPr marL="0" lvl="0" indent="0" algn="ctr" defTabSz="1244600">
            <a:lnSpc>
              <a:spcPct val="90000"/>
            </a:lnSpc>
            <a:spcBef>
              <a:spcPct val="0"/>
            </a:spcBef>
            <a:spcAft>
              <a:spcPct val="35000"/>
            </a:spcAft>
            <a:buNone/>
          </a:pPr>
          <a:r>
            <a:rPr lang="en-US" sz="2800" b="1" kern="1200" baseline="0" dirty="0"/>
            <a:t>Describe  </a:t>
          </a:r>
          <a:endParaRPr lang="en-US" sz="2800" b="1" kern="1200" dirty="0"/>
        </a:p>
      </dsp:txBody>
      <dsp:txXfrm>
        <a:off x="0" y="1626197"/>
        <a:ext cx="2331585" cy="1532737"/>
      </dsp:txXfrm>
    </dsp:sp>
    <dsp:sp modelId="{FC7E1655-C854-AA4E-B9B1-86D585F09DB8}">
      <dsp:nvSpPr>
        <dsp:cNvPr id="0" name=""/>
        <dsp:cNvSpPr/>
      </dsp:nvSpPr>
      <dsp:spPr>
        <a:xfrm>
          <a:off x="2331585" y="3250899"/>
          <a:ext cx="9326340" cy="153273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957" tIns="389315" rIns="180957" bIns="389315" numCol="1" spcCol="1270" anchor="ctr" anchorCtr="0">
          <a:noAutofit/>
        </a:bodyPr>
        <a:lstStyle/>
        <a:p>
          <a:pPr marL="0" lvl="0" indent="0" algn="l" defTabSz="1244600">
            <a:lnSpc>
              <a:spcPct val="90000"/>
            </a:lnSpc>
            <a:spcBef>
              <a:spcPct val="0"/>
            </a:spcBef>
            <a:spcAft>
              <a:spcPct val="35000"/>
            </a:spcAft>
            <a:buNone/>
          </a:pPr>
          <a:r>
            <a:rPr lang="en-US" sz="2800" b="0" kern="1200" dirty="0"/>
            <a:t>Identify 3 types of measures used to measure improvement.</a:t>
          </a:r>
        </a:p>
      </dsp:txBody>
      <dsp:txXfrm>
        <a:off x="2331585" y="3250899"/>
        <a:ext cx="9326340" cy="1532737"/>
      </dsp:txXfrm>
    </dsp:sp>
    <dsp:sp modelId="{AB5BDB74-C616-A34F-96CF-7E38B6CE6B36}">
      <dsp:nvSpPr>
        <dsp:cNvPr id="0" name=""/>
        <dsp:cNvSpPr/>
      </dsp:nvSpPr>
      <dsp:spPr>
        <a:xfrm>
          <a:off x="0" y="3250899"/>
          <a:ext cx="2331585" cy="1532737"/>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380" tIns="151400" rIns="123380" bIns="151400" numCol="1" spcCol="1270" anchor="ctr" anchorCtr="0">
          <a:noAutofit/>
        </a:bodyPr>
        <a:lstStyle/>
        <a:p>
          <a:pPr marL="0" lvl="0" indent="0" algn="ctr" defTabSz="1244600">
            <a:lnSpc>
              <a:spcPct val="90000"/>
            </a:lnSpc>
            <a:spcBef>
              <a:spcPct val="0"/>
            </a:spcBef>
            <a:spcAft>
              <a:spcPct val="35000"/>
            </a:spcAft>
            <a:buNone/>
          </a:pPr>
          <a:r>
            <a:rPr lang="en-US" sz="2800" b="1" kern="1200" dirty="0"/>
            <a:t>Identify</a:t>
          </a:r>
        </a:p>
      </dsp:txBody>
      <dsp:txXfrm>
        <a:off x="0" y="3250899"/>
        <a:ext cx="2331585" cy="1532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23941-CF0B-8843-B0C2-E2D0A9B34179}">
      <dsp:nvSpPr>
        <dsp:cNvPr id="0" name=""/>
        <dsp:cNvSpPr/>
      </dsp:nvSpPr>
      <dsp:spPr>
        <a:xfrm>
          <a:off x="8301" y="1066197"/>
          <a:ext cx="3549038" cy="3041945"/>
        </a:xfrm>
        <a:prstGeom prst="rect">
          <a:avLst/>
        </a:prstGeom>
        <a:blipFill>
          <a:blip xmlns:r="http://schemas.openxmlformats.org/officeDocument/2006/relationships" r:embed="rId1"/>
          <a:srcRect/>
          <a:stretch>
            <a:fillRect l="-14000" r="-14000"/>
          </a:stretch>
        </a:blipFill>
        <a:ln>
          <a:noFill/>
        </a:ln>
        <a:effectLst/>
      </dsp:spPr>
      <dsp:style>
        <a:lnRef idx="0">
          <a:scrgbClr r="0" g="0" b="0"/>
        </a:lnRef>
        <a:fillRef idx="1">
          <a:scrgbClr r="0" g="0" b="0"/>
        </a:fillRef>
        <a:effectRef idx="0">
          <a:scrgbClr r="0" g="0" b="0"/>
        </a:effectRef>
        <a:fontRef idx="minor"/>
      </dsp:style>
    </dsp:sp>
    <dsp:sp modelId="{31E71331-6F5E-9446-B74C-51482F553169}">
      <dsp:nvSpPr>
        <dsp:cNvPr id="0" name=""/>
        <dsp:cNvSpPr/>
      </dsp:nvSpPr>
      <dsp:spPr>
        <a:xfrm>
          <a:off x="7165" y="4105930"/>
          <a:ext cx="3549038" cy="730067"/>
        </a:xfrm>
        <a:prstGeom prst="rect">
          <a:avLst/>
        </a:prstGeom>
        <a:solidFill>
          <a:schemeClr val="tx1">
            <a:alpha val="66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bg1"/>
              </a:solidFill>
            </a:rPr>
            <a:t>RESEARCH</a:t>
          </a:r>
        </a:p>
      </dsp:txBody>
      <dsp:txXfrm>
        <a:off x="7165" y="4105930"/>
        <a:ext cx="3549038" cy="730067"/>
      </dsp:txXfrm>
    </dsp:sp>
    <dsp:sp modelId="{ED3C9209-4848-9840-B50E-153302A399F4}">
      <dsp:nvSpPr>
        <dsp:cNvPr id="0" name=""/>
        <dsp:cNvSpPr/>
      </dsp:nvSpPr>
      <dsp:spPr>
        <a:xfrm>
          <a:off x="3919331" y="1066197"/>
          <a:ext cx="3549038" cy="3041945"/>
        </a:xfrm>
        <a:prstGeom prst="rect">
          <a:avLst/>
        </a:prstGeom>
        <a:blipFill>
          <a:blip xmlns:r="http://schemas.openxmlformats.org/officeDocument/2006/relationships" r:embed="rId2"/>
          <a:srcRect/>
          <a:stretch>
            <a:fillRect l="-14000" r="-14000"/>
          </a:stretch>
        </a:blipFill>
        <a:ln>
          <a:noFill/>
        </a:ln>
        <a:effectLst/>
      </dsp:spPr>
      <dsp:style>
        <a:lnRef idx="0">
          <a:scrgbClr r="0" g="0" b="0"/>
        </a:lnRef>
        <a:fillRef idx="1">
          <a:scrgbClr r="0" g="0" b="0"/>
        </a:fillRef>
        <a:effectRef idx="0">
          <a:scrgbClr r="0" g="0" b="0"/>
        </a:effectRef>
        <a:fontRef idx="minor"/>
      </dsp:style>
    </dsp:sp>
    <dsp:sp modelId="{4D22ACD4-5A12-D143-8C03-EAB0C42FC51E}">
      <dsp:nvSpPr>
        <dsp:cNvPr id="0" name=""/>
        <dsp:cNvSpPr/>
      </dsp:nvSpPr>
      <dsp:spPr>
        <a:xfrm>
          <a:off x="3918195" y="4105930"/>
          <a:ext cx="3549038" cy="730067"/>
        </a:xfrm>
        <a:prstGeom prst="rect">
          <a:avLst/>
        </a:prstGeom>
        <a:solidFill>
          <a:schemeClr val="tx1">
            <a:alpha val="66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bg1"/>
              </a:solidFill>
            </a:rPr>
            <a:t>ACCOUNTABILITY</a:t>
          </a:r>
        </a:p>
      </dsp:txBody>
      <dsp:txXfrm>
        <a:off x="3918195" y="4105930"/>
        <a:ext cx="3549038" cy="730067"/>
      </dsp:txXfrm>
    </dsp:sp>
    <dsp:sp modelId="{9A86C981-C80F-1044-A695-67C25FDC11B0}">
      <dsp:nvSpPr>
        <dsp:cNvPr id="0" name=""/>
        <dsp:cNvSpPr/>
      </dsp:nvSpPr>
      <dsp:spPr>
        <a:xfrm>
          <a:off x="7830361" y="1066197"/>
          <a:ext cx="3549038" cy="304194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a:noFill/>
        </a:ln>
        <a:effectLst/>
      </dsp:spPr>
      <dsp:style>
        <a:lnRef idx="0">
          <a:scrgbClr r="0" g="0" b="0"/>
        </a:lnRef>
        <a:fillRef idx="1">
          <a:scrgbClr r="0" g="0" b="0"/>
        </a:fillRef>
        <a:effectRef idx="0">
          <a:scrgbClr r="0" g="0" b="0"/>
        </a:effectRef>
        <a:fontRef idx="minor"/>
      </dsp:style>
    </dsp:sp>
    <dsp:sp modelId="{EBB993DD-DDDF-8844-862F-6FE6B9278A24}">
      <dsp:nvSpPr>
        <dsp:cNvPr id="0" name=""/>
        <dsp:cNvSpPr/>
      </dsp:nvSpPr>
      <dsp:spPr>
        <a:xfrm>
          <a:off x="7829225" y="4105930"/>
          <a:ext cx="3549038" cy="730067"/>
        </a:xfrm>
        <a:prstGeom prst="rect">
          <a:avLst/>
        </a:prstGeom>
        <a:solidFill>
          <a:schemeClr val="tx1">
            <a:alpha val="66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bg1"/>
              </a:solidFill>
            </a:rPr>
            <a:t>IMPROVEMENT</a:t>
          </a:r>
        </a:p>
      </dsp:txBody>
      <dsp:txXfrm>
        <a:off x="7829225" y="4105930"/>
        <a:ext cx="3549038" cy="7300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D5F68-F8EA-0A42-9B40-94EC0DF215FA}">
      <dsp:nvSpPr>
        <dsp:cNvPr id="0" name=""/>
        <dsp:cNvSpPr/>
      </dsp:nvSpPr>
      <dsp:spPr>
        <a:xfrm>
          <a:off x="0" y="0"/>
          <a:ext cx="8746993" cy="8890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What is our baseline state?</a:t>
          </a:r>
        </a:p>
      </dsp:txBody>
      <dsp:txXfrm>
        <a:off x="26041" y="26041"/>
        <a:ext cx="7712464" cy="837010"/>
      </dsp:txXfrm>
    </dsp:sp>
    <dsp:sp modelId="{89BF864E-0DFC-EA42-BA95-38C1F1997017}">
      <dsp:nvSpPr>
        <dsp:cNvPr id="0" name=""/>
        <dsp:cNvSpPr/>
      </dsp:nvSpPr>
      <dsp:spPr>
        <a:xfrm>
          <a:off x="732560" y="1050746"/>
          <a:ext cx="8746993" cy="8890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How much does practice vary?</a:t>
          </a:r>
        </a:p>
      </dsp:txBody>
      <dsp:txXfrm>
        <a:off x="758601" y="1076787"/>
        <a:ext cx="7384440" cy="837010"/>
      </dsp:txXfrm>
    </dsp:sp>
    <dsp:sp modelId="{18A57CC1-8EE7-3847-BAD9-E12995E2CA9E}">
      <dsp:nvSpPr>
        <dsp:cNvPr id="0" name=""/>
        <dsp:cNvSpPr/>
      </dsp:nvSpPr>
      <dsp:spPr>
        <a:xfrm>
          <a:off x="1454187" y="2101492"/>
          <a:ext cx="8746993" cy="8890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Are things getting better, worse, or the same over time?</a:t>
          </a:r>
        </a:p>
      </dsp:txBody>
      <dsp:txXfrm>
        <a:off x="1480228" y="2127533"/>
        <a:ext cx="7395374" cy="837010"/>
      </dsp:txXfrm>
    </dsp:sp>
    <dsp:sp modelId="{B71D5E0C-95D0-5F42-9090-36BCE78DB7B8}">
      <dsp:nvSpPr>
        <dsp:cNvPr id="0" name=""/>
        <dsp:cNvSpPr/>
      </dsp:nvSpPr>
      <dsp:spPr>
        <a:xfrm>
          <a:off x="2186748" y="3152238"/>
          <a:ext cx="8746993" cy="8890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Are the changes we are making an </a:t>
          </a:r>
          <a:r>
            <a:rPr lang="en-US" sz="2500" i="1" kern="1200" dirty="0"/>
            <a:t>improvement</a:t>
          </a:r>
          <a:r>
            <a:rPr lang="en-US" sz="2500" kern="1200" dirty="0"/>
            <a:t>? </a:t>
          </a:r>
        </a:p>
      </dsp:txBody>
      <dsp:txXfrm>
        <a:off x="2212789" y="3178279"/>
        <a:ext cx="7384440" cy="837010"/>
      </dsp:txXfrm>
    </dsp:sp>
    <dsp:sp modelId="{DEB44419-6EB5-964E-8278-40478A610285}">
      <dsp:nvSpPr>
        <dsp:cNvPr id="0" name=""/>
        <dsp:cNvSpPr/>
      </dsp:nvSpPr>
      <dsp:spPr>
        <a:xfrm>
          <a:off x="8169083" y="680964"/>
          <a:ext cx="577910" cy="5779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299113" y="680964"/>
        <a:ext cx="317850" cy="434877"/>
      </dsp:txXfrm>
    </dsp:sp>
    <dsp:sp modelId="{AD8D303F-249B-7C45-81CE-84178E7D88BE}">
      <dsp:nvSpPr>
        <dsp:cNvPr id="0" name=""/>
        <dsp:cNvSpPr/>
      </dsp:nvSpPr>
      <dsp:spPr>
        <a:xfrm>
          <a:off x="8901643" y="1731710"/>
          <a:ext cx="577910" cy="5779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031673" y="1731710"/>
        <a:ext cx="317850" cy="434877"/>
      </dsp:txXfrm>
    </dsp:sp>
    <dsp:sp modelId="{1CB9AD80-F86F-194E-8F64-FAC8275D5CC6}">
      <dsp:nvSpPr>
        <dsp:cNvPr id="0" name=""/>
        <dsp:cNvSpPr/>
      </dsp:nvSpPr>
      <dsp:spPr>
        <a:xfrm>
          <a:off x="9623270" y="2782456"/>
          <a:ext cx="577910" cy="57791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753300" y="2782456"/>
        <a:ext cx="317850" cy="434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76159-FEDA-4B42-8874-BED26406D007}">
      <dsp:nvSpPr>
        <dsp:cNvPr id="0" name=""/>
        <dsp:cNvSpPr/>
      </dsp:nvSpPr>
      <dsp:spPr>
        <a:xfrm>
          <a:off x="0" y="4085443"/>
          <a:ext cx="11049000" cy="13409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Build your measure set with your team using a family of measures framework. </a:t>
          </a:r>
        </a:p>
      </dsp:txBody>
      <dsp:txXfrm>
        <a:off x="0" y="4085443"/>
        <a:ext cx="11049000" cy="1340933"/>
      </dsp:txXfrm>
    </dsp:sp>
    <dsp:sp modelId="{1F1014CF-9252-D04E-8774-B3512251E1B6}">
      <dsp:nvSpPr>
        <dsp:cNvPr id="0" name=""/>
        <dsp:cNvSpPr/>
      </dsp:nvSpPr>
      <dsp:spPr>
        <a:xfrm rot="10800000">
          <a:off x="0" y="2043201"/>
          <a:ext cx="11049000" cy="2062356"/>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00000"/>
            </a:lnSpc>
            <a:spcBef>
              <a:spcPct val="0"/>
            </a:spcBef>
            <a:spcAft>
              <a:spcPct val="35000"/>
            </a:spcAft>
            <a:buNone/>
          </a:pPr>
          <a:r>
            <a:rPr lang="en-US" sz="2800" kern="1200" dirty="0"/>
            <a:t>To understand if your changes are an improvement, you must measure, linking your measures to your Key Driver Diagram and SMART Aim. </a:t>
          </a:r>
        </a:p>
      </dsp:txBody>
      <dsp:txXfrm rot="10800000">
        <a:off x="0" y="2043201"/>
        <a:ext cx="11049000" cy="1340057"/>
      </dsp:txXfrm>
    </dsp:sp>
    <dsp:sp modelId="{BED487E0-4574-2B4C-9CBC-33A440D58261}">
      <dsp:nvSpPr>
        <dsp:cNvPr id="0" name=""/>
        <dsp:cNvSpPr/>
      </dsp:nvSpPr>
      <dsp:spPr>
        <a:xfrm rot="10800000">
          <a:off x="0" y="959"/>
          <a:ext cx="11049000" cy="2062356"/>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Understanding variation in your micro-system (the place you do your work) is critical to improving it.</a:t>
          </a:r>
        </a:p>
      </dsp:txBody>
      <dsp:txXfrm rot="10800000">
        <a:off x="0" y="959"/>
        <a:ext cx="11049000" cy="134005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12C197-2F69-3248-A523-265C93630C5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07A1A2-5494-3F4E-965A-B3453E98923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98366D7-21BC-B64C-857F-2793366775BD}" type="datetimeFigureOut">
              <a:rPr lang="en-US" smtClean="0"/>
              <a:t>12/12/2023</a:t>
            </a:fld>
            <a:endParaRPr lang="en-US"/>
          </a:p>
        </p:txBody>
      </p:sp>
      <p:sp>
        <p:nvSpPr>
          <p:cNvPr id="4" name="Footer Placeholder 3">
            <a:extLst>
              <a:ext uri="{FF2B5EF4-FFF2-40B4-BE49-F238E27FC236}">
                <a16:creationId xmlns:a16="http://schemas.microsoft.com/office/drawing/2014/main" id="{038E5211-89EC-0745-AC49-A58381F5260E}"/>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E6E062-98A2-8143-BECF-3A183012BB8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DE744DB-540D-A942-8416-683A681C49EC}" type="slidenum">
              <a:rPr lang="en-US" smtClean="0"/>
              <a:t>‹#›</a:t>
            </a:fld>
            <a:endParaRPr lang="en-US"/>
          </a:p>
        </p:txBody>
      </p:sp>
    </p:spTree>
    <p:extLst>
      <p:ext uri="{BB962C8B-B14F-4D97-AF65-F5344CB8AC3E}">
        <p14:creationId xmlns:p14="http://schemas.microsoft.com/office/powerpoint/2010/main" val="3131489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449EE8C-861C-1E40-B655-CBEA3051F00A}" type="datetimeFigureOut">
              <a:rPr lang="en-US" smtClean="0"/>
              <a:t>12/12/2023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A9521ED-408D-6946-86AB-901511709B01}" type="slidenum">
              <a:rPr lang="en-US" smtClean="0"/>
              <a:t>‹#›</a:t>
            </a:fld>
            <a:endParaRPr lang="en-US"/>
          </a:p>
        </p:txBody>
      </p:sp>
    </p:spTree>
    <p:extLst>
      <p:ext uri="{BB962C8B-B14F-4D97-AF65-F5344CB8AC3E}">
        <p14:creationId xmlns:p14="http://schemas.microsoft.com/office/powerpoint/2010/main" val="97261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kern="1200" dirty="0">
                <a:solidFill>
                  <a:schemeClr val="tx1"/>
                </a:solidFill>
                <a:effectLst/>
                <a:latin typeface="+mn-lt"/>
                <a:ea typeface="+mn-ea"/>
                <a:cs typeface="+mn-cs"/>
              </a:rPr>
              <a:t>Hello, my name is Alice Kennedy, I’m a Research Project Director with The Dartmouth Institute for Health Policy and Clinical Practice at </a:t>
            </a:r>
            <a:r>
              <a:rPr lang="en-US" sz="1200" b="0" kern="1200" dirty="0" err="1">
                <a:solidFill>
                  <a:schemeClr val="tx1"/>
                </a:solidFill>
                <a:effectLst/>
                <a:latin typeface="+mn-lt"/>
                <a:ea typeface="+mn-ea"/>
                <a:cs typeface="+mn-cs"/>
              </a:rPr>
              <a:t>Giesel</a:t>
            </a:r>
            <a:r>
              <a:rPr lang="en-US" sz="1200" b="0" kern="1200" dirty="0">
                <a:solidFill>
                  <a:schemeClr val="tx1"/>
                </a:solidFill>
                <a:effectLst/>
                <a:latin typeface="+mn-lt"/>
                <a:ea typeface="+mn-ea"/>
                <a:cs typeface="+mn-cs"/>
              </a:rPr>
              <a:t> School of Medicine at Dartmouth. I’m here to share an installment of the IBD </a:t>
            </a:r>
            <a:r>
              <a:rPr lang="en-US" sz="1200" b="0" kern="1200" dirty="0" err="1">
                <a:solidFill>
                  <a:schemeClr val="tx1"/>
                </a:solidFill>
                <a:effectLst/>
                <a:latin typeface="+mn-lt"/>
                <a:ea typeface="+mn-ea"/>
                <a:cs typeface="+mn-cs"/>
              </a:rPr>
              <a:t>Qorus</a:t>
            </a:r>
            <a:r>
              <a:rPr lang="en-US" sz="1200" b="0" kern="1200" dirty="0">
                <a:solidFill>
                  <a:schemeClr val="tx1"/>
                </a:solidFill>
                <a:effectLst/>
                <a:latin typeface="+mn-lt"/>
                <a:ea typeface="+mn-ea"/>
                <a:cs typeface="+mn-cs"/>
              </a:rPr>
              <a:t> Quality Improvement Curriculum, brought to you through a partnership of The Crohn’s &amp; Colitis Foundation and The Dartmouth Institute. </a:t>
            </a:r>
            <a:r>
              <a:rPr lang="en-US" sz="1200" dirty="0">
                <a:solidFill>
                  <a:schemeClr val="dk1"/>
                </a:solidFill>
                <a:latin typeface="+mn-lt"/>
                <a:ea typeface="Calibri"/>
                <a:cs typeface="Calibri"/>
                <a:sym typeface="Calibri"/>
              </a:rPr>
              <a:t>The purpose of this lesson is to introduce you to a unique approach to measurement for quality improvement with an emphasis on understanding variation, the role of measurement, and the critical linkages between measurement and key QI tools like a  SMART Aim, Key Driver Diagram, and PDSA Cycles.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30 seconds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2613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a:t>
            </a:r>
          </a:p>
          <a:p>
            <a:r>
              <a:rPr lang="en-US" sz="1200" kern="1200" dirty="0">
                <a:solidFill>
                  <a:schemeClr val="tx1"/>
                </a:solidFill>
                <a:effectLst/>
                <a:latin typeface="+mn-lt"/>
                <a:ea typeface="+mn-ea"/>
                <a:cs typeface="+mn-cs"/>
              </a:rPr>
              <a:t>Encourage your team to think about measures that matter (to patients) – engage care team members and patient partners side by side – meet and brainstorm each measurement type to develop a balanced family of measures for your improvement project.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your lesson toolkit is a tool called the Table of Measures that might help you and your team develop a more detailed measurement strategy that includes both conceptual and operational definitions of your measures. </a:t>
            </a:r>
          </a:p>
          <a:p>
            <a:endParaRPr lang="en-US" dirty="0">
              <a:effectLst/>
            </a:endParaRPr>
          </a:p>
          <a:p>
            <a:r>
              <a:rPr lang="en-US" b="1" dirty="0">
                <a:effectLst/>
              </a:rPr>
              <a:t>TIME:</a:t>
            </a:r>
            <a:r>
              <a:rPr lang="en-US" dirty="0">
                <a:effectLst/>
              </a:rPr>
              <a:t> 30 seconds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132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summary, </a:t>
            </a:r>
            <a:r>
              <a:rPr lang="en-US" sz="1200" b="0" dirty="0"/>
              <a:t>u</a:t>
            </a:r>
            <a:r>
              <a:rPr lang="en-US" sz="1200" dirty="0"/>
              <a:t>nderstanding variation in your micro-system (the place you do your work) is critical to improving it!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Disciplined quality improvement requires careful planning of your measurement strategy to help you understand if the changes you are making are really an improvement. Therefore, </a:t>
            </a:r>
            <a:r>
              <a:rPr lang="en-US" sz="1200" dirty="0"/>
              <a:t>To understand if your changes are an improvement, you must measure, linking your measures to your Key Driver Diagram and SMART Aim.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Deploying a balanced “family of measures” typically requires a process measure, an outcome measure, and a balancing measure. Work with your team to build a robust measurement strategy so that you can confidently assess if the changes you are applying to the system are making an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INSTRUCTOR NOTES:</a:t>
            </a:r>
          </a:p>
          <a:p>
            <a:endParaRPr lang="en-US" b="1" dirty="0"/>
          </a:p>
          <a:p>
            <a:r>
              <a:rPr lang="en-US" b="1" dirty="0"/>
              <a:t>TIME: </a:t>
            </a:r>
            <a:r>
              <a:rPr lang="en-US" b="0" dirty="0"/>
              <a:t>30 seconds</a:t>
            </a:r>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92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SLIDE SCRIPT:</a:t>
            </a:r>
          </a:p>
          <a:p>
            <a:endParaRPr lang="en-US" b="1" dirty="0"/>
          </a:p>
          <a:p>
            <a:r>
              <a:rPr lang="en-US" b="0" dirty="0"/>
              <a:t>Here are some resources for you to explore, that may be found in the supplemental lesson materials. </a:t>
            </a:r>
          </a:p>
          <a:p>
            <a:endParaRPr lang="en-US" dirty="0"/>
          </a:p>
          <a:p>
            <a:r>
              <a:rPr lang="en-US" b="1" dirty="0"/>
              <a:t>INSTRUCTOR NOTES: </a:t>
            </a:r>
            <a:endParaRPr lang="en-US" b="0" i="1" dirty="0"/>
          </a:p>
          <a:p>
            <a:r>
              <a:rPr lang="en-US" b="0" i="1" dirty="0"/>
              <a:t>If you will be coaching others you </a:t>
            </a:r>
            <a:r>
              <a:rPr lang="en-US" i="1" dirty="0"/>
              <a:t>will find reviewing at least these brief resources will enrich your learning and help you meet your team’s needs more completely.</a:t>
            </a:r>
          </a:p>
          <a:p>
            <a:r>
              <a:rPr lang="en-US" i="1" dirty="0"/>
              <a:t>Also, it is often  important to share these resources with eager or more advanced learners on your QI team may help you to meet their learning needs.  </a:t>
            </a:r>
          </a:p>
          <a:p>
            <a:endParaRPr lang="en-US" b="1" dirty="0"/>
          </a:p>
          <a:p>
            <a:r>
              <a:rPr lang="en-US" b="1" dirty="0"/>
              <a:t>TIME: </a:t>
            </a:r>
            <a:r>
              <a:rPr lang="en-US" b="0" dirty="0"/>
              <a:t>30 seconds</a:t>
            </a:r>
          </a:p>
          <a:p>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838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SUGGESTED SLIDE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the Collaborative is currently in an Action Period of an Improvement Initiative, you may be asked to take some next steps at this time, such as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Check with IBD </a:t>
            </a:r>
            <a:r>
              <a:rPr lang="en-US" b="0" i="0" dirty="0" err="1"/>
              <a:t>Qorus</a:t>
            </a:r>
            <a:r>
              <a:rPr lang="en-US" b="0" i="0" dirty="0"/>
              <a:t> Leadership to see what next steps are right for you!</a:t>
            </a:r>
            <a:endParaRPr lang="en-US" sz="1200" b="1" kern="1200" dirty="0">
              <a:solidFill>
                <a:schemeClr val="tx1"/>
              </a:solidFill>
              <a:effectLst/>
              <a:latin typeface="+mn-lt"/>
              <a:ea typeface="+mn-ea"/>
              <a:cs typeface="+mn-cs"/>
            </a:endParaRPr>
          </a:p>
          <a:p>
            <a:endParaRPr lang="en-US" b="1" dirty="0"/>
          </a:p>
          <a:p>
            <a:r>
              <a:rPr lang="en-US" b="1" dirty="0"/>
              <a:t>INSTRUCTOR NOTES:</a:t>
            </a:r>
          </a:p>
          <a:p>
            <a:endParaRPr lang="en-US" b="1" dirty="0"/>
          </a:p>
          <a:p>
            <a:r>
              <a:rPr lang="en-US" b="1"/>
              <a:t>TIME: </a:t>
            </a:r>
            <a:r>
              <a:rPr lang="en-US" b="0"/>
              <a:t>30 seconds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25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SUGGESTED SLIDE SCRIPT:</a:t>
            </a:r>
          </a:p>
          <a:p>
            <a:endParaRPr lang="en-US" dirty="0"/>
          </a:p>
          <a:p>
            <a:r>
              <a:rPr lang="en-US" b="0" dirty="0"/>
              <a:t>Our learning objectives for today are to: (read slide). </a:t>
            </a:r>
          </a:p>
          <a:p>
            <a:endParaRPr lang="en-US" b="1" dirty="0"/>
          </a:p>
          <a:p>
            <a:r>
              <a:rPr lang="en-US" b="1" dirty="0"/>
              <a:t>TIME: </a:t>
            </a:r>
            <a:r>
              <a:rPr lang="en-US" b="0" dirty="0"/>
              <a:t>30 seconds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57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SLIDE SCRIPT: </a:t>
            </a:r>
          </a:p>
          <a:p>
            <a:r>
              <a:rPr lang="en-US" dirty="0"/>
              <a:t>Once you begin to measure something and compare it, you will often reveal variation.</a:t>
            </a:r>
          </a:p>
          <a:p>
            <a:endParaRPr lang="en-US" dirty="0"/>
          </a:p>
          <a:p>
            <a:r>
              <a:rPr lang="en-US" dirty="0"/>
              <a:t>The Dartmouth Atlas data map, seen here, is an example of measured variation telling a story. For more than 20 years, the Dartmouth Atlas has measured variations in how medical resources, clinical outcomes, and healthcare utilization vary across geographic regions of the United States often using large Medicare data sets. </a:t>
            </a:r>
          </a:p>
          <a:p>
            <a:endParaRPr lang="en-US" dirty="0"/>
          </a:p>
          <a:p>
            <a:r>
              <a:rPr lang="en-US" dirty="0"/>
              <a:t>Sometimes variation is expected, or</a:t>
            </a:r>
            <a:r>
              <a:rPr lang="en-US" b="1" dirty="0"/>
              <a:t> warranted because each</a:t>
            </a:r>
            <a:r>
              <a:rPr lang="en-US" dirty="0"/>
              <a:t> patient is unique and different.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there is variation that can’t be explained by differences in patients and populations. </a:t>
            </a:r>
            <a:r>
              <a:rPr lang="en-US" b="0" dirty="0">
                <a:highlight>
                  <a:srgbClr val="FFFF00"/>
                </a:highlight>
              </a:rPr>
              <a:t>This is unwarranted variation which is </a:t>
            </a:r>
            <a:r>
              <a:rPr lang="en-US" sz="1200" b="0" i="0" kern="1200" dirty="0">
                <a:solidFill>
                  <a:schemeClr val="tx1"/>
                </a:solidFill>
                <a:effectLst/>
                <a:highlight>
                  <a:srgbClr val="FFFF00"/>
                </a:highlight>
                <a:latin typeface="+mn-lt"/>
                <a:ea typeface="+mn-ea"/>
                <a:cs typeface="+mn-cs"/>
              </a:rPr>
              <a:t>patient care that differs in ways that are not a response to evidence or to the healthcare choices of patients. </a:t>
            </a:r>
            <a:r>
              <a:rPr lang="en-US" dirty="0"/>
              <a:t>This is the type of variation we </a:t>
            </a:r>
            <a:r>
              <a:rPr lang="en-US" b="1" dirty="0"/>
              <a:t>do not want</a:t>
            </a:r>
            <a:r>
              <a:rPr lang="en-US" dirty="0"/>
              <a:t>. </a:t>
            </a:r>
            <a:r>
              <a:rPr lang="en-US" b="0" dirty="0"/>
              <a:t>For example, in a 2013 paper by Gil </a:t>
            </a:r>
            <a:r>
              <a:rPr lang="en-US" b="0" dirty="0" err="1"/>
              <a:t>Melmed</a:t>
            </a:r>
            <a:r>
              <a:rPr lang="en-US" b="0" dirty="0"/>
              <a:t> and Corey Siegel, unwarranted variation in inflammatory bowel disease care was identified with regard to </a:t>
            </a:r>
            <a:r>
              <a:rPr lang="en-US" sz="1200" b="0" i="0" kern="1200" dirty="0">
                <a:solidFill>
                  <a:schemeClr val="tx1"/>
                </a:solidFill>
                <a:effectLst/>
                <a:latin typeface="+mn-lt"/>
                <a:ea typeface="+mn-ea"/>
                <a:cs typeface="+mn-cs"/>
              </a:rPr>
              <a:t>cancer surveillance, drug dosing and monitoring, and the management of severe disease These were, by definition, areas identified for care improvement. (</a:t>
            </a:r>
            <a:r>
              <a:rPr lang="en-US" sz="1200" b="0" i="0" kern="1200" dirty="0" err="1">
                <a:solidFill>
                  <a:schemeClr val="tx1"/>
                </a:solidFill>
                <a:effectLst/>
                <a:latin typeface="+mn-lt"/>
                <a:ea typeface="+mn-ea"/>
                <a:cs typeface="+mn-cs"/>
              </a:rPr>
              <a:t>Melmed</a:t>
            </a:r>
            <a:r>
              <a:rPr lang="en-US" sz="1200" b="0" i="0" kern="1200" dirty="0">
                <a:solidFill>
                  <a:schemeClr val="tx1"/>
                </a:solidFill>
                <a:effectLst/>
                <a:latin typeface="+mn-lt"/>
                <a:ea typeface="+mn-ea"/>
                <a:cs typeface="+mn-cs"/>
              </a:rPr>
              <a:t> GY, Siegel CA. Quality improvement in inflammatory bowel disease. </a:t>
            </a:r>
            <a:r>
              <a:rPr lang="en-US" sz="1200" b="0" i="1" kern="1200" dirty="0">
                <a:solidFill>
                  <a:schemeClr val="tx1"/>
                </a:solidFill>
                <a:effectLst/>
                <a:latin typeface="+mn-lt"/>
                <a:ea typeface="+mn-ea"/>
                <a:cs typeface="+mn-cs"/>
              </a:rPr>
              <a:t>Gastroenterol Hepatol (N Y)</a:t>
            </a:r>
            <a:r>
              <a:rPr lang="en-US" sz="1200" b="0" i="0" kern="1200" dirty="0">
                <a:solidFill>
                  <a:schemeClr val="tx1"/>
                </a:solidFill>
                <a:effectLst/>
                <a:latin typeface="+mn-lt"/>
                <a:ea typeface="+mn-ea"/>
                <a:cs typeface="+mn-cs"/>
              </a:rPr>
              <a:t>. 2013;9(5):286-292).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Unwarranted </a:t>
            </a:r>
            <a:r>
              <a:rPr lang="en-US" dirty="0"/>
              <a:t>variation in the system provides us </a:t>
            </a:r>
            <a:r>
              <a:rPr lang="en-US" b="1" dirty="0"/>
              <a:t>opportunities to make improvements</a:t>
            </a:r>
            <a:r>
              <a:rPr lang="en-US" dirty="0"/>
              <a:t>.</a:t>
            </a:r>
          </a:p>
          <a:p>
            <a:endParaRPr lang="en-US" dirty="0"/>
          </a:p>
          <a:p>
            <a:r>
              <a:rPr lang="en-US" dirty="0"/>
              <a:t>We do not need to rely on the macro level data illustrated in this map, to understand that unwarranted variation in care exists, we see it in practice every day.  We can start small by measuring and looking for variation in our own day-to-day clinical systems.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Time: 90 seconds</a:t>
            </a:r>
          </a:p>
          <a:p>
            <a:endParaRPr lang="en-US" b="1" dirty="0"/>
          </a:p>
        </p:txBody>
      </p:sp>
      <p:sp>
        <p:nvSpPr>
          <p:cNvPr id="4" name="Slide Number Placeholder 3"/>
          <p:cNvSpPr>
            <a:spLocks noGrp="1"/>
          </p:cNvSpPr>
          <p:nvPr>
            <p:ph type="sldNum" sz="quarter" idx="5"/>
          </p:nvPr>
        </p:nvSpPr>
        <p:spPr/>
        <p:txBody>
          <a:bodyPr/>
          <a:lstStyle/>
          <a:p>
            <a:fld id="{8A9521ED-408D-6946-86AB-901511709B01}" type="slidenum">
              <a:rPr lang="en-US" smtClean="0"/>
              <a:t>3</a:t>
            </a:fld>
            <a:endParaRPr lang="en-US"/>
          </a:p>
        </p:txBody>
      </p:sp>
    </p:spTree>
    <p:extLst>
      <p:ext uri="{BB962C8B-B14F-4D97-AF65-F5344CB8AC3E}">
        <p14:creationId xmlns:p14="http://schemas.microsoft.com/office/powerpoint/2010/main" val="35403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SLIDE SCRIPT:</a:t>
            </a:r>
          </a:p>
          <a:p>
            <a:r>
              <a:rPr lang="en-US" dirty="0"/>
              <a:t>So why do we measure? There are 3 main reasons:</a:t>
            </a:r>
          </a:p>
          <a:p>
            <a:endParaRPr lang="en-US" dirty="0"/>
          </a:p>
          <a:p>
            <a:r>
              <a:rPr lang="en-US" dirty="0"/>
              <a:t>1. You may measure for research. Most of us are familiar with measurement for the purposes of research. For example, you may measure to compare different treatments or interventions in a randomized clinical trial. </a:t>
            </a:r>
          </a:p>
          <a:p>
            <a:endParaRPr lang="en-US" dirty="0"/>
          </a:p>
          <a:p>
            <a:r>
              <a:rPr lang="en-US" dirty="0"/>
              <a:t>2. You also may measure for accountability or judgment. Examples of this might be mandatory measures for Joint Commission accreditation, or the Centers for Medicare and Medicaid Services. This data tends to be aggregate data, and in some cases is publicly available. It may drive consumers to or away from a health system or provider.</a:t>
            </a:r>
          </a:p>
          <a:p>
            <a:endParaRPr lang="en-US" dirty="0"/>
          </a:p>
          <a:p>
            <a:r>
              <a:rPr lang="en-US" dirty="0"/>
              <a:t>3. Finally, we often measure because we want to drive improvement. There are measurement strategies specifically designed for Quality Improvement, which allows you and your team to monitor variation of your outcomes over time, within your clinical micro-system (the place and space where you do your work). </a:t>
            </a:r>
          </a:p>
          <a:p>
            <a:endParaRPr lang="en-US" dirty="0"/>
          </a:p>
          <a:p>
            <a:r>
              <a:rPr lang="en-US" dirty="0"/>
              <a:t> </a:t>
            </a:r>
          </a:p>
          <a:p>
            <a:endParaRPr lang="en-US" dirty="0"/>
          </a:p>
          <a:p>
            <a:r>
              <a:rPr lang="en-US" b="1" dirty="0"/>
              <a:t>TIME: </a:t>
            </a:r>
            <a:r>
              <a:rPr lang="en-US" b="0" dirty="0"/>
              <a:t>90</a:t>
            </a:r>
            <a:r>
              <a:rPr lang="en-US" dirty="0"/>
              <a:t> seconds</a:t>
            </a:r>
          </a:p>
        </p:txBody>
      </p:sp>
      <p:sp>
        <p:nvSpPr>
          <p:cNvPr id="4" name="Slide Number Placeholder 3"/>
          <p:cNvSpPr>
            <a:spLocks noGrp="1"/>
          </p:cNvSpPr>
          <p:nvPr>
            <p:ph type="sldNum" sz="quarter" idx="5"/>
          </p:nvPr>
        </p:nvSpPr>
        <p:spPr/>
        <p:txBody>
          <a:bodyPr/>
          <a:lstStyle/>
          <a:p>
            <a:fld id="{8A9521ED-408D-6946-86AB-901511709B01}" type="slidenum">
              <a:rPr lang="en-US" smtClean="0"/>
              <a:t>4</a:t>
            </a:fld>
            <a:endParaRPr lang="en-US"/>
          </a:p>
        </p:txBody>
      </p:sp>
    </p:spTree>
    <p:extLst>
      <p:ext uri="{BB962C8B-B14F-4D97-AF65-F5344CB8AC3E}">
        <p14:creationId xmlns:p14="http://schemas.microsoft.com/office/powerpoint/2010/main" val="253766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b="1" dirty="0"/>
              <a:t>SUGGESTED SLIDE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we do is guided by the questions in the </a:t>
            </a:r>
            <a:r>
              <a:rPr lang="en-US" b="0" dirty="0"/>
              <a:t>adapted Model for Improvement. Measurement is related to the second question, </a:t>
            </a:r>
            <a:r>
              <a:rPr lang="en-US" sz="1200" b="0" i="0" dirty="0">
                <a:solidFill>
                  <a:prstClr val="white"/>
                </a:solidFill>
                <a:ea typeface="Arial"/>
                <a:cs typeface="Arial"/>
                <a:sym typeface="Arial"/>
              </a:rPr>
              <a:t>how will we know that a change is an improvement</a:t>
            </a:r>
            <a:r>
              <a:rPr lang="en-US" sz="1200" b="0" dirty="0">
                <a:solidFill>
                  <a:prstClr val="white"/>
                </a:solidFill>
                <a:ea typeface="Arial"/>
                <a:cs typeface="Arial"/>
                <a:sym typeface="Arial"/>
              </a:rPr>
              <a:t>? We need to determine what measures we should consider to understand if our theory of improvement is on target. But before I introduce you to the different types of improvement measures, let’s look at the logical connections between SMART Aim, Drivers, PDSA cycles and Measures.</a:t>
            </a:r>
            <a:endParaRPr lang="en-US" sz="1200" b="0" dirty="0">
              <a:solidFill>
                <a:prstClr val="black"/>
              </a:solidFill>
            </a:endParaRPr>
          </a:p>
          <a:p>
            <a:endParaRPr lang="en-US" b="1" dirty="0"/>
          </a:p>
          <a:p>
            <a:r>
              <a:rPr lang="en-US" b="1" dirty="0"/>
              <a:t>TIME: </a:t>
            </a:r>
            <a:r>
              <a:rPr lang="en-US" b="0" dirty="0"/>
              <a:t>1 minute</a:t>
            </a:r>
          </a:p>
        </p:txBody>
      </p:sp>
      <p:sp>
        <p:nvSpPr>
          <p:cNvPr id="717" name="Google Shape;71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sz="13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6654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SUGGESTED SLIDE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Remember that your team has already had a jumpstart on developing your measurement strategy when you developed your key driver diagram. </a:t>
            </a:r>
            <a:r>
              <a:rPr lang="en-US" sz="1200" kern="1200" dirty="0">
                <a:solidFill>
                  <a:schemeClr val="tx1"/>
                </a:solidFill>
                <a:effectLst/>
                <a:latin typeface="+mn-lt"/>
                <a:ea typeface="+mn-ea"/>
                <a:cs typeface="+mn-cs"/>
              </a:rPr>
              <a:t>Your SMART Aim focused on statements that are specific, measurable, achievable, relevant, and time-bound. Then you identified the primary and secondary drivers and change ideas that you would like to test. Studying our SMART Aim and Key Driver Diagram will help your team identify the concepts we want to measure. This </a:t>
            </a:r>
            <a:r>
              <a:rPr lang="en-US" sz="1200" b="0" kern="1200" dirty="0">
                <a:solidFill>
                  <a:schemeClr val="tx1"/>
                </a:solidFill>
                <a:effectLst/>
                <a:latin typeface="+mn-lt"/>
                <a:ea typeface="+mn-ea"/>
                <a:cs typeface="+mn-cs"/>
              </a:rPr>
              <a:t>measurement</a:t>
            </a:r>
            <a:r>
              <a:rPr lang="en-US" sz="1200" kern="1200" dirty="0">
                <a:solidFill>
                  <a:schemeClr val="tx1"/>
                </a:solidFill>
                <a:effectLst/>
                <a:latin typeface="+mn-lt"/>
                <a:ea typeface="+mn-ea"/>
                <a:cs typeface="+mn-cs"/>
              </a:rPr>
              <a:t> will generate the data required to tell us if and how our PDSA cycles </a:t>
            </a:r>
            <a:r>
              <a:rPr lang="en-US" sz="1200" strike="noStrike" kern="1200" dirty="0">
                <a:solidFill>
                  <a:schemeClr val="tx1"/>
                </a:solidFill>
                <a:effectLst/>
                <a:latin typeface="+mn-lt"/>
                <a:ea typeface="+mn-ea"/>
                <a:cs typeface="+mn-cs"/>
              </a:rPr>
              <a:t>influenced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Timing: </a:t>
            </a:r>
            <a:r>
              <a:rPr lang="en-US" sz="1200" kern="1200" dirty="0">
                <a:solidFill>
                  <a:schemeClr val="tx1"/>
                </a:solidFill>
                <a:effectLst/>
                <a:latin typeface="+mn-lt"/>
                <a:ea typeface="+mn-ea"/>
                <a:cs typeface="+mn-cs"/>
              </a:rPr>
              <a:t>30 seconds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9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SUGGESTED SLIDE SCRIPT:</a:t>
            </a:r>
          </a:p>
          <a:p>
            <a:r>
              <a:rPr lang="en-US" sz="1200" kern="1200" dirty="0">
                <a:solidFill>
                  <a:schemeClr val="tx1"/>
                </a:solidFill>
                <a:effectLst/>
                <a:latin typeface="+mn-lt"/>
                <a:ea typeface="+mn-ea"/>
                <a:cs typeface="+mn-cs"/>
              </a:rPr>
              <a:t>The data we need for improvement is quite simple and specific; we need to know what is our </a:t>
            </a:r>
            <a:r>
              <a:rPr lang="en-US" sz="1200" b="1" kern="1200" dirty="0">
                <a:solidFill>
                  <a:schemeClr val="tx1"/>
                </a:solidFill>
                <a:effectLst/>
                <a:latin typeface="+mn-lt"/>
                <a:ea typeface="+mn-ea"/>
                <a:cs typeface="+mn-cs"/>
              </a:rPr>
              <a:t>baseline state</a:t>
            </a:r>
            <a:r>
              <a:rPr lang="en-US" sz="1200" kern="1200" dirty="0">
                <a:solidFill>
                  <a:schemeClr val="tx1"/>
                </a:solidFill>
                <a:effectLst/>
                <a:latin typeface="+mn-lt"/>
                <a:ea typeface="+mn-ea"/>
                <a:cs typeface="+mn-cs"/>
              </a:rPr>
              <a:t>. Do we have an accurate measure about where are we now?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need to understand if and how much </a:t>
            </a:r>
            <a:r>
              <a:rPr lang="en-US" sz="1200" b="1" kern="1200" dirty="0">
                <a:solidFill>
                  <a:schemeClr val="tx1"/>
                </a:solidFill>
                <a:effectLst/>
                <a:latin typeface="+mn-lt"/>
                <a:ea typeface="+mn-ea"/>
                <a:cs typeface="+mn-cs"/>
              </a:rPr>
              <a:t>variation t</a:t>
            </a:r>
            <a:r>
              <a:rPr lang="en-US" sz="1200" kern="1200" dirty="0">
                <a:solidFill>
                  <a:schemeClr val="tx1"/>
                </a:solidFill>
                <a:effectLst/>
                <a:latin typeface="+mn-lt"/>
                <a:ea typeface="+mn-ea"/>
                <a:cs typeface="+mn-cs"/>
              </a:rPr>
              <a:t>here is in our practice day to day, week to week and month to month. To do this we use data over time, often in the form of a run chart or statistical process control chart.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we have mapped our data over time, we </a:t>
            </a:r>
            <a:r>
              <a:rPr lang="en-US" sz="1200" b="1" kern="1200" dirty="0">
                <a:solidFill>
                  <a:schemeClr val="tx1"/>
                </a:solidFill>
                <a:effectLst/>
                <a:latin typeface="+mn-lt"/>
                <a:ea typeface="+mn-ea"/>
                <a:cs typeface="+mn-cs"/>
              </a:rPr>
              <a:t>can examine the variation</a:t>
            </a:r>
            <a:r>
              <a:rPr lang="en-US" sz="1200" kern="1200" dirty="0">
                <a:solidFill>
                  <a:schemeClr val="tx1"/>
                </a:solidFill>
                <a:effectLst/>
                <a:latin typeface="+mn-lt"/>
                <a:ea typeface="+mn-ea"/>
                <a:cs typeface="+mn-cs"/>
              </a:rPr>
              <a:t>. Is our outcome </a:t>
            </a:r>
            <a:r>
              <a:rPr lang="en-US" sz="1200" b="1" kern="1200" dirty="0">
                <a:solidFill>
                  <a:schemeClr val="tx1"/>
                </a:solidFill>
                <a:effectLst/>
                <a:latin typeface="+mn-lt"/>
                <a:ea typeface="+mn-ea"/>
                <a:cs typeface="+mn-cs"/>
              </a:rPr>
              <a:t>getting better, worse, or essentially unchanged </a:t>
            </a:r>
            <a:r>
              <a:rPr lang="en-US" sz="1200" kern="1200" dirty="0">
                <a:solidFill>
                  <a:schemeClr val="tx1"/>
                </a:solidFill>
                <a:effectLst/>
                <a:latin typeface="+mn-lt"/>
                <a:ea typeface="+mn-ea"/>
                <a:cs typeface="+mn-cs"/>
              </a:rPr>
              <a:t>over time.  </a:t>
            </a:r>
            <a:r>
              <a:rPr lang="en-US" b="0" dirty="0"/>
              <a:t>This way of measuring helps us understand the care we are giving, whether or not we are getting better or worse, and  will tell us if the changes we are testing result in improvement.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Choosing from the universe of possible measures can be a daunting task. Often teams want to measure everything – as it all seems important. The key to developing a measurement strategy is to keep it as simple as possible. Your team has very limited time. You want to reserve most of that time for improving (not just measuring).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measurement for improvement, we often use what we call a family of measures. This acknowledges that no ONE type of measure will tell the whole quality story – we need outcome, process, and balancing measures. Let’s take a closer look at each measurement type.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a:t>
            </a:r>
            <a:r>
              <a:rPr lang="en-US" sz="1200" kern="1200" dirty="0">
                <a:solidFill>
                  <a:schemeClr val="tx1"/>
                </a:solidFill>
                <a:effectLst/>
                <a:latin typeface="+mn-lt"/>
                <a:ea typeface="+mn-ea"/>
                <a:cs typeface="+mn-cs"/>
              </a:rPr>
              <a:t>60 seconds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20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b="1" i="0" dirty="0"/>
              <a:t>SUGGESTED SLIDE SCRIPT: </a:t>
            </a:r>
          </a:p>
          <a:p>
            <a:endParaRPr lang="en-US" b="1" dirty="0"/>
          </a:p>
          <a:p>
            <a:pPr marL="0" indent="0">
              <a:lnSpc>
                <a:spcPct val="90000"/>
              </a:lnSpc>
              <a:buNone/>
            </a:pPr>
            <a:r>
              <a:rPr lang="en-US" sz="1200" b="0" dirty="0"/>
              <a:t>There are 3 types of measures you should consider when developing a family of measures to guide your improvement work.</a:t>
            </a:r>
          </a:p>
          <a:p>
            <a:pPr marL="0" indent="0">
              <a:lnSpc>
                <a:spcPct val="90000"/>
              </a:lnSpc>
              <a:buNone/>
            </a:pPr>
            <a:endParaRPr lang="en-US" sz="1200" b="0" dirty="0"/>
          </a:p>
          <a:p>
            <a:pPr marL="0" indent="0">
              <a:lnSpc>
                <a:spcPct val="90000"/>
              </a:lnSpc>
              <a:buNone/>
            </a:pPr>
            <a:r>
              <a:rPr lang="en-US" sz="1200" b="1" u="sng" dirty="0"/>
              <a:t>Outcome measures </a:t>
            </a:r>
            <a:r>
              <a:rPr lang="en-US" sz="1200" b="0" u="none" dirty="0"/>
              <a:t>are tightly coupled with your SMART Aim.  Did you achieve what you set out to do? They </a:t>
            </a:r>
            <a:r>
              <a:rPr lang="en-US" sz="1200" b="0" dirty="0"/>
              <a:t>tells us how the system is performing using data over time. Outcome measures are often challenging to move and may move slowly. They may take months or years to fully achieve. Given this, outcome measures are often referred to as “lagging” measures. </a:t>
            </a:r>
          </a:p>
          <a:p>
            <a:pPr marL="0" indent="0">
              <a:lnSpc>
                <a:spcPct val="90000"/>
              </a:lnSpc>
              <a:buNone/>
            </a:pPr>
            <a:endParaRPr lang="en-US" sz="1200" b="0" dirty="0"/>
          </a:p>
          <a:p>
            <a:pPr lvl="0"/>
            <a:r>
              <a:rPr lang="en-US" sz="1200" b="0" dirty="0"/>
              <a:t>Due to the natural “lag” in outcome measures they are almost always coupled with process measures which provide earlier signals of system improvement. </a:t>
            </a:r>
          </a:p>
          <a:p>
            <a:pPr lvl="0"/>
            <a:endParaRPr lang="en-US" sz="1200" b="0" u="sng" dirty="0"/>
          </a:p>
          <a:p>
            <a:pPr lvl="0"/>
            <a:r>
              <a:rPr lang="en-US" sz="1200" b="1" u="sng" dirty="0"/>
              <a:t>Process measures </a:t>
            </a:r>
            <a:r>
              <a:rPr lang="en-US" sz="1200" dirty="0"/>
              <a:t>are logically linked to your key drivers. They are often processes or steps that are precursors to achieving the outcomes. Ask your team what are the upstream actions or steps that must occur before we can achieve X (our SMART Aim)? Then build process measures that matter and focus on those that will help you monitor whether critical steps in the process are occurring as planned. Process measures are “leading indicators” that your process is moving</a:t>
            </a:r>
            <a:r>
              <a:rPr lang="en-US" sz="1200" b="1" dirty="0"/>
              <a:t> in the desired direction</a:t>
            </a:r>
            <a:r>
              <a:rPr lang="en-US" sz="1200" dirty="0"/>
              <a:t>. They are necessary, but alone are not sufficient, to demonstrate meaningful improvement. Process measures should always be coupled with outcome measures. </a:t>
            </a:r>
          </a:p>
          <a:p>
            <a:pPr lvl="0"/>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Balancing measures</a:t>
            </a:r>
            <a:r>
              <a:rPr lang="en-US" sz="1200" b="1" u="none" dirty="0"/>
              <a:t> </a:t>
            </a:r>
            <a:r>
              <a:rPr lang="en-US" sz="1200" b="0" u="none" dirty="0"/>
              <a:t>are critical to monitor the system for potential harm. What could go wrong if key changes were made to the system? What could be </a:t>
            </a:r>
            <a:r>
              <a:rPr lang="en-US" sz="1200" dirty="0"/>
              <a:t>the unintended consequences of your well-intended change ideas? By trying to make an improvement in one area of the system, you may be causing harm or less desirable outcomes in another area of the system. Therefore, we suggest your team brainstorms, look at the system and stakeholders with a 360-degree perspective. Listen carefully to worries about testing a particular change. Understanding these concerns can identify potential causes for harm. Then your team can </a:t>
            </a:r>
            <a:r>
              <a:rPr lang="en-US" sz="1200" b="0" dirty="0"/>
              <a:t>identify</a:t>
            </a:r>
            <a:r>
              <a:rPr lang="en-US" sz="1200" dirty="0"/>
              <a:t> a measure to monitor for harm; this may be critical to your success and is a “safety monitoring” feature of QI.  </a:t>
            </a:r>
            <a:endParaRPr lang="en-US" sz="1200" b="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INSTRUCTOR NOTE: </a:t>
            </a:r>
            <a:r>
              <a:rPr lang="en-US" sz="1200" b="0" i="1" dirty="0"/>
              <a:t>Pause for questions, you will be going into an example after this so some questions may be deferred and best supported by reviewing 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r>
              <a:rPr lang="en-US" b="1" dirty="0"/>
              <a:t>TIME: ~4  minutes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521ED-408D-6946-86AB-901511709B0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6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SCRIPT: </a:t>
            </a:r>
            <a:r>
              <a:rPr lang="en-US" i="1" dirty="0"/>
              <a:t>ANIMATED</a:t>
            </a:r>
          </a:p>
          <a:p>
            <a:endParaRPr lang="en-US" dirty="0"/>
          </a:p>
          <a:p>
            <a:r>
              <a:rPr lang="en-US" dirty="0"/>
              <a:t>Let’s look at an example and visit the Serious Illness Conversation Key driver Diagram and their Aim Statement. [Read Aim Statement].</a:t>
            </a:r>
          </a:p>
          <a:p>
            <a:endParaRPr lang="en-US" dirty="0"/>
          </a:p>
          <a:p>
            <a:r>
              <a:rPr lang="en-US" dirty="0"/>
              <a:t>Their primary drivers are developing the right process, developing engaged care teams and engaged patients, and garnering system level supports. </a:t>
            </a:r>
          </a:p>
          <a:p>
            <a:endParaRPr lang="en-US" dirty="0"/>
          </a:p>
          <a:p>
            <a:r>
              <a:rPr lang="en-US" dirty="0"/>
              <a:t>Let’s start by choosing an outcome measure for the aim statement. (</a:t>
            </a:r>
            <a:r>
              <a:rPr lang="en-US" i="1" dirty="0"/>
              <a:t>Animate in OM header</a:t>
            </a:r>
            <a:r>
              <a:rPr lang="en-US" dirty="0"/>
              <a:t>) </a:t>
            </a:r>
            <a:r>
              <a:rPr lang="en-US" sz="1200" kern="1200" dirty="0">
                <a:solidFill>
                  <a:schemeClr val="tx1"/>
                </a:solidFill>
                <a:effectLst/>
                <a:latin typeface="+mn-lt"/>
                <a:ea typeface="+mn-ea"/>
                <a:cs typeface="+mn-cs"/>
              </a:rPr>
              <a:t>An outcome measure is your endpoint - the result of your smart aim - and you want to know how the system is performing relative to that endpoint. The purpose of the outcome measure is to monitor and understand if the changes you made resulted in the improvement you predicted. </a:t>
            </a:r>
            <a:r>
              <a:rPr lang="en-US" dirty="0"/>
              <a:t>What would be a potential </a:t>
            </a:r>
            <a:r>
              <a:rPr lang="en-US" b="1" dirty="0"/>
              <a:t>outcome this </a:t>
            </a:r>
            <a:r>
              <a:rPr lang="en-US" dirty="0"/>
              <a:t>improvement team would want to measure to know if they are, in fact, improving the frequency, quality and documentation of SIC conversations? This brings us to the conceptual definition of our measure – conceptually, the team wants to know the number of conversations conducted. </a:t>
            </a:r>
            <a:r>
              <a:rPr lang="en-US" i="1" dirty="0"/>
              <a:t>(Animate in Outcome measure example.)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Upstream from the outcome measure is our process measure. (</a:t>
            </a:r>
            <a:r>
              <a:rPr lang="en-US" sz="1200" i="1" kern="1200" dirty="0">
                <a:solidFill>
                  <a:schemeClr val="tx1"/>
                </a:solidFill>
                <a:effectLst/>
                <a:latin typeface="+mn-lt"/>
                <a:ea typeface="+mn-ea"/>
                <a:cs typeface="+mn-cs"/>
              </a:rPr>
              <a:t>Animate in process measure box)</a:t>
            </a:r>
            <a:r>
              <a:rPr lang="en-US" sz="1200" kern="1200" dirty="0">
                <a:solidFill>
                  <a:schemeClr val="tx1"/>
                </a:solidFill>
                <a:effectLst/>
                <a:latin typeface="+mn-lt"/>
                <a:ea typeface="+mn-ea"/>
                <a:cs typeface="+mn-cs"/>
              </a:rPr>
              <a:t> It's important to look upstream from the SMART Aim because the outcome measure of interest that we’re trying to improve can require months or sometimes a year of work to actually ‘move the dot’. We call this a </a:t>
            </a:r>
            <a:r>
              <a:rPr lang="en-US" sz="1200" b="1" kern="1200" dirty="0">
                <a:solidFill>
                  <a:schemeClr val="tx1"/>
                </a:solidFill>
                <a:effectLst/>
                <a:latin typeface="+mn-lt"/>
                <a:ea typeface="+mn-ea"/>
                <a:cs typeface="+mn-cs"/>
              </a:rPr>
              <a:t>lagging measure </a:t>
            </a:r>
            <a:r>
              <a:rPr lang="en-US" sz="1200" kern="1200" dirty="0">
                <a:solidFill>
                  <a:schemeClr val="tx1"/>
                </a:solidFill>
                <a:effectLst/>
                <a:latin typeface="+mn-lt"/>
                <a:ea typeface="+mn-ea"/>
                <a:cs typeface="+mn-cs"/>
              </a:rPr>
              <a:t>and given that outcome measures are often lagging measures we partner outcome measures with process measures, which are often </a:t>
            </a:r>
            <a:r>
              <a:rPr lang="en-US" sz="1200" b="1" kern="1200" dirty="0">
                <a:solidFill>
                  <a:schemeClr val="tx1"/>
                </a:solidFill>
                <a:effectLst/>
                <a:latin typeface="+mn-lt"/>
                <a:ea typeface="+mn-ea"/>
                <a:cs typeface="+mn-cs"/>
              </a:rPr>
              <a:t>leading measures</a:t>
            </a:r>
            <a:r>
              <a:rPr lang="en-US" sz="1200" kern="1200" dirty="0">
                <a:solidFill>
                  <a:schemeClr val="tx1"/>
                </a:solidFill>
                <a:effectLst/>
                <a:latin typeface="+mn-lt"/>
                <a:ea typeface="+mn-ea"/>
                <a:cs typeface="+mn-cs"/>
              </a:rPr>
              <a:t>.</a:t>
            </a:r>
            <a:endParaRPr lang="en-US" i="0" dirty="0"/>
          </a:p>
          <a:p>
            <a:endParaRPr lang="en-US" dirty="0"/>
          </a:p>
          <a:p>
            <a:r>
              <a:rPr lang="en-US" dirty="0"/>
              <a:t>For our first process measure let’s dig into the Primary driver of Developing the Right Process:</a:t>
            </a:r>
          </a:p>
          <a:p>
            <a:endParaRPr lang="en-US" dirty="0"/>
          </a:p>
          <a:p>
            <a:r>
              <a:rPr lang="en-US" dirty="0"/>
              <a:t>(</a:t>
            </a:r>
            <a:r>
              <a:rPr lang="en-US" i="1" dirty="0"/>
              <a:t>Animate</a:t>
            </a:r>
            <a:r>
              <a:rPr lang="en-US" dirty="0"/>
              <a:t>) We will want to measure first is the screening process – do we know ‘which patients and by when?’.</a:t>
            </a:r>
          </a:p>
          <a:p>
            <a:endParaRPr lang="en-US" dirty="0"/>
          </a:p>
          <a:p>
            <a:r>
              <a:rPr lang="en-US" dirty="0"/>
              <a:t>Next let’s look at an example of a balancing measure. (</a:t>
            </a:r>
            <a:r>
              <a:rPr lang="en-US" i="1" dirty="0"/>
              <a:t>animate in title box</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Balancing measures are critical to monitor the system and protect it from potential harm. </a:t>
            </a:r>
            <a:r>
              <a:rPr lang="en-US" sz="1200" dirty="0"/>
              <a:t>Do no harm, do not create undue stress on our patients and/or our team members </a:t>
            </a:r>
          </a:p>
          <a:p>
            <a:r>
              <a:rPr lang="en-US" sz="1200" kern="1200" dirty="0">
                <a:solidFill>
                  <a:schemeClr val="tx1"/>
                </a:solidFill>
                <a:effectLst/>
                <a:latin typeface="+mn-lt"/>
                <a:ea typeface="+mn-ea"/>
                <a:cs typeface="+mn-cs"/>
              </a:rPr>
              <a:t>When you're thinking about what you want to measure as a balancing measure ask your team to brainstorm potential unintended consequences (</a:t>
            </a:r>
            <a:r>
              <a:rPr lang="en-US" i="1" dirty="0"/>
              <a:t>Animate) </a:t>
            </a:r>
            <a:r>
              <a:rPr lang="en-US" sz="1200" kern="1200" dirty="0">
                <a:solidFill>
                  <a:schemeClr val="tx1"/>
                </a:solidFill>
                <a:effectLst/>
                <a:latin typeface="+mn-lt"/>
                <a:ea typeface="+mn-ea"/>
                <a:cs typeface="+mn-cs"/>
              </a:rPr>
              <a:t>that could result from our very well-intentioned changes. When you make an improvement in one area of the system it's possible to cause harm or less desirable outcomes in another area of the system; therefore we suggest your teams brainstorm to monitor for harm.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(Animate title box) </a:t>
            </a:r>
            <a:r>
              <a:rPr lang="en-US" sz="1200" kern="1200" dirty="0">
                <a:solidFill>
                  <a:schemeClr val="tx1"/>
                </a:solidFill>
                <a:effectLst/>
                <a:latin typeface="+mn-lt"/>
                <a:ea typeface="+mn-ea"/>
                <a:cs typeface="+mn-cs"/>
              </a:rPr>
              <a:t>Next, let’s identify a patient and family measure for the serious illness conversation implementation project. What should we measure to understand the impact on pts and families? </a:t>
            </a:r>
            <a:r>
              <a:rPr lang="en-US" sz="1200" i="1" kern="1200" dirty="0">
                <a:solidFill>
                  <a:schemeClr val="tx1"/>
                </a:solidFill>
                <a:effectLst/>
                <a:latin typeface="+mn-lt"/>
                <a:ea typeface="+mn-ea"/>
                <a:cs typeface="+mn-cs"/>
              </a:rPr>
              <a:t>(Animate)  </a:t>
            </a:r>
            <a:r>
              <a:rPr lang="en-US" sz="1200" kern="1200" dirty="0">
                <a:solidFill>
                  <a:schemeClr val="tx1"/>
                </a:solidFill>
                <a:effectLst/>
                <a:latin typeface="+mn-lt"/>
                <a:ea typeface="+mn-ea"/>
                <a:cs typeface="+mn-cs"/>
              </a:rPr>
              <a:t>Measuring the </a:t>
            </a:r>
            <a:r>
              <a:rPr lang="en-US" sz="1200" dirty="0"/>
              <a:t>patient experience of the quality of the conversation could be a possibility. There are many reliable </a:t>
            </a:r>
            <a:r>
              <a:rPr lang="en-US" sz="1200" dirty="0" err="1"/>
              <a:t>pt</a:t>
            </a:r>
            <a:r>
              <a:rPr lang="en-US" sz="1200" dirty="0"/>
              <a:t>/family experience measures teams can choose from in this domain of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(Animate title box) </a:t>
            </a:r>
            <a:r>
              <a:rPr lang="en-US" sz="1200" dirty="0"/>
              <a:t>Lastly, let’s consider a value metric for this work. (Animate).  By measuring revenue or RVUs for conducting &amp; documenting conversations, we can potentially start to measure the economic impact of implementing serious illness conversations into standard oncology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our next lesson we will take a deeper dive into this example to “operationalize” these measures. Here we have identified the types of measures and the concepts we should be measuring. We will then need to develop a table of measures so that anyone could understand and replicate our measurement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FontTx/>
              <a:buNone/>
            </a:pPr>
            <a:r>
              <a:rPr lang="en-US" sz="1200" b="1" kern="1200" dirty="0">
                <a:solidFill>
                  <a:schemeClr val="tx1"/>
                </a:solidFill>
                <a:effectLst/>
                <a:latin typeface="+mn-lt"/>
                <a:ea typeface="+mn-ea"/>
                <a:cs typeface="+mn-cs"/>
              </a:rPr>
              <a:t>Time: 5 minutes</a:t>
            </a:r>
          </a:p>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9</a:t>
            </a:fld>
            <a:endParaRPr lang="en-US"/>
          </a:p>
        </p:txBody>
      </p:sp>
    </p:spTree>
    <p:extLst>
      <p:ext uri="{BB962C8B-B14F-4D97-AF65-F5344CB8AC3E}">
        <p14:creationId xmlns:p14="http://schemas.microsoft.com/office/powerpoint/2010/main" val="59614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D58107-9992-F647-9810-E2D7BD4A6ACA}"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98697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58107-9992-F647-9810-E2D7BD4A6ACA}"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244601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58107-9992-F647-9810-E2D7BD4A6ACA}"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82944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AF1E66-C84E-D243-8B78-7EFB0B589FF7}" type="datetime1">
              <a:rPr lang="en-US" smtClean="0"/>
              <a:pPr/>
              <a:t>12/12/2023</a:t>
            </a:fld>
            <a:endParaRPr lang="en-US"/>
          </a:p>
        </p:txBody>
      </p:sp>
      <p:sp>
        <p:nvSpPr>
          <p:cNvPr id="5" name="Footer Placeholder 4"/>
          <p:cNvSpPr>
            <a:spLocks noGrp="1"/>
          </p:cNvSpPr>
          <p:nvPr>
            <p:ph type="ftr" sz="quarter" idx="11"/>
          </p:nvPr>
        </p:nvSpPr>
        <p:spPr/>
        <p:txBody>
          <a:bodyPr/>
          <a:lstStyle/>
          <a:p>
            <a:r>
              <a:rPr lang="en-US"/>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a:p>
        </p:txBody>
      </p:sp>
    </p:spTree>
    <p:extLst>
      <p:ext uri="{BB962C8B-B14F-4D97-AF65-F5344CB8AC3E}">
        <p14:creationId xmlns:p14="http://schemas.microsoft.com/office/powerpoint/2010/main" val="196824670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pPr/>
              <a:t>12/12/2023</a:t>
            </a:fld>
            <a:endParaRPr lang="en-US"/>
          </a:p>
        </p:txBody>
      </p:sp>
      <p:sp>
        <p:nvSpPr>
          <p:cNvPr id="5" name="Footer Placeholder 4"/>
          <p:cNvSpPr>
            <a:spLocks noGrp="1"/>
          </p:cNvSpPr>
          <p:nvPr>
            <p:ph type="ftr" sz="quarter" idx="11"/>
          </p:nvPr>
        </p:nvSpPr>
        <p:spPr/>
        <p:txBody>
          <a:bodyPr/>
          <a:lstStyle/>
          <a:p>
            <a:r>
              <a:rPr lang="en-US"/>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a:p>
        </p:txBody>
      </p:sp>
      <p:sp>
        <p:nvSpPr>
          <p:cNvPr id="7" name="Rectangle 6">
            <a:extLst>
              <a:ext uri="{FF2B5EF4-FFF2-40B4-BE49-F238E27FC236}">
                <a16:creationId xmlns:a16="http://schemas.microsoft.com/office/drawing/2014/main" id="{332B7965-1716-4140-A980-B5821B758F61}"/>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National 2" panose="020B0504030502020203" pitchFamily="34" charset="77"/>
            </a:endParaRPr>
          </a:p>
        </p:txBody>
      </p:sp>
      <p:sp>
        <p:nvSpPr>
          <p:cNvPr id="8" name="Rectangle 7">
            <a:extLst>
              <a:ext uri="{FF2B5EF4-FFF2-40B4-BE49-F238E27FC236}">
                <a16:creationId xmlns:a16="http://schemas.microsoft.com/office/drawing/2014/main" id="{1D29A61A-6A43-B241-99C3-61204DCDDBD3}"/>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National 2" panose="020B0504030502020203" pitchFamily="34" charset="77"/>
            </a:endParaRPr>
          </a:p>
        </p:txBody>
      </p:sp>
      <p:sp>
        <p:nvSpPr>
          <p:cNvPr id="9" name="Rectangle 8">
            <a:extLst>
              <a:ext uri="{FF2B5EF4-FFF2-40B4-BE49-F238E27FC236}">
                <a16:creationId xmlns:a16="http://schemas.microsoft.com/office/drawing/2014/main" id="{8F8580A9-888C-4347-9223-7B00906023CE}"/>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National 2" panose="020B0504030502020203" pitchFamily="34" charset="77"/>
            </a:endParaRPr>
          </a:p>
        </p:txBody>
      </p:sp>
      <p:sp>
        <p:nvSpPr>
          <p:cNvPr id="10" name="Rectangle 9">
            <a:extLst>
              <a:ext uri="{FF2B5EF4-FFF2-40B4-BE49-F238E27FC236}">
                <a16:creationId xmlns:a16="http://schemas.microsoft.com/office/drawing/2014/main" id="{67BD73D7-20B5-614C-B090-92191F799582}"/>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National 2" panose="020B0504030502020203" pitchFamily="34" charset="77"/>
            </a:endParaRPr>
          </a:p>
        </p:txBody>
      </p:sp>
      <p:sp>
        <p:nvSpPr>
          <p:cNvPr id="11" name="Rectangle 10">
            <a:extLst>
              <a:ext uri="{FF2B5EF4-FFF2-40B4-BE49-F238E27FC236}">
                <a16:creationId xmlns:a16="http://schemas.microsoft.com/office/drawing/2014/main" id="{2F3361BE-AC85-6842-98E3-C1EA7FE48493}"/>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9B43218E-826E-AB4C-96A5-B1DA2AD30237}"/>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192E174-F542-1E43-AC53-DA08F5953399}"/>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A5402EE4-3ECD-304F-9CE5-ED89F2F60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7D3F681D-BEFF-8344-B839-13FDB9AF68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96566882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58EA7-9FB1-454A-A8E3-2247C9C0CE64}" type="datetime1">
              <a:rPr lang="en-US" smtClean="0"/>
              <a:t>12/12/2023</a:t>
            </a:fld>
            <a:endParaRPr lang="en-US"/>
          </a:p>
        </p:txBody>
      </p:sp>
      <p:sp>
        <p:nvSpPr>
          <p:cNvPr id="5" name="Footer Placeholder 4"/>
          <p:cNvSpPr>
            <a:spLocks noGrp="1"/>
          </p:cNvSpPr>
          <p:nvPr>
            <p:ph type="ftr" sz="quarter" idx="11"/>
          </p:nvPr>
        </p:nvSpPr>
        <p:spPr/>
        <p:txBody>
          <a:bodyPr/>
          <a:lstStyle/>
          <a:p>
            <a:r>
              <a:rPr lang="en-US"/>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a:p>
        </p:txBody>
      </p:sp>
      <p:sp>
        <p:nvSpPr>
          <p:cNvPr id="7" name="Rectangle 6">
            <a:extLst>
              <a:ext uri="{FF2B5EF4-FFF2-40B4-BE49-F238E27FC236}">
                <a16:creationId xmlns:a16="http://schemas.microsoft.com/office/drawing/2014/main" id="{F4AB4FA6-5378-CA46-900B-D75E745C7EB0}"/>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7974C6E9-24D2-C94A-9F58-F1916EC27054}"/>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43BD1851-98C4-1948-8E0A-93CBC0F3632A}"/>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03253DF9-F0AB-FB42-9CC8-E5B532BB53B4}"/>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A94C1627-4F02-7A46-81EF-60B98874D6FE}"/>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BFA3EDC-517E-2340-A903-3D61B346C28B}"/>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E6914E1C-4C23-164A-AD5B-EEA3B84CB1B9}"/>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10AB498F-BD35-AA48-A659-B2DAAC2DD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BCDA5F17-588F-B645-BCB1-537FC447D8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169022157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758EA7-9FB1-454A-A8E3-2247C9C0CE64}" type="datetime1">
              <a:rPr lang="en-US" smtClean="0"/>
              <a:t>12/12/2023</a:t>
            </a:fld>
            <a:endParaRPr lang="en-US"/>
          </a:p>
        </p:txBody>
      </p:sp>
      <p:sp>
        <p:nvSpPr>
          <p:cNvPr id="6" name="Footer Placeholder 5"/>
          <p:cNvSpPr>
            <a:spLocks noGrp="1"/>
          </p:cNvSpPr>
          <p:nvPr>
            <p:ph type="ftr" sz="quarter" idx="11"/>
          </p:nvPr>
        </p:nvSpPr>
        <p:spPr/>
        <p:txBody>
          <a:bodyPr/>
          <a:lstStyle/>
          <a:p>
            <a:r>
              <a:rPr lang="en-US"/>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a:p>
        </p:txBody>
      </p:sp>
      <p:sp>
        <p:nvSpPr>
          <p:cNvPr id="8" name="Rectangle 7">
            <a:extLst>
              <a:ext uri="{FF2B5EF4-FFF2-40B4-BE49-F238E27FC236}">
                <a16:creationId xmlns:a16="http://schemas.microsoft.com/office/drawing/2014/main" id="{7BA8A862-E205-9C44-A7B7-AC43F86E94B5}"/>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9C0AF6D3-164D-7D47-994B-BE08E7A94A97}"/>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F25CF1D-CBBF-FC4C-82E6-1FFBAC5BFB69}"/>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63A1A4D1-7BCC-DE47-A6DA-75E760F40C44}"/>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A3F02D44-79C0-E740-B16D-4CF0D2CDB86F}"/>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475EB9E7-BA0C-8E4E-8A74-5625AC46FF0C}"/>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E54C4B1-B1A1-5F43-9091-8E55CFFECDDA}"/>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F9B9EFAC-8538-5C4A-A4BE-0305676C45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6" name="Picture 15">
            <a:extLst>
              <a:ext uri="{FF2B5EF4-FFF2-40B4-BE49-F238E27FC236}">
                <a16:creationId xmlns:a16="http://schemas.microsoft.com/office/drawing/2014/main" id="{4D672FE6-2E5F-CA41-B03C-9E15184D7E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69976168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758EA7-9FB1-454A-A8E3-2247C9C0CE64}" type="datetime1">
              <a:rPr lang="en-US" smtClean="0"/>
              <a:t>12/12/2023</a:t>
            </a:fld>
            <a:endParaRPr lang="en-US"/>
          </a:p>
        </p:txBody>
      </p:sp>
      <p:sp>
        <p:nvSpPr>
          <p:cNvPr id="8" name="Footer Placeholder 7"/>
          <p:cNvSpPr>
            <a:spLocks noGrp="1"/>
          </p:cNvSpPr>
          <p:nvPr>
            <p:ph type="ftr" sz="quarter" idx="11"/>
          </p:nvPr>
        </p:nvSpPr>
        <p:spPr/>
        <p:txBody>
          <a:bodyPr/>
          <a:lstStyle/>
          <a:p>
            <a:r>
              <a:rPr lang="en-US"/>
              <a:t>tdi.dartmouth.edu</a:t>
            </a:r>
          </a:p>
        </p:txBody>
      </p:sp>
      <p:sp>
        <p:nvSpPr>
          <p:cNvPr id="9" name="Slide Number Placeholder 8"/>
          <p:cNvSpPr>
            <a:spLocks noGrp="1"/>
          </p:cNvSpPr>
          <p:nvPr>
            <p:ph type="sldNum" sz="quarter" idx="12"/>
          </p:nvPr>
        </p:nvSpPr>
        <p:spPr/>
        <p:txBody>
          <a:bodyPr/>
          <a:lstStyle/>
          <a:p>
            <a:fld id="{5F99EF57-41E5-C444-A4DB-51759876B068}" type="slidenum">
              <a:rPr lang="en-US" smtClean="0"/>
              <a:pPr/>
              <a:t>‹#›</a:t>
            </a:fld>
            <a:endParaRPr lang="en-US"/>
          </a:p>
        </p:txBody>
      </p:sp>
      <p:sp>
        <p:nvSpPr>
          <p:cNvPr id="10" name="Rectangle 9">
            <a:extLst>
              <a:ext uri="{FF2B5EF4-FFF2-40B4-BE49-F238E27FC236}">
                <a16:creationId xmlns:a16="http://schemas.microsoft.com/office/drawing/2014/main" id="{3BB08297-89DD-9741-92F9-1ED6B618B81D}"/>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E447FBB6-9254-D04C-9F7F-F30EB18C26C2}"/>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5E0E957D-BB7A-E847-AD75-745DFAB7723E}"/>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9F3FABCF-BD2F-9447-AB88-C7F535CB94D5}"/>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DAFC6AA8-9DE2-DE43-80B7-B89DDCFC46A8}"/>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05E1564-0861-DB43-9CEC-33EFC2FF8D68}"/>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698617D8-1838-CE40-B6DF-F8910AA1B283}"/>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7" name="Content Placeholder 3">
            <a:extLst>
              <a:ext uri="{FF2B5EF4-FFF2-40B4-BE49-F238E27FC236}">
                <a16:creationId xmlns:a16="http://schemas.microsoft.com/office/drawing/2014/main" id="{F241380B-D215-684F-AC32-305341C7D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8" name="Picture 17">
            <a:extLst>
              <a:ext uri="{FF2B5EF4-FFF2-40B4-BE49-F238E27FC236}">
                <a16:creationId xmlns:a16="http://schemas.microsoft.com/office/drawing/2014/main" id="{9EEBDC6D-DDCD-3645-9B43-F05693473D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55068455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758EA7-9FB1-454A-A8E3-2247C9C0CE64}" type="datetime1">
              <a:rPr lang="en-US" smtClean="0"/>
              <a:t>12/12/2023</a:t>
            </a:fld>
            <a:endParaRPr lang="en-US"/>
          </a:p>
        </p:txBody>
      </p:sp>
      <p:sp>
        <p:nvSpPr>
          <p:cNvPr id="4" name="Footer Placeholder 3"/>
          <p:cNvSpPr>
            <a:spLocks noGrp="1"/>
          </p:cNvSpPr>
          <p:nvPr>
            <p:ph type="ftr" sz="quarter" idx="11"/>
          </p:nvPr>
        </p:nvSpPr>
        <p:spPr/>
        <p:txBody>
          <a:bodyPr/>
          <a:lstStyle/>
          <a:p>
            <a:r>
              <a:rPr lang="en-US"/>
              <a:t>tdi.dartmouth.edu</a:t>
            </a:r>
          </a:p>
        </p:txBody>
      </p:sp>
      <p:sp>
        <p:nvSpPr>
          <p:cNvPr id="5" name="Slide Number Placeholder 4"/>
          <p:cNvSpPr>
            <a:spLocks noGrp="1"/>
          </p:cNvSpPr>
          <p:nvPr>
            <p:ph type="sldNum" sz="quarter" idx="12"/>
          </p:nvPr>
        </p:nvSpPr>
        <p:spPr/>
        <p:txBody>
          <a:bodyPr/>
          <a:lstStyle/>
          <a:p>
            <a:fld id="{5F99EF57-41E5-C444-A4DB-51759876B068}" type="slidenum">
              <a:rPr lang="en-US" smtClean="0"/>
              <a:pPr/>
              <a:t>‹#›</a:t>
            </a:fld>
            <a:endParaRPr lang="en-US"/>
          </a:p>
        </p:txBody>
      </p:sp>
      <p:sp>
        <p:nvSpPr>
          <p:cNvPr id="6" name="Rectangle 5">
            <a:extLst>
              <a:ext uri="{FF2B5EF4-FFF2-40B4-BE49-F238E27FC236}">
                <a16:creationId xmlns:a16="http://schemas.microsoft.com/office/drawing/2014/main" id="{BAA7E053-8234-B44A-86C9-8AAD0AFE250A}"/>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2EB4231C-56C0-9B40-942A-E54C101A580D}"/>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5B288946-4248-1849-8EAF-FDB8EA8658E8}"/>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52397E48-0174-A14E-AF0E-8E870107B82A}"/>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E9F3C23C-33C4-C44E-A42A-2314BE3D7D64}"/>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D89F343-4041-A44C-B3FF-874FCE369B8A}"/>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DF601E86-B6EC-804B-95B2-18AFE5988825}"/>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3" name="Content Placeholder 3">
            <a:extLst>
              <a:ext uri="{FF2B5EF4-FFF2-40B4-BE49-F238E27FC236}">
                <a16:creationId xmlns:a16="http://schemas.microsoft.com/office/drawing/2014/main" id="{FDE26820-41DB-C347-A6D1-05644E9C0B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4" name="Picture 13">
            <a:extLst>
              <a:ext uri="{FF2B5EF4-FFF2-40B4-BE49-F238E27FC236}">
                <a16:creationId xmlns:a16="http://schemas.microsoft.com/office/drawing/2014/main" id="{4F78D482-27A5-054F-B3DC-4D83C8DDD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5284627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D393F-4C0C-8F45-9672-FE160CFCDFA3}"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CBB24-2BE7-464C-81C3-7FC35BCA38DF}" type="slidenum">
              <a:rPr lang="en-US" smtClean="0"/>
              <a:t>‹#›</a:t>
            </a:fld>
            <a:endParaRPr lang="en-US"/>
          </a:p>
        </p:txBody>
      </p:sp>
    </p:spTree>
    <p:extLst>
      <p:ext uri="{BB962C8B-B14F-4D97-AF65-F5344CB8AC3E}">
        <p14:creationId xmlns:p14="http://schemas.microsoft.com/office/powerpoint/2010/main" val="1405419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AF1E66-C84E-D243-8B78-7EFB0B589FF7}" type="datetime1">
              <a:rPr lang="en-US" smtClean="0"/>
              <a:pPr/>
              <a:t>12/12/2023</a:t>
            </a:fld>
            <a:endParaRPr lang="en-US"/>
          </a:p>
        </p:txBody>
      </p:sp>
      <p:sp>
        <p:nvSpPr>
          <p:cNvPr id="6" name="Footer Placeholder 5"/>
          <p:cNvSpPr>
            <a:spLocks noGrp="1"/>
          </p:cNvSpPr>
          <p:nvPr>
            <p:ph type="ftr" sz="quarter" idx="11"/>
          </p:nvPr>
        </p:nvSpPr>
        <p:spPr/>
        <p:txBody>
          <a:bodyPr/>
          <a:lstStyle/>
          <a:p>
            <a:r>
              <a:rPr lang="en-US"/>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a:p>
        </p:txBody>
      </p:sp>
    </p:spTree>
    <p:extLst>
      <p:ext uri="{BB962C8B-B14F-4D97-AF65-F5344CB8AC3E}">
        <p14:creationId xmlns:p14="http://schemas.microsoft.com/office/powerpoint/2010/main" val="285251617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58107-9992-F647-9810-E2D7BD4A6ACA}"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1962845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758EA7-9FB1-454A-A8E3-2247C9C0CE64}" type="datetime1">
              <a:rPr lang="en-US" smtClean="0"/>
              <a:t>12/12/2023</a:t>
            </a:fld>
            <a:endParaRPr lang="en-US"/>
          </a:p>
        </p:txBody>
      </p:sp>
      <p:sp>
        <p:nvSpPr>
          <p:cNvPr id="6" name="Footer Placeholder 5"/>
          <p:cNvSpPr>
            <a:spLocks noGrp="1"/>
          </p:cNvSpPr>
          <p:nvPr>
            <p:ph type="ftr" sz="quarter" idx="11"/>
          </p:nvPr>
        </p:nvSpPr>
        <p:spPr/>
        <p:txBody>
          <a:bodyPr/>
          <a:lstStyle/>
          <a:p>
            <a:r>
              <a:rPr lang="en-US"/>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a:p>
        </p:txBody>
      </p:sp>
      <p:sp>
        <p:nvSpPr>
          <p:cNvPr id="8" name="Rectangle 7">
            <a:extLst>
              <a:ext uri="{FF2B5EF4-FFF2-40B4-BE49-F238E27FC236}">
                <a16:creationId xmlns:a16="http://schemas.microsoft.com/office/drawing/2014/main" id="{4813C4C3-3A9E-CC40-BE41-7D708914BCB9}"/>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0EDF9E7E-D341-8C40-B1F3-8FF151126CF7}"/>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03500FAB-47FC-1140-8900-4F585E977DB0}"/>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00B27DF9-B5EA-D54B-A637-33546B59C972}"/>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32EEAC8C-48CB-A440-8AD1-6EEE9C54384D}"/>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CD0B238-F9FC-164E-8204-1CBDEDB63282}"/>
              </a:ext>
            </a:extLst>
          </p:cNvPr>
          <p:cNvSpPr/>
          <p:nvPr userDrawn="1"/>
        </p:nvSpPr>
        <p:spPr>
          <a:xfrm>
            <a:off x="0" y="-3782"/>
            <a:ext cx="12192000" cy="766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7107C8EB-2DB9-6748-BF91-3A87C9D91831}"/>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BF69179C-94ED-964F-9BA6-1E40F67C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6" name="Picture 15">
            <a:extLst>
              <a:ext uri="{FF2B5EF4-FFF2-40B4-BE49-F238E27FC236}">
                <a16:creationId xmlns:a16="http://schemas.microsoft.com/office/drawing/2014/main" id="{5C05AAD8-06BE-984F-94C8-53D1B12C29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59322326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t>12/12/2023</a:t>
            </a:fld>
            <a:endParaRPr lang="en-US"/>
          </a:p>
        </p:txBody>
      </p:sp>
      <p:sp>
        <p:nvSpPr>
          <p:cNvPr id="5" name="Footer Placeholder 4"/>
          <p:cNvSpPr>
            <a:spLocks noGrp="1"/>
          </p:cNvSpPr>
          <p:nvPr>
            <p:ph type="ftr" sz="quarter" idx="11"/>
          </p:nvPr>
        </p:nvSpPr>
        <p:spPr/>
        <p:txBody>
          <a:bodyPr/>
          <a:lstStyle/>
          <a:p>
            <a:r>
              <a:rPr lang="en-US"/>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a:p>
        </p:txBody>
      </p:sp>
      <p:sp>
        <p:nvSpPr>
          <p:cNvPr id="7" name="Rectangle 6">
            <a:extLst>
              <a:ext uri="{FF2B5EF4-FFF2-40B4-BE49-F238E27FC236}">
                <a16:creationId xmlns:a16="http://schemas.microsoft.com/office/drawing/2014/main" id="{3E03FAA4-7805-FC47-8A15-A43B7AC40FB5}"/>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D7F0DB81-57CE-D84A-AD49-E10CA2D06FCC}"/>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D78ED55-6AF1-D740-870F-DF5418616433}"/>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76439969-29BC-A34A-B911-95A05B7D5E29}"/>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5981DB2A-3D76-234E-B7EB-8F37BC9876E5}"/>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C83CEDB2-EAEE-9442-B7A6-8579C9CF5DDC}"/>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AD04A390-EDC7-2145-B62C-B8331CE447A0}"/>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DC00ADE8-2E4E-0F40-A213-5D076F0743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8DB0A269-61BB-0E4E-876F-B77E4E04A5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144250966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t>12/12/2023</a:t>
            </a:fld>
            <a:endParaRPr lang="en-US"/>
          </a:p>
        </p:txBody>
      </p:sp>
      <p:sp>
        <p:nvSpPr>
          <p:cNvPr id="5" name="Footer Placeholder 4"/>
          <p:cNvSpPr>
            <a:spLocks noGrp="1"/>
          </p:cNvSpPr>
          <p:nvPr>
            <p:ph type="ftr" sz="quarter" idx="11"/>
          </p:nvPr>
        </p:nvSpPr>
        <p:spPr/>
        <p:txBody>
          <a:bodyPr/>
          <a:lstStyle/>
          <a:p>
            <a:r>
              <a:rPr lang="en-US"/>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a:p>
        </p:txBody>
      </p:sp>
      <p:sp>
        <p:nvSpPr>
          <p:cNvPr id="7" name="Rectangle 6">
            <a:extLst>
              <a:ext uri="{FF2B5EF4-FFF2-40B4-BE49-F238E27FC236}">
                <a16:creationId xmlns:a16="http://schemas.microsoft.com/office/drawing/2014/main" id="{14A131F5-829A-A54D-BD48-DF262901B9A5}"/>
              </a:ext>
            </a:extLst>
          </p:cNvPr>
          <p:cNvSpPr/>
          <p:nvPr userDrawn="1"/>
        </p:nvSpPr>
        <p:spPr>
          <a:xfrm rot="5400000">
            <a:off x="-292291" y="1923288"/>
            <a:ext cx="1097280" cy="853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455B1BF8-6970-D74B-8F8A-865190451566}"/>
              </a:ext>
            </a:extLst>
          </p:cNvPr>
          <p:cNvSpPr/>
          <p:nvPr userDrawn="1"/>
        </p:nvSpPr>
        <p:spPr>
          <a:xfrm rot="5400000">
            <a:off x="-1158106" y="5166544"/>
            <a:ext cx="2828594" cy="8502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9FFC090-F313-164A-9840-6B42DDDCD950}"/>
              </a:ext>
            </a:extLst>
          </p:cNvPr>
          <p:cNvSpPr/>
          <p:nvPr userDrawn="1"/>
        </p:nvSpPr>
        <p:spPr>
          <a:xfrm rot="5400000">
            <a:off x="-292608" y="734568"/>
            <a:ext cx="1097280" cy="853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B3374B9-5E53-0A44-905C-9DC6024EA874}"/>
              </a:ext>
            </a:extLst>
          </p:cNvPr>
          <p:cNvSpPr/>
          <p:nvPr userDrawn="1"/>
        </p:nvSpPr>
        <p:spPr>
          <a:xfrm rot="5400000">
            <a:off x="-292291" y="3112008"/>
            <a:ext cx="1097280" cy="853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2F003E6-DA50-7645-9F80-6529A1CF9860}"/>
              </a:ext>
            </a:extLst>
          </p:cNvPr>
          <p:cNvSpPr/>
          <p:nvPr userDrawn="1"/>
        </p:nvSpPr>
        <p:spPr>
          <a:xfrm rot="5400000">
            <a:off x="8257033" y="2923034"/>
            <a:ext cx="6857999" cy="1011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83DE4211-A66B-6547-89F8-2DE968AE9AA0}"/>
              </a:ext>
            </a:extLst>
          </p:cNvPr>
          <p:cNvCxnSpPr/>
          <p:nvPr userDrawn="1"/>
        </p:nvCxnSpPr>
        <p:spPr>
          <a:xfrm rot="5400000">
            <a:off x="7751063" y="3429001"/>
            <a:ext cx="6858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Content Placeholder 3">
            <a:extLst>
              <a:ext uri="{FF2B5EF4-FFF2-40B4-BE49-F238E27FC236}">
                <a16:creationId xmlns:a16="http://schemas.microsoft.com/office/drawing/2014/main" id="{71AC577C-412B-3B4F-804D-3EB64A68D6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273551" y="1434353"/>
            <a:ext cx="2743200" cy="484093"/>
          </a:xfrm>
          <a:prstGeom prst="rect">
            <a:avLst/>
          </a:prstGeom>
        </p:spPr>
      </p:pic>
      <p:pic>
        <p:nvPicPr>
          <p:cNvPr id="14" name="Picture 13">
            <a:extLst>
              <a:ext uri="{FF2B5EF4-FFF2-40B4-BE49-F238E27FC236}">
                <a16:creationId xmlns:a16="http://schemas.microsoft.com/office/drawing/2014/main" id="{06CE090A-FCA0-C842-82F3-CB6CF97D4C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10735361" y="5255837"/>
            <a:ext cx="1901342" cy="760536"/>
          </a:xfrm>
          <a:prstGeom prst="rect">
            <a:avLst/>
          </a:prstGeom>
        </p:spPr>
      </p:pic>
    </p:spTree>
    <p:extLst>
      <p:ext uri="{BB962C8B-B14F-4D97-AF65-F5344CB8AC3E}">
        <p14:creationId xmlns:p14="http://schemas.microsoft.com/office/powerpoint/2010/main" val="110282887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Green 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D71C2-EA33-7D46-919D-39A74CF7B2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4203700"/>
          </a:xfrm>
          <a:prstGeom prst="rect">
            <a:avLst/>
          </a:prstGeom>
        </p:spPr>
      </p:pic>
      <p:cxnSp>
        <p:nvCxnSpPr>
          <p:cNvPr id="11" name="Straight Connector 10">
            <a:extLst>
              <a:ext uri="{FF2B5EF4-FFF2-40B4-BE49-F238E27FC236}">
                <a16:creationId xmlns:a16="http://schemas.microsoft.com/office/drawing/2014/main" id="{64A1BAA4-D859-BB4E-8B6A-577FF1AC7694}"/>
              </a:ext>
            </a:extLst>
          </p:cNvPr>
          <p:cNvCxnSpPr/>
          <p:nvPr userDrawn="1"/>
        </p:nvCxnSpPr>
        <p:spPr>
          <a:xfrm>
            <a:off x="0" y="4201028"/>
            <a:ext cx="12192000" cy="0"/>
          </a:xfrm>
          <a:prstGeom prst="line">
            <a:avLst/>
          </a:prstGeom>
          <a:ln w="6350" cmpd="sng">
            <a:solidFill>
              <a:srgbClr val="00562F"/>
            </a:solidFill>
          </a:ln>
          <a:effectLst>
            <a:outerShdw blurRad="4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C55DA38-9CB1-6845-912B-A11EB1DCE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1357" y="6193726"/>
            <a:ext cx="3657600" cy="363072"/>
          </a:xfrm>
          <a:prstGeom prst="rect">
            <a:avLst/>
          </a:prstGeom>
        </p:spPr>
      </p:pic>
    </p:spTree>
    <p:extLst>
      <p:ext uri="{BB962C8B-B14F-4D97-AF65-F5344CB8AC3E}">
        <p14:creationId xmlns:p14="http://schemas.microsoft.com/office/powerpoint/2010/main" val="8622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2928" userDrawn="1">
          <p15:clr>
            <a:srgbClr val="FBAE40"/>
          </p15:clr>
        </p15:guide>
        <p15:guide id="6" orient="horz" pos="4128" userDrawn="1">
          <p15:clr>
            <a:srgbClr val="FBAE40"/>
          </p15:clr>
        </p15:guide>
        <p15:guide id="7" pos="7424" userDrawn="1">
          <p15:clr>
            <a:srgbClr val="FBAE40"/>
          </p15:clr>
        </p15:guide>
        <p15:guide id="8" orient="horz" pos="36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AF1E66-C84E-D243-8B78-7EFB0B589FF7}" type="datetime1">
              <a:rPr lang="en-US" smtClean="0"/>
              <a:pPr/>
              <a:t>12/12/2023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Tree>
    <p:extLst>
      <p:ext uri="{BB962C8B-B14F-4D97-AF65-F5344CB8AC3E}">
        <p14:creationId xmlns:p14="http://schemas.microsoft.com/office/powerpoint/2010/main" val="2180070675"/>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pPr/>
              <a:t>12/12/2023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332B7965-1716-4140-A980-B5821B758F61}"/>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8" name="Rectangle 7">
            <a:extLst>
              <a:ext uri="{FF2B5EF4-FFF2-40B4-BE49-F238E27FC236}">
                <a16:creationId xmlns:a16="http://schemas.microsoft.com/office/drawing/2014/main" id="{1D29A61A-6A43-B241-99C3-61204DCDDBD3}"/>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9" name="Rectangle 8">
            <a:extLst>
              <a:ext uri="{FF2B5EF4-FFF2-40B4-BE49-F238E27FC236}">
                <a16:creationId xmlns:a16="http://schemas.microsoft.com/office/drawing/2014/main" id="{8F8580A9-888C-4347-9223-7B00906023CE}"/>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0" name="Rectangle 9">
            <a:extLst>
              <a:ext uri="{FF2B5EF4-FFF2-40B4-BE49-F238E27FC236}">
                <a16:creationId xmlns:a16="http://schemas.microsoft.com/office/drawing/2014/main" id="{67BD73D7-20B5-614C-B090-92191F799582}"/>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1" name="Rectangle 10">
            <a:extLst>
              <a:ext uri="{FF2B5EF4-FFF2-40B4-BE49-F238E27FC236}">
                <a16:creationId xmlns:a16="http://schemas.microsoft.com/office/drawing/2014/main" id="{2F3361BE-AC85-6842-98E3-C1EA7FE48493}"/>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9B43218E-826E-AB4C-96A5-B1DA2AD30237}"/>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192E174-F542-1E43-AC53-DA08F5953399}"/>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A5402EE4-3ECD-304F-9CE5-ED89F2F608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7D3F681D-BEFF-8344-B839-13FDB9AF68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95914952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58EA7-9FB1-454A-A8E3-2247C9C0CE64}" type="datetime1">
              <a:rPr lang="en-US" smtClean="0"/>
              <a:t>12/12/2023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F4AB4FA6-5378-CA46-900B-D75E745C7EB0}"/>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7974C6E9-24D2-C94A-9F58-F1916EC27054}"/>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3BD1851-98C4-1948-8E0A-93CBC0F3632A}"/>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3253DF9-F0AB-FB42-9CC8-E5B532BB53B4}"/>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a:extLst>
              <a:ext uri="{FF2B5EF4-FFF2-40B4-BE49-F238E27FC236}">
                <a16:creationId xmlns:a16="http://schemas.microsoft.com/office/drawing/2014/main" id="{A94C1627-4F02-7A46-81EF-60B98874D6FE}"/>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BFA3EDC-517E-2340-A903-3D61B346C28B}"/>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E6914E1C-4C23-164A-AD5B-EEA3B84CB1B9}"/>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10AB498F-BD35-AA48-A659-B2DAAC2DD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BCDA5F17-588F-B645-BCB1-537FC447D8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57247537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758EA7-9FB1-454A-A8E3-2247C9C0CE64}" type="datetime1">
              <a:rPr lang="en-US" smtClean="0"/>
              <a:t>12/12/2023</a:t>
            </a:fld>
            <a:endParaRPr lang="en-US" dirty="0"/>
          </a:p>
        </p:txBody>
      </p:sp>
      <p:sp>
        <p:nvSpPr>
          <p:cNvPr id="6" name="Footer Placeholder 5"/>
          <p:cNvSpPr>
            <a:spLocks noGrp="1"/>
          </p:cNvSpPr>
          <p:nvPr>
            <p:ph type="ftr" sz="quarter" idx="11"/>
          </p:nvPr>
        </p:nvSpPr>
        <p:spPr/>
        <p:txBody>
          <a:bodyPr/>
          <a:lstStyle/>
          <a:p>
            <a:r>
              <a:rPr lang="en-US" dirty="0"/>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dirty="0"/>
          </a:p>
        </p:txBody>
      </p:sp>
      <p:sp>
        <p:nvSpPr>
          <p:cNvPr id="8" name="Rectangle 7">
            <a:extLst>
              <a:ext uri="{FF2B5EF4-FFF2-40B4-BE49-F238E27FC236}">
                <a16:creationId xmlns:a16="http://schemas.microsoft.com/office/drawing/2014/main" id="{7BA8A862-E205-9C44-A7B7-AC43F86E94B5}"/>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9C0AF6D3-164D-7D47-994B-BE08E7A94A97}"/>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1F25CF1D-CBBF-FC4C-82E6-1FFBAC5BFB69}"/>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63A1A4D1-7BCC-DE47-A6DA-75E760F40C44}"/>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A3F02D44-79C0-E740-B16D-4CF0D2CDB86F}"/>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475EB9E7-BA0C-8E4E-8A74-5625AC46FF0C}"/>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CE54C4B1-B1A1-5F43-9091-8E55CFFECDDA}"/>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F9B9EFAC-8538-5C4A-A4BE-0305676C45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6" name="Picture 15">
            <a:extLst>
              <a:ext uri="{FF2B5EF4-FFF2-40B4-BE49-F238E27FC236}">
                <a16:creationId xmlns:a16="http://schemas.microsoft.com/office/drawing/2014/main" id="{4D672FE6-2E5F-CA41-B03C-9E15184D7E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77214388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758EA7-9FB1-454A-A8E3-2247C9C0CE64}" type="datetime1">
              <a:rPr lang="en-US" smtClean="0"/>
              <a:t>12/12/2023</a:t>
            </a:fld>
            <a:endParaRPr lang="en-US" dirty="0"/>
          </a:p>
        </p:txBody>
      </p:sp>
      <p:sp>
        <p:nvSpPr>
          <p:cNvPr id="8" name="Footer Placeholder 7"/>
          <p:cNvSpPr>
            <a:spLocks noGrp="1"/>
          </p:cNvSpPr>
          <p:nvPr>
            <p:ph type="ftr" sz="quarter" idx="11"/>
          </p:nvPr>
        </p:nvSpPr>
        <p:spPr/>
        <p:txBody>
          <a:bodyPr/>
          <a:lstStyle/>
          <a:p>
            <a:r>
              <a:rPr lang="en-US" dirty="0"/>
              <a:t>tdi.dartmouth.edu</a:t>
            </a:r>
          </a:p>
        </p:txBody>
      </p:sp>
      <p:sp>
        <p:nvSpPr>
          <p:cNvPr id="9" name="Slide Number Placeholder 8"/>
          <p:cNvSpPr>
            <a:spLocks noGrp="1"/>
          </p:cNvSpPr>
          <p:nvPr>
            <p:ph type="sldNum" sz="quarter" idx="12"/>
          </p:nvPr>
        </p:nvSpPr>
        <p:spPr/>
        <p:txBody>
          <a:bodyPr/>
          <a:lstStyle/>
          <a:p>
            <a:fld id="{5F99EF57-41E5-C444-A4DB-51759876B068}" type="slidenum">
              <a:rPr lang="en-US" smtClean="0"/>
              <a:pPr/>
              <a:t>‹#›</a:t>
            </a:fld>
            <a:endParaRPr lang="en-US" dirty="0"/>
          </a:p>
        </p:txBody>
      </p:sp>
      <p:sp>
        <p:nvSpPr>
          <p:cNvPr id="10" name="Rectangle 9">
            <a:extLst>
              <a:ext uri="{FF2B5EF4-FFF2-40B4-BE49-F238E27FC236}">
                <a16:creationId xmlns:a16="http://schemas.microsoft.com/office/drawing/2014/main" id="{3BB08297-89DD-9741-92F9-1ED6B618B81D}"/>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E447FBB6-9254-D04C-9F7F-F30EB18C26C2}"/>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5E0E957D-BB7A-E847-AD75-745DFAB7723E}"/>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9F3FABCF-BD2F-9447-AB88-C7F535CB94D5}"/>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DAFC6AA8-9DE2-DE43-80B7-B89DDCFC46A8}"/>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05E1564-0861-DB43-9CEC-33EFC2FF8D68}"/>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Box 15">
            <a:extLst>
              <a:ext uri="{FF2B5EF4-FFF2-40B4-BE49-F238E27FC236}">
                <a16:creationId xmlns:a16="http://schemas.microsoft.com/office/drawing/2014/main" id="{698617D8-1838-CE40-B6DF-F8910AA1B283}"/>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7" name="Content Placeholder 3">
            <a:extLst>
              <a:ext uri="{FF2B5EF4-FFF2-40B4-BE49-F238E27FC236}">
                <a16:creationId xmlns:a16="http://schemas.microsoft.com/office/drawing/2014/main" id="{F241380B-D215-684F-AC32-305341C7D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8" name="Picture 17">
            <a:extLst>
              <a:ext uri="{FF2B5EF4-FFF2-40B4-BE49-F238E27FC236}">
                <a16:creationId xmlns:a16="http://schemas.microsoft.com/office/drawing/2014/main" id="{9EEBDC6D-DDCD-3645-9B43-F05693473D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18182744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758EA7-9FB1-454A-A8E3-2247C9C0CE64}" type="datetime1">
              <a:rPr lang="en-US" smtClean="0"/>
              <a:t>12/12/2023</a:t>
            </a:fld>
            <a:endParaRPr lang="en-US" dirty="0"/>
          </a:p>
        </p:txBody>
      </p:sp>
      <p:sp>
        <p:nvSpPr>
          <p:cNvPr id="4" name="Footer Placeholder 3"/>
          <p:cNvSpPr>
            <a:spLocks noGrp="1"/>
          </p:cNvSpPr>
          <p:nvPr>
            <p:ph type="ftr" sz="quarter" idx="11"/>
          </p:nvPr>
        </p:nvSpPr>
        <p:spPr/>
        <p:txBody>
          <a:bodyPr/>
          <a:lstStyle/>
          <a:p>
            <a:r>
              <a:rPr lang="en-US" dirty="0"/>
              <a:t>tdi.dartmouth.edu</a:t>
            </a:r>
          </a:p>
        </p:txBody>
      </p:sp>
      <p:sp>
        <p:nvSpPr>
          <p:cNvPr id="5" name="Slide Number Placeholder 4"/>
          <p:cNvSpPr>
            <a:spLocks noGrp="1"/>
          </p:cNvSpPr>
          <p:nvPr>
            <p:ph type="sldNum" sz="quarter" idx="12"/>
          </p:nvPr>
        </p:nvSpPr>
        <p:spPr/>
        <p:txBody>
          <a:bodyPr/>
          <a:lstStyle/>
          <a:p>
            <a:fld id="{5F99EF57-41E5-C444-A4DB-51759876B068}" type="slidenum">
              <a:rPr lang="en-US" smtClean="0"/>
              <a:pPr/>
              <a:t>‹#›</a:t>
            </a:fld>
            <a:endParaRPr lang="en-US" dirty="0"/>
          </a:p>
        </p:txBody>
      </p:sp>
      <p:sp>
        <p:nvSpPr>
          <p:cNvPr id="6" name="Rectangle 5">
            <a:extLst>
              <a:ext uri="{FF2B5EF4-FFF2-40B4-BE49-F238E27FC236}">
                <a16:creationId xmlns:a16="http://schemas.microsoft.com/office/drawing/2014/main" id="{BAA7E053-8234-B44A-86C9-8AAD0AFE250A}"/>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2EB4231C-56C0-9B40-942A-E54C101A580D}"/>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5B288946-4248-1849-8EAF-FDB8EA8658E8}"/>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52397E48-0174-A14E-AF0E-8E870107B82A}"/>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E9F3C23C-33C4-C44E-A42A-2314BE3D7D64}"/>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D89F343-4041-A44C-B3FF-874FCE369B8A}"/>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DF601E86-B6EC-804B-95B2-18AFE5988825}"/>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3" name="Content Placeholder 3">
            <a:extLst>
              <a:ext uri="{FF2B5EF4-FFF2-40B4-BE49-F238E27FC236}">
                <a16:creationId xmlns:a16="http://schemas.microsoft.com/office/drawing/2014/main" id="{FDE26820-41DB-C347-A6D1-05644E9C0B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4" name="Picture 13">
            <a:extLst>
              <a:ext uri="{FF2B5EF4-FFF2-40B4-BE49-F238E27FC236}">
                <a16:creationId xmlns:a16="http://schemas.microsoft.com/office/drawing/2014/main" id="{4F78D482-27A5-054F-B3DC-4D83C8DDD2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34970561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D58107-9992-F647-9810-E2D7BD4A6ACA}"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3980664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D393F-4C0C-8F45-9672-FE160CFCDFA3}" type="datetimeFigureOut">
              <a:rPr lang="en-US" smtClean="0"/>
              <a:t>12/12/2023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FCBB24-2BE7-464C-81C3-7FC35BCA38DF}" type="slidenum">
              <a:rPr lang="en-US" smtClean="0"/>
              <a:t>‹#›</a:t>
            </a:fld>
            <a:endParaRPr lang="en-US" dirty="0"/>
          </a:p>
        </p:txBody>
      </p:sp>
    </p:spTree>
    <p:extLst>
      <p:ext uri="{BB962C8B-B14F-4D97-AF65-F5344CB8AC3E}">
        <p14:creationId xmlns:p14="http://schemas.microsoft.com/office/powerpoint/2010/main" val="653983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AF1E66-C84E-D243-8B78-7EFB0B589FF7}" type="datetime1">
              <a:rPr lang="en-US" smtClean="0"/>
              <a:pPr/>
              <a:t>12/12/2023</a:t>
            </a:fld>
            <a:endParaRPr lang="en-US" dirty="0"/>
          </a:p>
        </p:txBody>
      </p:sp>
      <p:sp>
        <p:nvSpPr>
          <p:cNvPr id="6" name="Footer Placeholder 5"/>
          <p:cNvSpPr>
            <a:spLocks noGrp="1"/>
          </p:cNvSpPr>
          <p:nvPr>
            <p:ph type="ftr" sz="quarter" idx="11"/>
          </p:nvPr>
        </p:nvSpPr>
        <p:spPr/>
        <p:txBody>
          <a:bodyPr/>
          <a:lstStyle/>
          <a:p>
            <a:r>
              <a:rPr lang="en-US" dirty="0"/>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dirty="0"/>
          </a:p>
        </p:txBody>
      </p:sp>
    </p:spTree>
    <p:extLst>
      <p:ext uri="{BB962C8B-B14F-4D97-AF65-F5344CB8AC3E}">
        <p14:creationId xmlns:p14="http://schemas.microsoft.com/office/powerpoint/2010/main" val="3772052340"/>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758EA7-9FB1-454A-A8E3-2247C9C0CE64}" type="datetime1">
              <a:rPr lang="en-US" smtClean="0"/>
              <a:t>12/12/2023</a:t>
            </a:fld>
            <a:endParaRPr lang="en-US" dirty="0"/>
          </a:p>
        </p:txBody>
      </p:sp>
      <p:sp>
        <p:nvSpPr>
          <p:cNvPr id="6" name="Footer Placeholder 5"/>
          <p:cNvSpPr>
            <a:spLocks noGrp="1"/>
          </p:cNvSpPr>
          <p:nvPr>
            <p:ph type="ftr" sz="quarter" idx="11"/>
          </p:nvPr>
        </p:nvSpPr>
        <p:spPr/>
        <p:txBody>
          <a:bodyPr/>
          <a:lstStyle/>
          <a:p>
            <a:r>
              <a:rPr lang="en-US" dirty="0"/>
              <a:t>tdi.dartmouth.edu</a:t>
            </a:r>
          </a:p>
        </p:txBody>
      </p:sp>
      <p:sp>
        <p:nvSpPr>
          <p:cNvPr id="7" name="Slide Number Placeholder 6"/>
          <p:cNvSpPr>
            <a:spLocks noGrp="1"/>
          </p:cNvSpPr>
          <p:nvPr>
            <p:ph type="sldNum" sz="quarter" idx="12"/>
          </p:nvPr>
        </p:nvSpPr>
        <p:spPr/>
        <p:txBody>
          <a:bodyPr/>
          <a:lstStyle/>
          <a:p>
            <a:fld id="{5F99EF57-41E5-C444-A4DB-51759876B068}" type="slidenum">
              <a:rPr lang="en-US" smtClean="0"/>
              <a:pPr/>
              <a:t>‹#›</a:t>
            </a:fld>
            <a:endParaRPr lang="en-US" dirty="0"/>
          </a:p>
        </p:txBody>
      </p:sp>
      <p:sp>
        <p:nvSpPr>
          <p:cNvPr id="8" name="Rectangle 7">
            <a:extLst>
              <a:ext uri="{FF2B5EF4-FFF2-40B4-BE49-F238E27FC236}">
                <a16:creationId xmlns:a16="http://schemas.microsoft.com/office/drawing/2014/main" id="{4813C4C3-3A9E-CC40-BE41-7D708914BCB9}"/>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EDF9E7E-D341-8C40-B1F3-8FF151126CF7}"/>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3500FAB-47FC-1140-8900-4F585E977DB0}"/>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00B27DF9-B5EA-D54B-A637-33546B59C972}"/>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32EEAC8C-48CB-A440-8AD1-6EEE9C54384D}"/>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CD0B238-F9FC-164E-8204-1CBDEDB63282}"/>
              </a:ext>
            </a:extLst>
          </p:cNvPr>
          <p:cNvSpPr/>
          <p:nvPr userDrawn="1"/>
        </p:nvSpPr>
        <p:spPr>
          <a:xfrm>
            <a:off x="0" y="-3782"/>
            <a:ext cx="12192000" cy="766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7107C8EB-2DB9-6748-BF91-3A87C9D91831}"/>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BF69179C-94ED-964F-9BA6-1E40F67C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6" name="Picture 15">
            <a:extLst>
              <a:ext uri="{FF2B5EF4-FFF2-40B4-BE49-F238E27FC236}">
                <a16:creationId xmlns:a16="http://schemas.microsoft.com/office/drawing/2014/main" id="{5C05AAD8-06BE-984F-94C8-53D1B12C2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279102867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t>12/12/2023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3E03FAA4-7805-FC47-8A15-A43B7AC40FB5}"/>
              </a:ext>
            </a:extLst>
          </p:cNvPr>
          <p:cNvSpPr/>
          <p:nvPr userDrawn="1"/>
        </p:nvSpPr>
        <p:spPr>
          <a:xfrm>
            <a:off x="1889760" y="6629400"/>
            <a:ext cx="146304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7F0DB81-57CE-D84A-AD49-E10CA2D06FCC}"/>
              </a:ext>
            </a:extLst>
          </p:cNvPr>
          <p:cNvSpPr/>
          <p:nvPr userDrawn="1"/>
        </p:nvSpPr>
        <p:spPr>
          <a:xfrm>
            <a:off x="5059680" y="6629400"/>
            <a:ext cx="682752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BD78ED55-6AF1-D740-870F-DF5418616433}"/>
              </a:ext>
            </a:extLst>
          </p:cNvPr>
          <p:cNvSpPr/>
          <p:nvPr userDrawn="1"/>
        </p:nvSpPr>
        <p:spPr>
          <a:xfrm>
            <a:off x="304800" y="6629400"/>
            <a:ext cx="146304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76439969-29BC-A34A-B911-95A05B7D5E29}"/>
              </a:ext>
            </a:extLst>
          </p:cNvPr>
          <p:cNvSpPr/>
          <p:nvPr userDrawn="1"/>
        </p:nvSpPr>
        <p:spPr>
          <a:xfrm>
            <a:off x="3474720" y="6629400"/>
            <a:ext cx="146304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a:extLst>
              <a:ext uri="{FF2B5EF4-FFF2-40B4-BE49-F238E27FC236}">
                <a16:creationId xmlns:a16="http://schemas.microsoft.com/office/drawing/2014/main" id="{5981DB2A-3D76-234E-B7EB-8F37BC9876E5}"/>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C83CEDB2-EAEE-9442-B7A6-8579C9CF5DDC}"/>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AD04A390-EDC7-2145-B62C-B8331CE447A0}"/>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14" name="Content Placeholder 3">
            <a:extLst>
              <a:ext uri="{FF2B5EF4-FFF2-40B4-BE49-F238E27FC236}">
                <a16:creationId xmlns:a16="http://schemas.microsoft.com/office/drawing/2014/main" id="{DC00ADE8-2E4E-0F40-A213-5D076F0743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228601"/>
            <a:ext cx="3657600" cy="363070"/>
          </a:xfrm>
          <a:prstGeom prst="rect">
            <a:avLst/>
          </a:prstGeom>
        </p:spPr>
      </p:pic>
      <p:pic>
        <p:nvPicPr>
          <p:cNvPr id="15" name="Picture 14">
            <a:extLst>
              <a:ext uri="{FF2B5EF4-FFF2-40B4-BE49-F238E27FC236}">
                <a16:creationId xmlns:a16="http://schemas.microsoft.com/office/drawing/2014/main" id="{8DB0A269-61BB-0E4E-876F-B77E4E04A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9737" y="94824"/>
            <a:ext cx="2535123" cy="570402"/>
          </a:xfrm>
          <a:prstGeom prst="rect">
            <a:avLst/>
          </a:prstGeom>
        </p:spPr>
      </p:pic>
    </p:spTree>
    <p:extLst>
      <p:ext uri="{BB962C8B-B14F-4D97-AF65-F5344CB8AC3E}">
        <p14:creationId xmlns:p14="http://schemas.microsoft.com/office/powerpoint/2010/main" val="89444456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58EA7-9FB1-454A-A8E3-2247C9C0CE64}" type="datetime1">
              <a:rPr lang="en-US" smtClean="0"/>
              <a:t>12/12/2023</a:t>
            </a:fld>
            <a:endParaRPr lang="en-US" dirty="0"/>
          </a:p>
        </p:txBody>
      </p:sp>
      <p:sp>
        <p:nvSpPr>
          <p:cNvPr id="5" name="Footer Placeholder 4"/>
          <p:cNvSpPr>
            <a:spLocks noGrp="1"/>
          </p:cNvSpPr>
          <p:nvPr>
            <p:ph type="ftr" sz="quarter" idx="11"/>
          </p:nvPr>
        </p:nvSpPr>
        <p:spPr/>
        <p:txBody>
          <a:bodyPr/>
          <a:lstStyle/>
          <a:p>
            <a:r>
              <a:rPr lang="en-US" dirty="0"/>
              <a:t>tdi.dartmouth.edu</a:t>
            </a:r>
          </a:p>
        </p:txBody>
      </p:sp>
      <p:sp>
        <p:nvSpPr>
          <p:cNvPr id="6" name="Slide Number Placeholder 5"/>
          <p:cNvSpPr>
            <a:spLocks noGrp="1"/>
          </p:cNvSpPr>
          <p:nvPr>
            <p:ph type="sldNum" sz="quarter" idx="12"/>
          </p:nvPr>
        </p:nvSpPr>
        <p:spPr/>
        <p:txBody>
          <a:bodyPr/>
          <a:lstStyle/>
          <a:p>
            <a:fld id="{5F99EF57-41E5-C444-A4DB-51759876B068}" type="slidenum">
              <a:rPr lang="en-US" smtClean="0"/>
              <a:pPr/>
              <a:t>‹#›</a:t>
            </a:fld>
            <a:endParaRPr lang="en-US" dirty="0"/>
          </a:p>
        </p:txBody>
      </p:sp>
      <p:sp>
        <p:nvSpPr>
          <p:cNvPr id="7" name="Rectangle 6">
            <a:extLst>
              <a:ext uri="{FF2B5EF4-FFF2-40B4-BE49-F238E27FC236}">
                <a16:creationId xmlns:a16="http://schemas.microsoft.com/office/drawing/2014/main" id="{14A131F5-829A-A54D-BD48-DF262901B9A5}"/>
              </a:ext>
            </a:extLst>
          </p:cNvPr>
          <p:cNvSpPr/>
          <p:nvPr userDrawn="1"/>
        </p:nvSpPr>
        <p:spPr>
          <a:xfrm rot="5400000">
            <a:off x="-292291" y="1923288"/>
            <a:ext cx="1097280" cy="853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455B1BF8-6970-D74B-8F8A-865190451566}"/>
              </a:ext>
            </a:extLst>
          </p:cNvPr>
          <p:cNvSpPr/>
          <p:nvPr userDrawn="1"/>
        </p:nvSpPr>
        <p:spPr>
          <a:xfrm rot="5400000">
            <a:off x="-1158106" y="5166544"/>
            <a:ext cx="2828594" cy="8502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F9FFC090-F313-164A-9840-6B42DDDCD950}"/>
              </a:ext>
            </a:extLst>
          </p:cNvPr>
          <p:cNvSpPr/>
          <p:nvPr userDrawn="1"/>
        </p:nvSpPr>
        <p:spPr>
          <a:xfrm rot="5400000">
            <a:off x="-292608" y="734568"/>
            <a:ext cx="1097280" cy="853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5B3374B9-5E53-0A44-905C-9DC6024EA874}"/>
              </a:ext>
            </a:extLst>
          </p:cNvPr>
          <p:cNvSpPr/>
          <p:nvPr userDrawn="1"/>
        </p:nvSpPr>
        <p:spPr>
          <a:xfrm rot="5400000">
            <a:off x="-292291" y="3112008"/>
            <a:ext cx="1097280" cy="853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82F003E6-DA50-7645-9F80-6529A1CF9860}"/>
              </a:ext>
            </a:extLst>
          </p:cNvPr>
          <p:cNvSpPr/>
          <p:nvPr userDrawn="1"/>
        </p:nvSpPr>
        <p:spPr>
          <a:xfrm rot="5400000">
            <a:off x="8257033" y="2923034"/>
            <a:ext cx="6857999" cy="1011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83DE4211-A66B-6547-89F8-2DE968AE9AA0}"/>
              </a:ext>
            </a:extLst>
          </p:cNvPr>
          <p:cNvCxnSpPr/>
          <p:nvPr userDrawn="1"/>
        </p:nvCxnSpPr>
        <p:spPr>
          <a:xfrm rot="5400000">
            <a:off x="7751063" y="3429001"/>
            <a:ext cx="6858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3" name="Content Placeholder 3">
            <a:extLst>
              <a:ext uri="{FF2B5EF4-FFF2-40B4-BE49-F238E27FC236}">
                <a16:creationId xmlns:a16="http://schemas.microsoft.com/office/drawing/2014/main" id="{71AC577C-412B-3B4F-804D-3EB64A68D6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273551" y="1434353"/>
            <a:ext cx="2743200" cy="484093"/>
          </a:xfrm>
          <a:prstGeom prst="rect">
            <a:avLst/>
          </a:prstGeom>
        </p:spPr>
      </p:pic>
      <p:pic>
        <p:nvPicPr>
          <p:cNvPr id="14" name="Picture 13">
            <a:extLst>
              <a:ext uri="{FF2B5EF4-FFF2-40B4-BE49-F238E27FC236}">
                <a16:creationId xmlns:a16="http://schemas.microsoft.com/office/drawing/2014/main" id="{06CE090A-FCA0-C842-82F3-CB6CF97D4C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735361" y="5255837"/>
            <a:ext cx="1901342" cy="760536"/>
          </a:xfrm>
          <a:prstGeom prst="rect">
            <a:avLst/>
          </a:prstGeom>
        </p:spPr>
      </p:pic>
    </p:spTree>
    <p:extLst>
      <p:ext uri="{BB962C8B-B14F-4D97-AF65-F5344CB8AC3E}">
        <p14:creationId xmlns:p14="http://schemas.microsoft.com/office/powerpoint/2010/main" val="39161798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Green 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D71C2-EA33-7D46-919D-39A74CF7B2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4203700"/>
          </a:xfrm>
          <a:prstGeom prst="rect">
            <a:avLst/>
          </a:prstGeom>
        </p:spPr>
      </p:pic>
      <p:cxnSp>
        <p:nvCxnSpPr>
          <p:cNvPr id="11" name="Straight Connector 10">
            <a:extLst>
              <a:ext uri="{FF2B5EF4-FFF2-40B4-BE49-F238E27FC236}">
                <a16:creationId xmlns:a16="http://schemas.microsoft.com/office/drawing/2014/main" id="{64A1BAA4-D859-BB4E-8B6A-577FF1AC7694}"/>
              </a:ext>
            </a:extLst>
          </p:cNvPr>
          <p:cNvCxnSpPr/>
          <p:nvPr userDrawn="1"/>
        </p:nvCxnSpPr>
        <p:spPr>
          <a:xfrm>
            <a:off x="0" y="4201028"/>
            <a:ext cx="12192000" cy="0"/>
          </a:xfrm>
          <a:prstGeom prst="line">
            <a:avLst/>
          </a:prstGeom>
          <a:ln w="6350" cmpd="sng">
            <a:solidFill>
              <a:srgbClr val="00562F"/>
            </a:solidFill>
          </a:ln>
          <a:effectLst>
            <a:outerShdw blurRad="4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C55DA38-9CB1-6845-912B-A11EB1DCE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1357" y="6193726"/>
            <a:ext cx="3657600" cy="363072"/>
          </a:xfrm>
          <a:prstGeom prst="rect">
            <a:avLst/>
          </a:prstGeom>
        </p:spPr>
      </p:pic>
    </p:spTree>
    <p:extLst>
      <p:ext uri="{BB962C8B-B14F-4D97-AF65-F5344CB8AC3E}">
        <p14:creationId xmlns:p14="http://schemas.microsoft.com/office/powerpoint/2010/main" val="4294300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2928">
          <p15:clr>
            <a:srgbClr val="FBAE40"/>
          </p15:clr>
        </p15:guide>
        <p15:guide id="6" orient="horz" pos="4128">
          <p15:clr>
            <a:srgbClr val="FBAE40"/>
          </p15:clr>
        </p15:guide>
        <p15:guide id="7" pos="7424">
          <p15:clr>
            <a:srgbClr val="FBAE40"/>
          </p15:clr>
        </p15:guide>
        <p15:guide id="8" orient="horz" pos="36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Green 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D71C2-EA33-7D46-919D-39A74CF7B21C}"/>
              </a:ext>
            </a:extLst>
          </p:cNvPr>
          <p:cNvPicPr>
            <a:picLocks noChangeAspect="1"/>
          </p:cNvPicPr>
          <p:nvPr userDrawn="1"/>
        </p:nvPicPr>
        <p:blipFill rotWithShape="1">
          <a:blip r:embed="rId2"/>
          <a:srcRect t="9756" b="13272"/>
          <a:stretch/>
        </p:blipFill>
        <p:spPr>
          <a:xfrm>
            <a:off x="152400" y="0"/>
            <a:ext cx="11887200" cy="4206240"/>
          </a:xfrm>
          <a:prstGeom prst="rect">
            <a:avLst/>
          </a:prstGeom>
        </p:spPr>
      </p:pic>
      <p:cxnSp>
        <p:nvCxnSpPr>
          <p:cNvPr id="11" name="Straight Connector 10">
            <a:extLst>
              <a:ext uri="{FF2B5EF4-FFF2-40B4-BE49-F238E27FC236}">
                <a16:creationId xmlns:a16="http://schemas.microsoft.com/office/drawing/2014/main" id="{64A1BAA4-D859-BB4E-8B6A-577FF1AC7694}"/>
              </a:ext>
            </a:extLst>
          </p:cNvPr>
          <p:cNvCxnSpPr/>
          <p:nvPr userDrawn="1"/>
        </p:nvCxnSpPr>
        <p:spPr>
          <a:xfrm>
            <a:off x="0" y="4201028"/>
            <a:ext cx="12192000" cy="0"/>
          </a:xfrm>
          <a:prstGeom prst="line">
            <a:avLst/>
          </a:prstGeom>
          <a:ln w="6350" cmpd="sng">
            <a:solidFill>
              <a:srgbClr val="00562F"/>
            </a:solidFill>
          </a:ln>
          <a:effectLst>
            <a:outerShdw blurRad="4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9F47695-D7B3-42DB-88E3-48689DCAA4B7}"/>
              </a:ext>
            </a:extLst>
          </p:cNvPr>
          <p:cNvPicPr>
            <a:picLocks noChangeAspect="1"/>
          </p:cNvPicPr>
          <p:nvPr userDrawn="1"/>
        </p:nvPicPr>
        <p:blipFill>
          <a:blip r:embed="rId3"/>
          <a:stretch>
            <a:fillRect/>
          </a:stretch>
        </p:blipFill>
        <p:spPr>
          <a:xfrm>
            <a:off x="8982927" y="6190489"/>
            <a:ext cx="2763520" cy="365760"/>
          </a:xfrm>
          <a:prstGeom prst="rect">
            <a:avLst/>
          </a:prstGeom>
        </p:spPr>
      </p:pic>
    </p:spTree>
    <p:extLst>
      <p:ext uri="{BB962C8B-B14F-4D97-AF65-F5344CB8AC3E}">
        <p14:creationId xmlns:p14="http://schemas.microsoft.com/office/powerpoint/2010/main" val="1960715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2928">
          <p15:clr>
            <a:srgbClr val="FBAE40"/>
          </p15:clr>
        </p15:guide>
        <p15:guide id="6" orient="horz" pos="4128">
          <p15:clr>
            <a:srgbClr val="FBAE40"/>
          </p15:clr>
        </p15:guide>
        <p15:guide id="7" pos="7392">
          <p15:clr>
            <a:srgbClr val="FBAE40"/>
          </p15:clr>
        </p15:guide>
        <p15:guide id="8" orient="horz" pos="36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219200"/>
            <a:ext cx="11274552" cy="838201"/>
          </a:xfrm>
        </p:spPr>
        <p:txBody>
          <a:bodyPr/>
          <a:lstStyle>
            <a:lvl1pPr>
              <a:defRPr b="0" i="0">
                <a:latin typeface="National 2 Medium" panose="020B0504030502020203" pitchFamily="34" charset="77"/>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199" y="2305016"/>
            <a:ext cx="11274552" cy="3829084"/>
          </a:xfrm>
        </p:spPr>
        <p:txBody>
          <a:bodyPr/>
          <a:lstStyle>
            <a:lvl1pPr>
              <a:defRPr>
                <a:latin typeface="National 2" panose="020B0504030502020203" pitchFamily="34" charset="77"/>
              </a:defRPr>
            </a:lvl1pPr>
            <a:lvl2pPr>
              <a:defRPr>
                <a:latin typeface="National 2" panose="020B0504030502020203" pitchFamily="34" charset="77"/>
              </a:defRPr>
            </a:lvl2pPr>
            <a:lvl3pPr>
              <a:defRPr>
                <a:latin typeface="National 2" panose="020B0504030502020203" pitchFamily="34" charset="77"/>
              </a:defRPr>
            </a:lvl3pPr>
            <a:lvl4pPr>
              <a:defRPr>
                <a:latin typeface="National 2" panose="020B0504030502020203" pitchFamily="34" charset="77"/>
              </a:defRPr>
            </a:lvl4pPr>
            <a:lvl5pPr>
              <a:defRPr>
                <a:latin typeface="National 2" panose="020B050403050202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199" y="6358491"/>
            <a:ext cx="2844800" cy="261610"/>
          </a:xfrm>
        </p:spPr>
        <p:txBody>
          <a:bodyPr>
            <a:spAutoFit/>
          </a:bodyPr>
          <a:lstStyle>
            <a:lvl1pPr>
              <a:defRPr sz="1100">
                <a:solidFill>
                  <a:schemeClr val="bg1">
                    <a:lumMod val="50000"/>
                  </a:schemeClr>
                </a:solidFill>
                <a:latin typeface="National 2" panose="020B0504030502020203" pitchFamily="34" charset="77"/>
              </a:defRPr>
            </a:lvl1pPr>
          </a:lstStyle>
          <a:p>
            <a:fld id="{7F72220A-1004-E84E-9753-CDFC8B6DF4FE}" type="datetime1">
              <a:rPr lang="en-US" smtClean="0"/>
              <a:t>12/12/2023</a:t>
            </a:fld>
            <a:endParaRPr lang="en-US" dirty="0"/>
          </a:p>
        </p:txBody>
      </p:sp>
      <p:sp>
        <p:nvSpPr>
          <p:cNvPr id="5" name="Footer Placeholder 4"/>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latin typeface="National 2" panose="020B0504030502020203" pitchFamily="34" charset="77"/>
              </a:defRPr>
            </a:lvl1pPr>
          </a:lstStyle>
          <a:p>
            <a:r>
              <a:rPr lang="en-US"/>
              <a:t>tdi.dartmouth.edu</a:t>
            </a:r>
            <a:endParaRPr lang="en-US" dirty="0"/>
          </a:p>
        </p:txBody>
      </p:sp>
      <p:sp>
        <p:nvSpPr>
          <p:cNvPr id="6" name="Slide Number Placeholder 5"/>
          <p:cNvSpPr>
            <a:spLocks noGrp="1"/>
          </p:cNvSpPr>
          <p:nvPr>
            <p:ph type="sldNum" sz="quarter" idx="12"/>
          </p:nvPr>
        </p:nvSpPr>
        <p:spPr>
          <a:xfrm>
            <a:off x="8886951" y="6358491"/>
            <a:ext cx="2844800" cy="261610"/>
          </a:xfrm>
        </p:spPr>
        <p:txBody>
          <a:bodyPr>
            <a:spAutoFit/>
          </a:bodyPr>
          <a:lstStyle>
            <a:lvl1pPr>
              <a:defRPr sz="1100">
                <a:solidFill>
                  <a:schemeClr val="bg1">
                    <a:lumMod val="50000"/>
                  </a:schemeClr>
                </a:solidFill>
                <a:latin typeface="National 2" panose="020B0504030502020203" pitchFamily="34" charset="77"/>
              </a:defRPr>
            </a:lvl1pPr>
          </a:lstStyle>
          <a:p>
            <a:fld id="{5F99EF57-41E5-C444-A4DB-51759876B068}" type="slidenum">
              <a:rPr lang="en-US" smtClean="0"/>
              <a:pPr/>
              <a:t>‹#›</a:t>
            </a:fld>
            <a:endParaRPr lang="en-US" dirty="0"/>
          </a:p>
        </p:txBody>
      </p:sp>
      <p:sp>
        <p:nvSpPr>
          <p:cNvPr id="15" name="Rectangle 14">
            <a:extLst>
              <a:ext uri="{FF2B5EF4-FFF2-40B4-BE49-F238E27FC236}">
                <a16:creationId xmlns:a16="http://schemas.microsoft.com/office/drawing/2014/main" id="{CF9B553B-08C7-3E41-9C87-E3F4CAE135A2}"/>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6" name="Rectangle 15">
            <a:extLst>
              <a:ext uri="{FF2B5EF4-FFF2-40B4-BE49-F238E27FC236}">
                <a16:creationId xmlns:a16="http://schemas.microsoft.com/office/drawing/2014/main" id="{067D8351-E40C-6F40-BC1B-8FFEB5646132}"/>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7" name="Rectangle 16">
            <a:extLst>
              <a:ext uri="{FF2B5EF4-FFF2-40B4-BE49-F238E27FC236}">
                <a16:creationId xmlns:a16="http://schemas.microsoft.com/office/drawing/2014/main" id="{744173BD-120D-7F42-87D0-1C0088E75D61}"/>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8" name="Rectangle 17">
            <a:extLst>
              <a:ext uri="{FF2B5EF4-FFF2-40B4-BE49-F238E27FC236}">
                <a16:creationId xmlns:a16="http://schemas.microsoft.com/office/drawing/2014/main" id="{0DAD1611-2E2A-644E-B8B3-0E47F1220994}"/>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9" name="Rectangle 18">
            <a:extLst>
              <a:ext uri="{FF2B5EF4-FFF2-40B4-BE49-F238E27FC236}">
                <a16:creationId xmlns:a16="http://schemas.microsoft.com/office/drawing/2014/main" id="{0B05F6E9-EEFA-F04A-BCC4-0AE51F2C8E70}"/>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20DB1F0B-7546-1C41-817C-4A57653AE287}"/>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7FF0E97-EF4F-C44B-815D-F95FAD2D64EF}"/>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pic>
        <p:nvPicPr>
          <p:cNvPr id="22" name="Content Placeholder 3">
            <a:extLst>
              <a:ext uri="{FF2B5EF4-FFF2-40B4-BE49-F238E27FC236}">
                <a16:creationId xmlns:a16="http://schemas.microsoft.com/office/drawing/2014/main" id="{437DF3DF-E1E9-BF45-901C-75F54F851207}"/>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8" name="Picture 7">
            <a:extLst>
              <a:ext uri="{FF2B5EF4-FFF2-40B4-BE49-F238E27FC236}">
                <a16:creationId xmlns:a16="http://schemas.microsoft.com/office/drawing/2014/main" id="{43A978A5-5874-47C1-B9D1-D0586F8B6352}"/>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3692425570"/>
      </p:ext>
    </p:extLst>
  </p:cSld>
  <p:clrMapOvr>
    <a:masterClrMapping/>
  </p:clrMapOvr>
  <p:extLst>
    <p:ext uri="{DCECCB84-F9BA-43D5-87BE-67443E8EF086}">
      <p15:sldGuideLst xmlns:p15="http://schemas.microsoft.com/office/powerpoint/2012/main">
        <p15:guide id="1" orient="horz" pos="4010">
          <p15:clr>
            <a:srgbClr val="FBAE40"/>
          </p15:clr>
        </p15:guide>
        <p15:guide id="2" pos="3840">
          <p15:clr>
            <a:srgbClr val="FBAE40"/>
          </p15:clr>
        </p15:guide>
        <p15:guide id="3" pos="288">
          <p15:clr>
            <a:srgbClr val="FBAE40"/>
          </p15:clr>
        </p15:guide>
        <p15:guide id="7" orient="horz" pos="768">
          <p15:clr>
            <a:srgbClr val="FBAE40"/>
          </p15:clr>
        </p15:guide>
        <p15:guide id="11" pos="7392">
          <p15:clr>
            <a:srgbClr val="FBAE40"/>
          </p15:clr>
        </p15:guide>
        <p15:guide id="12" orient="horz" pos="3864">
          <p15:clr>
            <a:srgbClr val="FBAE40"/>
          </p15:clr>
        </p15:guide>
        <p15:guide id="13" orient="horz" pos="2160">
          <p15:clr>
            <a:srgbClr val="FBAE40"/>
          </p15:clr>
        </p15:guide>
        <p15:guide id="14" orient="horz" pos="1296">
          <p15:clr>
            <a:srgbClr val="FBAE40"/>
          </p15:clr>
        </p15:guide>
        <p15:guide id="15" orient="horz" pos="1440">
          <p15:clr>
            <a:srgbClr val="FBAE40"/>
          </p15:clr>
        </p15:guide>
        <p15:guide id="16" orient="horz" pos="4176">
          <p15:clr>
            <a:srgbClr val="FBAE40"/>
          </p15:clr>
        </p15:guide>
        <p15:guide id="17" pos="192">
          <p15:clr>
            <a:srgbClr val="FBAE40"/>
          </p15:clr>
        </p15:guide>
        <p15:guide id="18" pos="74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0" i="0" cap="all">
                <a:latin typeface="National 2 Medium" panose="020B0504030502020203" pitchFamily="34" charset="77"/>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National 2" panose="020B05040305020202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9" name="Date Placeholder 3">
            <a:extLst>
              <a:ext uri="{FF2B5EF4-FFF2-40B4-BE49-F238E27FC236}">
                <a16:creationId xmlns:a16="http://schemas.microsoft.com/office/drawing/2014/main" id="{9127F584-191B-BE49-9D83-C726B898698F}"/>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1442B0D0-1714-034B-8A9D-244A2271CD01}" type="datetime1">
              <a:rPr lang="en-US" smtClean="0"/>
              <a:t>12/12/2023</a:t>
            </a:fld>
            <a:endParaRPr lang="en-US"/>
          </a:p>
        </p:txBody>
      </p:sp>
      <p:sp>
        <p:nvSpPr>
          <p:cNvPr id="30" name="Footer Placeholder 4">
            <a:extLst>
              <a:ext uri="{FF2B5EF4-FFF2-40B4-BE49-F238E27FC236}">
                <a16:creationId xmlns:a16="http://schemas.microsoft.com/office/drawing/2014/main" id="{B711E9F4-2351-9545-B8A2-29E0B97DD255}"/>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31" name="Slide Number Placeholder 5">
            <a:extLst>
              <a:ext uri="{FF2B5EF4-FFF2-40B4-BE49-F238E27FC236}">
                <a16:creationId xmlns:a16="http://schemas.microsoft.com/office/drawing/2014/main" id="{027B9AE7-EBE1-414F-AF33-5B04ACD47FAF}"/>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37" name="Straight Connector 36">
            <a:extLst>
              <a:ext uri="{FF2B5EF4-FFF2-40B4-BE49-F238E27FC236}">
                <a16:creationId xmlns:a16="http://schemas.microsoft.com/office/drawing/2014/main" id="{2A541922-1E8E-8142-8273-D4D57FE914D1}"/>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BB39035-8650-477F-8F1D-11489069A667}"/>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33F081F5-1B3C-4C7A-BDE9-EC261167172F}"/>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19" name="Rectangle 18">
            <a:extLst>
              <a:ext uri="{FF2B5EF4-FFF2-40B4-BE49-F238E27FC236}">
                <a16:creationId xmlns:a16="http://schemas.microsoft.com/office/drawing/2014/main" id="{97C2E5DE-D932-1C47-9A70-56CE4EABC9AB}"/>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0" name="Rectangle 19">
            <a:extLst>
              <a:ext uri="{FF2B5EF4-FFF2-40B4-BE49-F238E27FC236}">
                <a16:creationId xmlns:a16="http://schemas.microsoft.com/office/drawing/2014/main" id="{4D302D1D-2C95-2B41-A1D7-08D11A9416D0}"/>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1" name="Rectangle 20">
            <a:extLst>
              <a:ext uri="{FF2B5EF4-FFF2-40B4-BE49-F238E27FC236}">
                <a16:creationId xmlns:a16="http://schemas.microsoft.com/office/drawing/2014/main" id="{17AF14F0-9DD6-3642-BC12-F23DA8572425}"/>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2" name="Rectangle 21">
            <a:extLst>
              <a:ext uri="{FF2B5EF4-FFF2-40B4-BE49-F238E27FC236}">
                <a16:creationId xmlns:a16="http://schemas.microsoft.com/office/drawing/2014/main" id="{75231D2C-FAC8-F04A-A378-118EDDDA762D}"/>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23" name="Content Placeholder 3">
            <a:extLst>
              <a:ext uri="{FF2B5EF4-FFF2-40B4-BE49-F238E27FC236}">
                <a16:creationId xmlns:a16="http://schemas.microsoft.com/office/drawing/2014/main" id="{8CA2CADC-3238-1043-B5AF-2A6234100450}"/>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24" name="Picture 23">
            <a:extLst>
              <a:ext uri="{FF2B5EF4-FFF2-40B4-BE49-F238E27FC236}">
                <a16:creationId xmlns:a16="http://schemas.microsoft.com/office/drawing/2014/main" id="{0ED61AC6-DB83-2243-9E34-3F95CD04F35D}"/>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3698247312"/>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11274552" cy="841248"/>
          </a:xfrm>
        </p:spPr>
        <p:txBody>
          <a:bodyPr/>
          <a:lstStyle>
            <a:lvl1pPr>
              <a:defRPr b="0" i="0">
                <a:latin typeface="National 2 Medium" panose="020B0504030502020203" pitchFamily="34" charset="77"/>
              </a:defRPr>
            </a:lvl1pPr>
          </a:lstStyle>
          <a:p>
            <a:r>
              <a:rPr lang="en-US"/>
              <a:t>Click to edit Master title style</a:t>
            </a:r>
            <a:endParaRPr lang="en-US" dirty="0"/>
          </a:p>
        </p:txBody>
      </p:sp>
      <p:sp>
        <p:nvSpPr>
          <p:cNvPr id="3" name="Content Placeholder 2"/>
          <p:cNvSpPr>
            <a:spLocks noGrp="1"/>
          </p:cNvSpPr>
          <p:nvPr>
            <p:ph sz="half" idx="1"/>
          </p:nvPr>
        </p:nvSpPr>
        <p:spPr>
          <a:xfrm>
            <a:off x="457200" y="2286001"/>
            <a:ext cx="5486400" cy="3840163"/>
          </a:xfrm>
        </p:spPr>
        <p:txBody>
          <a:bodyPr/>
          <a:lstStyle>
            <a:lvl1pPr>
              <a:defRPr sz="2800">
                <a:latin typeface="National 2" panose="020B0504030502020203" pitchFamily="34" charset="77"/>
              </a:defRPr>
            </a:lvl1pPr>
            <a:lvl2pPr>
              <a:defRPr sz="2400">
                <a:latin typeface="National 2" panose="020B0504030502020203" pitchFamily="34" charset="77"/>
              </a:defRPr>
            </a:lvl2pPr>
            <a:lvl3pPr>
              <a:defRPr sz="2000">
                <a:latin typeface="National 2" panose="020B0504030502020203" pitchFamily="34" charset="77"/>
              </a:defRPr>
            </a:lvl3pPr>
            <a:lvl4pPr>
              <a:defRPr sz="1800">
                <a:latin typeface="National 2" panose="020B0504030502020203" pitchFamily="34" charset="77"/>
              </a:defRPr>
            </a:lvl4pPr>
            <a:lvl5pPr>
              <a:defRPr sz="1800">
                <a:latin typeface="National 2" panose="020B0504030502020203" pitchFamily="34" charset="77"/>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3912" y="2286001"/>
            <a:ext cx="5577840" cy="3840163"/>
          </a:xfrm>
        </p:spPr>
        <p:txBody>
          <a:bodyPr/>
          <a:lstStyle>
            <a:lvl1pPr>
              <a:defRPr sz="2800">
                <a:latin typeface="National 2" panose="020B0504030502020203" pitchFamily="34" charset="77"/>
              </a:defRPr>
            </a:lvl1pPr>
            <a:lvl2pPr>
              <a:defRPr sz="2400">
                <a:latin typeface="National 2" panose="020B0504030502020203" pitchFamily="34" charset="77"/>
              </a:defRPr>
            </a:lvl2pPr>
            <a:lvl3pPr>
              <a:defRPr sz="2000">
                <a:latin typeface="National 2" panose="020B0504030502020203" pitchFamily="34" charset="77"/>
              </a:defRPr>
            </a:lvl3pPr>
            <a:lvl4pPr>
              <a:defRPr sz="1800">
                <a:latin typeface="National 2" panose="020B0504030502020203" pitchFamily="34" charset="77"/>
              </a:defRPr>
            </a:lvl4pPr>
            <a:lvl5pPr>
              <a:defRPr sz="1800">
                <a:latin typeface="National 2" panose="020B0504030502020203" pitchFamily="34" charset="77"/>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Date Placeholder 3">
            <a:extLst>
              <a:ext uri="{FF2B5EF4-FFF2-40B4-BE49-F238E27FC236}">
                <a16:creationId xmlns:a16="http://schemas.microsoft.com/office/drawing/2014/main" id="{21EEC8C0-38F3-0548-AE65-2E07491FD385}"/>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9E66D60E-9B44-EE49-A905-D1B6F62F0A79}" type="datetime1">
              <a:rPr lang="en-US" smtClean="0"/>
              <a:t>12/12/2023</a:t>
            </a:fld>
            <a:endParaRPr lang="en-US"/>
          </a:p>
        </p:txBody>
      </p:sp>
      <p:sp>
        <p:nvSpPr>
          <p:cNvPr id="31" name="Footer Placeholder 4">
            <a:extLst>
              <a:ext uri="{FF2B5EF4-FFF2-40B4-BE49-F238E27FC236}">
                <a16:creationId xmlns:a16="http://schemas.microsoft.com/office/drawing/2014/main" id="{C9644BED-D066-C446-8D24-EA8C64F4315C}"/>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32" name="Slide Number Placeholder 5">
            <a:extLst>
              <a:ext uri="{FF2B5EF4-FFF2-40B4-BE49-F238E27FC236}">
                <a16:creationId xmlns:a16="http://schemas.microsoft.com/office/drawing/2014/main" id="{E9D99655-5DD7-7042-96E6-D25D5593EE0D}"/>
              </a:ext>
            </a:extLst>
          </p:cNvPr>
          <p:cNvSpPr>
            <a:spLocks noGrp="1"/>
          </p:cNvSpPr>
          <p:nvPr>
            <p:ph type="sldNum" sz="quarter" idx="12"/>
          </p:nvPr>
        </p:nvSpPr>
        <p:spPr>
          <a:xfrm>
            <a:off x="8887968" y="6358491"/>
            <a:ext cx="2843784"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38" name="Straight Connector 37">
            <a:extLst>
              <a:ext uri="{FF2B5EF4-FFF2-40B4-BE49-F238E27FC236}">
                <a16:creationId xmlns:a16="http://schemas.microsoft.com/office/drawing/2014/main" id="{56FEA01A-C451-0B4C-B5E8-5447730243E1}"/>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5D3A49B-C1DD-4798-8387-8AAA55183A35}"/>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DF52A50A-F805-4822-B7F5-1686768A0F60}"/>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20" name="Rectangle 19">
            <a:extLst>
              <a:ext uri="{FF2B5EF4-FFF2-40B4-BE49-F238E27FC236}">
                <a16:creationId xmlns:a16="http://schemas.microsoft.com/office/drawing/2014/main" id="{CD2B371B-2C60-AE41-AFF4-AF32A5326C55}"/>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1" name="Rectangle 20">
            <a:extLst>
              <a:ext uri="{FF2B5EF4-FFF2-40B4-BE49-F238E27FC236}">
                <a16:creationId xmlns:a16="http://schemas.microsoft.com/office/drawing/2014/main" id="{E50661C7-A799-C94D-89E5-F3C89CAAD415}"/>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2" name="Rectangle 21">
            <a:extLst>
              <a:ext uri="{FF2B5EF4-FFF2-40B4-BE49-F238E27FC236}">
                <a16:creationId xmlns:a16="http://schemas.microsoft.com/office/drawing/2014/main" id="{87ABECD0-BA7B-324E-9868-4859EA83F258}"/>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3" name="Rectangle 22">
            <a:extLst>
              <a:ext uri="{FF2B5EF4-FFF2-40B4-BE49-F238E27FC236}">
                <a16:creationId xmlns:a16="http://schemas.microsoft.com/office/drawing/2014/main" id="{2D0B1252-984B-2B40-9C06-4070FE5E2044}"/>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24" name="Content Placeholder 3">
            <a:extLst>
              <a:ext uri="{FF2B5EF4-FFF2-40B4-BE49-F238E27FC236}">
                <a16:creationId xmlns:a16="http://schemas.microsoft.com/office/drawing/2014/main" id="{FFBC59DE-8EA9-5B40-B055-F20ADC819C28}"/>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25" name="Picture 24">
            <a:extLst>
              <a:ext uri="{FF2B5EF4-FFF2-40B4-BE49-F238E27FC236}">
                <a16:creationId xmlns:a16="http://schemas.microsoft.com/office/drawing/2014/main" id="{6ABAD99B-2E00-3F42-933D-99AA3C35F578}"/>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1154075038"/>
      </p:ext>
    </p:extLst>
  </p:cSld>
  <p:clrMapOvr>
    <a:masterClrMapping/>
  </p:clrMapOvr>
  <p:extLst>
    <p:ext uri="{DCECCB84-F9BA-43D5-87BE-67443E8EF086}">
      <p15:sldGuideLst xmlns:p15="http://schemas.microsoft.com/office/powerpoint/2012/main">
        <p15:guide id="1" orient="horz" pos="768">
          <p15:clr>
            <a:srgbClr val="FBAE40"/>
          </p15:clr>
        </p15:guide>
        <p15:guide id="2" orient="horz" pos="1296">
          <p15:clr>
            <a:srgbClr val="FBAE40"/>
          </p15:clr>
        </p15:guide>
        <p15:guide id="3" orient="horz" pos="1440">
          <p15:clr>
            <a:srgbClr val="FBAE40"/>
          </p15:clr>
        </p15:guide>
        <p15:guide id="4" orient="horz" pos="3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D58107-9992-F647-9810-E2D7BD4A6ACA}"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316674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11274552" cy="841248"/>
          </a:xfrm>
        </p:spPr>
        <p:txBody>
          <a:bodyPr/>
          <a:lstStyle>
            <a:lvl1pPr>
              <a:defRPr b="0" i="0">
                <a:latin typeface="National 2 Medium" panose="020B0504030502020203" pitchFamily="34" charset="77"/>
              </a:defRPr>
            </a:lvl1pPr>
          </a:lstStyle>
          <a:p>
            <a:r>
              <a:rPr lang="en-US"/>
              <a:t>Click to edit Master title style</a:t>
            </a:r>
            <a:endParaRPr lang="en-US" dirty="0"/>
          </a:p>
        </p:txBody>
      </p:sp>
      <p:sp>
        <p:nvSpPr>
          <p:cNvPr id="3" name="Text Placeholder 2"/>
          <p:cNvSpPr>
            <a:spLocks noGrp="1"/>
          </p:cNvSpPr>
          <p:nvPr>
            <p:ph type="body" idx="1"/>
          </p:nvPr>
        </p:nvSpPr>
        <p:spPr>
          <a:xfrm>
            <a:off x="457200" y="2348484"/>
            <a:ext cx="5486400" cy="639762"/>
          </a:xfrm>
        </p:spPr>
        <p:txBody>
          <a:bodyPr anchor="b"/>
          <a:lstStyle>
            <a:lvl1pPr marL="0" indent="0">
              <a:buNone/>
              <a:defRPr sz="2400" b="1">
                <a:latin typeface="National 2" panose="020B0504030502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988246"/>
            <a:ext cx="5486400" cy="3107754"/>
          </a:xfrm>
        </p:spPr>
        <p:txBody>
          <a:bodyPr/>
          <a:lstStyle>
            <a:lvl1pPr>
              <a:defRPr sz="2400">
                <a:latin typeface="National 2" panose="020B0504030502020203" pitchFamily="34" charset="77"/>
              </a:defRPr>
            </a:lvl1pPr>
            <a:lvl2pPr>
              <a:defRPr sz="2000">
                <a:latin typeface="National 2" panose="020B0504030502020203" pitchFamily="34" charset="77"/>
              </a:defRPr>
            </a:lvl2pPr>
            <a:lvl3pPr>
              <a:defRPr sz="1800">
                <a:latin typeface="National 2" panose="020B0504030502020203" pitchFamily="34" charset="77"/>
              </a:defRPr>
            </a:lvl3pPr>
            <a:lvl4pPr>
              <a:defRPr sz="1600">
                <a:latin typeface="National 2" panose="020B0504030502020203" pitchFamily="34" charset="77"/>
              </a:defRPr>
            </a:lvl4pPr>
            <a:lvl5pPr>
              <a:defRPr sz="1600">
                <a:latin typeface="National 2" panose="020B0504030502020203" pitchFamily="34" charset="77"/>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45352" y="2348484"/>
            <a:ext cx="5486400" cy="639762"/>
          </a:xfrm>
        </p:spPr>
        <p:txBody>
          <a:bodyPr anchor="b"/>
          <a:lstStyle>
            <a:lvl1pPr marL="0" indent="0">
              <a:buNone/>
              <a:defRPr sz="2400" b="1">
                <a:latin typeface="National 2" panose="020B0504030502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45352" y="2988246"/>
            <a:ext cx="5486400" cy="31077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Date Placeholder 3">
            <a:extLst>
              <a:ext uri="{FF2B5EF4-FFF2-40B4-BE49-F238E27FC236}">
                <a16:creationId xmlns:a16="http://schemas.microsoft.com/office/drawing/2014/main" id="{2599E370-C5D0-BA45-BC9F-881FD994A190}"/>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82CF4907-3D09-CE4E-AC34-893A188DA14B}" type="datetime1">
              <a:rPr lang="en-US" smtClean="0"/>
              <a:t>12/12/2023</a:t>
            </a:fld>
            <a:endParaRPr lang="en-US"/>
          </a:p>
        </p:txBody>
      </p:sp>
      <p:sp>
        <p:nvSpPr>
          <p:cNvPr id="22" name="Footer Placeholder 4">
            <a:extLst>
              <a:ext uri="{FF2B5EF4-FFF2-40B4-BE49-F238E27FC236}">
                <a16:creationId xmlns:a16="http://schemas.microsoft.com/office/drawing/2014/main" id="{4D735957-DC2A-5542-A94F-5D9A067839D3}"/>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23" name="Slide Number Placeholder 5">
            <a:extLst>
              <a:ext uri="{FF2B5EF4-FFF2-40B4-BE49-F238E27FC236}">
                <a16:creationId xmlns:a16="http://schemas.microsoft.com/office/drawing/2014/main" id="{39A4B280-0A26-154D-9D7C-B9CEC3CFE3A4}"/>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29" name="Straight Connector 28">
            <a:extLst>
              <a:ext uri="{FF2B5EF4-FFF2-40B4-BE49-F238E27FC236}">
                <a16:creationId xmlns:a16="http://schemas.microsoft.com/office/drawing/2014/main" id="{8489CE53-4DBC-8F41-8091-925318B83715}"/>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CD7B6706-57F0-4D91-BE75-BE481CCAC95A}"/>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AA86E721-CADA-40ED-9E62-C28FE6FF7172}"/>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28" name="Rectangle 27">
            <a:extLst>
              <a:ext uri="{FF2B5EF4-FFF2-40B4-BE49-F238E27FC236}">
                <a16:creationId xmlns:a16="http://schemas.microsoft.com/office/drawing/2014/main" id="{480854A1-1DFD-A742-B90F-98DCBBE93E1C}"/>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30" name="Rectangle 29">
            <a:extLst>
              <a:ext uri="{FF2B5EF4-FFF2-40B4-BE49-F238E27FC236}">
                <a16:creationId xmlns:a16="http://schemas.microsoft.com/office/drawing/2014/main" id="{404182D3-421F-5A49-B61D-05ED5A2BA1AC}"/>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31" name="Rectangle 30">
            <a:extLst>
              <a:ext uri="{FF2B5EF4-FFF2-40B4-BE49-F238E27FC236}">
                <a16:creationId xmlns:a16="http://schemas.microsoft.com/office/drawing/2014/main" id="{0A75808B-0575-884C-972C-2218467C493B}"/>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33" name="Rectangle 32">
            <a:extLst>
              <a:ext uri="{FF2B5EF4-FFF2-40B4-BE49-F238E27FC236}">
                <a16:creationId xmlns:a16="http://schemas.microsoft.com/office/drawing/2014/main" id="{E524FFCC-DCE5-3D49-BDA5-BEB91BE0284E}"/>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34" name="Content Placeholder 3">
            <a:extLst>
              <a:ext uri="{FF2B5EF4-FFF2-40B4-BE49-F238E27FC236}">
                <a16:creationId xmlns:a16="http://schemas.microsoft.com/office/drawing/2014/main" id="{C7C46C62-4A64-2D43-9D0F-FD773D28E305}"/>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35" name="Picture 34">
            <a:extLst>
              <a:ext uri="{FF2B5EF4-FFF2-40B4-BE49-F238E27FC236}">
                <a16:creationId xmlns:a16="http://schemas.microsoft.com/office/drawing/2014/main" id="{CD52EED6-9809-E34D-B7E2-072A3977E174}"/>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971796126"/>
      </p:ext>
    </p:extLst>
  </p:cSld>
  <p:clrMapOvr>
    <a:masterClrMapping/>
  </p:clrMapOvr>
  <p:extLst>
    <p:ext uri="{DCECCB84-F9BA-43D5-87BE-67443E8EF086}">
      <p15:sldGuideLst xmlns:p15="http://schemas.microsoft.com/office/powerpoint/2012/main">
        <p15:guide id="1" orient="horz" pos="768">
          <p15:clr>
            <a:srgbClr val="FBAE40"/>
          </p15:clr>
        </p15:guide>
        <p15:guide id="2" orient="horz" pos="1296">
          <p15:clr>
            <a:srgbClr val="FBAE40"/>
          </p15:clr>
        </p15:guide>
        <p15:guide id="3" orient="horz" pos="1464">
          <p15:clr>
            <a:srgbClr val="FBAE40"/>
          </p15:clr>
        </p15:guide>
        <p15:guide id="4" orient="horz"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11274552" cy="1143000"/>
          </a:xfrm>
        </p:spPr>
        <p:txBody>
          <a:bodyPr/>
          <a:lstStyle/>
          <a:p>
            <a:r>
              <a:rPr lang="en-US"/>
              <a:t>Click to edit Master title style</a:t>
            </a:r>
            <a:endParaRPr lang="en-US" dirty="0"/>
          </a:p>
        </p:txBody>
      </p:sp>
      <p:sp>
        <p:nvSpPr>
          <p:cNvPr id="17" name="Date Placeholder 3">
            <a:extLst>
              <a:ext uri="{FF2B5EF4-FFF2-40B4-BE49-F238E27FC236}">
                <a16:creationId xmlns:a16="http://schemas.microsoft.com/office/drawing/2014/main" id="{3589C9AC-AEB7-034B-8A42-3C832AB5BC71}"/>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FA3AC9FC-0D4B-804F-84FF-A3EFFE49C13E}" type="datetime1">
              <a:rPr lang="en-US" smtClean="0"/>
              <a:t>12/12/2023</a:t>
            </a:fld>
            <a:endParaRPr lang="en-US"/>
          </a:p>
        </p:txBody>
      </p:sp>
      <p:sp>
        <p:nvSpPr>
          <p:cNvPr id="18" name="Footer Placeholder 4">
            <a:extLst>
              <a:ext uri="{FF2B5EF4-FFF2-40B4-BE49-F238E27FC236}">
                <a16:creationId xmlns:a16="http://schemas.microsoft.com/office/drawing/2014/main" id="{2DA5AE07-D5C9-1D4A-BA4D-B2E103E4888C}"/>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19" name="Slide Number Placeholder 5">
            <a:extLst>
              <a:ext uri="{FF2B5EF4-FFF2-40B4-BE49-F238E27FC236}">
                <a16:creationId xmlns:a16="http://schemas.microsoft.com/office/drawing/2014/main" id="{CAEA54DA-5E65-ED4C-BBD6-E22792B5D1DA}"/>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25" name="Straight Connector 24">
            <a:extLst>
              <a:ext uri="{FF2B5EF4-FFF2-40B4-BE49-F238E27FC236}">
                <a16:creationId xmlns:a16="http://schemas.microsoft.com/office/drawing/2014/main" id="{A6175C1C-49C0-4446-8198-B3297C76221D}"/>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36F8EDF-6CED-41B9-B6F8-D1ED4A2C23BE}"/>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8790D2FC-71AE-447D-9A3B-2DC75D246A58}"/>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24" name="Rectangle 23">
            <a:extLst>
              <a:ext uri="{FF2B5EF4-FFF2-40B4-BE49-F238E27FC236}">
                <a16:creationId xmlns:a16="http://schemas.microsoft.com/office/drawing/2014/main" id="{72663B92-5A21-C443-B8E7-1B3C7D625FB8}"/>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6" name="Rectangle 25">
            <a:extLst>
              <a:ext uri="{FF2B5EF4-FFF2-40B4-BE49-F238E27FC236}">
                <a16:creationId xmlns:a16="http://schemas.microsoft.com/office/drawing/2014/main" id="{7C78FB56-5A2A-C048-8D73-F12981B5DCB5}"/>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7" name="Rectangle 26">
            <a:extLst>
              <a:ext uri="{FF2B5EF4-FFF2-40B4-BE49-F238E27FC236}">
                <a16:creationId xmlns:a16="http://schemas.microsoft.com/office/drawing/2014/main" id="{AA889167-BB4E-A44F-9539-DB855ABA2749}"/>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9" name="Rectangle 28">
            <a:extLst>
              <a:ext uri="{FF2B5EF4-FFF2-40B4-BE49-F238E27FC236}">
                <a16:creationId xmlns:a16="http://schemas.microsoft.com/office/drawing/2014/main" id="{2BEFCE1A-BED4-634B-B07A-7D7D9589ACF1}"/>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30" name="Content Placeholder 3">
            <a:extLst>
              <a:ext uri="{FF2B5EF4-FFF2-40B4-BE49-F238E27FC236}">
                <a16:creationId xmlns:a16="http://schemas.microsoft.com/office/drawing/2014/main" id="{72252F1C-9009-794E-9B38-FE3C59D97773}"/>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31" name="Picture 30">
            <a:extLst>
              <a:ext uri="{FF2B5EF4-FFF2-40B4-BE49-F238E27FC236}">
                <a16:creationId xmlns:a16="http://schemas.microsoft.com/office/drawing/2014/main" id="{73F1AC21-FFC2-B146-8761-47D9F93CBB61}"/>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3966630436"/>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w Header &amp; Footer">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C3667D0C-2744-5845-90A6-6753D624A8A0}"/>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5511E112-E740-E34A-952B-A1FEF41B7007}" type="datetime1">
              <a:rPr lang="en-US" smtClean="0"/>
              <a:t>12/12/2023</a:t>
            </a:fld>
            <a:endParaRPr lang="en-US" dirty="0"/>
          </a:p>
        </p:txBody>
      </p:sp>
      <p:sp>
        <p:nvSpPr>
          <p:cNvPr id="28" name="Footer Placeholder 4">
            <a:extLst>
              <a:ext uri="{FF2B5EF4-FFF2-40B4-BE49-F238E27FC236}">
                <a16:creationId xmlns:a16="http://schemas.microsoft.com/office/drawing/2014/main" id="{5A214655-34DA-664D-813A-6DD1B6C9C078}"/>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29" name="Slide Number Placeholder 5">
            <a:extLst>
              <a:ext uri="{FF2B5EF4-FFF2-40B4-BE49-F238E27FC236}">
                <a16:creationId xmlns:a16="http://schemas.microsoft.com/office/drawing/2014/main" id="{C8FA0DCA-B87E-0D4C-B696-A401670AAD54}"/>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35" name="Straight Connector 34">
            <a:extLst>
              <a:ext uri="{FF2B5EF4-FFF2-40B4-BE49-F238E27FC236}">
                <a16:creationId xmlns:a16="http://schemas.microsoft.com/office/drawing/2014/main" id="{602C8B68-647C-A54D-8F05-CE7CCB7433C8}"/>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451F1EB-C85C-41A8-8FFD-B75A141A1F32}"/>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2A7C6FBC-46C3-494F-9AFC-8CA58A968537}"/>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17" name="Rectangle 16">
            <a:extLst>
              <a:ext uri="{FF2B5EF4-FFF2-40B4-BE49-F238E27FC236}">
                <a16:creationId xmlns:a16="http://schemas.microsoft.com/office/drawing/2014/main" id="{4CFB8045-594B-A547-8C9F-BCFB1A04D5B9}"/>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8" name="Rectangle 17">
            <a:extLst>
              <a:ext uri="{FF2B5EF4-FFF2-40B4-BE49-F238E27FC236}">
                <a16:creationId xmlns:a16="http://schemas.microsoft.com/office/drawing/2014/main" id="{358C73BB-80E0-1B40-B540-053C138E7B8A}"/>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9" name="Rectangle 18">
            <a:extLst>
              <a:ext uri="{FF2B5EF4-FFF2-40B4-BE49-F238E27FC236}">
                <a16:creationId xmlns:a16="http://schemas.microsoft.com/office/drawing/2014/main" id="{E21F149A-F839-DB4C-BB4A-6562DEEF7067}"/>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0" name="Rectangle 19">
            <a:extLst>
              <a:ext uri="{FF2B5EF4-FFF2-40B4-BE49-F238E27FC236}">
                <a16:creationId xmlns:a16="http://schemas.microsoft.com/office/drawing/2014/main" id="{A608EB63-5348-6E4D-A142-07C016FA6A58}"/>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21" name="Content Placeholder 3">
            <a:extLst>
              <a:ext uri="{FF2B5EF4-FFF2-40B4-BE49-F238E27FC236}">
                <a16:creationId xmlns:a16="http://schemas.microsoft.com/office/drawing/2014/main" id="{DBCFCFB2-009A-974C-BE19-B44A80567607}"/>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22" name="Picture 21">
            <a:extLst>
              <a:ext uri="{FF2B5EF4-FFF2-40B4-BE49-F238E27FC236}">
                <a16:creationId xmlns:a16="http://schemas.microsoft.com/office/drawing/2014/main" id="{A2FB9C37-5CB0-EA42-93D4-AA3A7368E379}"/>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2143930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w Footer">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85AED904-AAA5-D642-9FD6-49807E2167F4}"/>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8202A300-5FA6-DE41-A66D-1FEBAE4701A9}" type="datetime1">
              <a:rPr lang="en-US" smtClean="0"/>
              <a:t>12/12/2023</a:t>
            </a:fld>
            <a:endParaRPr lang="en-US"/>
          </a:p>
        </p:txBody>
      </p:sp>
      <p:sp>
        <p:nvSpPr>
          <p:cNvPr id="13" name="Footer Placeholder 4">
            <a:extLst>
              <a:ext uri="{FF2B5EF4-FFF2-40B4-BE49-F238E27FC236}">
                <a16:creationId xmlns:a16="http://schemas.microsoft.com/office/drawing/2014/main" id="{62324B76-5220-414E-8C78-332EEA4171FE}"/>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14" name="Slide Number Placeholder 5">
            <a:extLst>
              <a:ext uri="{FF2B5EF4-FFF2-40B4-BE49-F238E27FC236}">
                <a16:creationId xmlns:a16="http://schemas.microsoft.com/office/drawing/2014/main" id="{4F93BABB-CFF7-4A4B-868D-E425A9766A96}"/>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9" name="Rectangle 8">
            <a:extLst>
              <a:ext uri="{FF2B5EF4-FFF2-40B4-BE49-F238E27FC236}">
                <a16:creationId xmlns:a16="http://schemas.microsoft.com/office/drawing/2014/main" id="{CC5F71F5-ECBE-BC40-90DD-91868554D97E}"/>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0" name="Rectangle 9">
            <a:extLst>
              <a:ext uri="{FF2B5EF4-FFF2-40B4-BE49-F238E27FC236}">
                <a16:creationId xmlns:a16="http://schemas.microsoft.com/office/drawing/2014/main" id="{626B0F8C-EE12-9B42-A0C8-F342FFED8EE5}"/>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1" name="Rectangle 10">
            <a:extLst>
              <a:ext uri="{FF2B5EF4-FFF2-40B4-BE49-F238E27FC236}">
                <a16:creationId xmlns:a16="http://schemas.microsoft.com/office/drawing/2014/main" id="{1ECC2497-A25A-BD47-8473-507D6786B747}"/>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9" name="Rectangle 18">
            <a:extLst>
              <a:ext uri="{FF2B5EF4-FFF2-40B4-BE49-F238E27FC236}">
                <a16:creationId xmlns:a16="http://schemas.microsoft.com/office/drawing/2014/main" id="{4B790FAD-E09B-1F45-ADC7-6EDCA21AAD5D}"/>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Tree>
    <p:extLst>
      <p:ext uri="{BB962C8B-B14F-4D97-AF65-F5344CB8AC3E}">
        <p14:creationId xmlns:p14="http://schemas.microsoft.com/office/powerpoint/2010/main" val="3515669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84257707-77A8-EA42-8EDD-DEBD2F7AA807}"/>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8202A300-5FA6-DE41-A66D-1FEBAE4701A9}" type="datetime1">
              <a:rPr lang="en-US" smtClean="0"/>
              <a:t>12/12/2023</a:t>
            </a:fld>
            <a:endParaRPr lang="en-US"/>
          </a:p>
        </p:txBody>
      </p:sp>
      <p:sp>
        <p:nvSpPr>
          <p:cNvPr id="4" name="Footer Placeholder 4">
            <a:extLst>
              <a:ext uri="{FF2B5EF4-FFF2-40B4-BE49-F238E27FC236}">
                <a16:creationId xmlns:a16="http://schemas.microsoft.com/office/drawing/2014/main" id="{954BFBDC-853A-1744-A2CF-A01091CD311F}"/>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5" name="Slide Number Placeholder 5">
            <a:extLst>
              <a:ext uri="{FF2B5EF4-FFF2-40B4-BE49-F238E27FC236}">
                <a16:creationId xmlns:a16="http://schemas.microsoft.com/office/drawing/2014/main" id="{6B10240A-16D7-A044-BFF9-784001C027D6}"/>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Tree>
    <p:extLst>
      <p:ext uri="{BB962C8B-B14F-4D97-AF65-F5344CB8AC3E}">
        <p14:creationId xmlns:p14="http://schemas.microsoft.com/office/powerpoint/2010/main" val="3058881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 Header &amp;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300"/>
            <a:ext cx="4163485" cy="1162050"/>
          </a:xfrm>
        </p:spPr>
        <p:txBody>
          <a:bodyPr anchor="b"/>
          <a:lstStyle>
            <a:lvl1pPr algn="l">
              <a:defRPr sz="2000" b="1">
                <a:latin typeface="National 2" panose="020B0504030502020203" pitchFamily="34" charset="77"/>
              </a:defRPr>
            </a:lvl1pPr>
          </a:lstStyle>
          <a:p>
            <a:r>
              <a:rPr lang="en-US"/>
              <a:t>Click to edit Master title style</a:t>
            </a:r>
          </a:p>
        </p:txBody>
      </p:sp>
      <p:sp>
        <p:nvSpPr>
          <p:cNvPr id="3" name="Content Placeholder 2"/>
          <p:cNvSpPr>
            <a:spLocks noGrp="1"/>
          </p:cNvSpPr>
          <p:nvPr>
            <p:ph idx="1"/>
          </p:nvPr>
        </p:nvSpPr>
        <p:spPr>
          <a:xfrm>
            <a:off x="4766733" y="1257301"/>
            <a:ext cx="6966035" cy="4876800"/>
          </a:xfrm>
        </p:spPr>
        <p:txBody>
          <a:bodyPr/>
          <a:lstStyle>
            <a:lvl1pPr>
              <a:defRPr sz="3200">
                <a:latin typeface="National 2" panose="020B0504030502020203" pitchFamily="34" charset="77"/>
              </a:defRPr>
            </a:lvl1pPr>
            <a:lvl2pPr>
              <a:defRPr sz="2800">
                <a:latin typeface="National 2" panose="020B0504030502020203" pitchFamily="34" charset="77"/>
              </a:defRPr>
            </a:lvl2pPr>
            <a:lvl3pPr>
              <a:defRPr sz="2400">
                <a:latin typeface="National 2" panose="020B0504030502020203" pitchFamily="34" charset="77"/>
              </a:defRPr>
            </a:lvl3pPr>
            <a:lvl4pPr>
              <a:defRPr sz="2000">
                <a:latin typeface="National 2" panose="020B0504030502020203" pitchFamily="34" charset="77"/>
              </a:defRPr>
            </a:lvl4pPr>
            <a:lvl5pPr>
              <a:defRPr sz="2000">
                <a:latin typeface="National 2" panose="020B0504030502020203" pitchFamily="34" charset="77"/>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19351"/>
            <a:ext cx="4163485" cy="3714750"/>
          </a:xfrm>
        </p:spPr>
        <p:txBody>
          <a:bodyPr/>
          <a:lstStyle>
            <a:lvl1pPr marL="0" indent="0">
              <a:buNone/>
              <a:defRPr sz="1400">
                <a:latin typeface="National 2" panose="020B0504030502020203" pitchFamily="34"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4" name="Date Placeholder 3">
            <a:extLst>
              <a:ext uri="{FF2B5EF4-FFF2-40B4-BE49-F238E27FC236}">
                <a16:creationId xmlns:a16="http://schemas.microsoft.com/office/drawing/2014/main" id="{EA0BFCBD-AEA0-F447-99B2-22EB350F42D4}"/>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A2C58EB0-8A94-D448-8DCD-93C610AD93B1}" type="datetime1">
              <a:rPr lang="en-US" smtClean="0"/>
              <a:t>12/12/2023</a:t>
            </a:fld>
            <a:endParaRPr lang="en-US"/>
          </a:p>
        </p:txBody>
      </p:sp>
      <p:sp>
        <p:nvSpPr>
          <p:cNvPr id="35" name="Footer Placeholder 4">
            <a:extLst>
              <a:ext uri="{FF2B5EF4-FFF2-40B4-BE49-F238E27FC236}">
                <a16:creationId xmlns:a16="http://schemas.microsoft.com/office/drawing/2014/main" id="{5C1177C0-4AAD-814C-AFFA-1CA7AA4F7064}"/>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36" name="Slide Number Placeholder 5">
            <a:extLst>
              <a:ext uri="{FF2B5EF4-FFF2-40B4-BE49-F238E27FC236}">
                <a16:creationId xmlns:a16="http://schemas.microsoft.com/office/drawing/2014/main" id="{2FD4E1EB-7265-5C4A-BD84-589765CE265C}"/>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42" name="Straight Connector 41">
            <a:extLst>
              <a:ext uri="{FF2B5EF4-FFF2-40B4-BE49-F238E27FC236}">
                <a16:creationId xmlns:a16="http://schemas.microsoft.com/office/drawing/2014/main" id="{3A7D4572-8A4A-E242-9D9B-A4FBAF4528B2}"/>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21ED4321-A1E8-4C73-AE0F-9C1B2BA0EAE1}"/>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9BA38CBF-7FF7-4E10-9003-DEB51CEF5C6A}"/>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20" name="Rectangle 19">
            <a:extLst>
              <a:ext uri="{FF2B5EF4-FFF2-40B4-BE49-F238E27FC236}">
                <a16:creationId xmlns:a16="http://schemas.microsoft.com/office/drawing/2014/main" id="{FC4D7DA0-0526-B142-BAA8-574E3176FD7B}"/>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1" name="Rectangle 20">
            <a:extLst>
              <a:ext uri="{FF2B5EF4-FFF2-40B4-BE49-F238E27FC236}">
                <a16:creationId xmlns:a16="http://schemas.microsoft.com/office/drawing/2014/main" id="{29315BD7-9183-B84E-AFE7-A32E645D9C96}"/>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2" name="Rectangle 21">
            <a:extLst>
              <a:ext uri="{FF2B5EF4-FFF2-40B4-BE49-F238E27FC236}">
                <a16:creationId xmlns:a16="http://schemas.microsoft.com/office/drawing/2014/main" id="{FAC7D96F-F349-7146-9C8D-3E555A74F726}"/>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3" name="Rectangle 22">
            <a:extLst>
              <a:ext uri="{FF2B5EF4-FFF2-40B4-BE49-F238E27FC236}">
                <a16:creationId xmlns:a16="http://schemas.microsoft.com/office/drawing/2014/main" id="{9434656B-580A-8A4B-9ED1-6586A9FE3BD8}"/>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24" name="Content Placeholder 3">
            <a:extLst>
              <a:ext uri="{FF2B5EF4-FFF2-40B4-BE49-F238E27FC236}">
                <a16:creationId xmlns:a16="http://schemas.microsoft.com/office/drawing/2014/main" id="{B4D1242D-67FB-2349-81E4-1525D544D0AE}"/>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25" name="Picture 24">
            <a:extLst>
              <a:ext uri="{FF2B5EF4-FFF2-40B4-BE49-F238E27FC236}">
                <a16:creationId xmlns:a16="http://schemas.microsoft.com/office/drawing/2014/main" id="{DCD2334D-0E16-244B-92B2-D79FD4079A1C}"/>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671142935"/>
      </p:ext>
    </p:extLst>
  </p:cSld>
  <p:clrMapOvr>
    <a:masterClrMapping/>
  </p:clrMapOvr>
  <p:extLst>
    <p:ext uri="{DCECCB84-F9BA-43D5-87BE-67443E8EF086}">
      <p15:sldGuideLst xmlns:p15="http://schemas.microsoft.com/office/powerpoint/2012/main">
        <p15:guide id="1" orient="horz" pos="792">
          <p15:clr>
            <a:srgbClr val="FBAE40"/>
          </p15:clr>
        </p15:guide>
        <p15:guide id="2" orient="horz" pos="38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163485" cy="1162050"/>
          </a:xfrm>
        </p:spPr>
        <p:txBody>
          <a:bodyPr anchor="b"/>
          <a:lstStyle>
            <a:lvl1pPr algn="l">
              <a:defRPr sz="2000" b="1">
                <a:latin typeface="National 2" panose="020B0504030502020203" pitchFamily="34" charset="77"/>
              </a:defRPr>
            </a:lvl1pPr>
          </a:lstStyle>
          <a:p>
            <a:r>
              <a:rPr lang="en-US"/>
              <a:t>Click to edit Master title style</a:t>
            </a:r>
          </a:p>
        </p:txBody>
      </p:sp>
      <p:sp>
        <p:nvSpPr>
          <p:cNvPr id="3" name="Content Placeholder 2"/>
          <p:cNvSpPr>
            <a:spLocks noGrp="1"/>
          </p:cNvSpPr>
          <p:nvPr>
            <p:ph idx="1"/>
          </p:nvPr>
        </p:nvSpPr>
        <p:spPr>
          <a:xfrm>
            <a:off x="4766733" y="273051"/>
            <a:ext cx="6966035" cy="5853113"/>
          </a:xfrm>
        </p:spPr>
        <p:txBody>
          <a:bodyPr/>
          <a:lstStyle>
            <a:lvl1pPr>
              <a:defRPr sz="3200">
                <a:latin typeface="National 2" panose="020B0504030502020203" pitchFamily="34" charset="77"/>
              </a:defRPr>
            </a:lvl1pPr>
            <a:lvl2pPr>
              <a:defRPr sz="2800">
                <a:latin typeface="National 2" panose="020B0504030502020203" pitchFamily="34" charset="77"/>
              </a:defRPr>
            </a:lvl2pPr>
            <a:lvl3pPr>
              <a:defRPr sz="2400">
                <a:latin typeface="National 2" panose="020B0504030502020203" pitchFamily="34" charset="77"/>
              </a:defRPr>
            </a:lvl3pPr>
            <a:lvl4pPr>
              <a:defRPr sz="2000">
                <a:latin typeface="National 2" panose="020B0504030502020203" pitchFamily="34" charset="77"/>
              </a:defRPr>
            </a:lvl4pPr>
            <a:lvl5pPr>
              <a:defRPr sz="2000">
                <a:latin typeface="National 2" panose="020B0504030502020203" pitchFamily="34" charset="77"/>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4163485" cy="4691063"/>
          </a:xfrm>
        </p:spPr>
        <p:txBody>
          <a:bodyPr/>
          <a:lstStyle>
            <a:lvl1pPr marL="0" indent="0">
              <a:buNone/>
              <a:defRPr sz="1400">
                <a:latin typeface="National 2" panose="020B0504030502020203" pitchFamily="34"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EEAE0FA8-7C7E-DA49-B2F1-E8C01F1C75E4}"/>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CE48D0D7-E289-1B4C-BA03-1865A37E40CB}" type="datetime1">
              <a:rPr lang="en-US" smtClean="0"/>
              <a:t>12/12/2023</a:t>
            </a:fld>
            <a:endParaRPr lang="en-US"/>
          </a:p>
        </p:txBody>
      </p:sp>
      <p:sp>
        <p:nvSpPr>
          <p:cNvPr id="13" name="Footer Placeholder 4">
            <a:extLst>
              <a:ext uri="{FF2B5EF4-FFF2-40B4-BE49-F238E27FC236}">
                <a16:creationId xmlns:a16="http://schemas.microsoft.com/office/drawing/2014/main" id="{02D8D6FD-0761-A04A-92CA-FA568B01ADBA}"/>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14" name="Slide Number Placeholder 5">
            <a:extLst>
              <a:ext uri="{FF2B5EF4-FFF2-40B4-BE49-F238E27FC236}">
                <a16:creationId xmlns:a16="http://schemas.microsoft.com/office/drawing/2014/main" id="{5CB70252-28BA-C743-B477-B9318116A247}"/>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19" name="Rectangle 18">
            <a:extLst>
              <a:ext uri="{FF2B5EF4-FFF2-40B4-BE49-F238E27FC236}">
                <a16:creationId xmlns:a16="http://schemas.microsoft.com/office/drawing/2014/main" id="{021589D1-BED2-C341-81CE-EA776BFB8D1C}"/>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0" name="Rectangle 19">
            <a:extLst>
              <a:ext uri="{FF2B5EF4-FFF2-40B4-BE49-F238E27FC236}">
                <a16:creationId xmlns:a16="http://schemas.microsoft.com/office/drawing/2014/main" id="{CD172460-66F8-AE42-AF57-E97C57FC7E78}"/>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1" name="Rectangle 20">
            <a:extLst>
              <a:ext uri="{FF2B5EF4-FFF2-40B4-BE49-F238E27FC236}">
                <a16:creationId xmlns:a16="http://schemas.microsoft.com/office/drawing/2014/main" id="{029327A2-AC5F-B247-A7E0-702201687183}"/>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2" name="Rectangle 21">
            <a:extLst>
              <a:ext uri="{FF2B5EF4-FFF2-40B4-BE49-F238E27FC236}">
                <a16:creationId xmlns:a16="http://schemas.microsoft.com/office/drawing/2014/main" id="{E8A9138A-BAC3-8848-B5AA-416FFB541A28}"/>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Tree>
    <p:extLst>
      <p:ext uri="{BB962C8B-B14F-4D97-AF65-F5344CB8AC3E}">
        <p14:creationId xmlns:p14="http://schemas.microsoft.com/office/powerpoint/2010/main" val="2402560096"/>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National 2" panose="020B0504030502020203" pitchFamily="34" charset="77"/>
              </a:defRPr>
            </a:lvl1pPr>
          </a:lstStyle>
          <a:p>
            <a:r>
              <a:rPr lang="en-US"/>
              <a:t>Click to edit Master title style</a:t>
            </a:r>
          </a:p>
        </p:txBody>
      </p:sp>
      <p:sp>
        <p:nvSpPr>
          <p:cNvPr id="3" name="Picture Placeholder 2"/>
          <p:cNvSpPr>
            <a:spLocks noGrp="1"/>
          </p:cNvSpPr>
          <p:nvPr>
            <p:ph type="pic" idx="1"/>
          </p:nvPr>
        </p:nvSpPr>
        <p:spPr>
          <a:xfrm>
            <a:off x="2389717" y="1158411"/>
            <a:ext cx="7315200" cy="3569164"/>
          </a:xfrm>
        </p:spPr>
        <p:txBody>
          <a:bodyPr/>
          <a:lstStyle>
            <a:lvl1pPr marL="0" indent="0">
              <a:buNone/>
              <a:defRPr sz="3200">
                <a:latin typeface="National 2" panose="020B05040305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766762"/>
          </a:xfrm>
        </p:spPr>
        <p:txBody>
          <a:bodyPr/>
          <a:lstStyle>
            <a:lvl1pPr marL="0" indent="0">
              <a:buNone/>
              <a:defRPr sz="1400">
                <a:latin typeface="National 2" panose="020B0504030502020203" pitchFamily="34"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9" name="Date Placeholder 3">
            <a:extLst>
              <a:ext uri="{FF2B5EF4-FFF2-40B4-BE49-F238E27FC236}">
                <a16:creationId xmlns:a16="http://schemas.microsoft.com/office/drawing/2014/main" id="{2859A178-6381-8043-9292-45A9489D7A6A}"/>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7DE6EEA7-FC17-AE46-AF1B-09AF9D760B8C}" type="datetime1">
              <a:rPr lang="en-US" smtClean="0"/>
              <a:t>12/12/2023</a:t>
            </a:fld>
            <a:endParaRPr lang="en-US"/>
          </a:p>
        </p:txBody>
      </p:sp>
      <p:sp>
        <p:nvSpPr>
          <p:cNvPr id="20" name="Footer Placeholder 4">
            <a:extLst>
              <a:ext uri="{FF2B5EF4-FFF2-40B4-BE49-F238E27FC236}">
                <a16:creationId xmlns:a16="http://schemas.microsoft.com/office/drawing/2014/main" id="{086D869C-845F-E84E-B248-9095409167FB}"/>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21" name="Slide Number Placeholder 5">
            <a:extLst>
              <a:ext uri="{FF2B5EF4-FFF2-40B4-BE49-F238E27FC236}">
                <a16:creationId xmlns:a16="http://schemas.microsoft.com/office/drawing/2014/main" id="{0FF3A62F-C38E-834A-AAA0-ABAE8073AA16}"/>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27" name="Straight Connector 26">
            <a:extLst>
              <a:ext uri="{FF2B5EF4-FFF2-40B4-BE49-F238E27FC236}">
                <a16:creationId xmlns:a16="http://schemas.microsoft.com/office/drawing/2014/main" id="{EEB087C6-7587-544C-9C6A-34C99FF390FA}"/>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A3E446E-47B1-4B43-888C-CD28FBF2F43C}"/>
              </a:ext>
            </a:extLst>
          </p:cNvPr>
          <p:cNvSpPr/>
          <p:nvPr userDrawn="1"/>
        </p:nvSpPr>
        <p:spPr>
          <a:xfrm>
            <a:off x="0" y="-3782"/>
            <a:ext cx="12192000" cy="766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C8CCA178-BF02-42AA-A9DB-73A1E6897FEF}"/>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26" name="Rectangle 25">
            <a:extLst>
              <a:ext uri="{FF2B5EF4-FFF2-40B4-BE49-F238E27FC236}">
                <a16:creationId xmlns:a16="http://schemas.microsoft.com/office/drawing/2014/main" id="{AC382AEB-6A35-2C47-AD11-C5298196DBA6}"/>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8" name="Rectangle 27">
            <a:extLst>
              <a:ext uri="{FF2B5EF4-FFF2-40B4-BE49-F238E27FC236}">
                <a16:creationId xmlns:a16="http://schemas.microsoft.com/office/drawing/2014/main" id="{86F9E1E4-A968-8543-8778-B9BE862A012D}"/>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9" name="Rectangle 28">
            <a:extLst>
              <a:ext uri="{FF2B5EF4-FFF2-40B4-BE49-F238E27FC236}">
                <a16:creationId xmlns:a16="http://schemas.microsoft.com/office/drawing/2014/main" id="{8A726708-74FD-3F4A-B885-A2FDA7D12F37}"/>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31" name="Rectangle 30">
            <a:extLst>
              <a:ext uri="{FF2B5EF4-FFF2-40B4-BE49-F238E27FC236}">
                <a16:creationId xmlns:a16="http://schemas.microsoft.com/office/drawing/2014/main" id="{32ADB7F4-E57F-EF47-8AB0-4612CDD5C2C6}"/>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32" name="Content Placeholder 3">
            <a:extLst>
              <a:ext uri="{FF2B5EF4-FFF2-40B4-BE49-F238E27FC236}">
                <a16:creationId xmlns:a16="http://schemas.microsoft.com/office/drawing/2014/main" id="{64FC7E0F-8CD2-B94E-BD6A-BD794FC62069}"/>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33" name="Picture 32">
            <a:extLst>
              <a:ext uri="{FF2B5EF4-FFF2-40B4-BE49-F238E27FC236}">
                <a16:creationId xmlns:a16="http://schemas.microsoft.com/office/drawing/2014/main" id="{D9960546-204B-F442-8CCB-E239D84C317B}"/>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2534298245"/>
      </p:ext>
    </p:extLst>
  </p:cSld>
  <p:clrMapOvr>
    <a:masterClrMapping/>
  </p:clrMapOvr>
  <p:extLst>
    <p:ext uri="{DCECCB84-F9BA-43D5-87BE-67443E8EF086}">
      <p15:sldGuideLst xmlns:p15="http://schemas.microsoft.com/office/powerpoint/2012/main">
        <p15:guide id="1" orient="horz" pos="3864">
          <p15:clr>
            <a:srgbClr val="FBAE40"/>
          </p15:clr>
        </p15:guide>
        <p15:guide id="2" orient="horz" pos="76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11274552" cy="1143000"/>
          </a:xfrm>
        </p:spPr>
        <p:txBody>
          <a:bodyPr/>
          <a:lstStyle>
            <a:lvl1pPr>
              <a:defRPr b="0" i="0">
                <a:latin typeface="National 2 Medium" panose="020B0504030502020203" pitchFamily="34" charset="77"/>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362201"/>
            <a:ext cx="11274552" cy="3771900"/>
          </a:xfrm>
        </p:spPr>
        <p:txBody>
          <a:bodyPr vert="eaVert"/>
          <a:lstStyle>
            <a:lvl1pPr>
              <a:defRPr>
                <a:latin typeface="National 2" panose="020B0504030502020203" pitchFamily="34" charset="77"/>
              </a:defRPr>
            </a:lvl1pPr>
            <a:lvl2pPr>
              <a:defRPr>
                <a:latin typeface="National 2" panose="020B0504030502020203" pitchFamily="34" charset="77"/>
              </a:defRPr>
            </a:lvl2pPr>
            <a:lvl3pPr>
              <a:defRPr>
                <a:latin typeface="National 2" panose="020B0504030502020203" pitchFamily="34" charset="77"/>
              </a:defRPr>
            </a:lvl3pPr>
            <a:lvl4pPr>
              <a:defRPr>
                <a:latin typeface="National 2" panose="020B0504030502020203" pitchFamily="34" charset="77"/>
              </a:defRPr>
            </a:lvl4pPr>
            <a:lvl5pPr>
              <a:defRPr>
                <a:latin typeface="National 2" panose="020B050403050202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a:extLst>
              <a:ext uri="{FF2B5EF4-FFF2-40B4-BE49-F238E27FC236}">
                <a16:creationId xmlns:a16="http://schemas.microsoft.com/office/drawing/2014/main" id="{2E30F711-21AE-2C40-95D0-8E38695ADF19}"/>
              </a:ext>
            </a:extLst>
          </p:cNvPr>
          <p:cNvSpPr>
            <a:spLocks noGrp="1"/>
          </p:cNvSpPr>
          <p:nvPr>
            <p:ph type="dt" sz="half" idx="10"/>
          </p:nvPr>
        </p:nvSpPr>
        <p:spPr>
          <a:xfrm>
            <a:off x="457200" y="6358491"/>
            <a:ext cx="2844800" cy="261610"/>
          </a:xfrm>
        </p:spPr>
        <p:txBody>
          <a:bodyPr>
            <a:spAutoFit/>
          </a:bodyPr>
          <a:lstStyle>
            <a:lvl1pPr>
              <a:defRPr sz="1100">
                <a:solidFill>
                  <a:schemeClr val="bg1">
                    <a:lumMod val="50000"/>
                  </a:schemeClr>
                </a:solidFill>
              </a:defRPr>
            </a:lvl1pPr>
          </a:lstStyle>
          <a:p>
            <a:fld id="{DFAE58E4-5AF7-E94C-9232-C2B9524EA180}" type="datetime1">
              <a:rPr lang="en-US" smtClean="0"/>
              <a:t>12/12/2023</a:t>
            </a:fld>
            <a:endParaRPr lang="en-US" dirty="0"/>
          </a:p>
        </p:txBody>
      </p:sp>
      <p:sp>
        <p:nvSpPr>
          <p:cNvPr id="20" name="Footer Placeholder 4">
            <a:extLst>
              <a:ext uri="{FF2B5EF4-FFF2-40B4-BE49-F238E27FC236}">
                <a16:creationId xmlns:a16="http://schemas.microsoft.com/office/drawing/2014/main" id="{42EBE4AC-130E-5248-9BF7-7AF5CA3B41F0}"/>
              </a:ext>
            </a:extLst>
          </p:cNvPr>
          <p:cNvSpPr>
            <a:spLocks noGrp="1"/>
          </p:cNvSpPr>
          <p:nvPr>
            <p:ph type="ftr" sz="quarter" idx="11"/>
          </p:nvPr>
        </p:nvSpPr>
        <p:spPr>
          <a:xfrm>
            <a:off x="4165600" y="6358491"/>
            <a:ext cx="3860800" cy="261610"/>
          </a:xfrm>
        </p:spPr>
        <p:txBody>
          <a:bodyPr>
            <a:spAutoFit/>
          </a:bodyPr>
          <a:lstStyle>
            <a:lvl1pPr>
              <a:defRPr sz="1100">
                <a:solidFill>
                  <a:schemeClr val="bg1">
                    <a:lumMod val="50000"/>
                  </a:schemeClr>
                </a:solidFill>
              </a:defRPr>
            </a:lvl1pPr>
          </a:lstStyle>
          <a:p>
            <a:r>
              <a:rPr lang="en-US"/>
              <a:t>tdi.dartmouth.edu</a:t>
            </a:r>
            <a:endParaRPr lang="en-US" dirty="0"/>
          </a:p>
        </p:txBody>
      </p:sp>
      <p:sp>
        <p:nvSpPr>
          <p:cNvPr id="21" name="Slide Number Placeholder 5">
            <a:extLst>
              <a:ext uri="{FF2B5EF4-FFF2-40B4-BE49-F238E27FC236}">
                <a16:creationId xmlns:a16="http://schemas.microsoft.com/office/drawing/2014/main" id="{51047339-3D8D-434C-AF14-554975D067D6}"/>
              </a:ext>
            </a:extLst>
          </p:cNvPr>
          <p:cNvSpPr>
            <a:spLocks noGrp="1"/>
          </p:cNvSpPr>
          <p:nvPr>
            <p:ph type="sldNum" sz="quarter" idx="12"/>
          </p:nvPr>
        </p:nvSpPr>
        <p:spPr>
          <a:xfrm>
            <a:off x="8887968" y="6358491"/>
            <a:ext cx="2844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cxnSp>
        <p:nvCxnSpPr>
          <p:cNvPr id="27" name="Straight Connector 26">
            <a:extLst>
              <a:ext uri="{FF2B5EF4-FFF2-40B4-BE49-F238E27FC236}">
                <a16:creationId xmlns:a16="http://schemas.microsoft.com/office/drawing/2014/main" id="{3A4F8B71-D6AA-FC4C-A0FF-1EB4FECCF5D2}"/>
              </a:ext>
            </a:extLst>
          </p:cNvPr>
          <p:cNvCxnSpPr/>
          <p:nvPr userDrawn="1"/>
        </p:nvCxnSpPr>
        <p:spPr>
          <a:xfrm>
            <a:off x="0" y="758952"/>
            <a:ext cx="12192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F02DA1E-5984-4CC0-9360-A1A10F96A6ED}"/>
              </a:ext>
            </a:extLst>
          </p:cNvPr>
          <p:cNvSpPr/>
          <p:nvPr userDrawn="1"/>
        </p:nvSpPr>
        <p:spPr>
          <a:xfrm>
            <a:off x="0" y="0"/>
            <a:ext cx="12192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99261C0B-F694-4D6A-B5E0-BFF48E5341AC}"/>
              </a:ext>
            </a:extLst>
          </p:cNvPr>
          <p:cNvSpPr txBox="1"/>
          <p:nvPr userDrawn="1"/>
        </p:nvSpPr>
        <p:spPr>
          <a:xfrm>
            <a:off x="6096001" y="236356"/>
            <a:ext cx="5689600" cy="335144"/>
          </a:xfrm>
          <a:prstGeom prst="rect">
            <a:avLst/>
          </a:prstGeom>
          <a:noFill/>
          <a:ln>
            <a:noFill/>
          </a:ln>
        </p:spPr>
        <p:txBody>
          <a:bodyPr wrap="square" lIns="0" tIns="0" rIns="0" bIns="0" rtlCol="0" anchor="ctr" anchorCtr="0">
            <a:noAutofit/>
          </a:bodyPr>
          <a:lstStyle/>
          <a:p>
            <a:pPr algn="r"/>
            <a:endParaRPr lang="en-US" sz="1400" dirty="0">
              <a:solidFill>
                <a:schemeClr val="bg1"/>
              </a:solidFill>
              <a:latin typeface="National 2" panose="020B0504030502020203" pitchFamily="34" charset="77"/>
              <a:cs typeface="Bembo Bold"/>
            </a:endParaRPr>
          </a:p>
        </p:txBody>
      </p:sp>
      <p:sp>
        <p:nvSpPr>
          <p:cNvPr id="26" name="Rectangle 25">
            <a:extLst>
              <a:ext uri="{FF2B5EF4-FFF2-40B4-BE49-F238E27FC236}">
                <a16:creationId xmlns:a16="http://schemas.microsoft.com/office/drawing/2014/main" id="{A2E8343F-24C0-5F45-B9EE-92C61E2B823A}"/>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8" name="Rectangle 27">
            <a:extLst>
              <a:ext uri="{FF2B5EF4-FFF2-40B4-BE49-F238E27FC236}">
                <a16:creationId xmlns:a16="http://schemas.microsoft.com/office/drawing/2014/main" id="{9611FC99-68A7-6744-8A55-24034DD0F10E}"/>
              </a:ext>
            </a:extLst>
          </p:cNvPr>
          <p:cNvSpPr/>
          <p:nvPr userDrawn="1"/>
        </p:nvSpPr>
        <p:spPr>
          <a:xfrm>
            <a:off x="3794758" y="6629400"/>
            <a:ext cx="8165592"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9" name="Rectangle 28">
            <a:extLst>
              <a:ext uri="{FF2B5EF4-FFF2-40B4-BE49-F238E27FC236}">
                <a16:creationId xmlns:a16="http://schemas.microsoft.com/office/drawing/2014/main" id="{0F6A1B9C-6DBF-E544-8019-6FD2AB399ADE}"/>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30" name="Rectangle 29">
            <a:extLst>
              <a:ext uri="{FF2B5EF4-FFF2-40B4-BE49-F238E27FC236}">
                <a16:creationId xmlns:a16="http://schemas.microsoft.com/office/drawing/2014/main" id="{3771690F-101E-6A4B-823F-E390E6D76E68}"/>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31" name="Content Placeholder 3">
            <a:extLst>
              <a:ext uri="{FF2B5EF4-FFF2-40B4-BE49-F238E27FC236}">
                <a16:creationId xmlns:a16="http://schemas.microsoft.com/office/drawing/2014/main" id="{FE7CDB69-5018-834F-BFBF-2ED46A210C49}"/>
              </a:ext>
            </a:extLst>
          </p:cNvPr>
          <p:cNvPicPr>
            <a:picLocks noChangeAspect="1"/>
          </p:cNvPicPr>
          <p:nvPr userDrawn="1"/>
        </p:nvPicPr>
        <p:blipFill>
          <a:blip r:embed="rId2"/>
          <a:stretch>
            <a:fillRect/>
          </a:stretch>
        </p:blipFill>
        <p:spPr>
          <a:xfrm>
            <a:off x="301752" y="228600"/>
            <a:ext cx="2763520" cy="365760"/>
          </a:xfrm>
          <a:prstGeom prst="rect">
            <a:avLst/>
          </a:prstGeom>
        </p:spPr>
      </p:pic>
      <p:pic>
        <p:nvPicPr>
          <p:cNvPr id="32" name="Picture 31">
            <a:extLst>
              <a:ext uri="{FF2B5EF4-FFF2-40B4-BE49-F238E27FC236}">
                <a16:creationId xmlns:a16="http://schemas.microsoft.com/office/drawing/2014/main" id="{27A402F5-B1CA-3947-95E4-4F992DB3C9D2}"/>
              </a:ext>
            </a:extLst>
          </p:cNvPr>
          <p:cNvPicPr>
            <a:picLocks noChangeAspect="1"/>
          </p:cNvPicPr>
          <p:nvPr userDrawn="1"/>
        </p:nvPicPr>
        <p:blipFill>
          <a:blip r:embed="rId3"/>
          <a:stretch>
            <a:fillRect/>
          </a:stretch>
        </p:blipFill>
        <p:spPr>
          <a:xfrm>
            <a:off x="10085565" y="94824"/>
            <a:ext cx="1889760" cy="566928"/>
          </a:xfrm>
          <a:prstGeom prst="rect">
            <a:avLst/>
          </a:prstGeom>
        </p:spPr>
      </p:pic>
    </p:spTree>
    <p:extLst>
      <p:ext uri="{BB962C8B-B14F-4D97-AF65-F5344CB8AC3E}">
        <p14:creationId xmlns:p14="http://schemas.microsoft.com/office/powerpoint/2010/main" val="1685808872"/>
      </p:ext>
    </p:extLst>
  </p:cSld>
  <p:clrMapOvr>
    <a:masterClrMapping/>
  </p:clrMapOvr>
  <p:extLst>
    <p:ext uri="{DCECCB84-F9BA-43D5-87BE-67443E8EF086}">
      <p15:sldGuideLst xmlns:p15="http://schemas.microsoft.com/office/powerpoint/2012/main">
        <p15:guide id="1" orient="horz" pos="768">
          <p15:clr>
            <a:srgbClr val="FBAE40"/>
          </p15:clr>
        </p15:guide>
        <p15:guide id="2" orient="horz" pos="38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79706" y="457200"/>
            <a:ext cx="1527048" cy="5943600"/>
          </a:xfrm>
        </p:spPr>
        <p:txBody>
          <a:bodyPr vert="eaVert"/>
          <a:lstStyle>
            <a:lvl1pPr>
              <a:defRPr b="0" i="0">
                <a:latin typeface="National 2 Medium" panose="020B0504030502020203" pitchFamily="34" charset="77"/>
              </a:defRPr>
            </a:lvl1pPr>
          </a:lstStyle>
          <a:p>
            <a:r>
              <a:rPr lang="en-US" dirty="0"/>
              <a:t>Click to edit Master title style</a:t>
            </a:r>
          </a:p>
        </p:txBody>
      </p:sp>
      <p:sp>
        <p:nvSpPr>
          <p:cNvPr id="3" name="Vertical Text Placeholder 2"/>
          <p:cNvSpPr>
            <a:spLocks noGrp="1"/>
          </p:cNvSpPr>
          <p:nvPr>
            <p:ph type="body" orient="vert" idx="1"/>
          </p:nvPr>
        </p:nvSpPr>
        <p:spPr>
          <a:xfrm>
            <a:off x="952501" y="472440"/>
            <a:ext cx="8524006" cy="5928360"/>
          </a:xfrm>
        </p:spPr>
        <p:txBody>
          <a:bodyPr vert="eaVert"/>
          <a:lstStyle>
            <a:lvl1pPr>
              <a:defRPr>
                <a:latin typeface="National 2" panose="020B0504030502020203" pitchFamily="34" charset="77"/>
              </a:defRPr>
            </a:lvl1pPr>
            <a:lvl2pPr>
              <a:defRPr>
                <a:latin typeface="National 2" panose="020B0504030502020203" pitchFamily="34" charset="77"/>
              </a:defRPr>
            </a:lvl2pPr>
            <a:lvl3pPr>
              <a:defRPr>
                <a:latin typeface="National 2" panose="020B0504030502020203" pitchFamily="34" charset="77"/>
              </a:defRPr>
            </a:lvl3pPr>
            <a:lvl4pPr>
              <a:defRPr>
                <a:latin typeface="National 2" panose="020B0504030502020203" pitchFamily="34" charset="77"/>
              </a:defRPr>
            </a:lvl4pPr>
            <a:lvl5pPr>
              <a:defRPr>
                <a:latin typeface="National 2" panose="020B050403050202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8C5EB91-1DB8-A746-A7FC-A932276D5D24}"/>
              </a:ext>
            </a:extLst>
          </p:cNvPr>
          <p:cNvSpPr>
            <a:spLocks noGrp="1"/>
          </p:cNvSpPr>
          <p:nvPr>
            <p:ph type="dt" sz="half" idx="10"/>
          </p:nvPr>
        </p:nvSpPr>
        <p:spPr>
          <a:xfrm rot="5400000">
            <a:off x="-546665" y="1256035"/>
            <a:ext cx="1828800" cy="261610"/>
          </a:xfrm>
        </p:spPr>
        <p:txBody>
          <a:bodyPr>
            <a:spAutoFit/>
          </a:bodyPr>
          <a:lstStyle>
            <a:lvl1pPr>
              <a:defRPr sz="1100">
                <a:solidFill>
                  <a:schemeClr val="bg1">
                    <a:lumMod val="50000"/>
                  </a:schemeClr>
                </a:solidFill>
              </a:defRPr>
            </a:lvl1pPr>
          </a:lstStyle>
          <a:p>
            <a:fld id="{0164C4B3-535E-BA4B-8B3B-756C9C532760}" type="datetime1">
              <a:rPr lang="en-US" smtClean="0"/>
              <a:t>12/12/2023</a:t>
            </a:fld>
            <a:endParaRPr lang="en-US" dirty="0"/>
          </a:p>
        </p:txBody>
      </p:sp>
      <p:sp>
        <p:nvSpPr>
          <p:cNvPr id="8" name="Footer Placeholder 4">
            <a:extLst>
              <a:ext uri="{FF2B5EF4-FFF2-40B4-BE49-F238E27FC236}">
                <a16:creationId xmlns:a16="http://schemas.microsoft.com/office/drawing/2014/main" id="{5B79A706-AD35-004C-9E33-7B310A5E099B}"/>
              </a:ext>
            </a:extLst>
          </p:cNvPr>
          <p:cNvSpPr>
            <a:spLocks noGrp="1"/>
          </p:cNvSpPr>
          <p:nvPr>
            <p:ph type="ftr" sz="quarter" idx="11"/>
          </p:nvPr>
        </p:nvSpPr>
        <p:spPr>
          <a:xfrm rot="5400000">
            <a:off x="-546665" y="3305814"/>
            <a:ext cx="1828800" cy="261610"/>
          </a:xfrm>
        </p:spPr>
        <p:txBody>
          <a:bodyPr wrap="square">
            <a:spAutoFit/>
          </a:bodyPr>
          <a:lstStyle>
            <a:lvl1pPr>
              <a:defRPr sz="1100">
                <a:solidFill>
                  <a:schemeClr val="bg1">
                    <a:lumMod val="50000"/>
                  </a:schemeClr>
                </a:solidFill>
              </a:defRPr>
            </a:lvl1pPr>
          </a:lstStyle>
          <a:p>
            <a:r>
              <a:rPr lang="en-US" dirty="0" err="1"/>
              <a:t>tdi.dartmouth.edu</a:t>
            </a:r>
            <a:endParaRPr lang="en-US" dirty="0"/>
          </a:p>
        </p:txBody>
      </p:sp>
      <p:sp>
        <p:nvSpPr>
          <p:cNvPr id="9" name="Slide Number Placeholder 5">
            <a:extLst>
              <a:ext uri="{FF2B5EF4-FFF2-40B4-BE49-F238E27FC236}">
                <a16:creationId xmlns:a16="http://schemas.microsoft.com/office/drawing/2014/main" id="{1F944235-D820-3D44-9C9A-6C457E281158}"/>
              </a:ext>
            </a:extLst>
          </p:cNvPr>
          <p:cNvSpPr>
            <a:spLocks noGrp="1"/>
          </p:cNvSpPr>
          <p:nvPr>
            <p:ph type="sldNum" sz="quarter" idx="12"/>
          </p:nvPr>
        </p:nvSpPr>
        <p:spPr>
          <a:xfrm rot="5400000">
            <a:off x="-546665" y="5355595"/>
            <a:ext cx="1828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19" name="Rectangle 18">
            <a:extLst>
              <a:ext uri="{FF2B5EF4-FFF2-40B4-BE49-F238E27FC236}">
                <a16:creationId xmlns:a16="http://schemas.microsoft.com/office/drawing/2014/main" id="{D5A0A126-529D-1646-BA1D-92D828DE4F03}"/>
              </a:ext>
            </a:extLst>
          </p:cNvPr>
          <p:cNvSpPr/>
          <p:nvPr userDrawn="1"/>
        </p:nvSpPr>
        <p:spPr>
          <a:xfrm rot="5400000">
            <a:off x="8383525" y="3049526"/>
            <a:ext cx="6857999" cy="7589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ED167311-BC67-6744-A38C-6ADC8AF37BFA}"/>
              </a:ext>
            </a:extLst>
          </p:cNvPr>
          <p:cNvCxnSpPr/>
          <p:nvPr userDrawn="1"/>
        </p:nvCxnSpPr>
        <p:spPr>
          <a:xfrm rot="5400000">
            <a:off x="8004048" y="3429001"/>
            <a:ext cx="6858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FF0292B-05AD-BA4B-81AF-E0CD9AC16D79}"/>
              </a:ext>
            </a:extLst>
          </p:cNvPr>
          <p:cNvSpPr/>
          <p:nvPr userDrawn="1"/>
        </p:nvSpPr>
        <p:spPr>
          <a:xfrm rot="5400000">
            <a:off x="-351510" y="1931783"/>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7" name="Rectangle 16">
            <a:extLst>
              <a:ext uri="{FF2B5EF4-FFF2-40B4-BE49-F238E27FC236}">
                <a16:creationId xmlns:a16="http://schemas.microsoft.com/office/drawing/2014/main" id="{F8C12F6D-235F-5B4F-A682-2FE145D2D9F1}"/>
              </a:ext>
            </a:extLst>
          </p:cNvPr>
          <p:cNvSpPr/>
          <p:nvPr userDrawn="1"/>
        </p:nvSpPr>
        <p:spPr>
          <a:xfrm rot="5400000">
            <a:off x="-1220190" y="5177902"/>
            <a:ext cx="2834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18" name="Rectangle 17">
            <a:extLst>
              <a:ext uri="{FF2B5EF4-FFF2-40B4-BE49-F238E27FC236}">
                <a16:creationId xmlns:a16="http://schemas.microsoft.com/office/drawing/2014/main" id="{499AAEEB-D85B-7844-A75E-AE2ECF3D5972}"/>
              </a:ext>
            </a:extLst>
          </p:cNvPr>
          <p:cNvSpPr/>
          <p:nvPr userDrawn="1"/>
        </p:nvSpPr>
        <p:spPr>
          <a:xfrm rot="5400000">
            <a:off x="-351510" y="743063"/>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sp>
        <p:nvSpPr>
          <p:cNvPr id="21" name="Rectangle 20">
            <a:extLst>
              <a:ext uri="{FF2B5EF4-FFF2-40B4-BE49-F238E27FC236}">
                <a16:creationId xmlns:a16="http://schemas.microsoft.com/office/drawing/2014/main" id="{91A566CC-0526-C142-AB20-3697C34DDBBD}"/>
              </a:ext>
            </a:extLst>
          </p:cNvPr>
          <p:cNvSpPr/>
          <p:nvPr userDrawn="1"/>
        </p:nvSpPr>
        <p:spPr>
          <a:xfrm rot="5400000">
            <a:off x="-351510" y="3120503"/>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National 2" panose="020B0504030502020203" pitchFamily="34" charset="77"/>
            </a:endParaRPr>
          </a:p>
        </p:txBody>
      </p:sp>
      <p:pic>
        <p:nvPicPr>
          <p:cNvPr id="23" name="Content Placeholder 3">
            <a:extLst>
              <a:ext uri="{FF2B5EF4-FFF2-40B4-BE49-F238E27FC236}">
                <a16:creationId xmlns:a16="http://schemas.microsoft.com/office/drawing/2014/main" id="{5DBCC788-3E96-1244-9C5E-7B488585D959}"/>
              </a:ext>
            </a:extLst>
          </p:cNvPr>
          <p:cNvPicPr>
            <a:picLocks noChangeAspect="1"/>
          </p:cNvPicPr>
          <p:nvPr userDrawn="1"/>
        </p:nvPicPr>
        <p:blipFill>
          <a:blip r:embed="rId2"/>
          <a:stretch>
            <a:fillRect/>
          </a:stretch>
        </p:blipFill>
        <p:spPr>
          <a:xfrm rot="5400000">
            <a:off x="10430764" y="1512148"/>
            <a:ext cx="2763520" cy="365760"/>
          </a:xfrm>
          <a:prstGeom prst="rect">
            <a:avLst/>
          </a:prstGeom>
        </p:spPr>
      </p:pic>
      <p:pic>
        <p:nvPicPr>
          <p:cNvPr id="24" name="Picture 23">
            <a:extLst>
              <a:ext uri="{FF2B5EF4-FFF2-40B4-BE49-F238E27FC236}">
                <a16:creationId xmlns:a16="http://schemas.microsoft.com/office/drawing/2014/main" id="{BEEACE53-5029-0F4E-B97F-9B6411992901}"/>
              </a:ext>
            </a:extLst>
          </p:cNvPr>
          <p:cNvPicPr>
            <a:picLocks noChangeAspect="1"/>
          </p:cNvPicPr>
          <p:nvPr userDrawn="1"/>
        </p:nvPicPr>
        <p:blipFill>
          <a:blip r:embed="rId3"/>
          <a:stretch>
            <a:fillRect/>
          </a:stretch>
        </p:blipFill>
        <p:spPr>
          <a:xfrm rot="5400000">
            <a:off x="10867644" y="5420355"/>
            <a:ext cx="1889760" cy="566928"/>
          </a:xfrm>
          <a:prstGeom prst="rect">
            <a:avLst/>
          </a:prstGeom>
        </p:spPr>
      </p:pic>
    </p:spTree>
    <p:extLst>
      <p:ext uri="{BB962C8B-B14F-4D97-AF65-F5344CB8AC3E}">
        <p14:creationId xmlns:p14="http://schemas.microsoft.com/office/powerpoint/2010/main" val="4120549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2">
          <p15:clr>
            <a:srgbClr val="FBAE40"/>
          </p15:clr>
        </p15:guide>
        <p15:guide id="4" pos="144">
          <p15:clr>
            <a:srgbClr val="FBAE40"/>
          </p15:clr>
        </p15:guide>
        <p15:guide id="5" orient="horz" pos="4128">
          <p15:clr>
            <a:srgbClr val="FBAE40"/>
          </p15:clr>
        </p15:guide>
        <p15:guide id="6" orient="horz" pos="288">
          <p15:clr>
            <a:srgbClr val="FBAE40"/>
          </p15:clr>
        </p15:guide>
        <p15:guide id="7" orient="horz" pos="4176">
          <p15:clr>
            <a:srgbClr val="FBAE40"/>
          </p15:clr>
        </p15:guide>
        <p15:guide id="8" orient="horz" pos="144">
          <p15:clr>
            <a:srgbClr val="FBAE40"/>
          </p15:clr>
        </p15:guide>
        <p15:guide id="9" pos="7200">
          <p15:clr>
            <a:srgbClr val="FBAE40"/>
          </p15:clr>
        </p15:guide>
        <p15:guide id="10" pos="7056">
          <p15:clr>
            <a:srgbClr val="FBAE40"/>
          </p15:clr>
        </p15:guide>
        <p15:guide id="12" pos="600">
          <p15:clr>
            <a:srgbClr val="FBAE40"/>
          </p15:clr>
        </p15:guide>
        <p15:guide id="13" pos="3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D58107-9992-F647-9810-E2D7BD4A6ACA}"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2544514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BE60-E2A1-8D46-8C10-49017D9C8C8E}" type="slidenum">
              <a:rPr lang="en-US" smtClean="0"/>
              <a:t>‹#›</a:t>
            </a:fld>
            <a:endParaRPr lang="en-US"/>
          </a:p>
        </p:txBody>
      </p:sp>
    </p:spTree>
    <p:extLst>
      <p:ext uri="{BB962C8B-B14F-4D97-AF65-F5344CB8AC3E}">
        <p14:creationId xmlns:p14="http://schemas.microsoft.com/office/powerpoint/2010/main" val="1135320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2133603"/>
            <a:ext cx="115824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DBE60-E2A1-8D46-8C10-49017D9C8C8E}" type="slidenum">
              <a:rPr lang="en-US" smtClean="0"/>
              <a:t>‹#›</a:t>
            </a:fld>
            <a:endParaRPr lang="en-US"/>
          </a:p>
        </p:txBody>
      </p:sp>
      <p:sp>
        <p:nvSpPr>
          <p:cNvPr id="8" name="Text Placeholder 7"/>
          <p:cNvSpPr>
            <a:spLocks noGrp="1"/>
          </p:cNvSpPr>
          <p:nvPr>
            <p:ph type="body" sz="quarter" idx="13"/>
          </p:nvPr>
        </p:nvSpPr>
        <p:spPr>
          <a:xfrm>
            <a:off x="304800" y="1524000"/>
            <a:ext cx="11582400" cy="685800"/>
          </a:xfrm>
        </p:spPr>
        <p:txBody>
          <a:bodyPr anchor="ctr">
            <a:normAutofit/>
          </a:bodyPr>
          <a:lstStyle>
            <a:lvl1pPr>
              <a:defRPr sz="1500" b="1" i="0" cap="all">
                <a:solidFill>
                  <a:srgbClr val="00B3F0"/>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715215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Header 3">
    <p:spTree>
      <p:nvGrpSpPr>
        <p:cNvPr id="1" name=""/>
        <p:cNvGrpSpPr/>
        <p:nvPr/>
      </p:nvGrpSpPr>
      <p:grpSpPr>
        <a:xfrm>
          <a:off x="0" y="0"/>
          <a:ext cx="0" cy="0"/>
          <a:chOff x="0" y="0"/>
          <a:chExt cx="0" cy="0"/>
        </a:xfrm>
      </p:grpSpPr>
      <p:pic>
        <p:nvPicPr>
          <p:cNvPr id="5" name="Picture 4" descr="CCF_PPT_FBG_4x3_A_RGB-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08000" y="838204"/>
            <a:ext cx="7315200" cy="1371599"/>
          </a:xfrm>
        </p:spPr>
        <p:txBody>
          <a:bodyPr>
            <a:normAutofit/>
          </a:bodyPr>
          <a:lstStyle>
            <a:lvl1pPr>
              <a:defRPr sz="2100" b="1" i="0">
                <a:solidFill>
                  <a:schemeClr val="bg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508000" y="2362200"/>
            <a:ext cx="8534400" cy="1219200"/>
          </a:xfrm>
        </p:spPr>
        <p:txBody>
          <a:bodyPr vert="horz" lIns="91440" tIns="45720" rIns="91440" bIns="45720" rtlCol="0">
            <a:normAutofit/>
          </a:bodyPr>
          <a:lstStyle>
            <a:lvl1pPr>
              <a:defRPr lang="en-US" sz="1200" cap="all" baseline="0" dirty="0">
                <a:solidFill>
                  <a:schemeClr val="bg1"/>
                </a:solidFill>
              </a:defRPr>
            </a:lvl1pPr>
          </a:lstStyle>
          <a:p>
            <a:pPr lvl="0"/>
            <a:r>
              <a:rPr lang="en-US"/>
              <a:t>Click to edit Master subtitle style</a:t>
            </a:r>
          </a:p>
        </p:txBody>
      </p:sp>
    </p:spTree>
    <p:extLst>
      <p:ext uri="{BB962C8B-B14F-4D97-AF65-F5344CB8AC3E}">
        <p14:creationId xmlns:p14="http://schemas.microsoft.com/office/powerpoint/2010/main" val="344714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D58107-9992-F647-9810-E2D7BD4A6ACA}"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148251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8107-9992-F647-9810-E2D7BD4A6ACA}"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214719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D58107-9992-F647-9810-E2D7BD4A6ACA}"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39157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D58107-9992-F647-9810-E2D7BD4A6ACA}"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8FA558-B2EA-7940-A283-55301741F3A3}" type="slidenum">
              <a:rPr lang="en-US" smtClean="0"/>
              <a:t>‹#›</a:t>
            </a:fld>
            <a:endParaRPr lang="en-US"/>
          </a:p>
        </p:txBody>
      </p:sp>
    </p:spTree>
    <p:extLst>
      <p:ext uri="{BB962C8B-B14F-4D97-AF65-F5344CB8AC3E}">
        <p14:creationId xmlns:p14="http://schemas.microsoft.com/office/powerpoint/2010/main" val="107736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58107-9992-F647-9810-E2D7BD4A6ACA}" type="datetimeFigureOut">
              <a:rPr lang="en-US" smtClean="0"/>
              <a:t>12/12/2023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FA558-B2EA-7940-A283-55301741F3A3}" type="slidenum">
              <a:rPr lang="en-US" smtClean="0"/>
              <a:t>‹#›</a:t>
            </a:fld>
            <a:endParaRPr lang="en-US"/>
          </a:p>
        </p:txBody>
      </p:sp>
    </p:spTree>
    <p:extLst>
      <p:ext uri="{BB962C8B-B14F-4D97-AF65-F5344CB8AC3E}">
        <p14:creationId xmlns:p14="http://schemas.microsoft.com/office/powerpoint/2010/main" val="36544214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F1E66-C84E-D243-8B78-7EFB0B589FF7}" type="datetime1">
              <a:rPr lang="en-US" smtClean="0"/>
              <a:pPr/>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tdi.dartmouth.edu</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9EF57-41E5-C444-A4DB-51759876B068}" type="slidenum">
              <a:rPr lang="en-US" smtClean="0"/>
              <a:pPr/>
              <a:t>‹#›</a:t>
            </a:fld>
            <a:endParaRPr lang="en-US"/>
          </a:p>
        </p:txBody>
      </p:sp>
    </p:spTree>
    <p:extLst>
      <p:ext uri="{BB962C8B-B14F-4D97-AF65-F5344CB8AC3E}">
        <p14:creationId xmlns:p14="http://schemas.microsoft.com/office/powerpoint/2010/main" val="149759471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64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F1E66-C84E-D243-8B78-7EFB0B589FF7}" type="datetime1">
              <a:rPr lang="en-US" smtClean="0"/>
              <a:pPr/>
              <a:t>12/12/2023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tdi.dartmouth.edu</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9EF57-41E5-C444-A4DB-51759876B068}" type="slidenum">
              <a:rPr lang="en-US" smtClean="0"/>
              <a:pPr/>
              <a:t>‹#›</a:t>
            </a:fld>
            <a:endParaRPr lang="en-US" dirty="0"/>
          </a:p>
        </p:txBody>
      </p:sp>
    </p:spTree>
    <p:extLst>
      <p:ext uri="{BB962C8B-B14F-4D97-AF65-F5344CB8AC3E}">
        <p14:creationId xmlns:p14="http://schemas.microsoft.com/office/powerpoint/2010/main" val="3510121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National 2" panose="020B0504030502020203" pitchFamily="34" charset="77"/>
              </a:defRPr>
            </a:lvl1pPr>
          </a:lstStyle>
          <a:p>
            <a:fld id="{3BC80475-7CEA-A841-B5EB-1A789F64D4C1}" type="datetime1">
              <a:rPr lang="en-US" smtClean="0"/>
              <a:t>12/12/2023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National 2" panose="020B0504030502020203" pitchFamily="34" charset="77"/>
              </a:defRPr>
            </a:lvl1pPr>
          </a:lstStyle>
          <a:p>
            <a:r>
              <a:rPr lang="en-US"/>
              <a:t>tdi.dartmouth.edu</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National 2" panose="020B0504030502020203" pitchFamily="34" charset="77"/>
              </a:defRPr>
            </a:lvl1pPr>
          </a:lstStyle>
          <a:p>
            <a:fld id="{5F99EF57-41E5-C444-A4DB-51759876B068}" type="slidenum">
              <a:rPr lang="en-US" smtClean="0"/>
              <a:pPr/>
              <a:t>‹#›</a:t>
            </a:fld>
            <a:endParaRPr lang="en-US"/>
          </a:p>
        </p:txBody>
      </p:sp>
    </p:spTree>
    <p:extLst>
      <p:ext uri="{BB962C8B-B14F-4D97-AF65-F5344CB8AC3E}">
        <p14:creationId xmlns:p14="http://schemas.microsoft.com/office/powerpoint/2010/main" val="154262732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Lst>
  <p:hf hdr="0"/>
  <p:txStyles>
    <p:titleStyle>
      <a:lvl1pPr algn="ctr" defTabSz="457200" rtl="0" eaLnBrk="1" latinLnBrk="0" hangingPunct="1">
        <a:spcBef>
          <a:spcPct val="0"/>
        </a:spcBef>
        <a:buNone/>
        <a:defRPr sz="4400" b="0" i="0" kern="1200">
          <a:solidFill>
            <a:schemeClr val="tx1"/>
          </a:solidFill>
          <a:latin typeface="National 2 Medium" panose="020B0504030502020203" pitchFamily="34" charset="77"/>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National 2" panose="020B0504030502020203" pitchFamily="34" charset="77"/>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National 2" panose="020B0504030502020203" pitchFamily="34" charset="77"/>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National 2" panose="020B0504030502020203" pitchFamily="34" charset="77"/>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National 2" panose="020B0504030502020203" pitchFamily="34" charset="77"/>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National 2" panose="020B0504030502020203"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7200"/>
            <a:ext cx="11582400" cy="10668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04800" y="1600203"/>
            <a:ext cx="11582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446132"/>
            <a:ext cx="7416800" cy="365125"/>
          </a:xfrm>
          <a:prstGeom prst="rect">
            <a:avLst/>
          </a:prstGeom>
        </p:spPr>
        <p:txBody>
          <a:bodyPr vert="horz" lIns="91440" tIns="45720" rIns="91440" bIns="45720" rtlCol="0" anchor="ctr"/>
          <a:lstStyle>
            <a:lvl1pPr algn="l">
              <a:defRPr sz="900">
                <a:solidFill>
                  <a:schemeClr val="accent1"/>
                </a:solidFill>
              </a:defRPr>
            </a:lvl1pPr>
          </a:lstStyle>
          <a:p>
            <a:endParaRPr lang="en-US"/>
          </a:p>
        </p:txBody>
      </p:sp>
      <p:sp>
        <p:nvSpPr>
          <p:cNvPr id="6" name="Slide Number Placeholder 5"/>
          <p:cNvSpPr>
            <a:spLocks noGrp="1"/>
          </p:cNvSpPr>
          <p:nvPr>
            <p:ph type="sldNum" sz="quarter" idx="4"/>
          </p:nvPr>
        </p:nvSpPr>
        <p:spPr>
          <a:xfrm>
            <a:off x="0" y="6446132"/>
            <a:ext cx="609600" cy="365125"/>
          </a:xfrm>
          <a:prstGeom prst="rect">
            <a:avLst/>
          </a:prstGeom>
        </p:spPr>
        <p:txBody>
          <a:bodyPr vert="horz" lIns="91440" tIns="45720" rIns="91440" bIns="45720" rtlCol="0" anchor="ctr"/>
          <a:lstStyle>
            <a:lvl1pPr algn="r">
              <a:defRPr sz="900">
                <a:solidFill>
                  <a:schemeClr val="accent1"/>
                </a:solidFill>
              </a:defRPr>
            </a:lvl1pPr>
          </a:lstStyle>
          <a:p>
            <a:fld id="{49CDBE60-E2A1-8D46-8C10-49017D9C8C8E}" type="slidenum">
              <a:rPr lang="en-US" smtClean="0"/>
              <a:pPr/>
              <a:t>‹#›</a:t>
            </a:fld>
            <a:endParaRPr lang="en-US"/>
          </a:p>
        </p:txBody>
      </p:sp>
      <p:pic>
        <p:nvPicPr>
          <p:cNvPr id="9" name="Picture 8" descr="CCF_PPT_FBG_4x3_B_RGB_Bar_Only.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3200" y="144609"/>
            <a:ext cx="11785600" cy="307848"/>
          </a:xfrm>
          <a:prstGeom prst="rect">
            <a:avLst/>
          </a:prstGeom>
        </p:spPr>
      </p:pic>
      <p:pic>
        <p:nvPicPr>
          <p:cNvPr id="10" name="Picture 9" descr="CCF_Logo_H_Pos_RGB.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42295" y="6195579"/>
            <a:ext cx="2381501" cy="597924"/>
          </a:xfrm>
          <a:prstGeom prst="rect">
            <a:avLst/>
          </a:prstGeom>
        </p:spPr>
      </p:pic>
    </p:spTree>
    <p:extLst>
      <p:ext uri="{BB962C8B-B14F-4D97-AF65-F5344CB8AC3E}">
        <p14:creationId xmlns:p14="http://schemas.microsoft.com/office/powerpoint/2010/main" val="193897184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Lst>
  <p:hf hdr="0"/>
  <p:txStyles>
    <p:titleStyle>
      <a:lvl1pPr algn="l" defTabSz="342900" rtl="0" eaLnBrk="1" latinLnBrk="0" hangingPunct="1">
        <a:lnSpc>
          <a:spcPct val="90000"/>
        </a:lnSpc>
        <a:spcBef>
          <a:spcPct val="0"/>
        </a:spcBef>
        <a:buNone/>
        <a:defRPr sz="1800" b="1" i="0" kern="1200">
          <a:solidFill>
            <a:schemeClr val="accent1"/>
          </a:solidFill>
          <a:latin typeface="Arial"/>
          <a:ea typeface="+mj-ea"/>
          <a:cs typeface="Arial"/>
        </a:defRPr>
      </a:lvl1pPr>
    </p:titleStyle>
    <p:bodyStyle>
      <a:lvl1pPr marL="0" indent="0" algn="l" defTabSz="342900" rtl="0" eaLnBrk="1" latinLnBrk="0" hangingPunct="1">
        <a:lnSpc>
          <a:spcPct val="90000"/>
        </a:lnSpc>
        <a:spcBef>
          <a:spcPct val="20000"/>
        </a:spcBef>
        <a:buFont typeface="Arial"/>
        <a:buNone/>
        <a:defRPr sz="1350" kern="1200">
          <a:solidFill>
            <a:schemeClr val="tx1"/>
          </a:solidFill>
          <a:latin typeface="+mn-lt"/>
          <a:ea typeface="+mn-ea"/>
          <a:cs typeface="+mn-cs"/>
        </a:defRPr>
      </a:lvl1pPr>
      <a:lvl2pPr marL="169069" indent="-169069"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2pPr>
      <a:lvl3pPr marL="345281" indent="-176213"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3pPr>
      <a:lvl4pPr marL="514350" indent="-169069"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4pPr>
      <a:lvl5pPr marL="683419" indent="-169069" algn="l" defTabSz="342900" rtl="0" eaLnBrk="1" latinLnBrk="0" hangingPunct="1">
        <a:lnSpc>
          <a:spcPct val="90000"/>
        </a:lnSpc>
        <a:spcBef>
          <a:spcPct val="20000"/>
        </a:spcBef>
        <a:buClr>
          <a:schemeClr val="accent2"/>
        </a:buClr>
        <a:buFont typeface="Arial"/>
        <a:buChar char="•"/>
        <a:defRPr sz="13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14.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ar/folders/cj/_7fcjp6s3xzdr_kj2krd7b540000gn/T/com.microsoft.Word/WebArchiveCopyPasteTempFiles/cidimage003.png@01D62F52.92F79090"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89534F0B-4B0B-1143-E012-7E03073926C2}"/>
              </a:ext>
            </a:extLst>
          </p:cNvPr>
          <p:cNvPicPr>
            <a:picLocks noChangeAspect="1"/>
          </p:cNvPicPr>
          <p:nvPr/>
        </p:nvPicPr>
        <p:blipFill>
          <a:blip r:embed="rId3"/>
          <a:stretch>
            <a:fillRect/>
          </a:stretch>
        </p:blipFill>
        <p:spPr>
          <a:xfrm>
            <a:off x="-2689" y="5904704"/>
            <a:ext cx="4528656" cy="953401"/>
          </a:xfrm>
          <a:prstGeom prst="rect">
            <a:avLst/>
          </a:prstGeom>
        </p:spPr>
      </p:pic>
      <p:sp>
        <p:nvSpPr>
          <p:cNvPr id="8" name="TextBox 7">
            <a:extLst>
              <a:ext uri="{FF2B5EF4-FFF2-40B4-BE49-F238E27FC236}">
                <a16:creationId xmlns:a16="http://schemas.microsoft.com/office/drawing/2014/main" id="{7DCCE023-CFD7-0322-2595-5890D61E3D98}"/>
              </a:ext>
            </a:extLst>
          </p:cNvPr>
          <p:cNvSpPr txBox="1"/>
          <p:nvPr/>
        </p:nvSpPr>
        <p:spPr>
          <a:xfrm>
            <a:off x="4826000" y="6600944"/>
            <a:ext cx="241348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Arial"/>
                <a:sym typeface="Arial"/>
              </a:rPr>
              <a:t>Last modified 12/5/2023</a:t>
            </a:r>
          </a:p>
        </p:txBody>
      </p:sp>
      <p:pic>
        <p:nvPicPr>
          <p:cNvPr id="9" name="Picture 8" descr="Timeline&#10;&#10;Description automatically generated with low confidence">
            <a:extLst>
              <a:ext uri="{FF2B5EF4-FFF2-40B4-BE49-F238E27FC236}">
                <a16:creationId xmlns:a16="http://schemas.microsoft.com/office/drawing/2014/main" id="{A094866C-62A9-5B66-8316-9F7185119DA0}"/>
              </a:ext>
            </a:extLst>
          </p:cNvPr>
          <p:cNvPicPr>
            <a:picLocks noChangeAspect="1"/>
          </p:cNvPicPr>
          <p:nvPr/>
        </p:nvPicPr>
        <p:blipFill rotWithShape="1">
          <a:blip r:embed="rId4"/>
          <a:srcRect l="5299" t="19107" r="5031" b="23227"/>
          <a:stretch/>
        </p:blipFill>
        <p:spPr>
          <a:xfrm>
            <a:off x="7739270" y="5486464"/>
            <a:ext cx="4452730" cy="1391479"/>
          </a:xfrm>
          <a:prstGeom prst="rect">
            <a:avLst/>
          </a:prstGeom>
        </p:spPr>
      </p:pic>
      <p:sp>
        <p:nvSpPr>
          <p:cNvPr id="10" name="Google Shape;401;p65">
            <a:extLst>
              <a:ext uri="{FF2B5EF4-FFF2-40B4-BE49-F238E27FC236}">
                <a16:creationId xmlns:a16="http://schemas.microsoft.com/office/drawing/2014/main" id="{73BC5F00-509F-EA20-ADA7-A814BCB5B69A}"/>
              </a:ext>
            </a:extLst>
          </p:cNvPr>
          <p:cNvSpPr/>
          <p:nvPr/>
        </p:nvSpPr>
        <p:spPr>
          <a:xfrm>
            <a:off x="471331" y="2489832"/>
            <a:ext cx="1551243" cy="1707125"/>
          </a:xfrm>
          <a:prstGeom prst="roundRect">
            <a:avLst>
              <a:gd name="adj" fmla="val 16667"/>
            </a:avLst>
          </a:prstGeom>
          <a:blipFill rotWithShape="1">
            <a:blip r:embed="rId5">
              <a:alphaModFix/>
            </a:blip>
            <a:stretch>
              <a:fillRect t="-5995" r="-7431" b="-5991"/>
            </a:stretch>
          </a:blipFill>
          <a:ln>
            <a:noFill/>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403;p65">
            <a:extLst>
              <a:ext uri="{FF2B5EF4-FFF2-40B4-BE49-F238E27FC236}">
                <a16:creationId xmlns:a16="http://schemas.microsoft.com/office/drawing/2014/main" id="{D5F8FDA6-7602-DA6A-01F2-20CD88D0803A}"/>
              </a:ext>
            </a:extLst>
          </p:cNvPr>
          <p:cNvSpPr txBox="1"/>
          <p:nvPr/>
        </p:nvSpPr>
        <p:spPr>
          <a:xfrm>
            <a:off x="471331" y="4368168"/>
            <a:ext cx="2833342" cy="830906"/>
          </a:xfrm>
          <a:prstGeom prst="rect">
            <a:avLst/>
          </a:prstGeom>
          <a:noFill/>
          <a:ln>
            <a:noFill/>
          </a:ln>
        </p:spPr>
        <p:txBody>
          <a:bodyPr spcFirstLastPara="1" wrap="square" lIns="91375" tIns="45675" rIns="91375" bIns="456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Alice Kennedy, MPH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Research Project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The Dartmouth Institute</a:t>
            </a:r>
            <a:endParaRPr kumimoji="0" sz="1600" b="0"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4" name="Google Shape;196;p1">
            <a:extLst>
              <a:ext uri="{FF2B5EF4-FFF2-40B4-BE49-F238E27FC236}">
                <a16:creationId xmlns:a16="http://schemas.microsoft.com/office/drawing/2014/main" id="{F8469EA6-3030-7921-2E2A-0E3D33CC1EA8}"/>
              </a:ext>
            </a:extLst>
          </p:cNvPr>
          <p:cNvSpPr txBox="1"/>
          <p:nvPr/>
        </p:nvSpPr>
        <p:spPr>
          <a:xfrm>
            <a:off x="351800" y="171211"/>
            <a:ext cx="8948400" cy="2318621"/>
          </a:xfrm>
          <a:prstGeom prst="rect">
            <a:avLst/>
          </a:prstGeom>
          <a:noFill/>
          <a:ln>
            <a:noFill/>
          </a:ln>
        </p:spPr>
        <p:txBody>
          <a:bodyPr spcFirstLastPara="1" vert="horz" wrap="square" lIns="91425" tIns="45700" rIns="91425" bIns="45700" rtlCol="0" anchor="b" anchorCtr="0">
            <a:noAutofit/>
          </a:bodyPr>
          <a:lstStyle>
            <a:defPPr>
              <a:defRPr lang="en-US"/>
            </a:defPPr>
            <a:lvl1pPr>
              <a:lnSpc>
                <a:spcPct val="90000"/>
              </a:lnSpc>
              <a:spcBef>
                <a:spcPts val="0"/>
              </a:spcBef>
              <a:buClr>
                <a:schemeClr val="accent1"/>
              </a:buClr>
              <a:buSzPts val="3200"/>
              <a:buFont typeface="Arial"/>
              <a:buNone/>
              <a:defRPr sz="4000" b="1" i="0">
                <a:latin typeface="National 2" panose="020B0504030502020203" pitchFamily="34" charset="77"/>
                <a:ea typeface="+mj-ea"/>
                <a:cs typeface="+mj-cs"/>
              </a:defRPr>
            </a:lvl1pPr>
          </a:lstStyle>
          <a:p>
            <a:r>
              <a:rPr lang="en-US" sz="5400" b="0" dirty="0">
                <a:latin typeface="Calibri" panose="020F0502020204030204" pitchFamily="34" charset="0"/>
                <a:cs typeface="Calibri" panose="020F0502020204030204" pitchFamily="34" charset="0"/>
              </a:rPr>
              <a:t>Introduction to </a:t>
            </a:r>
          </a:p>
          <a:p>
            <a:r>
              <a:rPr lang="en-US" sz="5400" b="0" dirty="0">
                <a:latin typeface="Calibri" panose="020F0502020204030204" pitchFamily="34" charset="0"/>
                <a:cs typeface="Calibri" panose="020F0502020204030204" pitchFamily="34" charset="0"/>
              </a:rPr>
              <a:t>Measurement for </a:t>
            </a:r>
          </a:p>
          <a:p>
            <a:r>
              <a:rPr lang="en-US" sz="5400" b="0" dirty="0">
                <a:latin typeface="Calibri" panose="020F0502020204030204" pitchFamily="34" charset="0"/>
                <a:cs typeface="Calibri" panose="020F0502020204030204" pitchFamily="34" charset="0"/>
              </a:rPr>
              <a:t>Quality Improvement</a:t>
            </a:r>
          </a:p>
        </p:txBody>
      </p:sp>
    </p:spTree>
    <p:extLst>
      <p:ext uri="{BB962C8B-B14F-4D97-AF65-F5344CB8AC3E}">
        <p14:creationId xmlns:p14="http://schemas.microsoft.com/office/powerpoint/2010/main" val="427798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E9E82-F715-9B41-A27E-9C5895650793}"/>
              </a:ext>
            </a:extLst>
          </p:cNvPr>
          <p:cNvPicPr>
            <a:picLocks noChangeAspect="1"/>
          </p:cNvPicPr>
          <p:nvPr/>
        </p:nvPicPr>
        <p:blipFill>
          <a:blip r:embed="rId3"/>
          <a:stretch>
            <a:fillRect/>
          </a:stretch>
        </p:blipFill>
        <p:spPr>
          <a:xfrm>
            <a:off x="1524000" y="6252520"/>
            <a:ext cx="9144000" cy="605481"/>
          </a:xfrm>
          <a:prstGeom prst="rect">
            <a:avLst/>
          </a:prstGeom>
        </p:spPr>
      </p:pic>
      <p:pic>
        <p:nvPicPr>
          <p:cNvPr id="2" name="Picture 1">
            <a:extLst>
              <a:ext uri="{FF2B5EF4-FFF2-40B4-BE49-F238E27FC236}">
                <a16:creationId xmlns:a16="http://schemas.microsoft.com/office/drawing/2014/main" id="{8CB979D4-6E12-984C-BF35-8673D5FFB59C}"/>
              </a:ext>
            </a:extLst>
          </p:cNvPr>
          <p:cNvPicPr>
            <a:picLocks noChangeAspect="1"/>
          </p:cNvPicPr>
          <p:nvPr/>
        </p:nvPicPr>
        <p:blipFill rotWithShape="1">
          <a:blip r:embed="rId4"/>
          <a:srcRect/>
          <a:stretch/>
        </p:blipFill>
        <p:spPr>
          <a:xfrm>
            <a:off x="1365069" y="0"/>
            <a:ext cx="9605554" cy="6858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9A8054-62F1-DB45-BA98-82CAA4970BF5}"/>
              </a:ext>
            </a:extLst>
          </p:cNvPr>
          <p:cNvSpPr txBox="1"/>
          <p:nvPr/>
        </p:nvSpPr>
        <p:spPr>
          <a:xfrm>
            <a:off x="1452155" y="5442356"/>
            <a:ext cx="928769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Tap into the Collective Wisdom of Your Team &amp; Patient Partners</a:t>
            </a:r>
          </a:p>
        </p:txBody>
      </p:sp>
    </p:spTree>
    <p:extLst>
      <p:ext uri="{BB962C8B-B14F-4D97-AF65-F5344CB8AC3E}">
        <p14:creationId xmlns:p14="http://schemas.microsoft.com/office/powerpoint/2010/main" val="325071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3F625C-CAE2-0D45-A454-B4B4C0DF9599}"/>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dirty="0"/>
              <a:t>Summary</a:t>
            </a:r>
          </a:p>
        </p:txBody>
      </p:sp>
      <p:graphicFrame>
        <p:nvGraphicFramePr>
          <p:cNvPr id="45" name="Content Placeholder 2">
            <a:extLst>
              <a:ext uri="{FF2B5EF4-FFF2-40B4-BE49-F238E27FC236}">
                <a16:creationId xmlns:a16="http://schemas.microsoft.com/office/drawing/2014/main" id="{63B1B825-5036-492B-AE93-BCA4F6B2C194}"/>
              </a:ext>
            </a:extLst>
          </p:cNvPr>
          <p:cNvGraphicFramePr/>
          <p:nvPr>
            <p:extLst>
              <p:ext uri="{D42A27DB-BD31-4B8C-83A1-F6EECF244321}">
                <p14:modId xmlns:p14="http://schemas.microsoft.com/office/powerpoint/2010/main" val="4288417057"/>
              </p:ext>
            </p:extLst>
          </p:nvPr>
        </p:nvGraphicFramePr>
        <p:xfrm>
          <a:off x="838200" y="954306"/>
          <a:ext cx="11049000" cy="5427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457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BFAEF1-D77F-7C49-80A9-28E3CBDC354D}"/>
              </a:ext>
            </a:extLst>
          </p:cNvPr>
          <p:cNvSpPr txBox="1">
            <a:spLocks/>
          </p:cNvSpPr>
          <p:nvPr/>
        </p:nvSpPr>
        <p:spPr>
          <a:xfrm>
            <a:off x="1913468" y="365125"/>
            <a:ext cx="94403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Light" panose="020F0302020204030204"/>
                <a:ea typeface="+mj-ea"/>
                <a:cs typeface="+mj-cs"/>
              </a:rPr>
              <a:t>Resources</a:t>
            </a:r>
          </a:p>
        </p:txBody>
      </p:sp>
      <p:pic>
        <p:nvPicPr>
          <p:cNvPr id="10" name="Graphic 9" descr="Open book outline">
            <a:extLst>
              <a:ext uri="{FF2B5EF4-FFF2-40B4-BE49-F238E27FC236}">
                <a16:creationId xmlns:a16="http://schemas.microsoft.com/office/drawing/2014/main" id="{B5F6B67E-CAA9-1246-925F-716DD4D45E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570706"/>
            <a:ext cx="914400" cy="914400"/>
          </a:xfrm>
          <a:prstGeom prst="rect">
            <a:avLst/>
          </a:prstGeom>
        </p:spPr>
      </p:pic>
      <p:sp>
        <p:nvSpPr>
          <p:cNvPr id="2" name="Rectangle 1">
            <a:extLst>
              <a:ext uri="{FF2B5EF4-FFF2-40B4-BE49-F238E27FC236}">
                <a16:creationId xmlns:a16="http://schemas.microsoft.com/office/drawing/2014/main" id="{F46C7813-B43F-EF4A-8992-B5E3F5B01D28}"/>
              </a:ext>
            </a:extLst>
          </p:cNvPr>
          <p:cNvSpPr/>
          <p:nvPr/>
        </p:nvSpPr>
        <p:spPr>
          <a:xfrm>
            <a:off x="607785" y="1690688"/>
            <a:ext cx="10976429" cy="4351338"/>
          </a:xfrm>
          <a:prstGeom prst="rect">
            <a:avLst/>
          </a:prstGeom>
        </p:spPr>
        <p:txBody>
          <a:bodyPr vert="horz" lIns="91440" tIns="45720" rIns="91440" bIns="45720" rtlCol="0">
            <a:noAutofit/>
          </a:bodyPr>
          <a:lstStyle/>
          <a:p>
            <a:endParaRPr lang="en-US" sz="2000" dirty="0"/>
          </a:p>
          <a:p>
            <a:r>
              <a:rPr lang="en-US" sz="2000" dirty="0"/>
              <a:t>Chapter 5: Measurement Part 1: Data Analysis for Decision Making in Health Care Objectives. In: Gregory S. </a:t>
            </a:r>
            <a:r>
              <a:rPr lang="en-US" sz="2000" dirty="0" err="1"/>
              <a:t>Ogrinc</a:t>
            </a:r>
            <a:r>
              <a:rPr lang="en-US" sz="2000" dirty="0"/>
              <a:t>, MD, MS; Linda A. Headrick, MD, MS, FACP; Amy J. Barton, PhD, RN, FAAN, ANEF; Mary A. </a:t>
            </a:r>
            <a:r>
              <a:rPr lang="en-US" sz="2000" dirty="0" err="1"/>
              <a:t>Dolansky</a:t>
            </a:r>
            <a:r>
              <a:rPr lang="en-US" sz="2000" dirty="0"/>
              <a:t>, PhD, RN, FAAN; Wendy S. </a:t>
            </a:r>
            <a:r>
              <a:rPr lang="en-US" sz="2000" dirty="0" err="1"/>
              <a:t>Madigosky</a:t>
            </a:r>
            <a:r>
              <a:rPr lang="en-US" sz="2000" dirty="0"/>
              <a:t>, MD, MSPH; Rebecca S. (Suzie) </a:t>
            </a:r>
            <a:r>
              <a:rPr lang="en-US" sz="2000" dirty="0" err="1"/>
              <a:t>Miltner</a:t>
            </a:r>
            <a:r>
              <a:rPr lang="en-US" sz="2000" dirty="0"/>
              <a:t>, PhD, RN, CNL, NEA-BC. </a:t>
            </a:r>
            <a:r>
              <a:rPr lang="en-US" sz="2000" i="1" dirty="0"/>
              <a:t>Fundamentals of Health Care Improvement: A Guide to Improving Your Patients' Care. </a:t>
            </a:r>
            <a:r>
              <a:rPr lang="en-US" sz="2000" dirty="0"/>
              <a:t>3</a:t>
            </a:r>
            <a:r>
              <a:rPr lang="en-US" sz="2000" baseline="30000" dirty="0"/>
              <a:t>rd</a:t>
            </a:r>
            <a:r>
              <a:rPr lang="en-US" sz="2000" dirty="0"/>
              <a:t> ed. Joint Commission Resources. 2018:67-85</a:t>
            </a:r>
          </a:p>
          <a:p>
            <a:endParaRPr lang="en-US" sz="2000" dirty="0">
              <a:solidFill>
                <a:srgbClr val="000000"/>
              </a:solidFill>
            </a:endParaRPr>
          </a:p>
          <a:p>
            <a:r>
              <a:rPr lang="en-US" sz="2000" dirty="0"/>
              <a:t>Provost LP, Murray S. </a:t>
            </a:r>
            <a:r>
              <a:rPr lang="en-US" sz="2000" i="1" dirty="0"/>
              <a:t>The Health Care Data Guide: Learning from Data for Improvement</a:t>
            </a:r>
            <a:r>
              <a:rPr lang="en-US" sz="2000" dirty="0"/>
              <a:t>. Jossey-Bass; 2011.</a:t>
            </a:r>
          </a:p>
          <a:p>
            <a:endParaRPr lang="en-US" sz="2000" dirty="0">
              <a:solidFill>
                <a:srgbClr val="000000"/>
              </a:solidFill>
            </a:endParaRPr>
          </a:p>
          <a:p>
            <a:r>
              <a:rPr lang="en-US" sz="2000" dirty="0">
                <a:solidFill>
                  <a:srgbClr val="000000"/>
                </a:solidFill>
              </a:rPr>
              <a:t>Scanlon DP, Darby C, </a:t>
            </a:r>
            <a:r>
              <a:rPr lang="en-US" sz="2000" dirty="0" err="1">
                <a:solidFill>
                  <a:srgbClr val="000000"/>
                </a:solidFill>
              </a:rPr>
              <a:t>Rolph</a:t>
            </a:r>
            <a:r>
              <a:rPr lang="en-US" sz="2000" dirty="0">
                <a:solidFill>
                  <a:srgbClr val="000000"/>
                </a:solidFill>
              </a:rPr>
              <a:t> E, Doty HE. The role of performance measures for improving quality in managed care organizations. </a:t>
            </a:r>
            <a:r>
              <a:rPr lang="en-US" sz="2000" i="1" dirty="0">
                <a:solidFill>
                  <a:srgbClr val="000000"/>
                </a:solidFill>
              </a:rPr>
              <a:t>Health Serv Res. </a:t>
            </a:r>
            <a:r>
              <a:rPr lang="en-US" sz="2000" dirty="0">
                <a:solidFill>
                  <a:srgbClr val="000000"/>
                </a:solidFill>
              </a:rPr>
              <a:t>2001;36(3):619-641.</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2000" i="1" dirty="0">
              <a:highlight>
                <a:srgbClr val="FFFF00"/>
              </a:highlight>
            </a:endParaRPr>
          </a:p>
          <a:p>
            <a:endParaRPr lang="en-US" sz="2000" dirty="0"/>
          </a:p>
          <a:p>
            <a:endParaRPr lang="en-US" sz="2000" dirty="0">
              <a:highlight>
                <a:srgbClr val="FFFF00"/>
              </a:highlight>
            </a:endParaRPr>
          </a:p>
          <a:p>
            <a:pPr marR="0" lvl="0" algn="l" defTabSz="914400" rtl="0" eaLnBrk="1" fontAlgn="auto" latinLnBrk="0" hangingPunct="1">
              <a:lnSpc>
                <a:spcPct val="90000"/>
              </a:lnSpc>
              <a:spcBef>
                <a:spcPts val="0"/>
              </a:spcBef>
              <a:spcAft>
                <a:spcPts val="60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7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E7C8-BFD6-CB4D-AA21-0BBEAB9B4608}"/>
              </a:ext>
            </a:extLst>
          </p:cNvPr>
          <p:cNvSpPr>
            <a:spLocks noGrp="1"/>
          </p:cNvSpPr>
          <p:nvPr>
            <p:ph type="title"/>
          </p:nvPr>
        </p:nvSpPr>
        <p:spPr>
          <a:xfrm>
            <a:off x="600076" y="265321"/>
            <a:ext cx="7886700" cy="831431"/>
          </a:xfrm>
        </p:spPr>
        <p:txBody>
          <a:bodyPr>
            <a:normAutofit/>
          </a:bodyPr>
          <a:lstStyle/>
          <a:p>
            <a:r>
              <a:rPr lang="en-US" dirty="0"/>
              <a:t>Next Steps</a:t>
            </a:r>
          </a:p>
        </p:txBody>
      </p:sp>
      <p:graphicFrame>
        <p:nvGraphicFramePr>
          <p:cNvPr id="4" name="Table 3">
            <a:extLst>
              <a:ext uri="{FF2B5EF4-FFF2-40B4-BE49-F238E27FC236}">
                <a16:creationId xmlns:a16="http://schemas.microsoft.com/office/drawing/2014/main" id="{229A18F9-1B15-AD47-AED1-4D3105553BC8}"/>
              </a:ext>
            </a:extLst>
          </p:cNvPr>
          <p:cNvGraphicFramePr>
            <a:graphicFrameLocks noGrp="1"/>
          </p:cNvGraphicFramePr>
          <p:nvPr>
            <p:extLst>
              <p:ext uri="{D42A27DB-BD31-4B8C-83A1-F6EECF244321}">
                <p14:modId xmlns:p14="http://schemas.microsoft.com/office/powerpoint/2010/main" val="296757581"/>
              </p:ext>
            </p:extLst>
          </p:nvPr>
        </p:nvGraphicFramePr>
        <p:xfrm>
          <a:off x="595313" y="1011145"/>
          <a:ext cx="11001374" cy="2742438"/>
        </p:xfrm>
        <a:graphic>
          <a:graphicData uri="http://schemas.openxmlformats.org/drawingml/2006/table">
            <a:tbl>
              <a:tblPr firstRow="1" firstCol="1" bandRow="1">
                <a:tableStyleId>{1FECB4D8-DB02-4DC6-A0A2-4F2EBAE1DC90}</a:tableStyleId>
              </a:tblPr>
              <a:tblGrid>
                <a:gridCol w="5843587">
                  <a:extLst>
                    <a:ext uri="{9D8B030D-6E8A-4147-A177-3AD203B41FA5}">
                      <a16:colId xmlns:a16="http://schemas.microsoft.com/office/drawing/2014/main" val="4098875490"/>
                    </a:ext>
                  </a:extLst>
                </a:gridCol>
                <a:gridCol w="5157787">
                  <a:extLst>
                    <a:ext uri="{9D8B030D-6E8A-4147-A177-3AD203B41FA5}">
                      <a16:colId xmlns:a16="http://schemas.microsoft.com/office/drawing/2014/main" val="1409788209"/>
                    </a:ext>
                  </a:extLst>
                </a:gridCol>
              </a:tblGrid>
              <a:tr h="329831">
                <a:tc>
                  <a:txBody>
                    <a:bodyPr/>
                    <a:lstStyle/>
                    <a:p>
                      <a:pPr marL="0" marR="0">
                        <a:lnSpc>
                          <a:spcPct val="115000"/>
                        </a:lnSpc>
                        <a:spcBef>
                          <a:spcPts val="0"/>
                        </a:spcBef>
                        <a:spcAft>
                          <a:spcPts val="0"/>
                        </a:spcAft>
                      </a:pPr>
                      <a:r>
                        <a:rPr lang="en-US" sz="2000" dirty="0">
                          <a:effectLst/>
                          <a:latin typeface="+mn-lt"/>
                        </a:rPr>
                        <a:t>ACTIVITY</a:t>
                      </a:r>
                      <a:endParaRPr lang="en-US" sz="2000" dirty="0">
                        <a:effectLst/>
                        <a:latin typeface="+mn-lt"/>
                        <a:ea typeface="Calibri" panose="020F0502020204030204" pitchFamily="34" charset="0"/>
                      </a:endParaRPr>
                    </a:p>
                  </a:txBody>
                  <a:tcPr marL="68347" marR="68347" marT="0" marB="0"/>
                </a:tc>
                <a:tc>
                  <a:txBody>
                    <a:bodyPr/>
                    <a:lstStyle/>
                    <a:p>
                      <a:pPr marL="0" marR="0">
                        <a:lnSpc>
                          <a:spcPct val="115000"/>
                        </a:lnSpc>
                        <a:spcBef>
                          <a:spcPts val="0"/>
                        </a:spcBef>
                        <a:spcAft>
                          <a:spcPts val="0"/>
                        </a:spcAft>
                      </a:pPr>
                      <a:r>
                        <a:rPr lang="en-US" sz="2000" dirty="0">
                          <a:effectLst/>
                          <a:latin typeface="+mn-lt"/>
                        </a:rPr>
                        <a:t>MATERIALS</a:t>
                      </a:r>
                      <a:endParaRPr lang="en-US" sz="2000" dirty="0">
                        <a:effectLst/>
                        <a:latin typeface="+mn-lt"/>
                        <a:ea typeface="Calibri" panose="020F0502020204030204" pitchFamily="34" charset="0"/>
                      </a:endParaRPr>
                    </a:p>
                  </a:txBody>
                  <a:tcPr marL="68347" marR="68347" marT="0" marB="0"/>
                </a:tc>
                <a:extLst>
                  <a:ext uri="{0D108BD9-81ED-4DB2-BD59-A6C34878D82A}">
                    <a16:rowId xmlns:a16="http://schemas.microsoft.com/office/drawing/2014/main" val="3231099566"/>
                  </a:ext>
                </a:extLst>
              </a:tr>
              <a:tr h="53057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b="1" kern="1200" dirty="0">
                          <a:solidFill>
                            <a:schemeClr val="dk1"/>
                          </a:solidFill>
                          <a:effectLst/>
                          <a:latin typeface="+mn-lt"/>
                          <a:ea typeface="+mn-ea"/>
                          <a:cs typeface="+mn-cs"/>
                        </a:rPr>
                        <a:t>Review this lesson and </a:t>
                      </a:r>
                      <a:r>
                        <a:rPr lang="en-US" sz="2000" dirty="0">
                          <a:effectLst/>
                          <a:latin typeface="+mn-lt"/>
                        </a:rPr>
                        <a:t>share with key members of your team.</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dirty="0">
                        <a:effectLst/>
                        <a:latin typeface="+mn-lt"/>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a:effectLst/>
                          <a:latin typeface="+mn-lt"/>
                        </a:rPr>
                        <a:t> </a:t>
                      </a:r>
                      <a:endParaRPr lang="en-US" sz="2000" b="1" kern="1200" dirty="0">
                        <a:solidFill>
                          <a:schemeClr val="dk1"/>
                        </a:solidFill>
                        <a:effectLst/>
                        <a:latin typeface="+mn-lt"/>
                        <a:ea typeface="+mn-ea"/>
                        <a:cs typeface="+mn-cs"/>
                      </a:endParaRPr>
                    </a:p>
                  </a:txBody>
                  <a:tcPr marL="68347" marR="68347"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b="0" dirty="0"/>
                        <a:t>Measurement Part 1 micro-lesson</a:t>
                      </a:r>
                      <a:r>
                        <a:rPr lang="en-US" sz="1800" b="0" u="none" dirty="0">
                          <a:effectLst/>
                          <a:latin typeface="+mn-lt"/>
                        </a:rPr>
                        <a:t> </a:t>
                      </a:r>
                      <a:r>
                        <a:rPr lang="en-US" sz="1800" u="none" dirty="0">
                          <a:effectLst/>
                          <a:latin typeface="+mn-lt"/>
                        </a:rPr>
                        <a:t>powerpoint</a:t>
                      </a:r>
                      <a:endParaRPr lang="en-US" sz="1800" u="none" dirty="0">
                        <a:effectLst/>
                        <a:latin typeface="+mn-lt"/>
                        <a:ea typeface="Calibri" panose="020F0502020204030204" pitchFamily="34" charset="0"/>
                      </a:endParaRPr>
                    </a:p>
                  </a:txBody>
                  <a:tcPr marL="68347" marR="68347" marT="0" marB="0"/>
                </a:tc>
                <a:extLst>
                  <a:ext uri="{0D108BD9-81ED-4DB2-BD59-A6C34878D82A}">
                    <a16:rowId xmlns:a16="http://schemas.microsoft.com/office/drawing/2014/main" val="3591126480"/>
                  </a:ext>
                </a:extLst>
              </a:tr>
              <a:tr h="795961">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a:effectLst/>
                          <a:latin typeface="+mn-lt"/>
                          <a:ea typeface="Calibri" panose="020F0502020204030204" pitchFamily="34" charset="0"/>
                        </a:rPr>
                        <a:t>Meet with your team and start brainstorming measures starting with your aim statement and primary drivers</a:t>
                      </a:r>
                    </a:p>
                  </a:txBody>
                  <a:tcPr marL="68347" marR="68347" marT="0" marB="0"/>
                </a:tc>
                <a:tc>
                  <a:txBody>
                    <a:bodyPr/>
                    <a:lstStyle/>
                    <a:p>
                      <a:pPr marL="0" marR="0">
                        <a:lnSpc>
                          <a:spcPct val="115000"/>
                        </a:lnSpc>
                        <a:spcBef>
                          <a:spcPts val="0"/>
                        </a:spcBef>
                        <a:spcAft>
                          <a:spcPts val="0"/>
                        </a:spcAft>
                      </a:pPr>
                      <a:r>
                        <a:rPr lang="en-US" sz="1800" u="none" dirty="0">
                          <a:effectLst/>
                          <a:latin typeface="+mn-lt"/>
                          <a:ea typeface="Calibri" panose="020F0502020204030204" pitchFamily="34" charset="0"/>
                        </a:rPr>
                        <a:t>Your SMART Aim</a:t>
                      </a:r>
                    </a:p>
                    <a:p>
                      <a:pPr marL="0" marR="0">
                        <a:lnSpc>
                          <a:spcPct val="115000"/>
                        </a:lnSpc>
                        <a:spcBef>
                          <a:spcPts val="0"/>
                        </a:spcBef>
                        <a:spcAft>
                          <a:spcPts val="0"/>
                        </a:spcAft>
                      </a:pPr>
                      <a:r>
                        <a:rPr lang="en-US" sz="1800" u="none" dirty="0">
                          <a:effectLst/>
                          <a:latin typeface="+mn-lt"/>
                          <a:ea typeface="Calibri" panose="020F0502020204030204" pitchFamily="34" charset="0"/>
                        </a:rPr>
                        <a:t>Your Key Driver Diagram </a:t>
                      </a:r>
                    </a:p>
                  </a:txBody>
                  <a:tcPr marL="68347" marR="68347" marT="0" marB="0"/>
                </a:tc>
                <a:extLst>
                  <a:ext uri="{0D108BD9-81ED-4DB2-BD59-A6C34878D82A}">
                    <a16:rowId xmlns:a16="http://schemas.microsoft.com/office/drawing/2014/main" val="3648614853"/>
                  </a:ext>
                </a:extLst>
              </a:tr>
            </a:tbl>
          </a:graphicData>
        </a:graphic>
      </p:graphicFrame>
    </p:spTree>
    <p:extLst>
      <p:ext uri="{BB962C8B-B14F-4D97-AF65-F5344CB8AC3E}">
        <p14:creationId xmlns:p14="http://schemas.microsoft.com/office/powerpoint/2010/main" val="356628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56AA0E-236E-824B-A2E5-6D172A8D9C1F}"/>
              </a:ext>
            </a:extLst>
          </p:cNvPr>
          <p:cNvSpPr txBox="1">
            <a:spLocks/>
          </p:cNvSpPr>
          <p:nvPr/>
        </p:nvSpPr>
        <p:spPr>
          <a:xfrm>
            <a:off x="388587" y="182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dirty="0">
                <a:solidFill>
                  <a:prstClr val="black"/>
                </a:solidFill>
                <a:latin typeface="Calibri Light" panose="020F0302020204030204"/>
              </a:rPr>
              <a:t>Learning Objectives</a:t>
            </a:r>
            <a:endParaRPr lang="en-US" sz="1800" dirty="0">
              <a:solidFill>
                <a:prstClr val="black"/>
              </a:solidFill>
              <a:latin typeface="Calibri Light" panose="020F0302020204030204"/>
            </a:endParaRPr>
          </a:p>
        </p:txBody>
      </p:sp>
      <p:graphicFrame>
        <p:nvGraphicFramePr>
          <p:cNvPr id="50" name="Content Placeholder 2">
            <a:extLst>
              <a:ext uri="{FF2B5EF4-FFF2-40B4-BE49-F238E27FC236}">
                <a16:creationId xmlns:a16="http://schemas.microsoft.com/office/drawing/2014/main" id="{766F4037-217F-43A3-AB20-982CBB18BC0B}"/>
              </a:ext>
            </a:extLst>
          </p:cNvPr>
          <p:cNvGraphicFramePr/>
          <p:nvPr>
            <p:extLst>
              <p:ext uri="{D42A27DB-BD31-4B8C-83A1-F6EECF244321}">
                <p14:modId xmlns:p14="http://schemas.microsoft.com/office/powerpoint/2010/main" val="324907522"/>
              </p:ext>
            </p:extLst>
          </p:nvPr>
        </p:nvGraphicFramePr>
        <p:xfrm>
          <a:off x="267037" y="1457622"/>
          <a:ext cx="11657926" cy="4785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660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524000" y="4201028"/>
            <a:ext cx="9144000" cy="0"/>
          </a:xfrm>
          <a:prstGeom prst="line">
            <a:avLst/>
          </a:prstGeom>
          <a:ln w="6350" cmpd="sng">
            <a:solidFill>
              <a:srgbClr val="113B2B"/>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7056815-6BE4-CD47-A5A5-2013AF478B75}"/>
              </a:ext>
            </a:extLst>
          </p:cNvPr>
          <p:cNvSpPr txBox="1"/>
          <p:nvPr/>
        </p:nvSpPr>
        <p:spPr>
          <a:xfrm>
            <a:off x="412931" y="4545844"/>
            <a:ext cx="10992487"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i="1" dirty="0">
                <a:solidFill>
                  <a:srgbClr val="000000"/>
                </a:solidFill>
                <a:latin typeface="Arial" panose="020B0604020202020204"/>
              </a:rPr>
              <a:t>“</a:t>
            </a:r>
            <a:r>
              <a:rPr kumimoji="0" lang="en-US" sz="3200" b="0" i="1" u="none" strike="noStrike" kern="1200" cap="none" spc="0" normalizeH="0" baseline="0" noProof="0" dirty="0">
                <a:ln>
                  <a:noFill/>
                </a:ln>
                <a:solidFill>
                  <a:srgbClr val="000000"/>
                </a:solidFill>
                <a:effectLst/>
                <a:uLnTx/>
                <a:uFillTx/>
                <a:latin typeface="Arial" panose="020B0604020202020204"/>
                <a:ea typeface="+mn-ea"/>
                <a:cs typeface="+mn-cs"/>
              </a:rPr>
              <a:t>If I had to reduce my message for management to just a few words, I’d say it all had to do with </a:t>
            </a:r>
            <a:r>
              <a:rPr kumimoji="0" lang="en-US" sz="3200" b="1" i="1" u="none" strike="noStrike" kern="1200" cap="none" spc="0" normalizeH="0" baseline="0" noProof="0" dirty="0">
                <a:ln>
                  <a:noFill/>
                </a:ln>
                <a:solidFill>
                  <a:srgbClr val="000000"/>
                </a:solidFill>
                <a:effectLst/>
                <a:uLnTx/>
                <a:uFillTx/>
                <a:latin typeface="Arial" panose="020B0604020202020204"/>
                <a:ea typeface="+mn-ea"/>
                <a:cs typeface="+mn-cs"/>
              </a:rPr>
              <a:t>reducing variation</a:t>
            </a:r>
            <a:r>
              <a:rPr kumimoji="0" lang="en-US" sz="3200" b="0" i="1"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Arial" panose="020B0604020202020204"/>
                <a:ea typeface="+mn-ea"/>
                <a:cs typeface="+mn-cs"/>
              </a:rPr>
              <a:t>-W. Edwards Deming</a:t>
            </a:r>
          </a:p>
        </p:txBody>
      </p:sp>
    </p:spTree>
    <p:extLst>
      <p:ext uri="{BB962C8B-B14F-4D97-AF65-F5344CB8AC3E}">
        <p14:creationId xmlns:p14="http://schemas.microsoft.com/office/powerpoint/2010/main" val="271873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F0CF-98C7-5F4A-8997-FCF4C7D7176C}"/>
              </a:ext>
            </a:extLst>
          </p:cNvPr>
          <p:cNvSpPr>
            <a:spLocks noGrp="1"/>
          </p:cNvSpPr>
          <p:nvPr>
            <p:ph type="title"/>
          </p:nvPr>
        </p:nvSpPr>
        <p:spPr/>
        <p:txBody>
          <a:bodyPr>
            <a:normAutofit fontScale="90000"/>
          </a:bodyPr>
          <a:lstStyle/>
          <a:p>
            <a:r>
              <a:rPr lang="en-US" dirty="0"/>
              <a:t>MEASUREMENT</a:t>
            </a:r>
            <a:br>
              <a:rPr lang="en-US" dirty="0"/>
            </a:br>
            <a:r>
              <a:rPr lang="en-US" dirty="0"/>
              <a:t>Three Different Approaches</a:t>
            </a:r>
          </a:p>
        </p:txBody>
      </p:sp>
      <p:graphicFrame>
        <p:nvGraphicFramePr>
          <p:cNvPr id="4" name="Content Placeholder 3">
            <a:extLst>
              <a:ext uri="{FF2B5EF4-FFF2-40B4-BE49-F238E27FC236}">
                <a16:creationId xmlns:a16="http://schemas.microsoft.com/office/drawing/2014/main" id="{9E640724-4C11-DE4C-AD17-2FA007E3F1D5}"/>
              </a:ext>
            </a:extLst>
          </p:cNvPr>
          <p:cNvGraphicFramePr>
            <a:graphicFrameLocks noGrp="1"/>
          </p:cNvGraphicFramePr>
          <p:nvPr>
            <p:ph idx="1"/>
            <p:extLst>
              <p:ext uri="{D42A27DB-BD31-4B8C-83A1-F6EECF244321}">
                <p14:modId xmlns:p14="http://schemas.microsoft.com/office/powerpoint/2010/main" val="98198474"/>
              </p:ext>
            </p:extLst>
          </p:nvPr>
        </p:nvGraphicFramePr>
        <p:xfrm>
          <a:off x="285135" y="1096396"/>
          <a:ext cx="11387701" cy="5174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72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8"/>
        <p:cNvGrpSpPr/>
        <p:nvPr/>
      </p:nvGrpSpPr>
      <p:grpSpPr>
        <a:xfrm>
          <a:off x="0" y="0"/>
          <a:ext cx="0" cy="0"/>
          <a:chOff x="0" y="0"/>
          <a:chExt cx="0" cy="0"/>
        </a:xfrm>
      </p:grpSpPr>
      <p:sp>
        <p:nvSpPr>
          <p:cNvPr id="10" name="Rectangle 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Google Shape;719;p52">
            <a:extLst>
              <a:ext uri="{FF2B5EF4-FFF2-40B4-BE49-F238E27FC236}">
                <a16:creationId xmlns:a16="http://schemas.microsoft.com/office/drawing/2014/main" id="{03412479-EC4C-52EF-BD19-DE5810D9BBC1}"/>
              </a:ext>
            </a:extLst>
          </p:cNvPr>
          <p:cNvSpPr txBox="1">
            <a:spLocks/>
          </p:cNvSpPr>
          <p:nvPr/>
        </p:nvSpPr>
        <p:spPr>
          <a:xfrm>
            <a:off x="838201" y="300580"/>
            <a:ext cx="9829800" cy="1089529"/>
          </a:xfrm>
          <a:prstGeom prst="rect">
            <a:avLst/>
          </a:prstGeom>
        </p:spPr>
        <p:txBody>
          <a:bodyPr spcFirstLastPara="1"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1D9A78"/>
              </a:buClr>
              <a:buSzPts val="3200"/>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t>The Cornerstone of Our Methodology:</a:t>
            </a:r>
            <a:b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b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t>The IHI Model for Improvement</a:t>
            </a:r>
          </a:p>
        </p:txBody>
      </p:sp>
      <p:sp>
        <p:nvSpPr>
          <p:cNvPr id="1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6"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 name="Rectangle 3">
            <a:extLst>
              <a:ext uri="{FF2B5EF4-FFF2-40B4-BE49-F238E27FC236}">
                <a16:creationId xmlns:a16="http://schemas.microsoft.com/office/drawing/2014/main" id="{B1F3091F-BEB7-B451-EC16-0F7730AB6702}"/>
              </a:ext>
            </a:extLst>
          </p:cNvPr>
          <p:cNvSpPr/>
          <p:nvPr/>
        </p:nvSpPr>
        <p:spPr>
          <a:xfrm>
            <a:off x="4352147" y="1883101"/>
            <a:ext cx="2964180" cy="23672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 Box 13">
            <a:extLst>
              <a:ext uri="{FF2B5EF4-FFF2-40B4-BE49-F238E27FC236}">
                <a16:creationId xmlns:a16="http://schemas.microsoft.com/office/drawing/2014/main" id="{D4AB0E42-3A70-7A28-3CCF-9495822A6A33}"/>
              </a:ext>
            </a:extLst>
          </p:cNvPr>
          <p:cNvSpPr txBox="1"/>
          <p:nvPr/>
        </p:nvSpPr>
        <p:spPr>
          <a:xfrm>
            <a:off x="4486767" y="2034866"/>
            <a:ext cx="2703830" cy="466725"/>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AIM</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What are we trying to accomplish?</a:t>
            </a:r>
          </a:p>
        </p:txBody>
      </p:sp>
      <p:sp>
        <p:nvSpPr>
          <p:cNvPr id="6" name="Text Box 13">
            <a:extLst>
              <a:ext uri="{FF2B5EF4-FFF2-40B4-BE49-F238E27FC236}">
                <a16:creationId xmlns:a16="http://schemas.microsoft.com/office/drawing/2014/main" id="{C6F314E6-F408-DA92-504E-3875C30D983F}"/>
              </a:ext>
            </a:extLst>
          </p:cNvPr>
          <p:cNvSpPr txBox="1"/>
          <p:nvPr/>
        </p:nvSpPr>
        <p:spPr>
          <a:xfrm>
            <a:off x="4494387" y="2605731"/>
            <a:ext cx="2703830" cy="734060"/>
          </a:xfrm>
          <a:prstGeom prst="rect">
            <a:avLst/>
          </a:prstGeom>
          <a:solidFill>
            <a:srgbClr val="3ACA93"/>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MEASURE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How will we know that a change is an improvement?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Arc 6">
            <a:extLst>
              <a:ext uri="{FF2B5EF4-FFF2-40B4-BE49-F238E27FC236}">
                <a16:creationId xmlns:a16="http://schemas.microsoft.com/office/drawing/2014/main" id="{23614191-D359-DAEE-AD81-8FD331C3EAE1}"/>
              </a:ext>
            </a:extLst>
          </p:cNvPr>
          <p:cNvSpPr/>
          <p:nvPr/>
        </p:nvSpPr>
        <p:spPr>
          <a:xfrm rot="14080308">
            <a:off x="4835179" y="3077615"/>
            <a:ext cx="3175635" cy="3989705"/>
          </a:xfrm>
          <a:prstGeom prst="arc">
            <a:avLst>
              <a:gd name="adj1" fmla="val 16200000"/>
              <a:gd name="adj2" fmla="val 19507466"/>
            </a:avLst>
          </a:prstGeom>
          <a:ln w="38100">
            <a:tailEnd type="stealth"/>
          </a:ln>
        </p:spPr>
        <p:style>
          <a:lnRef idx="3">
            <a:schemeClr val="accent1"/>
          </a:lnRef>
          <a:fillRef idx="0">
            <a:schemeClr val="accent1"/>
          </a:fillRef>
          <a:effectRef idx="2">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8" name="Arc 7">
            <a:extLst>
              <a:ext uri="{FF2B5EF4-FFF2-40B4-BE49-F238E27FC236}">
                <a16:creationId xmlns:a16="http://schemas.microsoft.com/office/drawing/2014/main" id="{40D2EB65-5830-5CD3-D558-522F5A275B12}"/>
              </a:ext>
            </a:extLst>
          </p:cNvPr>
          <p:cNvSpPr/>
          <p:nvPr/>
        </p:nvSpPr>
        <p:spPr>
          <a:xfrm rot="3001219">
            <a:off x="3678694" y="3790154"/>
            <a:ext cx="3175635" cy="3989705"/>
          </a:xfrm>
          <a:prstGeom prst="arc">
            <a:avLst>
              <a:gd name="adj1" fmla="val 16200000"/>
              <a:gd name="adj2" fmla="val 19507466"/>
            </a:avLst>
          </a:prstGeom>
          <a:ln w="38100">
            <a:tailEnd type="stealth"/>
          </a:ln>
        </p:spPr>
        <p:style>
          <a:lnRef idx="3">
            <a:schemeClr val="accent1"/>
          </a:lnRef>
          <a:fillRef idx="0">
            <a:schemeClr val="accent1"/>
          </a:fillRef>
          <a:effectRef idx="2">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3" name="Arc 12">
            <a:extLst>
              <a:ext uri="{FF2B5EF4-FFF2-40B4-BE49-F238E27FC236}">
                <a16:creationId xmlns:a16="http://schemas.microsoft.com/office/drawing/2014/main" id="{716976C2-71A1-AF1F-A316-5C7998FB6014}"/>
              </a:ext>
            </a:extLst>
          </p:cNvPr>
          <p:cNvSpPr/>
          <p:nvPr/>
        </p:nvSpPr>
        <p:spPr>
          <a:xfrm rot="8484575">
            <a:off x="3890638" y="2892274"/>
            <a:ext cx="3175635" cy="3989705"/>
          </a:xfrm>
          <a:prstGeom prst="arc">
            <a:avLst>
              <a:gd name="adj1" fmla="val 16200000"/>
              <a:gd name="adj2" fmla="val 19507466"/>
            </a:avLst>
          </a:prstGeom>
          <a:ln w="38100">
            <a:tailEnd type="stealth"/>
          </a:ln>
        </p:spPr>
        <p:style>
          <a:lnRef idx="3">
            <a:schemeClr val="accent1"/>
          </a:lnRef>
          <a:fillRef idx="0">
            <a:schemeClr val="accent1"/>
          </a:fillRef>
          <a:effectRef idx="2">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5" name="Text Box 13">
            <a:extLst>
              <a:ext uri="{FF2B5EF4-FFF2-40B4-BE49-F238E27FC236}">
                <a16:creationId xmlns:a16="http://schemas.microsoft.com/office/drawing/2014/main" id="{B811E131-A2F4-0FE5-4EA0-E5840EE01588}"/>
              </a:ext>
            </a:extLst>
          </p:cNvPr>
          <p:cNvSpPr txBox="1"/>
          <p:nvPr/>
        </p:nvSpPr>
        <p:spPr>
          <a:xfrm>
            <a:off x="4486767" y="3460116"/>
            <a:ext cx="2703830" cy="688975"/>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CHANGES</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What change can we make that will result in improvement?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Oval 16">
            <a:extLst>
              <a:ext uri="{FF2B5EF4-FFF2-40B4-BE49-F238E27FC236}">
                <a16:creationId xmlns:a16="http://schemas.microsoft.com/office/drawing/2014/main" id="{33313134-A6F9-2A57-61C5-9548FC2C5783}"/>
              </a:ext>
            </a:extLst>
          </p:cNvPr>
          <p:cNvSpPr>
            <a:spLocks noChangeAspect="1"/>
          </p:cNvSpPr>
          <p:nvPr/>
        </p:nvSpPr>
        <p:spPr>
          <a:xfrm>
            <a:off x="4736957" y="4310557"/>
            <a:ext cx="2194560" cy="219583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Text Box 11">
            <a:extLst>
              <a:ext uri="{FF2B5EF4-FFF2-40B4-BE49-F238E27FC236}">
                <a16:creationId xmlns:a16="http://schemas.microsoft.com/office/drawing/2014/main" id="{60EEB724-BA04-46B6-DB9F-B4C400582F6A}"/>
              </a:ext>
            </a:extLst>
          </p:cNvPr>
          <p:cNvSpPr txBox="1"/>
          <p:nvPr/>
        </p:nvSpPr>
        <p:spPr>
          <a:xfrm>
            <a:off x="5034541" y="474328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Act</a:t>
            </a:r>
            <a:endParaRPr kumimoji="0" lang="en-US" sz="12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9" name="Text Box 11">
            <a:extLst>
              <a:ext uri="{FF2B5EF4-FFF2-40B4-BE49-F238E27FC236}">
                <a16:creationId xmlns:a16="http://schemas.microsoft.com/office/drawing/2014/main" id="{C0BA4252-3240-111D-B32C-6D30799930DD}"/>
              </a:ext>
            </a:extLst>
          </p:cNvPr>
          <p:cNvSpPr txBox="1"/>
          <p:nvPr/>
        </p:nvSpPr>
        <p:spPr>
          <a:xfrm>
            <a:off x="5966086" y="474328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Plan</a:t>
            </a:r>
            <a:endParaRPr kumimoji="0" lang="en-US"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0" name="Text Box 11">
            <a:extLst>
              <a:ext uri="{FF2B5EF4-FFF2-40B4-BE49-F238E27FC236}">
                <a16:creationId xmlns:a16="http://schemas.microsoft.com/office/drawing/2014/main" id="{DA346FD3-63B7-4976-EEE1-AAD99AA50629}"/>
              </a:ext>
            </a:extLst>
          </p:cNvPr>
          <p:cNvSpPr txBox="1"/>
          <p:nvPr/>
        </p:nvSpPr>
        <p:spPr>
          <a:xfrm>
            <a:off x="5033906" y="556497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Study</a:t>
            </a:r>
            <a:endParaRPr kumimoji="0" lang="en-US"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1" name="Text Box 11">
            <a:extLst>
              <a:ext uri="{FF2B5EF4-FFF2-40B4-BE49-F238E27FC236}">
                <a16:creationId xmlns:a16="http://schemas.microsoft.com/office/drawing/2014/main" id="{E622A1CF-A76E-D535-CA3B-0E15B3BDE37B}"/>
              </a:ext>
            </a:extLst>
          </p:cNvPr>
          <p:cNvSpPr txBox="1"/>
          <p:nvPr/>
        </p:nvSpPr>
        <p:spPr>
          <a:xfrm>
            <a:off x="5948941" y="5564979"/>
            <a:ext cx="668655" cy="440055"/>
          </a:xfrm>
          <a:prstGeom prst="round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Do</a:t>
            </a:r>
            <a:endParaRPr kumimoji="0" lang="en-US"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2" name="Straight Connector 21">
            <a:extLst>
              <a:ext uri="{FF2B5EF4-FFF2-40B4-BE49-F238E27FC236}">
                <a16:creationId xmlns:a16="http://schemas.microsoft.com/office/drawing/2014/main" id="{18B8D345-8BD6-1D1B-3D95-0345B426250F}"/>
              </a:ext>
            </a:extLst>
          </p:cNvPr>
          <p:cNvCxnSpPr/>
          <p:nvPr/>
        </p:nvCxnSpPr>
        <p:spPr>
          <a:xfrm>
            <a:off x="5820006" y="4310557"/>
            <a:ext cx="0" cy="219583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1B905BD-817B-6182-F6BD-01C41248EF1B}"/>
              </a:ext>
            </a:extLst>
          </p:cNvPr>
          <p:cNvCxnSpPr/>
          <p:nvPr/>
        </p:nvCxnSpPr>
        <p:spPr>
          <a:xfrm flipH="1">
            <a:off x="4729711" y="5423712"/>
            <a:ext cx="219456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391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FFAE-47B1-CC42-90DC-2865D3EEAECE}"/>
              </a:ext>
            </a:extLst>
          </p:cNvPr>
          <p:cNvSpPr>
            <a:spLocks noGrp="1"/>
          </p:cNvSpPr>
          <p:nvPr>
            <p:ph type="title"/>
          </p:nvPr>
        </p:nvSpPr>
        <p:spPr>
          <a:xfrm>
            <a:off x="202869" y="745581"/>
            <a:ext cx="4295099" cy="5336996"/>
          </a:xfrm>
        </p:spPr>
        <p:txBody>
          <a:bodyPr>
            <a:noAutofit/>
          </a:bodyPr>
          <a:lstStyle/>
          <a:p>
            <a:pPr>
              <a:lnSpc>
                <a:spcPct val="90000"/>
              </a:lnSpc>
            </a:pPr>
            <a:r>
              <a:rPr lang="en-US" sz="5400" dirty="0">
                <a:solidFill>
                  <a:schemeClr val="bg1"/>
                </a:solidFill>
                <a:latin typeface="Calibri Light" panose="020F0302020204030204" pitchFamily="34" charset="0"/>
                <a:cs typeface="Calibri Light" panose="020F0302020204030204" pitchFamily="34" charset="0"/>
              </a:rPr>
              <a:t>Use Your</a:t>
            </a:r>
            <a:br>
              <a:rPr lang="en-US" sz="5400" dirty="0">
                <a:solidFill>
                  <a:schemeClr val="bg1"/>
                </a:solidFill>
                <a:latin typeface="Calibri Light" panose="020F0302020204030204" pitchFamily="34" charset="0"/>
                <a:cs typeface="Calibri Light" panose="020F0302020204030204" pitchFamily="34" charset="0"/>
              </a:rPr>
            </a:br>
            <a:r>
              <a:rPr lang="en-US" sz="5400" dirty="0">
                <a:solidFill>
                  <a:schemeClr val="bg1"/>
                </a:solidFill>
                <a:latin typeface="Calibri Light" panose="020F0302020204030204" pitchFamily="34" charset="0"/>
                <a:cs typeface="Calibri Light" panose="020F0302020204030204" pitchFamily="34" charset="0"/>
              </a:rPr>
              <a:t>Key Driver Diagram to Develop Measures</a:t>
            </a:r>
          </a:p>
        </p:txBody>
      </p:sp>
      <p:sp>
        <p:nvSpPr>
          <p:cNvPr id="25" name="Rectangle 2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 descr="/var/folders/cj/_7fcjp6s3xzdr_kj2krd7b540000gn/T/com.microsoft.Word/WebArchiveCopyPasteTempFiles/cidimage003.png@01D62F52.92F79090">
            <a:extLst>
              <a:ext uri="{FF2B5EF4-FFF2-40B4-BE49-F238E27FC236}">
                <a16:creationId xmlns:a16="http://schemas.microsoft.com/office/drawing/2014/main" id="{FF9F9B0F-8A33-754F-A86F-94DD1F5C218D}"/>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 t="9853" r="11011" b="3548"/>
          <a:stretch>
            <a:fillRect/>
          </a:stretch>
        </p:blipFill>
        <p:spPr bwMode="auto">
          <a:xfrm>
            <a:off x="5938429" y="1525425"/>
            <a:ext cx="5391589" cy="380390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D5DBF8-F145-B74F-941C-C90162321D0D}"/>
              </a:ext>
            </a:extLst>
          </p:cNvPr>
          <p:cNvSpPr txBox="1"/>
          <p:nvPr/>
        </p:nvSpPr>
        <p:spPr>
          <a:xfrm>
            <a:off x="9639299" y="1988429"/>
            <a:ext cx="766483"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PDSAs</a:t>
            </a:r>
          </a:p>
        </p:txBody>
      </p:sp>
      <p:sp>
        <p:nvSpPr>
          <p:cNvPr id="33" name="TextBox 32">
            <a:extLst>
              <a:ext uri="{FF2B5EF4-FFF2-40B4-BE49-F238E27FC236}">
                <a16:creationId xmlns:a16="http://schemas.microsoft.com/office/drawing/2014/main" id="{8463CFC4-06B6-7C49-9BBF-38F48EB94E1A}"/>
              </a:ext>
            </a:extLst>
          </p:cNvPr>
          <p:cNvSpPr txBox="1"/>
          <p:nvPr/>
        </p:nvSpPr>
        <p:spPr>
          <a:xfrm>
            <a:off x="9743738" y="4589155"/>
            <a:ext cx="766483"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PDSAs</a:t>
            </a:r>
          </a:p>
        </p:txBody>
      </p:sp>
      <p:sp>
        <p:nvSpPr>
          <p:cNvPr id="3" name="TextBox 2">
            <a:extLst>
              <a:ext uri="{FF2B5EF4-FFF2-40B4-BE49-F238E27FC236}">
                <a16:creationId xmlns:a16="http://schemas.microsoft.com/office/drawing/2014/main" id="{8806C310-07F4-5145-8DE4-7A46005530B4}"/>
              </a:ext>
            </a:extLst>
          </p:cNvPr>
          <p:cNvSpPr txBox="1"/>
          <p:nvPr/>
        </p:nvSpPr>
        <p:spPr>
          <a:xfrm>
            <a:off x="5938429" y="3229413"/>
            <a:ext cx="612950" cy="369332"/>
          </a:xfrm>
          <a:prstGeom prst="rect">
            <a:avLst/>
          </a:prstGeom>
          <a:solidFill>
            <a:schemeClr val="accent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AIM</a:t>
            </a:r>
          </a:p>
        </p:txBody>
      </p:sp>
    </p:spTree>
    <p:extLst>
      <p:ext uri="{BB962C8B-B14F-4D97-AF65-F5344CB8AC3E}">
        <p14:creationId xmlns:p14="http://schemas.microsoft.com/office/powerpoint/2010/main" val="78935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AC2D0CD-FBA2-8E44-802B-1542AE63F002}"/>
              </a:ext>
            </a:extLst>
          </p:cNvPr>
          <p:cNvSpPr>
            <a:spLocks noGrp="1"/>
          </p:cNvSpPr>
          <p:nvPr>
            <p:ph type="title"/>
          </p:nvPr>
        </p:nvSpPr>
        <p:spPr>
          <a:xfrm>
            <a:off x="709619" y="598446"/>
            <a:ext cx="10772762" cy="1325563"/>
          </a:xfrm>
        </p:spPr>
        <p:txBody>
          <a:bodyPr vert="horz" lIns="91440" tIns="45720" rIns="91440" bIns="45720" rtlCol="0" anchor="ctr">
            <a:normAutofit/>
          </a:bodyPr>
          <a:lstStyle/>
          <a:p>
            <a:pPr defTabSz="914400">
              <a:lnSpc>
                <a:spcPct val="90000"/>
              </a:lnSpc>
            </a:pPr>
            <a:r>
              <a:rPr lang="en-US" dirty="0">
                <a:solidFill>
                  <a:schemeClr val="bg1"/>
                </a:solidFill>
              </a:rPr>
              <a:t>What Data Do We Need To </a:t>
            </a:r>
            <a:br>
              <a:rPr lang="en-US" dirty="0">
                <a:solidFill>
                  <a:schemeClr val="bg1"/>
                </a:solidFill>
              </a:rPr>
            </a:br>
            <a:r>
              <a:rPr lang="en-US" dirty="0">
                <a:solidFill>
                  <a:schemeClr val="bg1"/>
                </a:solidFill>
              </a:rPr>
              <a:t>Measure Improvement?</a:t>
            </a:r>
          </a:p>
        </p:txBody>
      </p:sp>
      <p:graphicFrame>
        <p:nvGraphicFramePr>
          <p:cNvPr id="23" name="Content Placeholder 2">
            <a:extLst>
              <a:ext uri="{FF2B5EF4-FFF2-40B4-BE49-F238E27FC236}">
                <a16:creationId xmlns:a16="http://schemas.microsoft.com/office/drawing/2014/main" id="{8575865E-3065-4F12-BA89-A256ADBE616C}"/>
              </a:ext>
            </a:extLst>
          </p:cNvPr>
          <p:cNvGraphicFramePr>
            <a:graphicFrameLocks noGrp="1"/>
          </p:cNvGraphicFramePr>
          <p:nvPr>
            <p:ph sz="half" idx="1"/>
            <p:extLst>
              <p:ext uri="{D42A27DB-BD31-4B8C-83A1-F6EECF244321}">
                <p14:modId xmlns:p14="http://schemas.microsoft.com/office/powerpoint/2010/main" val="2704637310"/>
              </p:ext>
            </p:extLst>
          </p:nvPr>
        </p:nvGraphicFramePr>
        <p:xfrm>
          <a:off x="629129" y="2218223"/>
          <a:ext cx="10933742" cy="4041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a:extLst>
              <a:ext uri="{FF2B5EF4-FFF2-40B4-BE49-F238E27FC236}">
                <a16:creationId xmlns:a16="http://schemas.microsoft.com/office/drawing/2014/main" id="{A1234929-18FA-D64C-992F-E5B08396817C}"/>
              </a:ext>
            </a:extLst>
          </p:cNvPr>
          <p:cNvSpPr/>
          <p:nvPr/>
        </p:nvSpPr>
        <p:spPr>
          <a:xfrm>
            <a:off x="0" y="6491086"/>
            <a:ext cx="12192000" cy="369332"/>
          </a:xfrm>
          <a:prstGeom prst="rect">
            <a:avLst/>
          </a:prstGeom>
        </p:spPr>
        <p:txBody>
          <a:bodyPr wrap="square">
            <a:spAutoFit/>
          </a:bodyPr>
          <a:lstStyle/>
          <a:p>
            <a:pPr>
              <a:spcAft>
                <a:spcPts val="600"/>
              </a:spcAft>
              <a:defRPr/>
            </a:pPr>
            <a:r>
              <a:rPr lang="en-US" dirty="0"/>
              <a:t> Reference: Provost LP, Murray S. The Health Care Data Guide: Learning from Data for Improvement. Jossey-Bass; 2011.</a:t>
            </a:r>
          </a:p>
        </p:txBody>
      </p:sp>
    </p:spTree>
    <p:extLst>
      <p:ext uri="{BB962C8B-B14F-4D97-AF65-F5344CB8AC3E}">
        <p14:creationId xmlns:p14="http://schemas.microsoft.com/office/powerpoint/2010/main" val="223496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697E41-1F96-9244-A7F9-B8DC72D390F9}"/>
              </a:ext>
            </a:extLst>
          </p:cNvPr>
          <p:cNvSpPr txBox="1"/>
          <p:nvPr/>
        </p:nvSpPr>
        <p:spPr>
          <a:xfrm>
            <a:off x="6577914" y="288534"/>
            <a:ext cx="3447535" cy="175432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a:extLst>
              <a:ext uri="{FF2B5EF4-FFF2-40B4-BE49-F238E27FC236}">
                <a16:creationId xmlns:a16="http://schemas.microsoft.com/office/drawing/2014/main" id="{707D5DA9-AF65-1147-BBDD-5AE8FE4474BA}"/>
              </a:ext>
            </a:extLst>
          </p:cNvPr>
          <p:cNvSpPr txBox="1">
            <a:spLocks/>
          </p:cNvSpPr>
          <p:nvPr/>
        </p:nvSpPr>
        <p:spPr>
          <a:xfrm>
            <a:off x="108843" y="0"/>
            <a:ext cx="11974314"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Choosing Your Measures: It’s a Family Affair!</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j-ea"/>
                <a:cs typeface="+mj-cs"/>
              </a:rPr>
              <a:t>Provost LP, Murray S. The Health Care Data Guide: Learning from Data for Improvement. Jossey-Bass; 2011.</a:t>
            </a:r>
          </a:p>
        </p:txBody>
      </p:sp>
      <p:sp>
        <p:nvSpPr>
          <p:cNvPr id="16" name="Freeform 15">
            <a:extLst>
              <a:ext uri="{FF2B5EF4-FFF2-40B4-BE49-F238E27FC236}">
                <a16:creationId xmlns:a16="http://schemas.microsoft.com/office/drawing/2014/main" id="{9E703359-ED1B-AA46-8CAA-CAD0086F6442}"/>
              </a:ext>
            </a:extLst>
          </p:cNvPr>
          <p:cNvSpPr/>
          <p:nvPr/>
        </p:nvSpPr>
        <p:spPr>
          <a:xfrm>
            <a:off x="4449469" y="1920255"/>
            <a:ext cx="7422490" cy="964533"/>
          </a:xfrm>
          <a:custGeom>
            <a:avLst/>
            <a:gdLst>
              <a:gd name="connsiteX0" fmla="*/ 160759 w 964532"/>
              <a:gd name="connsiteY0" fmla="*/ 0 h 7422489"/>
              <a:gd name="connsiteX1" fmla="*/ 803773 w 964532"/>
              <a:gd name="connsiteY1" fmla="*/ 0 h 7422489"/>
              <a:gd name="connsiteX2" fmla="*/ 964532 w 964532"/>
              <a:gd name="connsiteY2" fmla="*/ 160759 h 7422489"/>
              <a:gd name="connsiteX3" fmla="*/ 964532 w 964532"/>
              <a:gd name="connsiteY3" fmla="*/ 7422489 h 7422489"/>
              <a:gd name="connsiteX4" fmla="*/ 964532 w 964532"/>
              <a:gd name="connsiteY4" fmla="*/ 7422489 h 7422489"/>
              <a:gd name="connsiteX5" fmla="*/ 0 w 964532"/>
              <a:gd name="connsiteY5" fmla="*/ 7422489 h 7422489"/>
              <a:gd name="connsiteX6" fmla="*/ 0 w 964532"/>
              <a:gd name="connsiteY6" fmla="*/ 7422489 h 7422489"/>
              <a:gd name="connsiteX7" fmla="*/ 0 w 964532"/>
              <a:gd name="connsiteY7" fmla="*/ 160759 h 7422489"/>
              <a:gd name="connsiteX8" fmla="*/ 160759 w 964532"/>
              <a:gd name="connsiteY8" fmla="*/ 0 h 742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32" h="7422489">
                <a:moveTo>
                  <a:pt x="964532" y="1237112"/>
                </a:moveTo>
                <a:lnTo>
                  <a:pt x="964532" y="6185377"/>
                </a:lnTo>
                <a:cubicBezTo>
                  <a:pt x="964532" y="6868615"/>
                  <a:pt x="955179" y="7422485"/>
                  <a:pt x="943642" y="7422485"/>
                </a:cubicBezTo>
                <a:lnTo>
                  <a:pt x="0" y="7422485"/>
                </a:lnTo>
                <a:lnTo>
                  <a:pt x="0" y="7422485"/>
                </a:lnTo>
                <a:lnTo>
                  <a:pt x="0" y="4"/>
                </a:lnTo>
                <a:lnTo>
                  <a:pt x="0" y="4"/>
                </a:lnTo>
                <a:lnTo>
                  <a:pt x="943642" y="4"/>
                </a:lnTo>
                <a:cubicBezTo>
                  <a:pt x="955179" y="4"/>
                  <a:pt x="964532" y="553874"/>
                  <a:pt x="964532" y="1237112"/>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70910" rIns="294735" bIns="170911" numCol="1" spcCol="1270" anchor="ctr"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None/>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Are we achieving our SMART Aim? </a:t>
            </a:r>
          </a:p>
        </p:txBody>
      </p:sp>
      <p:sp>
        <p:nvSpPr>
          <p:cNvPr id="17" name="Freeform 16">
            <a:extLst>
              <a:ext uri="{FF2B5EF4-FFF2-40B4-BE49-F238E27FC236}">
                <a16:creationId xmlns:a16="http://schemas.microsoft.com/office/drawing/2014/main" id="{75075A57-9F2E-474A-922E-9EE8EEAACE17}"/>
              </a:ext>
            </a:extLst>
          </p:cNvPr>
          <p:cNvSpPr/>
          <p:nvPr/>
        </p:nvSpPr>
        <p:spPr>
          <a:xfrm>
            <a:off x="274320" y="1892527"/>
            <a:ext cx="4175150" cy="1019987"/>
          </a:xfrm>
          <a:custGeom>
            <a:avLst/>
            <a:gdLst>
              <a:gd name="connsiteX0" fmla="*/ 0 w 4175150"/>
              <a:gd name="connsiteY0" fmla="*/ 170001 h 1019987"/>
              <a:gd name="connsiteX1" fmla="*/ 170001 w 4175150"/>
              <a:gd name="connsiteY1" fmla="*/ 0 h 1019987"/>
              <a:gd name="connsiteX2" fmla="*/ 4005149 w 4175150"/>
              <a:gd name="connsiteY2" fmla="*/ 0 h 1019987"/>
              <a:gd name="connsiteX3" fmla="*/ 4175150 w 4175150"/>
              <a:gd name="connsiteY3" fmla="*/ 170001 h 1019987"/>
              <a:gd name="connsiteX4" fmla="*/ 4175150 w 4175150"/>
              <a:gd name="connsiteY4" fmla="*/ 849986 h 1019987"/>
              <a:gd name="connsiteX5" fmla="*/ 4005149 w 4175150"/>
              <a:gd name="connsiteY5" fmla="*/ 1019987 h 1019987"/>
              <a:gd name="connsiteX6" fmla="*/ 170001 w 4175150"/>
              <a:gd name="connsiteY6" fmla="*/ 1019987 h 1019987"/>
              <a:gd name="connsiteX7" fmla="*/ 0 w 4175150"/>
              <a:gd name="connsiteY7" fmla="*/ 849986 h 1019987"/>
              <a:gd name="connsiteX8" fmla="*/ 0 w 4175150"/>
              <a:gd name="connsiteY8" fmla="*/ 170001 h 10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50" h="1019987">
                <a:moveTo>
                  <a:pt x="0" y="170001"/>
                </a:moveTo>
                <a:cubicBezTo>
                  <a:pt x="0" y="76112"/>
                  <a:pt x="76112" y="0"/>
                  <a:pt x="170001" y="0"/>
                </a:cubicBezTo>
                <a:lnTo>
                  <a:pt x="4005149" y="0"/>
                </a:lnTo>
                <a:cubicBezTo>
                  <a:pt x="4099038" y="0"/>
                  <a:pt x="4175150" y="76112"/>
                  <a:pt x="4175150" y="170001"/>
                </a:cubicBezTo>
                <a:lnTo>
                  <a:pt x="4175150" y="849986"/>
                </a:lnTo>
                <a:cubicBezTo>
                  <a:pt x="4175150" y="943875"/>
                  <a:pt x="4099038" y="1019987"/>
                  <a:pt x="4005149" y="1019987"/>
                </a:cubicBezTo>
                <a:lnTo>
                  <a:pt x="170001" y="1019987"/>
                </a:lnTo>
                <a:cubicBezTo>
                  <a:pt x="76112" y="1019987"/>
                  <a:pt x="0" y="943875"/>
                  <a:pt x="0" y="849986"/>
                </a:cubicBezTo>
                <a:lnTo>
                  <a:pt x="0" y="1700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6952" tIns="118372" rIns="186952" bIns="118372"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Outcome</a:t>
            </a:r>
          </a:p>
        </p:txBody>
      </p:sp>
      <p:sp>
        <p:nvSpPr>
          <p:cNvPr id="18" name="Freeform 17">
            <a:extLst>
              <a:ext uri="{FF2B5EF4-FFF2-40B4-BE49-F238E27FC236}">
                <a16:creationId xmlns:a16="http://schemas.microsoft.com/office/drawing/2014/main" id="{14D3CB39-B41A-5B40-B179-4ECA61D77760}"/>
              </a:ext>
            </a:extLst>
          </p:cNvPr>
          <p:cNvSpPr/>
          <p:nvPr/>
        </p:nvSpPr>
        <p:spPr>
          <a:xfrm>
            <a:off x="4449469" y="3680431"/>
            <a:ext cx="7422490" cy="964533"/>
          </a:xfrm>
          <a:custGeom>
            <a:avLst/>
            <a:gdLst>
              <a:gd name="connsiteX0" fmla="*/ 160759 w 964532"/>
              <a:gd name="connsiteY0" fmla="*/ 0 h 7422489"/>
              <a:gd name="connsiteX1" fmla="*/ 803773 w 964532"/>
              <a:gd name="connsiteY1" fmla="*/ 0 h 7422489"/>
              <a:gd name="connsiteX2" fmla="*/ 964532 w 964532"/>
              <a:gd name="connsiteY2" fmla="*/ 160759 h 7422489"/>
              <a:gd name="connsiteX3" fmla="*/ 964532 w 964532"/>
              <a:gd name="connsiteY3" fmla="*/ 7422489 h 7422489"/>
              <a:gd name="connsiteX4" fmla="*/ 964532 w 964532"/>
              <a:gd name="connsiteY4" fmla="*/ 7422489 h 7422489"/>
              <a:gd name="connsiteX5" fmla="*/ 0 w 964532"/>
              <a:gd name="connsiteY5" fmla="*/ 7422489 h 7422489"/>
              <a:gd name="connsiteX6" fmla="*/ 0 w 964532"/>
              <a:gd name="connsiteY6" fmla="*/ 7422489 h 7422489"/>
              <a:gd name="connsiteX7" fmla="*/ 0 w 964532"/>
              <a:gd name="connsiteY7" fmla="*/ 160759 h 7422489"/>
              <a:gd name="connsiteX8" fmla="*/ 160759 w 964532"/>
              <a:gd name="connsiteY8" fmla="*/ 0 h 742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32" h="7422489">
                <a:moveTo>
                  <a:pt x="964532" y="1237112"/>
                </a:moveTo>
                <a:lnTo>
                  <a:pt x="964532" y="6185377"/>
                </a:lnTo>
                <a:cubicBezTo>
                  <a:pt x="964532" y="6868615"/>
                  <a:pt x="955179" y="7422485"/>
                  <a:pt x="943642" y="7422485"/>
                </a:cubicBezTo>
                <a:lnTo>
                  <a:pt x="0" y="7422485"/>
                </a:lnTo>
                <a:lnTo>
                  <a:pt x="0" y="7422485"/>
                </a:lnTo>
                <a:lnTo>
                  <a:pt x="0" y="4"/>
                </a:lnTo>
                <a:lnTo>
                  <a:pt x="0" y="4"/>
                </a:lnTo>
                <a:lnTo>
                  <a:pt x="943642" y="4"/>
                </a:lnTo>
                <a:cubicBezTo>
                  <a:pt x="955179" y="4"/>
                  <a:pt x="964532" y="553874"/>
                  <a:pt x="964532" y="1237112"/>
                </a:cubicBezTo>
                <a:close/>
              </a:path>
            </a:pathLst>
          </a:custGeom>
        </p:spPr>
        <p:style>
          <a:lnRef idx="2">
            <a:schemeClr val="accent5">
              <a:tint val="40000"/>
              <a:alpha val="90000"/>
              <a:hueOff val="-2685120"/>
              <a:satOff val="12063"/>
              <a:lumOff val="829"/>
              <a:alphaOff val="0"/>
            </a:schemeClr>
          </a:lnRef>
          <a:fillRef idx="1">
            <a:schemeClr val="accent5">
              <a:tint val="40000"/>
              <a:alpha val="90000"/>
              <a:hueOff val="-2685120"/>
              <a:satOff val="12063"/>
              <a:lumOff val="829"/>
              <a:alphaOff val="0"/>
            </a:schemeClr>
          </a:fillRef>
          <a:effectRef idx="0">
            <a:schemeClr val="accent5">
              <a:tint val="40000"/>
              <a:alpha val="90000"/>
              <a:hueOff val="-2685120"/>
              <a:satOff val="12063"/>
              <a:lumOff val="829"/>
              <a:alphaOff val="0"/>
            </a:schemeClr>
          </a:effectRef>
          <a:fontRef idx="minor">
            <a:schemeClr val="dk1">
              <a:hueOff val="0"/>
              <a:satOff val="0"/>
              <a:lumOff val="0"/>
              <a:alphaOff val="0"/>
            </a:schemeClr>
          </a:fontRef>
        </p:style>
        <p:txBody>
          <a:bodyPr spcFirstLastPara="0" vert="horz" wrap="square" lIns="247651" tIns="170910" rIns="294735" bIns="170911" numCol="1" spcCol="1270" anchor="ctr" anchorCtr="0">
            <a:noAutofit/>
          </a:bodyPr>
          <a:lstStyle/>
          <a:p>
            <a:pPr marL="14288" marR="0" lvl="1" indent="0" algn="l" defTabSz="889000" rtl="0" eaLnBrk="1" fontAlgn="auto" latinLnBrk="0" hangingPunct="1">
              <a:lnSpc>
                <a:spcPct val="90000"/>
              </a:lnSpc>
              <a:spcBef>
                <a:spcPct val="0"/>
              </a:spcBef>
              <a:spcAft>
                <a:spcPct val="15000"/>
              </a:spcAft>
              <a:buClrTx/>
              <a:buSzTx/>
              <a:buFontTx/>
              <a:buNone/>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What are upstream steps that must occur  in the process  to achieve the SMART Aim? </a:t>
            </a:r>
          </a:p>
        </p:txBody>
      </p:sp>
      <p:sp>
        <p:nvSpPr>
          <p:cNvPr id="19" name="Freeform 18">
            <a:extLst>
              <a:ext uri="{FF2B5EF4-FFF2-40B4-BE49-F238E27FC236}">
                <a16:creationId xmlns:a16="http://schemas.microsoft.com/office/drawing/2014/main" id="{923FCCE7-9487-C446-B02A-D7C7B154CD6E}"/>
              </a:ext>
            </a:extLst>
          </p:cNvPr>
          <p:cNvSpPr/>
          <p:nvPr/>
        </p:nvSpPr>
        <p:spPr>
          <a:xfrm>
            <a:off x="274320" y="3652703"/>
            <a:ext cx="4175150" cy="1019987"/>
          </a:xfrm>
          <a:custGeom>
            <a:avLst/>
            <a:gdLst>
              <a:gd name="connsiteX0" fmla="*/ 0 w 4175150"/>
              <a:gd name="connsiteY0" fmla="*/ 170001 h 1019987"/>
              <a:gd name="connsiteX1" fmla="*/ 170001 w 4175150"/>
              <a:gd name="connsiteY1" fmla="*/ 0 h 1019987"/>
              <a:gd name="connsiteX2" fmla="*/ 4005149 w 4175150"/>
              <a:gd name="connsiteY2" fmla="*/ 0 h 1019987"/>
              <a:gd name="connsiteX3" fmla="*/ 4175150 w 4175150"/>
              <a:gd name="connsiteY3" fmla="*/ 170001 h 1019987"/>
              <a:gd name="connsiteX4" fmla="*/ 4175150 w 4175150"/>
              <a:gd name="connsiteY4" fmla="*/ 849986 h 1019987"/>
              <a:gd name="connsiteX5" fmla="*/ 4005149 w 4175150"/>
              <a:gd name="connsiteY5" fmla="*/ 1019987 h 1019987"/>
              <a:gd name="connsiteX6" fmla="*/ 170001 w 4175150"/>
              <a:gd name="connsiteY6" fmla="*/ 1019987 h 1019987"/>
              <a:gd name="connsiteX7" fmla="*/ 0 w 4175150"/>
              <a:gd name="connsiteY7" fmla="*/ 849986 h 1019987"/>
              <a:gd name="connsiteX8" fmla="*/ 0 w 4175150"/>
              <a:gd name="connsiteY8" fmla="*/ 170001 h 10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50" h="1019987">
                <a:moveTo>
                  <a:pt x="0" y="170001"/>
                </a:moveTo>
                <a:cubicBezTo>
                  <a:pt x="0" y="76112"/>
                  <a:pt x="76112" y="0"/>
                  <a:pt x="170001" y="0"/>
                </a:cubicBezTo>
                <a:lnTo>
                  <a:pt x="4005149" y="0"/>
                </a:lnTo>
                <a:cubicBezTo>
                  <a:pt x="4099038" y="0"/>
                  <a:pt x="4175150" y="76112"/>
                  <a:pt x="4175150" y="170001"/>
                </a:cubicBezTo>
                <a:lnTo>
                  <a:pt x="4175150" y="849986"/>
                </a:lnTo>
                <a:cubicBezTo>
                  <a:pt x="4175150" y="943875"/>
                  <a:pt x="4099038" y="1019987"/>
                  <a:pt x="4005149" y="1019987"/>
                </a:cubicBezTo>
                <a:lnTo>
                  <a:pt x="170001" y="1019987"/>
                </a:lnTo>
                <a:cubicBezTo>
                  <a:pt x="76112" y="1019987"/>
                  <a:pt x="0" y="943875"/>
                  <a:pt x="0" y="849986"/>
                </a:cubicBezTo>
                <a:lnTo>
                  <a:pt x="0" y="170001"/>
                </a:lnTo>
                <a:close/>
              </a:path>
            </a:pathLst>
          </a:custGeom>
        </p:spPr>
        <p:style>
          <a:lnRef idx="2">
            <a:schemeClr val="lt1">
              <a:hueOff val="0"/>
              <a:satOff val="0"/>
              <a:lumOff val="0"/>
              <a:alphaOff val="0"/>
            </a:schemeClr>
          </a:lnRef>
          <a:fillRef idx="1">
            <a:schemeClr val="accent5">
              <a:hueOff val="-2483469"/>
              <a:satOff val="9953"/>
              <a:lumOff val="2157"/>
              <a:alphaOff val="0"/>
            </a:schemeClr>
          </a:fillRef>
          <a:effectRef idx="0">
            <a:schemeClr val="accent5">
              <a:hueOff val="-2483469"/>
              <a:satOff val="9953"/>
              <a:lumOff val="2157"/>
              <a:alphaOff val="0"/>
            </a:schemeClr>
          </a:effectRef>
          <a:fontRef idx="minor">
            <a:schemeClr val="lt1"/>
          </a:fontRef>
        </p:style>
        <p:txBody>
          <a:bodyPr spcFirstLastPara="0" vert="horz" wrap="square" lIns="186952" tIns="118372" rIns="186952" bIns="11837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Process</a:t>
            </a:r>
          </a:p>
        </p:txBody>
      </p:sp>
      <p:sp>
        <p:nvSpPr>
          <p:cNvPr id="20" name="Freeform 19">
            <a:extLst>
              <a:ext uri="{FF2B5EF4-FFF2-40B4-BE49-F238E27FC236}">
                <a16:creationId xmlns:a16="http://schemas.microsoft.com/office/drawing/2014/main" id="{210C8C5C-9057-DF42-B8AE-AEB83D7CB21E}"/>
              </a:ext>
            </a:extLst>
          </p:cNvPr>
          <p:cNvSpPr/>
          <p:nvPr/>
        </p:nvSpPr>
        <p:spPr>
          <a:xfrm>
            <a:off x="4449469" y="5271717"/>
            <a:ext cx="7422490" cy="964533"/>
          </a:xfrm>
          <a:custGeom>
            <a:avLst/>
            <a:gdLst>
              <a:gd name="connsiteX0" fmla="*/ 160759 w 964532"/>
              <a:gd name="connsiteY0" fmla="*/ 0 h 7422489"/>
              <a:gd name="connsiteX1" fmla="*/ 803773 w 964532"/>
              <a:gd name="connsiteY1" fmla="*/ 0 h 7422489"/>
              <a:gd name="connsiteX2" fmla="*/ 964532 w 964532"/>
              <a:gd name="connsiteY2" fmla="*/ 160759 h 7422489"/>
              <a:gd name="connsiteX3" fmla="*/ 964532 w 964532"/>
              <a:gd name="connsiteY3" fmla="*/ 7422489 h 7422489"/>
              <a:gd name="connsiteX4" fmla="*/ 964532 w 964532"/>
              <a:gd name="connsiteY4" fmla="*/ 7422489 h 7422489"/>
              <a:gd name="connsiteX5" fmla="*/ 0 w 964532"/>
              <a:gd name="connsiteY5" fmla="*/ 7422489 h 7422489"/>
              <a:gd name="connsiteX6" fmla="*/ 0 w 964532"/>
              <a:gd name="connsiteY6" fmla="*/ 7422489 h 7422489"/>
              <a:gd name="connsiteX7" fmla="*/ 0 w 964532"/>
              <a:gd name="connsiteY7" fmla="*/ 160759 h 7422489"/>
              <a:gd name="connsiteX8" fmla="*/ 160759 w 964532"/>
              <a:gd name="connsiteY8" fmla="*/ 0 h 742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32" h="7422489">
                <a:moveTo>
                  <a:pt x="964532" y="1237112"/>
                </a:moveTo>
                <a:lnTo>
                  <a:pt x="964532" y="6185377"/>
                </a:lnTo>
                <a:cubicBezTo>
                  <a:pt x="964532" y="6868615"/>
                  <a:pt x="955179" y="7422485"/>
                  <a:pt x="943642" y="7422485"/>
                </a:cubicBezTo>
                <a:lnTo>
                  <a:pt x="0" y="7422485"/>
                </a:lnTo>
                <a:lnTo>
                  <a:pt x="0" y="7422485"/>
                </a:lnTo>
                <a:lnTo>
                  <a:pt x="0" y="4"/>
                </a:lnTo>
                <a:lnTo>
                  <a:pt x="0" y="4"/>
                </a:lnTo>
                <a:lnTo>
                  <a:pt x="943642" y="4"/>
                </a:lnTo>
                <a:cubicBezTo>
                  <a:pt x="955179" y="4"/>
                  <a:pt x="964532" y="553874"/>
                  <a:pt x="964532" y="1237112"/>
                </a:cubicBezTo>
                <a:close/>
              </a:path>
            </a:pathLst>
          </a:custGeom>
        </p:spPr>
        <p:style>
          <a:lnRef idx="2">
            <a:schemeClr val="accent5">
              <a:tint val="40000"/>
              <a:alpha val="90000"/>
              <a:hueOff val="-5370241"/>
              <a:satOff val="24126"/>
              <a:lumOff val="1658"/>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247651" tIns="170910" rIns="294735" bIns="170911" numCol="1" spcCol="1270" anchor="ctr" anchorCtr="0">
            <a:noAutofit/>
          </a:bodyPr>
          <a:lstStyle/>
          <a:p>
            <a:pPr marL="14288" marR="0" lvl="1" indent="0" algn="l" defTabSz="889000" rtl="0" eaLnBrk="1" fontAlgn="auto" latinLnBrk="0" hangingPunct="1">
              <a:lnSpc>
                <a:spcPct val="90000"/>
              </a:lnSpc>
              <a:spcBef>
                <a:spcPct val="0"/>
              </a:spcBef>
              <a:spcAft>
                <a:spcPct val="15000"/>
              </a:spcAft>
              <a:buClrTx/>
              <a:buSzTx/>
              <a:buFontTx/>
              <a:buNone/>
              <a:tabLst/>
              <a:defRPr/>
            </a:pP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What could go wrong if we made this change? What are the unintended consequences? </a:t>
            </a:r>
          </a:p>
        </p:txBody>
      </p:sp>
      <p:sp>
        <p:nvSpPr>
          <p:cNvPr id="21" name="Freeform 20">
            <a:extLst>
              <a:ext uri="{FF2B5EF4-FFF2-40B4-BE49-F238E27FC236}">
                <a16:creationId xmlns:a16="http://schemas.microsoft.com/office/drawing/2014/main" id="{7CDAC814-7C94-A64E-9F67-7615DD497F3C}"/>
              </a:ext>
            </a:extLst>
          </p:cNvPr>
          <p:cNvSpPr/>
          <p:nvPr/>
        </p:nvSpPr>
        <p:spPr>
          <a:xfrm>
            <a:off x="277957" y="5243989"/>
            <a:ext cx="4175150" cy="1019987"/>
          </a:xfrm>
          <a:custGeom>
            <a:avLst/>
            <a:gdLst>
              <a:gd name="connsiteX0" fmla="*/ 0 w 4175150"/>
              <a:gd name="connsiteY0" fmla="*/ 170001 h 1019987"/>
              <a:gd name="connsiteX1" fmla="*/ 170001 w 4175150"/>
              <a:gd name="connsiteY1" fmla="*/ 0 h 1019987"/>
              <a:gd name="connsiteX2" fmla="*/ 4005149 w 4175150"/>
              <a:gd name="connsiteY2" fmla="*/ 0 h 1019987"/>
              <a:gd name="connsiteX3" fmla="*/ 4175150 w 4175150"/>
              <a:gd name="connsiteY3" fmla="*/ 170001 h 1019987"/>
              <a:gd name="connsiteX4" fmla="*/ 4175150 w 4175150"/>
              <a:gd name="connsiteY4" fmla="*/ 849986 h 1019987"/>
              <a:gd name="connsiteX5" fmla="*/ 4005149 w 4175150"/>
              <a:gd name="connsiteY5" fmla="*/ 1019987 h 1019987"/>
              <a:gd name="connsiteX6" fmla="*/ 170001 w 4175150"/>
              <a:gd name="connsiteY6" fmla="*/ 1019987 h 1019987"/>
              <a:gd name="connsiteX7" fmla="*/ 0 w 4175150"/>
              <a:gd name="connsiteY7" fmla="*/ 849986 h 1019987"/>
              <a:gd name="connsiteX8" fmla="*/ 0 w 4175150"/>
              <a:gd name="connsiteY8" fmla="*/ 170001 h 10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150" h="1019987">
                <a:moveTo>
                  <a:pt x="0" y="170001"/>
                </a:moveTo>
                <a:cubicBezTo>
                  <a:pt x="0" y="76112"/>
                  <a:pt x="76112" y="0"/>
                  <a:pt x="170001" y="0"/>
                </a:cubicBezTo>
                <a:lnTo>
                  <a:pt x="4005149" y="0"/>
                </a:lnTo>
                <a:cubicBezTo>
                  <a:pt x="4099038" y="0"/>
                  <a:pt x="4175150" y="76112"/>
                  <a:pt x="4175150" y="170001"/>
                </a:cubicBezTo>
                <a:lnTo>
                  <a:pt x="4175150" y="849986"/>
                </a:lnTo>
                <a:cubicBezTo>
                  <a:pt x="4175150" y="943875"/>
                  <a:pt x="4099038" y="1019987"/>
                  <a:pt x="4005149" y="1019987"/>
                </a:cubicBezTo>
                <a:lnTo>
                  <a:pt x="170001" y="1019987"/>
                </a:lnTo>
                <a:cubicBezTo>
                  <a:pt x="76112" y="1019987"/>
                  <a:pt x="0" y="943875"/>
                  <a:pt x="0" y="849986"/>
                </a:cubicBezTo>
                <a:lnTo>
                  <a:pt x="0" y="170001"/>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186952" tIns="118372" rIns="186952" bIns="11837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Balancing</a:t>
            </a:r>
          </a:p>
        </p:txBody>
      </p:sp>
    </p:spTree>
    <p:extLst>
      <p:ext uri="{BB962C8B-B14F-4D97-AF65-F5344CB8AC3E}">
        <p14:creationId xmlns:p14="http://schemas.microsoft.com/office/powerpoint/2010/main" val="209992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document&#10;&#10;Description automatically generated">
            <a:extLst>
              <a:ext uri="{FF2B5EF4-FFF2-40B4-BE49-F238E27FC236}">
                <a16:creationId xmlns:a16="http://schemas.microsoft.com/office/drawing/2014/main" id="{B632E045-9AD1-1C20-8677-52D0FA3C854D}"/>
              </a:ext>
            </a:extLst>
          </p:cNvPr>
          <p:cNvPicPr>
            <a:picLocks noChangeAspect="1"/>
          </p:cNvPicPr>
          <p:nvPr/>
        </p:nvPicPr>
        <p:blipFill rotWithShape="1">
          <a:blip r:embed="rId3"/>
          <a:srcRect r="1042" b="1507"/>
          <a:stretch/>
        </p:blipFill>
        <p:spPr>
          <a:xfrm>
            <a:off x="0" y="34625"/>
            <a:ext cx="12065000" cy="6667560"/>
          </a:xfrm>
          <a:prstGeom prst="rect">
            <a:avLst/>
          </a:prstGeom>
        </p:spPr>
      </p:pic>
      <p:sp>
        <p:nvSpPr>
          <p:cNvPr id="8" name="TextBox 7">
            <a:extLst>
              <a:ext uri="{FF2B5EF4-FFF2-40B4-BE49-F238E27FC236}">
                <a16:creationId xmlns:a16="http://schemas.microsoft.com/office/drawing/2014/main" id="{34910F1C-450B-851C-1095-93E1E85C7C72}"/>
              </a:ext>
            </a:extLst>
          </p:cNvPr>
          <p:cNvSpPr txBox="1"/>
          <p:nvPr/>
        </p:nvSpPr>
        <p:spPr>
          <a:xfrm>
            <a:off x="4621427" y="660400"/>
            <a:ext cx="7507073" cy="6197600"/>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0CC12C99-D418-0648-8FCA-F1B095666A7A}"/>
              </a:ext>
            </a:extLst>
          </p:cNvPr>
          <p:cNvSpPr txBox="1"/>
          <p:nvPr/>
        </p:nvSpPr>
        <p:spPr>
          <a:xfrm>
            <a:off x="7243001" y="3415419"/>
            <a:ext cx="2261582" cy="1938992"/>
          </a:xfrm>
          <a:prstGeom prst="rect">
            <a:avLst/>
          </a:prstGeom>
          <a:solidFill>
            <a:srgbClr val="E5B9B7"/>
          </a:solidFill>
        </p:spPr>
        <p:txBody>
          <a:bodyPr wrap="square" rtlCol="0" anchor="t">
            <a:spAutoFit/>
          </a:bodyPr>
          <a:lstStyle/>
          <a:p>
            <a:pPr algn="ctr"/>
            <a:r>
              <a:rPr lang="en-US" sz="2000" dirty="0"/>
              <a:t>Care processes are patient centered, with the right staff and resources to deliver the right care when needed.</a:t>
            </a:r>
          </a:p>
        </p:txBody>
      </p:sp>
      <p:sp>
        <p:nvSpPr>
          <p:cNvPr id="11" name="TextBox 10">
            <a:extLst>
              <a:ext uri="{FF2B5EF4-FFF2-40B4-BE49-F238E27FC236}">
                <a16:creationId xmlns:a16="http://schemas.microsoft.com/office/drawing/2014/main" id="{AC34FE9F-A1D2-234F-8079-CFB8D762408C}"/>
              </a:ext>
            </a:extLst>
          </p:cNvPr>
          <p:cNvSpPr txBox="1"/>
          <p:nvPr/>
        </p:nvSpPr>
        <p:spPr>
          <a:xfrm>
            <a:off x="7243001" y="2348693"/>
            <a:ext cx="2261582" cy="584775"/>
          </a:xfrm>
          <a:prstGeom prst="rect">
            <a:avLst/>
          </a:prstGeom>
          <a:solidFill>
            <a:srgbClr val="E5B9B7"/>
          </a:solidFill>
        </p:spPr>
        <p:txBody>
          <a:bodyPr wrap="square" rtlCol="0">
            <a:spAutoFit/>
          </a:bodyPr>
          <a:lstStyle/>
          <a:p>
            <a:pPr algn="ctr"/>
            <a:r>
              <a:rPr lang="en-US" sz="3200" b="1" dirty="0"/>
              <a:t>Process</a:t>
            </a:r>
          </a:p>
        </p:txBody>
      </p:sp>
      <p:sp>
        <p:nvSpPr>
          <p:cNvPr id="14" name="TextBox 13">
            <a:extLst>
              <a:ext uri="{FF2B5EF4-FFF2-40B4-BE49-F238E27FC236}">
                <a16:creationId xmlns:a16="http://schemas.microsoft.com/office/drawing/2014/main" id="{6D787C58-B45E-7240-9139-05E5CD809F60}"/>
              </a:ext>
            </a:extLst>
          </p:cNvPr>
          <p:cNvSpPr txBox="1"/>
          <p:nvPr/>
        </p:nvSpPr>
        <p:spPr>
          <a:xfrm>
            <a:off x="9803259" y="4004243"/>
            <a:ext cx="2261582" cy="584775"/>
          </a:xfrm>
          <a:prstGeom prst="rect">
            <a:avLst/>
          </a:prstGeom>
          <a:solidFill>
            <a:schemeClr val="accent2">
              <a:lumMod val="40000"/>
              <a:lumOff val="60000"/>
            </a:schemeClr>
          </a:solidFill>
        </p:spPr>
        <p:txBody>
          <a:bodyPr wrap="square" rtlCol="0">
            <a:spAutoFit/>
          </a:bodyPr>
          <a:lstStyle/>
          <a:p>
            <a:pPr algn="ctr"/>
            <a:r>
              <a:rPr lang="en-US" sz="3200" b="1" dirty="0"/>
              <a:t>Balancing</a:t>
            </a:r>
          </a:p>
        </p:txBody>
      </p:sp>
      <p:sp>
        <p:nvSpPr>
          <p:cNvPr id="15" name="TextBox 14">
            <a:extLst>
              <a:ext uri="{FF2B5EF4-FFF2-40B4-BE49-F238E27FC236}">
                <a16:creationId xmlns:a16="http://schemas.microsoft.com/office/drawing/2014/main" id="{B5833EDA-E20B-414A-BA50-CB741991603A}"/>
              </a:ext>
            </a:extLst>
          </p:cNvPr>
          <p:cNvSpPr txBox="1"/>
          <p:nvPr/>
        </p:nvSpPr>
        <p:spPr>
          <a:xfrm>
            <a:off x="9803036" y="5070969"/>
            <a:ext cx="2261583" cy="1015663"/>
          </a:xfrm>
          <a:prstGeom prst="rect">
            <a:avLst/>
          </a:prstGeom>
          <a:solidFill>
            <a:schemeClr val="accent2">
              <a:lumMod val="40000"/>
              <a:lumOff val="60000"/>
            </a:schemeClr>
          </a:solidFill>
        </p:spPr>
        <p:txBody>
          <a:bodyPr wrap="square" rtlCol="0">
            <a:spAutoFit/>
          </a:bodyPr>
          <a:lstStyle/>
          <a:p>
            <a:pPr algn="ctr"/>
            <a:r>
              <a:rPr lang="en-US" sz="2000" dirty="0"/>
              <a:t>Care is available and accessible when needed.</a:t>
            </a:r>
          </a:p>
        </p:txBody>
      </p:sp>
      <p:sp>
        <p:nvSpPr>
          <p:cNvPr id="5" name="TextBox 4">
            <a:extLst>
              <a:ext uri="{FF2B5EF4-FFF2-40B4-BE49-F238E27FC236}">
                <a16:creationId xmlns:a16="http://schemas.microsoft.com/office/drawing/2014/main" id="{3837AA81-9BF8-EF4B-AA63-574BB7FE02C5}"/>
              </a:ext>
            </a:extLst>
          </p:cNvPr>
          <p:cNvSpPr txBox="1"/>
          <p:nvPr/>
        </p:nvSpPr>
        <p:spPr>
          <a:xfrm>
            <a:off x="4682743" y="798548"/>
            <a:ext cx="2261582" cy="584775"/>
          </a:xfrm>
          <a:prstGeom prst="rect">
            <a:avLst/>
          </a:prstGeom>
          <a:solidFill>
            <a:schemeClr val="accent3">
              <a:lumMod val="20000"/>
              <a:lumOff val="80000"/>
            </a:schemeClr>
          </a:solidFill>
        </p:spPr>
        <p:txBody>
          <a:bodyPr wrap="square" rtlCol="0">
            <a:spAutoFit/>
          </a:bodyPr>
          <a:lstStyle/>
          <a:p>
            <a:pPr algn="ctr"/>
            <a:r>
              <a:rPr lang="en-US" sz="3200" b="1" dirty="0"/>
              <a:t>Outcome</a:t>
            </a:r>
          </a:p>
        </p:txBody>
      </p:sp>
      <p:sp>
        <p:nvSpPr>
          <p:cNvPr id="6" name="TextBox 5">
            <a:extLst>
              <a:ext uri="{FF2B5EF4-FFF2-40B4-BE49-F238E27FC236}">
                <a16:creationId xmlns:a16="http://schemas.microsoft.com/office/drawing/2014/main" id="{2BC54B8A-1D90-5141-8177-AF64C4590C01}"/>
              </a:ext>
            </a:extLst>
          </p:cNvPr>
          <p:cNvSpPr txBox="1"/>
          <p:nvPr/>
        </p:nvSpPr>
        <p:spPr>
          <a:xfrm>
            <a:off x="4699186" y="1865273"/>
            <a:ext cx="2245139" cy="1323439"/>
          </a:xfrm>
          <a:prstGeom prst="rect">
            <a:avLst/>
          </a:prstGeom>
          <a:solidFill>
            <a:schemeClr val="accent3">
              <a:lumMod val="20000"/>
              <a:lumOff val="80000"/>
            </a:schemeClr>
          </a:solidFill>
        </p:spPr>
        <p:txBody>
          <a:bodyPr wrap="square" rtlCol="0">
            <a:spAutoFit/>
          </a:bodyPr>
          <a:lstStyle/>
          <a:p>
            <a:pPr algn="ctr"/>
            <a:endParaRPr lang="en-US" sz="2000" dirty="0"/>
          </a:p>
          <a:p>
            <a:pPr algn="ctr"/>
            <a:r>
              <a:rPr lang="en-US" sz="2000" dirty="0"/>
              <a:t>Decrease IBD related ER visits.</a:t>
            </a:r>
          </a:p>
          <a:p>
            <a:pPr algn="ctr"/>
            <a:endParaRPr lang="en-US" sz="2000" dirty="0"/>
          </a:p>
        </p:txBody>
      </p:sp>
    </p:spTree>
    <p:extLst>
      <p:ext uri="{BB962C8B-B14F-4D97-AF65-F5344CB8AC3E}">
        <p14:creationId xmlns:p14="http://schemas.microsoft.com/office/powerpoint/2010/main" val="14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4" grpId="0" animBg="1"/>
      <p:bldP spid="15" grpId="0" animBg="1"/>
      <p:bldP spid="5"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TDI 2019 Final 1">
      <a:dk1>
        <a:srgbClr val="000000"/>
      </a:dk1>
      <a:lt1>
        <a:srgbClr val="FFFFFF"/>
      </a:lt1>
      <a:dk2>
        <a:srgbClr val="113B2B"/>
      </a:dk2>
      <a:lt2>
        <a:srgbClr val="EEECE1"/>
      </a:lt2>
      <a:accent1>
        <a:srgbClr val="00562F"/>
      </a:accent1>
      <a:accent2>
        <a:srgbClr val="9ECF7C"/>
      </a:accent2>
      <a:accent3>
        <a:srgbClr val="582800"/>
      </a:accent3>
      <a:accent4>
        <a:srgbClr val="F5DC69"/>
      </a:accent4>
      <a:accent5>
        <a:srgbClr val="9BCBEB"/>
      </a:accent5>
      <a:accent6>
        <a:srgbClr val="1B3E71"/>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di_draftTemplate_d" id="{66E0EB96-5844-4643-A4DD-501D234DAC9F}" vid="{4ECC0F65-ACCE-844F-84D3-FA206B70A0EB}"/>
    </a:ext>
  </a:extLst>
</a:theme>
</file>

<file path=ppt/theme/theme5.xml><?xml version="1.0" encoding="utf-8"?>
<a:theme xmlns:a="http://schemas.openxmlformats.org/drawingml/2006/main" name="4_Office Theme">
  <a:themeElements>
    <a:clrScheme name="Custom 22">
      <a:dk1>
        <a:sysClr val="windowText" lastClr="000000"/>
      </a:dk1>
      <a:lt1>
        <a:sysClr val="window" lastClr="FFFFFF"/>
      </a:lt1>
      <a:dk2>
        <a:srgbClr val="333333"/>
      </a:dk2>
      <a:lt2>
        <a:srgbClr val="EEECE1"/>
      </a:lt2>
      <a:accent1>
        <a:srgbClr val="001A70"/>
      </a:accent1>
      <a:accent2>
        <a:srgbClr val="00B3F0"/>
      </a:accent2>
      <a:accent3>
        <a:srgbClr val="FFC600"/>
      </a:accent3>
      <a:accent4>
        <a:srgbClr val="E57200"/>
      </a:accent4>
      <a:accent5>
        <a:srgbClr val="A05EB5"/>
      </a:accent5>
      <a:accent6>
        <a:srgbClr val="78BE20"/>
      </a:accent6>
      <a:hlink>
        <a:srgbClr val="009CA6"/>
      </a:hlink>
      <a:folHlink>
        <a:srgbClr val="009CA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037250e-34a5-46ee-a790-672410f3322e">
      <Terms xmlns="http://schemas.microsoft.com/office/infopath/2007/PartnerControls"/>
    </lcf76f155ced4ddcb4097134ff3c332f>
    <TaxCatchAll xmlns="c57fea2e-d146-428a-a2a2-061547110c3f" xsi:nil="true"/>
    <Notes xmlns="3037250e-34a5-46ee-a790-672410f332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44191AE428AF428CA72321649248D0" ma:contentTypeVersion="20" ma:contentTypeDescription="Create a new document." ma:contentTypeScope="" ma:versionID="959f2737b62912d33faad4362f7c81cf">
  <xsd:schema xmlns:xsd="http://www.w3.org/2001/XMLSchema" xmlns:xs="http://www.w3.org/2001/XMLSchema" xmlns:p="http://schemas.microsoft.com/office/2006/metadata/properties" xmlns:ns1="http://schemas.microsoft.com/sharepoint/v3" xmlns:ns2="3037250e-34a5-46ee-a790-672410f3322e" xmlns:ns3="c57fea2e-d146-428a-a2a2-061547110c3f" targetNamespace="http://schemas.microsoft.com/office/2006/metadata/properties" ma:root="true" ma:fieldsID="d1d896c9dbea31c8f9df91d39e2870b1" ns1:_="" ns2:_="" ns3:_="">
    <xsd:import namespace="http://schemas.microsoft.com/sharepoint/v3"/>
    <xsd:import namespace="3037250e-34a5-46ee-a790-672410f3322e"/>
    <xsd:import namespace="c57fea2e-d146-428a-a2a2-061547110c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37250e-34a5-46ee-a790-672410f332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cab1177-b993-4c6b-bc99-754d2dd7f2d6" ma:termSetId="09814cd3-568e-fe90-9814-8d621ff8fb84" ma:anchorId="fba54fb3-c3e1-fe81-a776-ca4b69148c4d" ma:open="true" ma:isKeyword="false">
      <xsd:complexType>
        <xsd:sequence>
          <xsd:element ref="pc:Terms" minOccurs="0" maxOccurs="1"/>
        </xsd:sequence>
      </xsd:complexType>
    </xsd:element>
    <xsd:element name="Notes" ma:index="26" nillable="true" ma:displayName="Notes" ma:description="information from company website_December 2022" ma:format="Dropdown" ma:internalName="Notes">
      <xsd:simpleType>
        <xsd:restriction base="dms:Note">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7fea2e-d146-428a-a2a2-061547110c3f"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1570f7ce-8d04-4d4d-aaf2-7e73530b950a}" ma:internalName="TaxCatchAll" ma:showField="CatchAllData" ma:web="c57fea2e-d146-428a-a2a2-061547110c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442EA1-D524-4BCE-AA99-044616771F53}">
  <ds:schemaRefs>
    <ds:schemaRef ds:uri="http://schemas.microsoft.com/sharepoint/v3/contenttype/forms"/>
  </ds:schemaRefs>
</ds:datastoreItem>
</file>

<file path=customXml/itemProps2.xml><?xml version="1.0" encoding="utf-8"?>
<ds:datastoreItem xmlns:ds="http://schemas.openxmlformats.org/officeDocument/2006/customXml" ds:itemID="{FF267BB6-78F7-4BBE-9880-9370F02A7BF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67053B1-D511-49DE-99DF-0A4D59804FE4}"/>
</file>

<file path=docProps/app.xml><?xml version="1.0" encoding="utf-8"?>
<Properties xmlns="http://schemas.openxmlformats.org/officeDocument/2006/extended-properties" xmlns:vt="http://schemas.openxmlformats.org/officeDocument/2006/docPropsVTypes">
  <TotalTime>22660</TotalTime>
  <Words>3108</Words>
  <Application>Microsoft Office PowerPoint</Application>
  <PresentationFormat>Widescreen</PresentationFormat>
  <Paragraphs>232</Paragraphs>
  <Slides>13</Slides>
  <Notes>13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13</vt:i4>
      </vt:variant>
    </vt:vector>
  </HeadingPairs>
  <TitlesOfParts>
    <vt:vector size="25" baseType="lpstr">
      <vt:lpstr>Arial</vt:lpstr>
      <vt:lpstr>Bembo Bold</vt:lpstr>
      <vt:lpstr>Calibri</vt:lpstr>
      <vt:lpstr>Calibri Light</vt:lpstr>
      <vt:lpstr>National 2</vt:lpstr>
      <vt:lpstr>National 2 Medium</vt:lpstr>
      <vt:lpstr>Times New Roman</vt:lpstr>
      <vt:lpstr>1_Office Theme</vt:lpstr>
      <vt:lpstr>Office Theme</vt:lpstr>
      <vt:lpstr>3_Office Theme</vt:lpstr>
      <vt:lpstr>2_Office Theme</vt:lpstr>
      <vt:lpstr>4_Office Theme</vt:lpstr>
      <vt:lpstr>PowerPoint Presentation</vt:lpstr>
      <vt:lpstr>PowerPoint Presentation</vt:lpstr>
      <vt:lpstr>PowerPoint Presentation</vt:lpstr>
      <vt:lpstr>MEASUREMENT Three Different Approaches</vt:lpstr>
      <vt:lpstr>PowerPoint Presentation</vt:lpstr>
      <vt:lpstr>Use Your Key Driver Diagram to Develop Measures</vt:lpstr>
      <vt:lpstr>What Data Do We Need To  Measure Improvement?</vt:lpstr>
      <vt:lpstr>PowerPoint Presentation</vt:lpstr>
      <vt:lpstr>PowerPoint Presentation</vt:lpstr>
      <vt:lpstr>PowerPoint Presentation</vt:lpstr>
      <vt:lpstr>PowerPoint Presentation</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M. Kennedy</dc:creator>
  <cp:lastModifiedBy>AV Lab</cp:lastModifiedBy>
  <cp:revision>113</cp:revision>
  <dcterms:created xsi:type="dcterms:W3CDTF">2020-06-10T19:39:18Z</dcterms:created>
  <dcterms:modified xsi:type="dcterms:W3CDTF">2023-12-12T15:51:27Z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0x0101009F44191AE428AF428CA72321649248D0</vt:lpwstr>
  </property>
</Properties>
</file>