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rawings/drawing1.xml" ContentType="application/vnd.openxmlformats-officedocument.drawingml.chartshapes+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6.xml" ContentType="application/vnd.openxmlformats-officedocument.presentationml.slideLayout+xml"/>
  <Override PartName="/ppt/notesSlides/notesSlide18.xml" ContentType="application/vnd.openxmlformats-officedocument.presentationml.notesSlide+xml"/>
  <Override PartName="/ppt/slideLayouts/slideLayout15.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4.xml" ContentType="application/vnd.openxmlformats-officedocument.presentationml.slideLayout+xml"/>
  <Override PartName="/ppt/notesSlides/notesSlide22.xml" ContentType="application/vnd.openxmlformats-officedocument.presentationml.notesSlide+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Override1.xml" ContentType="application/vnd.openxmlformats-officedocument.themeOverrid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89" r:id="rId2"/>
    <p:sldMasterId id="2147483695" r:id="rId3"/>
    <p:sldMasterId id="2147483707" r:id="rId4"/>
  </p:sldMasterIdLst>
  <p:notesMasterIdLst>
    <p:notesMasterId r:id="rId27"/>
  </p:notesMasterIdLst>
  <p:sldIdLst>
    <p:sldId id="2145706511" r:id="rId5"/>
    <p:sldId id="1269" r:id="rId6"/>
    <p:sldId id="310" r:id="rId7"/>
    <p:sldId id="1293" r:id="rId8"/>
    <p:sldId id="1244" r:id="rId9"/>
    <p:sldId id="1207" r:id="rId10"/>
    <p:sldId id="298" r:id="rId11"/>
    <p:sldId id="1247" r:id="rId12"/>
    <p:sldId id="1292" r:id="rId13"/>
    <p:sldId id="1218" r:id="rId14"/>
    <p:sldId id="1209" r:id="rId15"/>
    <p:sldId id="1219" r:id="rId16"/>
    <p:sldId id="1272" r:id="rId17"/>
    <p:sldId id="1245" r:id="rId18"/>
    <p:sldId id="1295" r:id="rId19"/>
    <p:sldId id="1246" r:id="rId20"/>
    <p:sldId id="1267" r:id="rId21"/>
    <p:sldId id="1277" r:id="rId22"/>
    <p:sldId id="1273" r:id="rId23"/>
    <p:sldId id="1296" r:id="rId24"/>
    <p:sldId id="1297" r:id="rId25"/>
    <p:sldId id="12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9"/>
    <p:restoredTop sz="76972"/>
  </p:normalViewPr>
  <p:slideViewPr>
    <p:cSldViewPr snapToGrid="0" snapToObjects="1">
      <p:cViewPr varScale="1">
        <p:scale>
          <a:sx n="93" d="100"/>
          <a:sy n="93" d="100"/>
        </p:scale>
        <p:origin x="1560"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63203336577899"/>
          <c:y val="0.19504211682841999"/>
          <c:w val="0.82971227450896201"/>
          <c:h val="0.71204195405806903"/>
        </c:manualLayout>
      </c:layout>
      <c:lineChart>
        <c:grouping val="standard"/>
        <c:varyColors val="0"/>
        <c:ser>
          <c:idx val="2"/>
          <c:order val="1"/>
          <c:tx>
            <c:v> +2 Sigma</c:v>
          </c:tx>
          <c:spPr>
            <a:ln w="19050">
              <a:noFill/>
            </a:ln>
            <a:effectLst/>
          </c:spPr>
          <c:marker>
            <c:symbol val="none"/>
          </c:marker>
          <c:cat>
            <c:strLit>
              <c:ptCount val="11"/>
              <c:pt idx="0">
                <c:v>Feb</c:v>
              </c:pt>
              <c:pt idx="1">
                <c:v>March</c:v>
              </c:pt>
              <c:pt idx="2">
                <c:v>Apr</c:v>
              </c:pt>
              <c:pt idx="3">
                <c:v>May</c:v>
              </c:pt>
              <c:pt idx="4">
                <c:v>Jun</c:v>
              </c:pt>
              <c:pt idx="5">
                <c:v>Jul</c:v>
              </c:pt>
              <c:pt idx="6">
                <c:v>Aug</c:v>
              </c:pt>
              <c:pt idx="7">
                <c:v>Sep</c:v>
              </c:pt>
              <c:pt idx="8">
                <c:v>Oct</c:v>
              </c:pt>
              <c:pt idx="9">
                <c:v>Nov</c:v>
              </c:pt>
              <c:pt idx="10">
                <c:v>Dec</c:v>
              </c:pt>
            </c:strLit>
          </c:cat>
          <c:val>
            <c:numLit>
              <c:formatCode>0.000</c:formatCode>
              <c:ptCount val="11"/>
              <c:pt idx="0">
                <c:v>0.26125429929883998</c:v>
              </c:pt>
              <c:pt idx="1">
                <c:v>0.22612735744559601</c:v>
              </c:pt>
              <c:pt idx="2">
                <c:v>0.19974223871802499</c:v>
              </c:pt>
              <c:pt idx="3">
                <c:v>0.19778759915491001</c:v>
              </c:pt>
              <c:pt idx="4">
                <c:v>0.19481777673589101</c:v>
              </c:pt>
              <c:pt idx="5">
                <c:v>0.20412094125571401</c:v>
              </c:pt>
              <c:pt idx="6">
                <c:v>0.19426232553568701</c:v>
              </c:pt>
              <c:pt idx="7">
                <c:v>0.18884823628584599</c:v>
              </c:pt>
              <c:pt idx="8">
                <c:v>0.180752488267103</c:v>
              </c:pt>
              <c:pt idx="9">
                <c:v>0.18202099697301399</c:v>
              </c:pt>
              <c:pt idx="10">
                <c:v>0.18407508316691401</c:v>
              </c:pt>
            </c:numLit>
          </c:val>
          <c:smooth val="0"/>
          <c:extLst>
            <c:ext xmlns:c16="http://schemas.microsoft.com/office/drawing/2014/chart" uri="{C3380CC4-5D6E-409C-BE32-E72D297353CC}">
              <c16:uniqueId val="{00000000-3826-704D-BFF6-E29E5402ACE3}"/>
            </c:ext>
          </c:extLst>
        </c:ser>
        <c:ser>
          <c:idx val="3"/>
          <c:order val="2"/>
          <c:tx>
            <c:v> +1 Sigma</c:v>
          </c:tx>
          <c:spPr>
            <a:ln w="19050">
              <a:noFill/>
            </a:ln>
            <a:effectLst/>
          </c:spPr>
          <c:marker>
            <c:symbol val="none"/>
          </c:marker>
          <c:cat>
            <c:strLit>
              <c:ptCount val="11"/>
              <c:pt idx="0">
                <c:v>Feb</c:v>
              </c:pt>
              <c:pt idx="1">
                <c:v>March</c:v>
              </c:pt>
              <c:pt idx="2">
                <c:v>Apr</c:v>
              </c:pt>
              <c:pt idx="3">
                <c:v>May</c:v>
              </c:pt>
              <c:pt idx="4">
                <c:v>Jun</c:v>
              </c:pt>
              <c:pt idx="5">
                <c:v>Jul</c:v>
              </c:pt>
              <c:pt idx="6">
                <c:v>Aug</c:v>
              </c:pt>
              <c:pt idx="7">
                <c:v>Sep</c:v>
              </c:pt>
              <c:pt idx="8">
                <c:v>Oct</c:v>
              </c:pt>
              <c:pt idx="9">
                <c:v>Nov</c:v>
              </c:pt>
              <c:pt idx="10">
                <c:v>Dec</c:v>
              </c:pt>
            </c:strLit>
          </c:cat>
          <c:val>
            <c:numLit>
              <c:formatCode>0.000</c:formatCode>
              <c:ptCount val="11"/>
              <c:pt idx="0">
                <c:v>0.18929381631608699</c:v>
              </c:pt>
              <c:pt idx="1">
                <c:v>0.17173034538946499</c:v>
              </c:pt>
              <c:pt idx="2">
                <c:v>0.158537786025679</c:v>
              </c:pt>
              <c:pt idx="3">
                <c:v>0.15756046624412201</c:v>
              </c:pt>
              <c:pt idx="4">
                <c:v>0.15607555503461201</c:v>
              </c:pt>
              <c:pt idx="5">
                <c:v>0.16072713729452401</c:v>
              </c:pt>
              <c:pt idx="6">
                <c:v>0.15579782943451001</c:v>
              </c:pt>
              <c:pt idx="7">
                <c:v>0.15309078480959001</c:v>
              </c:pt>
              <c:pt idx="8">
                <c:v>0.149042910800218</c:v>
              </c:pt>
              <c:pt idx="9">
                <c:v>0.149677165153174</c:v>
              </c:pt>
              <c:pt idx="10">
                <c:v>0.15070420825012401</c:v>
              </c:pt>
            </c:numLit>
          </c:val>
          <c:smooth val="0"/>
          <c:extLst>
            <c:ext xmlns:c16="http://schemas.microsoft.com/office/drawing/2014/chart" uri="{C3380CC4-5D6E-409C-BE32-E72D297353CC}">
              <c16:uniqueId val="{00000001-3826-704D-BFF6-E29E5402ACE3}"/>
            </c:ext>
          </c:extLst>
        </c:ser>
        <c:ser>
          <c:idx val="5"/>
          <c:order val="3"/>
          <c:tx>
            <c:v> -1 Sigma</c:v>
          </c:tx>
          <c:spPr>
            <a:ln w="19050">
              <a:noFill/>
            </a:ln>
            <a:effectLst/>
          </c:spPr>
          <c:marker>
            <c:symbol val="none"/>
          </c:marker>
          <c:cat>
            <c:strLit>
              <c:ptCount val="11"/>
              <c:pt idx="0">
                <c:v>Feb</c:v>
              </c:pt>
              <c:pt idx="1">
                <c:v>March</c:v>
              </c:pt>
              <c:pt idx="2">
                <c:v>Apr</c:v>
              </c:pt>
              <c:pt idx="3">
                <c:v>May</c:v>
              </c:pt>
              <c:pt idx="4">
                <c:v>Jun</c:v>
              </c:pt>
              <c:pt idx="5">
                <c:v>Jul</c:v>
              </c:pt>
              <c:pt idx="6">
                <c:v>Aug</c:v>
              </c:pt>
              <c:pt idx="7">
                <c:v>Sep</c:v>
              </c:pt>
              <c:pt idx="8">
                <c:v>Oct</c:v>
              </c:pt>
              <c:pt idx="9">
                <c:v>Nov</c:v>
              </c:pt>
              <c:pt idx="10">
                <c:v>Dec</c:v>
              </c:pt>
            </c:strLit>
          </c:cat>
          <c:val>
            <c:numLit>
              <c:formatCode>0.000</c:formatCode>
              <c:ptCount val="11"/>
              <c:pt idx="0">
                <c:v>4.5372850350580099E-2</c:v>
              </c:pt>
              <c:pt idx="1">
                <c:v>6.2936321277201807E-2</c:v>
              </c:pt>
              <c:pt idx="2">
                <c:v>7.6128880640987398E-2</c:v>
              </c:pt>
              <c:pt idx="3">
                <c:v>7.7106200422545096E-2</c:v>
              </c:pt>
              <c:pt idx="4">
                <c:v>7.85911116320544E-2</c:v>
              </c:pt>
              <c:pt idx="5">
                <c:v>7.3939529372143001E-2</c:v>
              </c:pt>
              <c:pt idx="6">
                <c:v>7.8868837232156305E-2</c:v>
              </c:pt>
              <c:pt idx="7">
                <c:v>8.1575881857077107E-2</c:v>
              </c:pt>
              <c:pt idx="8">
                <c:v>8.5623755866448506E-2</c:v>
              </c:pt>
              <c:pt idx="9">
                <c:v>8.4989501513492896E-2</c:v>
              </c:pt>
              <c:pt idx="10">
                <c:v>8.3962458416542998E-2</c:v>
              </c:pt>
            </c:numLit>
          </c:val>
          <c:smooth val="0"/>
          <c:extLst>
            <c:ext xmlns:c16="http://schemas.microsoft.com/office/drawing/2014/chart" uri="{C3380CC4-5D6E-409C-BE32-E72D297353CC}">
              <c16:uniqueId val="{00000002-3826-704D-BFF6-E29E5402ACE3}"/>
            </c:ext>
          </c:extLst>
        </c:ser>
        <c:ser>
          <c:idx val="6"/>
          <c:order val="4"/>
          <c:tx>
            <c:v> -2 Sigma</c:v>
          </c:tx>
          <c:spPr>
            <a:ln w="19050">
              <a:noFill/>
            </a:ln>
            <a:effectLst/>
          </c:spPr>
          <c:marker>
            <c:symbol val="none"/>
          </c:marker>
          <c:cat>
            <c:strLit>
              <c:ptCount val="11"/>
              <c:pt idx="0">
                <c:v>Feb</c:v>
              </c:pt>
              <c:pt idx="1">
                <c:v>March</c:v>
              </c:pt>
              <c:pt idx="2">
                <c:v>Apr</c:v>
              </c:pt>
              <c:pt idx="3">
                <c:v>May</c:v>
              </c:pt>
              <c:pt idx="4">
                <c:v>Jun</c:v>
              </c:pt>
              <c:pt idx="5">
                <c:v>Jul</c:v>
              </c:pt>
              <c:pt idx="6">
                <c:v>Aug</c:v>
              </c:pt>
              <c:pt idx="7">
                <c:v>Sep</c:v>
              </c:pt>
              <c:pt idx="8">
                <c:v>Oct</c:v>
              </c:pt>
              <c:pt idx="9">
                <c:v>Nov</c:v>
              </c:pt>
              <c:pt idx="10">
                <c:v>Dec</c:v>
              </c:pt>
            </c:strLit>
          </c:cat>
          <c:val>
            <c:numLit>
              <c:formatCode>0.000</c:formatCode>
              <c:ptCount val="11"/>
              <c:pt idx="0">
                <c:v>0</c:v>
              </c:pt>
              <c:pt idx="1">
                <c:v>8.5393092210702404E-3</c:v>
              </c:pt>
              <c:pt idx="2">
                <c:v>3.49244279486415E-2</c:v>
              </c:pt>
              <c:pt idx="3">
                <c:v>3.6879067511756902E-2</c:v>
              </c:pt>
              <c:pt idx="4">
                <c:v>3.9848889930775497E-2</c:v>
              </c:pt>
              <c:pt idx="5">
                <c:v>3.0545725410952601E-2</c:v>
              </c:pt>
              <c:pt idx="6">
                <c:v>4.04043411309793E-2</c:v>
              </c:pt>
              <c:pt idx="7">
                <c:v>4.5818430380820903E-2</c:v>
              </c:pt>
              <c:pt idx="8">
                <c:v>5.3914178399563598E-2</c:v>
              </c:pt>
              <c:pt idx="9">
                <c:v>5.2645669693652399E-2</c:v>
              </c:pt>
              <c:pt idx="10">
                <c:v>5.0591583499752603E-2</c:v>
              </c:pt>
            </c:numLit>
          </c:val>
          <c:smooth val="0"/>
          <c:extLst>
            <c:ext xmlns:c16="http://schemas.microsoft.com/office/drawing/2014/chart" uri="{C3380CC4-5D6E-409C-BE32-E72D297353CC}">
              <c16:uniqueId val="{00000003-3826-704D-BFF6-E29E5402ACE3}"/>
            </c:ext>
          </c:extLst>
        </c:ser>
        <c:dLbls>
          <c:showLegendKey val="0"/>
          <c:showVal val="0"/>
          <c:showCatName val="0"/>
          <c:showSerName val="0"/>
          <c:showPercent val="0"/>
          <c:showBubbleSize val="0"/>
        </c:dLbls>
        <c:marker val="1"/>
        <c:smooth val="0"/>
        <c:axId val="-2119450136"/>
        <c:axId val="2146300008"/>
      </c:lineChart>
      <c:scatterChart>
        <c:scatterStyle val="lineMarker"/>
        <c:varyColors val="0"/>
        <c:ser>
          <c:idx val="1"/>
          <c:order val="0"/>
          <c:tx>
            <c:v>UCL</c:v>
          </c:tx>
          <c:spPr>
            <a:ln w="19050">
              <a:noFill/>
            </a:ln>
            <a:effectLst/>
          </c:spPr>
          <c:marker>
            <c:symbol val="none"/>
          </c:marker>
          <c:xVal>
            <c:strLit>
              <c:ptCount val="11"/>
              <c:pt idx="0">
                <c:v>Feb</c:v>
              </c:pt>
              <c:pt idx="1">
                <c:v>March</c:v>
              </c:pt>
              <c:pt idx="2">
                <c:v>Apr</c:v>
              </c:pt>
              <c:pt idx="3">
                <c:v>May</c:v>
              </c:pt>
              <c:pt idx="4">
                <c:v>Jun</c:v>
              </c:pt>
              <c:pt idx="5">
                <c:v>Jul</c:v>
              </c:pt>
              <c:pt idx="6">
                <c:v>Aug</c:v>
              </c:pt>
              <c:pt idx="7">
                <c:v>Sep</c:v>
              </c:pt>
              <c:pt idx="8">
                <c:v>Oct</c:v>
              </c:pt>
              <c:pt idx="9">
                <c:v>Nov</c:v>
              </c:pt>
              <c:pt idx="10">
                <c:v>Dec</c:v>
              </c:pt>
            </c:strLit>
          </c:xVal>
          <c:yVal>
            <c:numLit>
              <c:formatCode>0.000</c:formatCode>
              <c:ptCount val="11"/>
              <c:pt idx="0">
                <c:v>0.33321478228159301</c:v>
              </c:pt>
              <c:pt idx="1">
                <c:v>0.28052436950172799</c:v>
              </c:pt>
              <c:pt idx="2">
                <c:v>0.24094669141037101</c:v>
              </c:pt>
              <c:pt idx="3">
                <c:v>0.23801473206569801</c:v>
              </c:pt>
              <c:pt idx="4">
                <c:v>0.23355999843717001</c:v>
              </c:pt>
              <c:pt idx="5">
                <c:v>0.247514745216904</c:v>
              </c:pt>
              <c:pt idx="6">
                <c:v>0.23272682163686401</c:v>
              </c:pt>
              <c:pt idx="7">
                <c:v>0.22460568776210199</c:v>
              </c:pt>
              <c:pt idx="8">
                <c:v>0.21246206573398799</c:v>
              </c:pt>
              <c:pt idx="9">
                <c:v>0.21436482879285501</c:v>
              </c:pt>
              <c:pt idx="10">
                <c:v>0.21744595808370401</c:v>
              </c:pt>
            </c:numLit>
          </c:yVal>
          <c:smooth val="0"/>
          <c:extLst>
            <c:ext xmlns:c16="http://schemas.microsoft.com/office/drawing/2014/chart" uri="{C3380CC4-5D6E-409C-BE32-E72D297353CC}">
              <c16:uniqueId val="{00000004-3826-704D-BFF6-E29E5402ACE3}"/>
            </c:ext>
          </c:extLst>
        </c:ser>
        <c:ser>
          <c:idx val="7"/>
          <c:order val="5"/>
          <c:tx>
            <c:v>LCL</c:v>
          </c:tx>
          <c:spPr>
            <a:ln w="19050">
              <a:noFill/>
            </a:ln>
            <a:effectLst/>
          </c:spPr>
          <c:marker>
            <c:symbol val="none"/>
          </c:marker>
          <c:errBars>
            <c:errDir val="y"/>
            <c:errBarType val="both"/>
            <c:errValType val="cust"/>
            <c:noEndCap val="1"/>
            <c:plus>
              <c:numLit>
                <c:formatCode>General</c:formatCode>
                <c:ptCount val="21"/>
              </c:numLit>
            </c:plus>
            <c:minus>
              <c:numLit>
                <c:formatCode>General</c:formatCode>
                <c:ptCount val="21"/>
                <c:pt idx="0">
                  <c:v>0</c:v>
                </c:pt>
                <c:pt idx="1">
                  <c:v>0</c:v>
                </c:pt>
                <c:pt idx="2">
                  <c:v>0</c:v>
                </c:pt>
                <c:pt idx="3">
                  <c:v>0</c:v>
                </c:pt>
                <c:pt idx="4">
                  <c:v>1.10666822949661E-3</c:v>
                </c:pt>
                <c:pt idx="5">
                  <c:v>-1.10666822949661E-3</c:v>
                </c:pt>
                <c:pt idx="6">
                  <c:v>1.93984502980234E-3</c:v>
                </c:pt>
                <c:pt idx="7">
                  <c:v>8.1211338747623606E-3</c:v>
                </c:pt>
                <c:pt idx="8">
                  <c:v>1.2143622028114099E-2</c:v>
                </c:pt>
                <c:pt idx="9">
                  <c:v>-1.9027630588668201E-3</c:v>
                </c:pt>
                <c:pt idx="10">
                  <c:v>-3.08112929084969E-3</c:v>
                </c:pt>
                <c:pt idx="11">
                  <c:v>#N/A</c:v>
                </c:pt>
                <c:pt idx="12">
                  <c:v>#N/A</c:v>
                </c:pt>
                <c:pt idx="13">
                  <c:v>#N/A</c:v>
                </c:pt>
                <c:pt idx="14">
                  <c:v>#N/A</c:v>
                </c:pt>
                <c:pt idx="15">
                  <c:v>#N/A</c:v>
                </c:pt>
                <c:pt idx="16">
                  <c:v>#N/A</c:v>
                </c:pt>
                <c:pt idx="17">
                  <c:v>#N/A</c:v>
                </c:pt>
                <c:pt idx="18">
                  <c:v>#N/A</c:v>
                </c:pt>
                <c:pt idx="19">
                  <c:v>#N/A</c:v>
                </c:pt>
                <c:pt idx="20">
                  <c:v>#N/A</c:v>
                </c:pt>
              </c:numLit>
            </c:minus>
            <c:spPr>
              <a:ln>
                <a:solidFill>
                  <a:srgbClr val="FF0000"/>
                </a:solidFill>
                <a:prstDash val="solid"/>
              </a:ln>
            </c:spPr>
          </c:errBars>
          <c:xVal>
            <c:strLit>
              <c:ptCount val="11"/>
              <c:pt idx="0">
                <c:v>Feb</c:v>
              </c:pt>
              <c:pt idx="1">
                <c:v>March</c:v>
              </c:pt>
              <c:pt idx="2">
                <c:v>Apr</c:v>
              </c:pt>
              <c:pt idx="3">
                <c:v>May</c:v>
              </c:pt>
              <c:pt idx="4">
                <c:v>Jun</c:v>
              </c:pt>
              <c:pt idx="5">
                <c:v>Jul</c:v>
              </c:pt>
              <c:pt idx="6">
                <c:v>Aug</c:v>
              </c:pt>
              <c:pt idx="7">
                <c:v>Sep</c:v>
              </c:pt>
              <c:pt idx="8">
                <c:v>Oct</c:v>
              </c:pt>
              <c:pt idx="9">
                <c:v>Nov</c:v>
              </c:pt>
              <c:pt idx="10">
                <c:v>Dec</c:v>
              </c:pt>
            </c:strLit>
          </c:xVal>
          <c:yVal>
            <c:numLit>
              <c:formatCode>0.000</c:formatCode>
              <c:ptCount val="11"/>
              <c:pt idx="0">
                <c:v>0</c:v>
              </c:pt>
              <c:pt idx="1">
                <c:v>0</c:v>
              </c:pt>
              <c:pt idx="2">
                <c:v>0</c:v>
              </c:pt>
              <c:pt idx="3">
                <c:v>0</c:v>
              </c:pt>
              <c:pt idx="4">
                <c:v>1.10666822949661E-3</c:v>
              </c:pt>
              <c:pt idx="5">
                <c:v>0</c:v>
              </c:pt>
              <c:pt idx="6">
                <c:v>1.93984502980234E-3</c:v>
              </c:pt>
              <c:pt idx="7">
                <c:v>1.0060978904564701E-2</c:v>
              </c:pt>
              <c:pt idx="8">
                <c:v>2.22046009326788E-2</c:v>
              </c:pt>
              <c:pt idx="9">
                <c:v>2.0301837873812002E-2</c:v>
              </c:pt>
              <c:pt idx="10">
                <c:v>1.7220708582962301E-2</c:v>
              </c:pt>
            </c:numLit>
          </c:yVal>
          <c:smooth val="0"/>
          <c:extLst>
            <c:ext xmlns:c16="http://schemas.microsoft.com/office/drawing/2014/chart" uri="{C3380CC4-5D6E-409C-BE32-E72D297353CC}">
              <c16:uniqueId val="{00000005-3826-704D-BFF6-E29E5402ACE3}"/>
            </c:ext>
          </c:extLst>
        </c:ser>
        <c:dLbls>
          <c:showLegendKey val="0"/>
          <c:showVal val="0"/>
          <c:showCatName val="0"/>
          <c:showSerName val="0"/>
          <c:showPercent val="0"/>
          <c:showBubbleSize val="0"/>
        </c:dLbls>
        <c:axId val="2140413496"/>
        <c:axId val="2125621272"/>
      </c:scatterChart>
      <c:catAx>
        <c:axId val="-2119450136"/>
        <c:scaling>
          <c:orientation val="minMax"/>
        </c:scaling>
        <c:delete val="1"/>
        <c:axPos val="b"/>
        <c:numFmt formatCode="General" sourceLinked="1"/>
        <c:majorTickMark val="out"/>
        <c:minorTickMark val="none"/>
        <c:tickLblPos val="nextTo"/>
        <c:crossAx val="2146300008"/>
        <c:crosses val="autoZero"/>
        <c:auto val="0"/>
        <c:lblAlgn val="ctr"/>
        <c:lblOffset val="100"/>
        <c:tickLblSkip val="1"/>
        <c:tickMarkSkip val="1"/>
        <c:noMultiLvlLbl val="0"/>
      </c:catAx>
      <c:valAx>
        <c:axId val="2146300008"/>
        <c:scaling>
          <c:orientation val="minMax"/>
        </c:scaling>
        <c:delete val="1"/>
        <c:axPos val="l"/>
        <c:numFmt formatCode="0%" sourceLinked="0"/>
        <c:majorTickMark val="out"/>
        <c:minorTickMark val="none"/>
        <c:tickLblPos val="nextTo"/>
        <c:crossAx val="-2119450136"/>
        <c:crosses val="autoZero"/>
        <c:crossBetween val="between"/>
      </c:valAx>
      <c:valAx>
        <c:axId val="2125621272"/>
        <c:scaling>
          <c:orientation val="minMax"/>
        </c:scaling>
        <c:delete val="1"/>
        <c:axPos val="r"/>
        <c:numFmt formatCode="0.000" sourceLinked="1"/>
        <c:majorTickMark val="out"/>
        <c:minorTickMark val="none"/>
        <c:tickLblPos val="nextTo"/>
        <c:crossAx val="2140413496"/>
        <c:crosses val="max"/>
        <c:crossBetween val="midCat"/>
      </c:valAx>
      <c:valAx>
        <c:axId val="2140413496"/>
        <c:scaling>
          <c:orientation val="minMax"/>
          <c:max val="3"/>
          <c:min val="1"/>
        </c:scaling>
        <c:delete val="0"/>
        <c:axPos val="t"/>
        <c:majorTickMark val="none"/>
        <c:minorTickMark val="none"/>
        <c:tickLblPos val="none"/>
        <c:spPr>
          <a:ln w="25400">
            <a:noFill/>
          </a:ln>
        </c:spPr>
        <c:crossAx val="2125621272"/>
        <c:crosses val="max"/>
        <c:crossBetween val="midCat"/>
      </c:valAx>
      <c:spPr>
        <a:noFill/>
        <a:ln w="25400">
          <a:noFill/>
        </a:ln>
      </c:spPr>
    </c:plotArea>
    <c:plotVisOnly val="0"/>
    <c:dispBlanksAs val="gap"/>
    <c:showDLblsOverMax val="0"/>
  </c:chart>
  <c:spPr>
    <a:ln w="28575">
      <a:solidFill>
        <a:srgbClr val="7030A0">
          <a:alpha val="0"/>
        </a:srgbClr>
      </a:solidFill>
    </a:ln>
  </c:sp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A4429-BF1C-4D59-A397-929E0049A128}"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69628B0C-973F-4E25-B6FF-F2D2A3434F49}">
      <dgm:prSet custT="1"/>
      <dgm:spPr/>
      <dgm:t>
        <a:bodyPr/>
        <a:lstStyle/>
        <a:p>
          <a:r>
            <a:rPr lang="en-US" sz="2800" b="1" dirty="0"/>
            <a:t>Define</a:t>
          </a:r>
          <a:r>
            <a:rPr lang="en-US" sz="2800" b="1" baseline="0" dirty="0"/>
            <a:t> </a:t>
          </a:r>
          <a:endParaRPr lang="en-US" sz="2800" b="1" dirty="0"/>
        </a:p>
      </dgm:t>
    </dgm:pt>
    <dgm:pt modelId="{38BC6435-7839-4FF0-8500-4463DBF75131}" type="parTrans" cxnId="{26DBE53A-DB96-497F-8537-55227568C767}">
      <dgm:prSet/>
      <dgm:spPr/>
      <dgm:t>
        <a:bodyPr/>
        <a:lstStyle/>
        <a:p>
          <a:endParaRPr lang="en-US"/>
        </a:p>
      </dgm:t>
    </dgm:pt>
    <dgm:pt modelId="{B13404CE-C336-47A1-9940-1FE939324FFD}" type="sibTrans" cxnId="{26DBE53A-DB96-497F-8537-55227568C767}">
      <dgm:prSet/>
      <dgm:spPr/>
      <dgm:t>
        <a:bodyPr/>
        <a:lstStyle/>
        <a:p>
          <a:endParaRPr lang="en-US"/>
        </a:p>
      </dgm:t>
    </dgm:pt>
    <dgm:pt modelId="{586CCD3F-589E-468D-9E47-D1CF4DE9D6D9}">
      <dgm:prSet custT="1"/>
      <dgm:spPr/>
      <dgm:t>
        <a:bodyPr/>
        <a:lstStyle/>
        <a:p>
          <a:r>
            <a:rPr lang="en-US" sz="2800" b="0" dirty="0"/>
            <a:t>Define quality improvement.</a:t>
          </a:r>
        </a:p>
      </dgm:t>
    </dgm:pt>
    <dgm:pt modelId="{8ADFBB4A-0733-4BA6-B90A-CE2753DFF2FC}" type="parTrans" cxnId="{01638664-0DA3-4A1E-BF21-FF4EE41BCD9B}">
      <dgm:prSet/>
      <dgm:spPr/>
      <dgm:t>
        <a:bodyPr/>
        <a:lstStyle/>
        <a:p>
          <a:endParaRPr lang="en-US"/>
        </a:p>
      </dgm:t>
    </dgm:pt>
    <dgm:pt modelId="{F99D76C8-18DA-49C1-B1A0-C6CDC32BAB03}" type="sibTrans" cxnId="{01638664-0DA3-4A1E-BF21-FF4EE41BCD9B}">
      <dgm:prSet/>
      <dgm:spPr/>
      <dgm:t>
        <a:bodyPr/>
        <a:lstStyle/>
        <a:p>
          <a:endParaRPr lang="en-US"/>
        </a:p>
      </dgm:t>
    </dgm:pt>
    <dgm:pt modelId="{6CF8B312-9A72-4120-86BB-44690BDE009E}">
      <dgm:prSet/>
      <dgm:spPr/>
      <dgm:t>
        <a:bodyPr/>
        <a:lstStyle/>
        <a:p>
          <a:r>
            <a:rPr lang="en-US" b="1" dirty="0"/>
            <a:t>Ask</a:t>
          </a:r>
        </a:p>
      </dgm:t>
    </dgm:pt>
    <dgm:pt modelId="{D73C275A-4027-419A-9492-BD454D9969A7}" type="parTrans" cxnId="{23C26968-B146-4263-B12E-5663A79DA287}">
      <dgm:prSet/>
      <dgm:spPr/>
      <dgm:t>
        <a:bodyPr/>
        <a:lstStyle/>
        <a:p>
          <a:endParaRPr lang="en-US"/>
        </a:p>
      </dgm:t>
    </dgm:pt>
    <dgm:pt modelId="{D5D02001-2646-4279-8C13-BB8179688A31}" type="sibTrans" cxnId="{23C26968-B146-4263-B12E-5663A79DA287}">
      <dgm:prSet/>
      <dgm:spPr/>
      <dgm:t>
        <a:bodyPr/>
        <a:lstStyle/>
        <a:p>
          <a:endParaRPr lang="en-US"/>
        </a:p>
      </dgm:t>
    </dgm:pt>
    <dgm:pt modelId="{9C69CB78-AEB7-415F-86E8-E95430110168}">
      <dgm:prSet custT="1"/>
      <dgm:spPr/>
      <dgm:t>
        <a:bodyPr/>
        <a:lstStyle/>
        <a:p>
          <a:r>
            <a:rPr lang="en-US" sz="2800" dirty="0"/>
            <a:t>Ask the 3 simple questions embedded in the Model for Improvement to guide your QI project. </a:t>
          </a:r>
        </a:p>
      </dgm:t>
    </dgm:pt>
    <dgm:pt modelId="{5F6BF555-1CFE-40B4-95C8-1D563F01A661}" type="parTrans" cxnId="{DDFD86E7-CFDF-43F9-B0CC-9A05DD590129}">
      <dgm:prSet/>
      <dgm:spPr/>
      <dgm:t>
        <a:bodyPr/>
        <a:lstStyle/>
        <a:p>
          <a:endParaRPr lang="en-US"/>
        </a:p>
      </dgm:t>
    </dgm:pt>
    <dgm:pt modelId="{CB333FC0-E79A-4726-802E-664AD1F3B730}" type="sibTrans" cxnId="{DDFD86E7-CFDF-43F9-B0CC-9A05DD590129}">
      <dgm:prSet/>
      <dgm:spPr/>
      <dgm:t>
        <a:bodyPr/>
        <a:lstStyle/>
        <a:p>
          <a:endParaRPr lang="en-US"/>
        </a:p>
      </dgm:t>
    </dgm:pt>
    <dgm:pt modelId="{67DB4A59-43F5-4594-B8FF-D57D8D360887}">
      <dgm:prSet/>
      <dgm:spPr/>
      <dgm:t>
        <a:bodyPr/>
        <a:lstStyle/>
        <a:p>
          <a:r>
            <a:rPr lang="en-US" b="1" dirty="0"/>
            <a:t>Apply </a:t>
          </a:r>
        </a:p>
      </dgm:t>
    </dgm:pt>
    <dgm:pt modelId="{E3E42DCC-0FE3-4FF1-9DE2-8B23ACCE6735}" type="parTrans" cxnId="{8A6AA977-EDD7-4265-A910-E9273B0ECB82}">
      <dgm:prSet/>
      <dgm:spPr/>
      <dgm:t>
        <a:bodyPr/>
        <a:lstStyle/>
        <a:p>
          <a:endParaRPr lang="en-US"/>
        </a:p>
      </dgm:t>
    </dgm:pt>
    <dgm:pt modelId="{59D5B548-FAD8-4F68-9137-F8F0E65ACE15}" type="sibTrans" cxnId="{8A6AA977-EDD7-4265-A910-E9273B0ECB82}">
      <dgm:prSet/>
      <dgm:spPr/>
      <dgm:t>
        <a:bodyPr/>
        <a:lstStyle/>
        <a:p>
          <a:endParaRPr lang="en-US"/>
        </a:p>
      </dgm:t>
    </dgm:pt>
    <dgm:pt modelId="{EAF502DA-7902-4ED5-9472-8F6ECAAAF578}">
      <dgm:prSet custT="1"/>
      <dgm:spPr/>
      <dgm:t>
        <a:bodyPr/>
        <a:lstStyle/>
        <a:p>
          <a:r>
            <a:rPr lang="en-US" sz="2800" dirty="0"/>
            <a:t>Apply the steps in the Model for Improvement,  illustrated in the data-driven improvement story, to structure your work. </a:t>
          </a:r>
        </a:p>
      </dgm:t>
    </dgm:pt>
    <dgm:pt modelId="{54F81A39-EF58-455C-B6EF-E2705DE4537A}" type="parTrans" cxnId="{68912E52-E821-4FE3-9A39-609F14781AA7}">
      <dgm:prSet/>
      <dgm:spPr/>
      <dgm:t>
        <a:bodyPr/>
        <a:lstStyle/>
        <a:p>
          <a:endParaRPr lang="en-US"/>
        </a:p>
      </dgm:t>
    </dgm:pt>
    <dgm:pt modelId="{0D4E45B9-F063-432F-9AD1-1AF25F4CA222}" type="sibTrans" cxnId="{68912E52-E821-4FE3-9A39-609F14781AA7}">
      <dgm:prSet/>
      <dgm:spPr/>
      <dgm:t>
        <a:bodyPr/>
        <a:lstStyle/>
        <a:p>
          <a:endParaRPr lang="en-US"/>
        </a:p>
      </dgm:t>
    </dgm:pt>
    <dgm:pt modelId="{C590B4DB-5C7B-C54F-A76C-144FF17D03BE}" type="pres">
      <dgm:prSet presAssocID="{10FA4429-BF1C-4D59-A397-929E0049A128}" presName="Name0" presStyleCnt="0">
        <dgm:presLayoutVars>
          <dgm:dir/>
          <dgm:animLvl val="lvl"/>
          <dgm:resizeHandles val="exact"/>
        </dgm:presLayoutVars>
      </dgm:prSet>
      <dgm:spPr/>
    </dgm:pt>
    <dgm:pt modelId="{083995E4-1C8A-7449-BBE6-825D5E85402B}" type="pres">
      <dgm:prSet presAssocID="{69628B0C-973F-4E25-B6FF-F2D2A3434F49}" presName="linNode" presStyleCnt="0"/>
      <dgm:spPr/>
    </dgm:pt>
    <dgm:pt modelId="{55216251-E1A0-8742-8EE9-F69D56E8CF1D}" type="pres">
      <dgm:prSet presAssocID="{69628B0C-973F-4E25-B6FF-F2D2A3434F49}" presName="parentText" presStyleLbl="solidFgAcc1" presStyleIdx="0" presStyleCnt="3">
        <dgm:presLayoutVars>
          <dgm:chMax val="1"/>
          <dgm:bulletEnabled/>
        </dgm:presLayoutVars>
      </dgm:prSet>
      <dgm:spPr/>
    </dgm:pt>
    <dgm:pt modelId="{E8221F51-55A5-2846-9D25-1B6B9DB5445B}" type="pres">
      <dgm:prSet presAssocID="{69628B0C-973F-4E25-B6FF-F2D2A3434F49}" presName="descendantText" presStyleLbl="alignNode1" presStyleIdx="0" presStyleCnt="3">
        <dgm:presLayoutVars>
          <dgm:bulletEnabled/>
        </dgm:presLayoutVars>
      </dgm:prSet>
      <dgm:spPr/>
    </dgm:pt>
    <dgm:pt modelId="{054AE5FD-2906-A247-918E-EED3920AB6F1}" type="pres">
      <dgm:prSet presAssocID="{B13404CE-C336-47A1-9940-1FE939324FFD}" presName="sp" presStyleCnt="0"/>
      <dgm:spPr/>
    </dgm:pt>
    <dgm:pt modelId="{A1AF75A6-7B32-0841-B6E8-91FFF2E20405}" type="pres">
      <dgm:prSet presAssocID="{6CF8B312-9A72-4120-86BB-44690BDE009E}" presName="linNode" presStyleCnt="0"/>
      <dgm:spPr/>
    </dgm:pt>
    <dgm:pt modelId="{B20BAC83-D428-0746-A73F-30DA206B5871}" type="pres">
      <dgm:prSet presAssocID="{6CF8B312-9A72-4120-86BB-44690BDE009E}" presName="parentText" presStyleLbl="solidFgAcc1" presStyleIdx="1" presStyleCnt="3">
        <dgm:presLayoutVars>
          <dgm:chMax val="1"/>
          <dgm:bulletEnabled/>
        </dgm:presLayoutVars>
      </dgm:prSet>
      <dgm:spPr/>
    </dgm:pt>
    <dgm:pt modelId="{D0E99BCC-505E-124F-8B70-2703834E7A43}" type="pres">
      <dgm:prSet presAssocID="{6CF8B312-9A72-4120-86BB-44690BDE009E}" presName="descendantText" presStyleLbl="alignNode1" presStyleIdx="1" presStyleCnt="3">
        <dgm:presLayoutVars>
          <dgm:bulletEnabled/>
        </dgm:presLayoutVars>
      </dgm:prSet>
      <dgm:spPr/>
    </dgm:pt>
    <dgm:pt modelId="{2051CB18-2312-9949-AFC3-B40313AD7EF7}" type="pres">
      <dgm:prSet presAssocID="{D5D02001-2646-4279-8C13-BB8179688A31}" presName="sp" presStyleCnt="0"/>
      <dgm:spPr/>
    </dgm:pt>
    <dgm:pt modelId="{1DC66106-4367-7344-99B8-6B2A08C421C1}" type="pres">
      <dgm:prSet presAssocID="{67DB4A59-43F5-4594-B8FF-D57D8D360887}" presName="linNode" presStyleCnt="0"/>
      <dgm:spPr/>
    </dgm:pt>
    <dgm:pt modelId="{19648176-06C6-3E42-8A6E-E624B13BDE2D}" type="pres">
      <dgm:prSet presAssocID="{67DB4A59-43F5-4594-B8FF-D57D8D360887}" presName="parentText" presStyleLbl="solidFgAcc1" presStyleIdx="2" presStyleCnt="3">
        <dgm:presLayoutVars>
          <dgm:chMax val="1"/>
          <dgm:bulletEnabled/>
        </dgm:presLayoutVars>
      </dgm:prSet>
      <dgm:spPr/>
    </dgm:pt>
    <dgm:pt modelId="{D84F214D-A939-ED4B-BBD7-3E8820C34E20}" type="pres">
      <dgm:prSet presAssocID="{67DB4A59-43F5-4594-B8FF-D57D8D360887}" presName="descendantText" presStyleLbl="alignNode1" presStyleIdx="2" presStyleCnt="3">
        <dgm:presLayoutVars>
          <dgm:bulletEnabled/>
        </dgm:presLayoutVars>
      </dgm:prSet>
      <dgm:spPr/>
    </dgm:pt>
  </dgm:ptLst>
  <dgm:cxnLst>
    <dgm:cxn modelId="{26DBE53A-DB96-497F-8537-55227568C767}" srcId="{10FA4429-BF1C-4D59-A397-929E0049A128}" destId="{69628B0C-973F-4E25-B6FF-F2D2A3434F49}" srcOrd="0" destOrd="0" parTransId="{38BC6435-7839-4FF0-8500-4463DBF75131}" sibTransId="{B13404CE-C336-47A1-9940-1FE939324FFD}"/>
    <dgm:cxn modelId="{AB0ED446-16A1-6544-9CC3-484CD744A3B3}" type="presOf" srcId="{586CCD3F-589E-468D-9E47-D1CF4DE9D6D9}" destId="{E8221F51-55A5-2846-9D25-1B6B9DB5445B}" srcOrd="0" destOrd="0" presId="urn:microsoft.com/office/officeart/2016/7/layout/VerticalHollowActionList"/>
    <dgm:cxn modelId="{961CEE4C-00B0-7A44-8B7E-7BE4B1EE4F98}" type="presOf" srcId="{9C69CB78-AEB7-415F-86E8-E95430110168}" destId="{D0E99BCC-505E-124F-8B70-2703834E7A43}" srcOrd="0" destOrd="0" presId="urn:microsoft.com/office/officeart/2016/7/layout/VerticalHollowActionList"/>
    <dgm:cxn modelId="{68912E52-E821-4FE3-9A39-609F14781AA7}" srcId="{67DB4A59-43F5-4594-B8FF-D57D8D360887}" destId="{EAF502DA-7902-4ED5-9472-8F6ECAAAF578}" srcOrd="0" destOrd="0" parTransId="{54F81A39-EF58-455C-B6EF-E2705DE4537A}" sibTransId="{0D4E45B9-F063-432F-9AD1-1AF25F4CA222}"/>
    <dgm:cxn modelId="{D733C753-4C1A-E746-8EDA-85473CF84EDF}" type="presOf" srcId="{67DB4A59-43F5-4594-B8FF-D57D8D360887}" destId="{19648176-06C6-3E42-8A6E-E624B13BDE2D}" srcOrd="0" destOrd="0" presId="urn:microsoft.com/office/officeart/2016/7/layout/VerticalHollowActionList"/>
    <dgm:cxn modelId="{01638664-0DA3-4A1E-BF21-FF4EE41BCD9B}" srcId="{69628B0C-973F-4E25-B6FF-F2D2A3434F49}" destId="{586CCD3F-589E-468D-9E47-D1CF4DE9D6D9}" srcOrd="0" destOrd="0" parTransId="{8ADFBB4A-0733-4BA6-B90A-CE2753DFF2FC}" sibTransId="{F99D76C8-18DA-49C1-B1A0-C6CDC32BAB03}"/>
    <dgm:cxn modelId="{23C26968-B146-4263-B12E-5663A79DA287}" srcId="{10FA4429-BF1C-4D59-A397-929E0049A128}" destId="{6CF8B312-9A72-4120-86BB-44690BDE009E}" srcOrd="1" destOrd="0" parTransId="{D73C275A-4027-419A-9492-BD454D9969A7}" sibTransId="{D5D02001-2646-4279-8C13-BB8179688A31}"/>
    <dgm:cxn modelId="{8A6AA977-EDD7-4265-A910-E9273B0ECB82}" srcId="{10FA4429-BF1C-4D59-A397-929E0049A128}" destId="{67DB4A59-43F5-4594-B8FF-D57D8D360887}" srcOrd="2" destOrd="0" parTransId="{E3E42DCC-0FE3-4FF1-9DE2-8B23ACCE6735}" sibTransId="{59D5B548-FAD8-4F68-9137-F8F0E65ACE15}"/>
    <dgm:cxn modelId="{3F6D4C98-A582-3C41-AD0C-775D28590F26}" type="presOf" srcId="{6CF8B312-9A72-4120-86BB-44690BDE009E}" destId="{B20BAC83-D428-0746-A73F-30DA206B5871}" srcOrd="0" destOrd="0" presId="urn:microsoft.com/office/officeart/2016/7/layout/VerticalHollowActionList"/>
    <dgm:cxn modelId="{2E485E9F-9932-8947-8FB8-C05968F9619A}" type="presOf" srcId="{69628B0C-973F-4E25-B6FF-F2D2A3434F49}" destId="{55216251-E1A0-8742-8EE9-F69D56E8CF1D}" srcOrd="0" destOrd="0" presId="urn:microsoft.com/office/officeart/2016/7/layout/VerticalHollowActionList"/>
    <dgm:cxn modelId="{3791C89F-33C3-494C-8249-1FAF9213A3E5}" type="presOf" srcId="{EAF502DA-7902-4ED5-9472-8F6ECAAAF578}" destId="{D84F214D-A939-ED4B-BBD7-3E8820C34E20}" srcOrd="0" destOrd="0" presId="urn:microsoft.com/office/officeart/2016/7/layout/VerticalHollowActionList"/>
    <dgm:cxn modelId="{AEE453B7-0082-A14A-9E30-3C9C3360DD95}" type="presOf" srcId="{10FA4429-BF1C-4D59-A397-929E0049A128}" destId="{C590B4DB-5C7B-C54F-A76C-144FF17D03BE}" srcOrd="0" destOrd="0" presId="urn:microsoft.com/office/officeart/2016/7/layout/VerticalHollowActionList"/>
    <dgm:cxn modelId="{DDFD86E7-CFDF-43F9-B0CC-9A05DD590129}" srcId="{6CF8B312-9A72-4120-86BB-44690BDE009E}" destId="{9C69CB78-AEB7-415F-86E8-E95430110168}" srcOrd="0" destOrd="0" parTransId="{5F6BF555-1CFE-40B4-95C8-1D563F01A661}" sibTransId="{CB333FC0-E79A-4726-802E-664AD1F3B730}"/>
    <dgm:cxn modelId="{912DE558-CBA8-FF46-B903-2A4546FFC7FC}" type="presParOf" srcId="{C590B4DB-5C7B-C54F-A76C-144FF17D03BE}" destId="{083995E4-1C8A-7449-BBE6-825D5E85402B}" srcOrd="0" destOrd="0" presId="urn:microsoft.com/office/officeart/2016/7/layout/VerticalHollowActionList"/>
    <dgm:cxn modelId="{658D880F-A1AA-5843-8A84-801149CF075F}" type="presParOf" srcId="{083995E4-1C8A-7449-BBE6-825D5E85402B}" destId="{55216251-E1A0-8742-8EE9-F69D56E8CF1D}" srcOrd="0" destOrd="0" presId="urn:microsoft.com/office/officeart/2016/7/layout/VerticalHollowActionList"/>
    <dgm:cxn modelId="{DB28004F-6C7C-DD42-BE3C-26957B2BAC4A}" type="presParOf" srcId="{083995E4-1C8A-7449-BBE6-825D5E85402B}" destId="{E8221F51-55A5-2846-9D25-1B6B9DB5445B}" srcOrd="1" destOrd="0" presId="urn:microsoft.com/office/officeart/2016/7/layout/VerticalHollowActionList"/>
    <dgm:cxn modelId="{C51974C8-964D-774B-AE5C-0E0F8367269D}" type="presParOf" srcId="{C590B4DB-5C7B-C54F-A76C-144FF17D03BE}" destId="{054AE5FD-2906-A247-918E-EED3920AB6F1}" srcOrd="1" destOrd="0" presId="urn:microsoft.com/office/officeart/2016/7/layout/VerticalHollowActionList"/>
    <dgm:cxn modelId="{356DE870-31AC-CD45-8C72-03652B6D2090}" type="presParOf" srcId="{C590B4DB-5C7B-C54F-A76C-144FF17D03BE}" destId="{A1AF75A6-7B32-0841-B6E8-91FFF2E20405}" srcOrd="2" destOrd="0" presId="urn:microsoft.com/office/officeart/2016/7/layout/VerticalHollowActionList"/>
    <dgm:cxn modelId="{BA2361AE-E907-D246-BA29-DE758EAE6037}" type="presParOf" srcId="{A1AF75A6-7B32-0841-B6E8-91FFF2E20405}" destId="{B20BAC83-D428-0746-A73F-30DA206B5871}" srcOrd="0" destOrd="0" presId="urn:microsoft.com/office/officeart/2016/7/layout/VerticalHollowActionList"/>
    <dgm:cxn modelId="{ABBDACA7-670A-B148-8728-101B18C81F0E}" type="presParOf" srcId="{A1AF75A6-7B32-0841-B6E8-91FFF2E20405}" destId="{D0E99BCC-505E-124F-8B70-2703834E7A43}" srcOrd="1" destOrd="0" presId="urn:microsoft.com/office/officeart/2016/7/layout/VerticalHollowActionList"/>
    <dgm:cxn modelId="{4346F2BA-0C76-B342-B578-1596B65F829E}" type="presParOf" srcId="{C590B4DB-5C7B-C54F-A76C-144FF17D03BE}" destId="{2051CB18-2312-9949-AFC3-B40313AD7EF7}" srcOrd="3" destOrd="0" presId="urn:microsoft.com/office/officeart/2016/7/layout/VerticalHollowActionList"/>
    <dgm:cxn modelId="{4D4947B9-C699-DC49-97AA-E3226828682F}" type="presParOf" srcId="{C590B4DB-5C7B-C54F-A76C-144FF17D03BE}" destId="{1DC66106-4367-7344-99B8-6B2A08C421C1}" srcOrd="4" destOrd="0" presId="urn:microsoft.com/office/officeart/2016/7/layout/VerticalHollowActionList"/>
    <dgm:cxn modelId="{3934251A-B63F-F349-9D09-9E41D98FCE58}" type="presParOf" srcId="{1DC66106-4367-7344-99B8-6B2A08C421C1}" destId="{19648176-06C6-3E42-8A6E-E624B13BDE2D}" srcOrd="0" destOrd="0" presId="urn:microsoft.com/office/officeart/2016/7/layout/VerticalHollowActionList"/>
    <dgm:cxn modelId="{F72DFE78-FB18-1941-9B12-61FA16F4DAE4}" type="presParOf" srcId="{1DC66106-4367-7344-99B8-6B2A08C421C1}" destId="{D84F214D-A939-ED4B-BBD7-3E8820C34E20}"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CF168-AFEF-FD47-9FB0-7B47F617F55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5101F79-968A-F642-9AC5-AE838F273128}">
      <dgm:prSet phldrT="[Text]" custT="1"/>
      <dgm:spPr/>
      <dgm:t>
        <a:bodyPr anchor="ctr"/>
        <a:lstStyle/>
        <a:p>
          <a:r>
            <a:rPr lang="en-US" sz="3200" dirty="0"/>
            <a:t>Listen to Data-Driven Improvement Story </a:t>
          </a:r>
        </a:p>
      </dgm:t>
    </dgm:pt>
    <dgm:pt modelId="{6410021F-5969-2349-86AF-DB76B5101983}" type="parTrans" cxnId="{9332289B-109F-EB44-A412-4C5FA0265FC5}">
      <dgm:prSet/>
      <dgm:spPr/>
      <dgm:t>
        <a:bodyPr/>
        <a:lstStyle/>
        <a:p>
          <a:endParaRPr lang="en-US"/>
        </a:p>
      </dgm:t>
    </dgm:pt>
    <dgm:pt modelId="{1F6AC5D5-C77A-2D41-89A8-C29AB911DBF8}" type="sibTrans" cxnId="{9332289B-109F-EB44-A412-4C5FA0265FC5}">
      <dgm:prSet/>
      <dgm:spPr/>
      <dgm:t>
        <a:bodyPr/>
        <a:lstStyle/>
        <a:p>
          <a:endParaRPr lang="en-US"/>
        </a:p>
      </dgm:t>
    </dgm:pt>
    <dgm:pt modelId="{076290A9-3C1F-1848-A120-D4B2171D78B4}">
      <dgm:prSet phldrT="[Text]" custT="1"/>
      <dgm:spPr/>
      <dgm:t>
        <a:bodyPr anchor="ctr"/>
        <a:lstStyle/>
        <a:p>
          <a:r>
            <a:rPr lang="en-US" sz="3200" baseline="0" dirty="0"/>
            <a:t>Focus on Improvement Content </a:t>
          </a:r>
          <a:endParaRPr lang="en-US" sz="3200" dirty="0"/>
        </a:p>
      </dgm:t>
    </dgm:pt>
    <dgm:pt modelId="{BAA88103-9296-C84E-AA7F-0F580DE04CF6}" type="parTrans" cxnId="{9AD9E56B-0B27-A147-8249-595410644489}">
      <dgm:prSet/>
      <dgm:spPr/>
      <dgm:t>
        <a:bodyPr/>
        <a:lstStyle/>
        <a:p>
          <a:endParaRPr lang="en-US"/>
        </a:p>
      </dgm:t>
    </dgm:pt>
    <dgm:pt modelId="{19CB92F6-16B4-3F44-8364-C7FB3EAB31A5}" type="sibTrans" cxnId="{9AD9E56B-0B27-A147-8249-595410644489}">
      <dgm:prSet/>
      <dgm:spPr/>
      <dgm:t>
        <a:bodyPr/>
        <a:lstStyle/>
        <a:p>
          <a:endParaRPr lang="en-US"/>
        </a:p>
      </dgm:t>
    </dgm:pt>
    <dgm:pt modelId="{42FE3140-A9DC-3846-80F7-80F8C278BA7A}">
      <dgm:prSet phldrT="[Text]" custT="1"/>
      <dgm:spPr/>
      <dgm:t>
        <a:bodyPr/>
        <a:lstStyle/>
        <a:p>
          <a:pPr marL="231775" indent="57150">
            <a:tabLst/>
          </a:pPr>
          <a:r>
            <a:rPr lang="en-US" sz="2400" dirty="0"/>
            <a:t> What did they do?</a:t>
          </a:r>
        </a:p>
      </dgm:t>
    </dgm:pt>
    <dgm:pt modelId="{8DA461AC-4EB4-0944-A907-C7EA9FCCA6C0}" type="parTrans" cxnId="{E5B3EE50-1E99-C542-BEAD-A545503C4845}">
      <dgm:prSet/>
      <dgm:spPr/>
      <dgm:t>
        <a:bodyPr/>
        <a:lstStyle/>
        <a:p>
          <a:endParaRPr lang="en-US"/>
        </a:p>
      </dgm:t>
    </dgm:pt>
    <dgm:pt modelId="{CC34F661-C39A-A940-B7B8-3E64C7BCCB6A}" type="sibTrans" cxnId="{E5B3EE50-1E99-C542-BEAD-A545503C4845}">
      <dgm:prSet/>
      <dgm:spPr/>
      <dgm:t>
        <a:bodyPr/>
        <a:lstStyle/>
        <a:p>
          <a:endParaRPr lang="en-US"/>
        </a:p>
      </dgm:t>
    </dgm:pt>
    <dgm:pt modelId="{DC3719E1-EF1B-F444-9CC4-7E057C8A0863}">
      <dgm:prSet phldrT="[Text]" custT="1"/>
      <dgm:spPr/>
      <dgm:t>
        <a:bodyPr anchor="ctr"/>
        <a:lstStyle/>
        <a:p>
          <a:r>
            <a:rPr lang="en-US" sz="3200" dirty="0"/>
            <a:t>How? </a:t>
          </a:r>
        </a:p>
      </dgm:t>
    </dgm:pt>
    <dgm:pt modelId="{AB381617-AC5A-9647-B418-191CAD983911}" type="parTrans" cxnId="{F0EACCC2-19E9-414C-8B24-488E102270BD}">
      <dgm:prSet/>
      <dgm:spPr/>
      <dgm:t>
        <a:bodyPr/>
        <a:lstStyle/>
        <a:p>
          <a:endParaRPr lang="en-US"/>
        </a:p>
      </dgm:t>
    </dgm:pt>
    <dgm:pt modelId="{AB2CB30B-D818-A94B-84AF-EE1C58A9F5DE}" type="sibTrans" cxnId="{F0EACCC2-19E9-414C-8B24-488E102270BD}">
      <dgm:prSet/>
      <dgm:spPr/>
      <dgm:t>
        <a:bodyPr/>
        <a:lstStyle/>
        <a:p>
          <a:endParaRPr lang="en-US"/>
        </a:p>
      </dgm:t>
    </dgm:pt>
    <dgm:pt modelId="{AC4DF69E-7AE8-DB48-80AA-F662E1ADA34A}">
      <dgm:prSet phldrT="[Text]" custT="1"/>
      <dgm:spPr/>
      <dgm:t>
        <a:bodyPr/>
        <a:lstStyle/>
        <a:p>
          <a:endParaRPr lang="en-US" sz="2000" dirty="0"/>
        </a:p>
      </dgm:t>
    </dgm:pt>
    <dgm:pt modelId="{E95E0C7A-0FC1-2D40-87F3-D2F8FF082286}" type="parTrans" cxnId="{C1A73B38-77ED-B746-87F2-09089A187C71}">
      <dgm:prSet/>
      <dgm:spPr/>
      <dgm:t>
        <a:bodyPr/>
        <a:lstStyle/>
        <a:p>
          <a:endParaRPr lang="en-US"/>
        </a:p>
      </dgm:t>
    </dgm:pt>
    <dgm:pt modelId="{6997E72B-B84C-6948-99E5-0466E8DF9271}" type="sibTrans" cxnId="{C1A73B38-77ED-B746-87F2-09089A187C71}">
      <dgm:prSet/>
      <dgm:spPr/>
      <dgm:t>
        <a:bodyPr/>
        <a:lstStyle/>
        <a:p>
          <a:endParaRPr lang="en-US"/>
        </a:p>
      </dgm:t>
    </dgm:pt>
    <dgm:pt modelId="{D5885AC4-488D-7746-8FB8-3E7F6D97C3D8}">
      <dgm:prSet custT="1"/>
      <dgm:spPr/>
      <dgm:t>
        <a:bodyPr/>
        <a:lstStyle/>
        <a:p>
          <a:r>
            <a:rPr lang="en-US" sz="2400" b="0" dirty="0"/>
            <a:t>What methods did the team in this example use could you apply to your work?</a:t>
          </a:r>
          <a:br>
            <a:rPr lang="en-US" sz="2400" b="0" dirty="0"/>
          </a:br>
          <a:endParaRPr lang="en-US" sz="2400" b="0" dirty="0"/>
        </a:p>
      </dgm:t>
    </dgm:pt>
    <dgm:pt modelId="{E186ADC8-5CE1-FF40-96B1-7794818ED5E5}" type="parTrans" cxnId="{6C1A43E9-C888-7A41-A24E-0387AB88D173}">
      <dgm:prSet/>
      <dgm:spPr/>
      <dgm:t>
        <a:bodyPr/>
        <a:lstStyle/>
        <a:p>
          <a:endParaRPr lang="en-US"/>
        </a:p>
      </dgm:t>
    </dgm:pt>
    <dgm:pt modelId="{A52710E9-E465-5941-BCDB-593EE9CA6987}" type="sibTrans" cxnId="{6C1A43E9-C888-7A41-A24E-0387AB88D173}">
      <dgm:prSet/>
      <dgm:spPr/>
      <dgm:t>
        <a:bodyPr/>
        <a:lstStyle/>
        <a:p>
          <a:endParaRPr lang="en-US"/>
        </a:p>
      </dgm:t>
    </dgm:pt>
    <dgm:pt modelId="{186340D9-DBE2-314E-8A45-3C9D81B1B5CF}">
      <dgm:prSet phldrT="[Text]" custT="1"/>
      <dgm:spPr/>
      <dgm:t>
        <a:bodyPr/>
        <a:lstStyle/>
        <a:p>
          <a:pPr marL="231775" indent="57150">
            <a:tabLst/>
          </a:pPr>
          <a:r>
            <a:rPr lang="en-US" sz="2400" dirty="0"/>
            <a:t> What results did they achieve?</a:t>
          </a:r>
        </a:p>
      </dgm:t>
    </dgm:pt>
    <dgm:pt modelId="{1C492288-C3BA-844F-80C6-3C82DCF187A1}" type="parTrans" cxnId="{A04E42EE-DAE8-BE43-BCD8-FBC820783B83}">
      <dgm:prSet/>
      <dgm:spPr/>
      <dgm:t>
        <a:bodyPr/>
        <a:lstStyle/>
        <a:p>
          <a:endParaRPr lang="en-US"/>
        </a:p>
      </dgm:t>
    </dgm:pt>
    <dgm:pt modelId="{EB4E0463-7BEC-4848-9C53-2D924E84DC09}" type="sibTrans" cxnId="{A04E42EE-DAE8-BE43-BCD8-FBC820783B83}">
      <dgm:prSet/>
      <dgm:spPr/>
      <dgm:t>
        <a:bodyPr/>
        <a:lstStyle/>
        <a:p>
          <a:endParaRPr lang="en-US"/>
        </a:p>
      </dgm:t>
    </dgm:pt>
    <dgm:pt modelId="{527D107B-9AB1-8542-BFDC-1F9A458AAF1A}" type="pres">
      <dgm:prSet presAssocID="{524CF168-AFEF-FD47-9FB0-7B47F617F558}" presName="Name0" presStyleCnt="0">
        <dgm:presLayoutVars>
          <dgm:dir/>
          <dgm:animLvl val="lvl"/>
          <dgm:resizeHandles val="exact"/>
        </dgm:presLayoutVars>
      </dgm:prSet>
      <dgm:spPr/>
    </dgm:pt>
    <dgm:pt modelId="{80041221-E257-8A44-9CD0-D3EFE3FFC7EC}" type="pres">
      <dgm:prSet presAssocID="{65101F79-968A-F642-9AC5-AE838F273128}" presName="linNode" presStyleCnt="0"/>
      <dgm:spPr/>
    </dgm:pt>
    <dgm:pt modelId="{4758954D-8634-804E-9BA3-793E7F00F8C4}" type="pres">
      <dgm:prSet presAssocID="{65101F79-968A-F642-9AC5-AE838F273128}" presName="parentText" presStyleLbl="node1" presStyleIdx="0" presStyleCnt="3" custScaleY="62307" custLinFactNeighborX="-1997" custLinFactNeighborY="-12698">
        <dgm:presLayoutVars>
          <dgm:chMax val="1"/>
          <dgm:bulletEnabled val="1"/>
        </dgm:presLayoutVars>
      </dgm:prSet>
      <dgm:spPr/>
    </dgm:pt>
    <dgm:pt modelId="{80D33595-0A91-CF42-8663-3FC8B24069D6}" type="pres">
      <dgm:prSet presAssocID="{1F6AC5D5-C77A-2D41-89A8-C29AB911DBF8}" presName="sp" presStyleCnt="0"/>
      <dgm:spPr/>
    </dgm:pt>
    <dgm:pt modelId="{3059C634-F386-BD44-A6E7-E7EDEF0F503A}" type="pres">
      <dgm:prSet presAssocID="{076290A9-3C1F-1848-A120-D4B2171D78B4}" presName="linNode" presStyleCnt="0"/>
      <dgm:spPr/>
    </dgm:pt>
    <dgm:pt modelId="{CFE6F19F-1D59-B44E-99C9-01F4FE2730C8}" type="pres">
      <dgm:prSet presAssocID="{076290A9-3C1F-1848-A120-D4B2171D78B4}" presName="parentText" presStyleLbl="node1" presStyleIdx="1" presStyleCnt="3">
        <dgm:presLayoutVars>
          <dgm:chMax val="1"/>
          <dgm:bulletEnabled val="1"/>
        </dgm:presLayoutVars>
      </dgm:prSet>
      <dgm:spPr/>
    </dgm:pt>
    <dgm:pt modelId="{2818894F-F48A-6444-BA72-00ABC9F9AF89}" type="pres">
      <dgm:prSet presAssocID="{076290A9-3C1F-1848-A120-D4B2171D78B4}" presName="descendantText" presStyleLbl="alignAccFollowNode1" presStyleIdx="0" presStyleCnt="2" custScaleY="118204" custLinFactNeighborX="-1917" custLinFactNeighborY="2478">
        <dgm:presLayoutVars>
          <dgm:bulletEnabled val="1"/>
        </dgm:presLayoutVars>
      </dgm:prSet>
      <dgm:spPr/>
    </dgm:pt>
    <dgm:pt modelId="{00BBDF78-47C2-A941-828F-3CB9563ACCF8}" type="pres">
      <dgm:prSet presAssocID="{19CB92F6-16B4-3F44-8364-C7FB3EAB31A5}" presName="sp" presStyleCnt="0"/>
      <dgm:spPr/>
    </dgm:pt>
    <dgm:pt modelId="{A90007B0-530C-D943-B69A-F1ED6B87A3A4}" type="pres">
      <dgm:prSet presAssocID="{DC3719E1-EF1B-F444-9CC4-7E057C8A0863}" presName="linNode" presStyleCnt="0"/>
      <dgm:spPr/>
    </dgm:pt>
    <dgm:pt modelId="{4EA1B55F-0BD8-4149-89B4-353A0233A5E5}" type="pres">
      <dgm:prSet presAssocID="{DC3719E1-EF1B-F444-9CC4-7E057C8A0863}" presName="parentText" presStyleLbl="node1" presStyleIdx="2" presStyleCnt="3">
        <dgm:presLayoutVars>
          <dgm:chMax val="1"/>
          <dgm:bulletEnabled val="1"/>
        </dgm:presLayoutVars>
      </dgm:prSet>
      <dgm:spPr/>
    </dgm:pt>
    <dgm:pt modelId="{A1C7E80A-EBAD-3646-80F9-6786C10D280C}" type="pres">
      <dgm:prSet presAssocID="{DC3719E1-EF1B-F444-9CC4-7E057C8A0863}" presName="descendantText" presStyleLbl="alignAccFollowNode1" presStyleIdx="1" presStyleCnt="2" custScaleX="98849" custScaleY="118204">
        <dgm:presLayoutVars>
          <dgm:bulletEnabled val="1"/>
        </dgm:presLayoutVars>
      </dgm:prSet>
      <dgm:spPr/>
    </dgm:pt>
  </dgm:ptLst>
  <dgm:cxnLst>
    <dgm:cxn modelId="{90FCC616-565B-D44A-A740-17E71BADA695}" type="presOf" srcId="{D5885AC4-488D-7746-8FB8-3E7F6D97C3D8}" destId="{A1C7E80A-EBAD-3646-80F9-6786C10D280C}" srcOrd="0" destOrd="1" presId="urn:microsoft.com/office/officeart/2005/8/layout/vList5"/>
    <dgm:cxn modelId="{DD483327-8180-9647-8778-CAEB062F2741}" type="presOf" srcId="{186340D9-DBE2-314E-8A45-3C9D81B1B5CF}" destId="{2818894F-F48A-6444-BA72-00ABC9F9AF89}" srcOrd="0" destOrd="1" presId="urn:microsoft.com/office/officeart/2005/8/layout/vList5"/>
    <dgm:cxn modelId="{C1A73B38-77ED-B746-87F2-09089A187C71}" srcId="{DC3719E1-EF1B-F444-9CC4-7E057C8A0863}" destId="{AC4DF69E-7AE8-DB48-80AA-F662E1ADA34A}" srcOrd="0" destOrd="0" parTransId="{E95E0C7A-0FC1-2D40-87F3-D2F8FF082286}" sibTransId="{6997E72B-B84C-6948-99E5-0466E8DF9271}"/>
    <dgm:cxn modelId="{0E4DDD45-68C6-144A-99DF-B97477227157}" type="presOf" srcId="{524CF168-AFEF-FD47-9FB0-7B47F617F558}" destId="{527D107B-9AB1-8542-BFDC-1F9A458AAF1A}" srcOrd="0" destOrd="0" presId="urn:microsoft.com/office/officeart/2005/8/layout/vList5"/>
    <dgm:cxn modelId="{CCFA5F48-8A23-894C-9D7E-E9B752D8AC59}" type="presOf" srcId="{DC3719E1-EF1B-F444-9CC4-7E057C8A0863}" destId="{4EA1B55F-0BD8-4149-89B4-353A0233A5E5}" srcOrd="0" destOrd="0" presId="urn:microsoft.com/office/officeart/2005/8/layout/vList5"/>
    <dgm:cxn modelId="{E5B3EE50-1E99-C542-BEAD-A545503C4845}" srcId="{076290A9-3C1F-1848-A120-D4B2171D78B4}" destId="{42FE3140-A9DC-3846-80F7-80F8C278BA7A}" srcOrd="0" destOrd="0" parTransId="{8DA461AC-4EB4-0944-A907-C7EA9FCCA6C0}" sibTransId="{CC34F661-C39A-A940-B7B8-3E64C7BCCB6A}"/>
    <dgm:cxn modelId="{9AD9E56B-0B27-A147-8249-595410644489}" srcId="{524CF168-AFEF-FD47-9FB0-7B47F617F558}" destId="{076290A9-3C1F-1848-A120-D4B2171D78B4}" srcOrd="1" destOrd="0" parTransId="{BAA88103-9296-C84E-AA7F-0F580DE04CF6}" sibTransId="{19CB92F6-16B4-3F44-8364-C7FB3EAB31A5}"/>
    <dgm:cxn modelId="{BC8BCC78-A9B8-0140-9F3F-AC574165FA47}" type="presOf" srcId="{42FE3140-A9DC-3846-80F7-80F8C278BA7A}" destId="{2818894F-F48A-6444-BA72-00ABC9F9AF89}" srcOrd="0" destOrd="0" presId="urn:microsoft.com/office/officeart/2005/8/layout/vList5"/>
    <dgm:cxn modelId="{EE85FA8E-10E4-8240-8D3D-DC99BFEA9E2A}" type="presOf" srcId="{076290A9-3C1F-1848-A120-D4B2171D78B4}" destId="{CFE6F19F-1D59-B44E-99C9-01F4FE2730C8}" srcOrd="0" destOrd="0" presId="urn:microsoft.com/office/officeart/2005/8/layout/vList5"/>
    <dgm:cxn modelId="{9332289B-109F-EB44-A412-4C5FA0265FC5}" srcId="{524CF168-AFEF-FD47-9FB0-7B47F617F558}" destId="{65101F79-968A-F642-9AC5-AE838F273128}" srcOrd="0" destOrd="0" parTransId="{6410021F-5969-2349-86AF-DB76B5101983}" sibTransId="{1F6AC5D5-C77A-2D41-89A8-C29AB911DBF8}"/>
    <dgm:cxn modelId="{65CADAC0-99CE-AD45-84AF-B774B8CE1329}" type="presOf" srcId="{65101F79-968A-F642-9AC5-AE838F273128}" destId="{4758954D-8634-804E-9BA3-793E7F00F8C4}" srcOrd="0" destOrd="0" presId="urn:microsoft.com/office/officeart/2005/8/layout/vList5"/>
    <dgm:cxn modelId="{F0EACCC2-19E9-414C-8B24-488E102270BD}" srcId="{524CF168-AFEF-FD47-9FB0-7B47F617F558}" destId="{DC3719E1-EF1B-F444-9CC4-7E057C8A0863}" srcOrd="2" destOrd="0" parTransId="{AB381617-AC5A-9647-B418-191CAD983911}" sibTransId="{AB2CB30B-D818-A94B-84AF-EE1C58A9F5DE}"/>
    <dgm:cxn modelId="{CBF7AFDC-1472-914C-AE54-097E9354BFC9}" type="presOf" srcId="{AC4DF69E-7AE8-DB48-80AA-F662E1ADA34A}" destId="{A1C7E80A-EBAD-3646-80F9-6786C10D280C}" srcOrd="0" destOrd="0" presId="urn:microsoft.com/office/officeart/2005/8/layout/vList5"/>
    <dgm:cxn modelId="{6C1A43E9-C888-7A41-A24E-0387AB88D173}" srcId="{DC3719E1-EF1B-F444-9CC4-7E057C8A0863}" destId="{D5885AC4-488D-7746-8FB8-3E7F6D97C3D8}" srcOrd="1" destOrd="0" parTransId="{E186ADC8-5CE1-FF40-96B1-7794818ED5E5}" sibTransId="{A52710E9-E465-5941-BCDB-593EE9CA6987}"/>
    <dgm:cxn modelId="{A04E42EE-DAE8-BE43-BCD8-FBC820783B83}" srcId="{076290A9-3C1F-1848-A120-D4B2171D78B4}" destId="{186340D9-DBE2-314E-8A45-3C9D81B1B5CF}" srcOrd="1" destOrd="0" parTransId="{1C492288-C3BA-844F-80C6-3C82DCF187A1}" sibTransId="{EB4E0463-7BEC-4848-9C53-2D924E84DC09}"/>
    <dgm:cxn modelId="{83C24B72-6B2B-1C4A-99CB-8F0D826943B2}" type="presParOf" srcId="{527D107B-9AB1-8542-BFDC-1F9A458AAF1A}" destId="{80041221-E257-8A44-9CD0-D3EFE3FFC7EC}" srcOrd="0" destOrd="0" presId="urn:microsoft.com/office/officeart/2005/8/layout/vList5"/>
    <dgm:cxn modelId="{E5467C71-88C6-1C45-AE3A-C9E969C78A9F}" type="presParOf" srcId="{80041221-E257-8A44-9CD0-D3EFE3FFC7EC}" destId="{4758954D-8634-804E-9BA3-793E7F00F8C4}" srcOrd="0" destOrd="0" presId="urn:microsoft.com/office/officeart/2005/8/layout/vList5"/>
    <dgm:cxn modelId="{13A8F9A2-6C73-D64B-8EBF-7F7103355D9F}" type="presParOf" srcId="{527D107B-9AB1-8542-BFDC-1F9A458AAF1A}" destId="{80D33595-0A91-CF42-8663-3FC8B24069D6}" srcOrd="1" destOrd="0" presId="urn:microsoft.com/office/officeart/2005/8/layout/vList5"/>
    <dgm:cxn modelId="{333705BE-FCA3-E042-9ECE-1FA5E0169B78}" type="presParOf" srcId="{527D107B-9AB1-8542-BFDC-1F9A458AAF1A}" destId="{3059C634-F386-BD44-A6E7-E7EDEF0F503A}" srcOrd="2" destOrd="0" presId="urn:microsoft.com/office/officeart/2005/8/layout/vList5"/>
    <dgm:cxn modelId="{5E6BEE40-8B7A-9849-BC6A-FAFF5742B517}" type="presParOf" srcId="{3059C634-F386-BD44-A6E7-E7EDEF0F503A}" destId="{CFE6F19F-1D59-B44E-99C9-01F4FE2730C8}" srcOrd="0" destOrd="0" presId="urn:microsoft.com/office/officeart/2005/8/layout/vList5"/>
    <dgm:cxn modelId="{B33210BB-CB19-4E4D-8AD4-2068CC33A9BB}" type="presParOf" srcId="{3059C634-F386-BD44-A6E7-E7EDEF0F503A}" destId="{2818894F-F48A-6444-BA72-00ABC9F9AF89}" srcOrd="1" destOrd="0" presId="urn:microsoft.com/office/officeart/2005/8/layout/vList5"/>
    <dgm:cxn modelId="{6B297AD5-C1AD-1443-8E50-98B9D472226D}" type="presParOf" srcId="{527D107B-9AB1-8542-BFDC-1F9A458AAF1A}" destId="{00BBDF78-47C2-A941-828F-3CB9563ACCF8}" srcOrd="3" destOrd="0" presId="urn:microsoft.com/office/officeart/2005/8/layout/vList5"/>
    <dgm:cxn modelId="{59CB7EAD-37EC-EE4F-9191-4DB0DFCE126E}" type="presParOf" srcId="{527D107B-9AB1-8542-BFDC-1F9A458AAF1A}" destId="{A90007B0-530C-D943-B69A-F1ED6B87A3A4}" srcOrd="4" destOrd="0" presId="urn:microsoft.com/office/officeart/2005/8/layout/vList5"/>
    <dgm:cxn modelId="{13E70D72-534D-B545-BBC0-367DB9BF97E0}" type="presParOf" srcId="{A90007B0-530C-D943-B69A-F1ED6B87A3A4}" destId="{4EA1B55F-0BD8-4149-89B4-353A0233A5E5}" srcOrd="0" destOrd="0" presId="urn:microsoft.com/office/officeart/2005/8/layout/vList5"/>
    <dgm:cxn modelId="{EB09CA28-05DD-3043-A2FD-1B3EFC3004D4}" type="presParOf" srcId="{A90007B0-530C-D943-B69A-F1ED6B87A3A4}" destId="{A1C7E80A-EBAD-3646-80F9-6786C10D280C}"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ABC37D-95B5-4CBA-8D08-0004A3B4417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193FF735-D3D7-448D-9BEB-3B7F02F17430}">
      <dgm:prSet custT="1"/>
      <dgm:spPr/>
      <dgm:t>
        <a:bodyPr/>
        <a:lstStyle/>
        <a:p>
          <a:r>
            <a:rPr lang="en-US" sz="2400" dirty="0"/>
            <a:t>3 Key Questions in the Model for Improvement </a:t>
          </a:r>
        </a:p>
      </dgm:t>
    </dgm:pt>
    <dgm:pt modelId="{C3A12508-74EC-4FBE-9AFA-2D53D2612CB6}" type="parTrans" cxnId="{731DD065-62B7-4008-A38D-5B9542FF58F8}">
      <dgm:prSet/>
      <dgm:spPr/>
      <dgm:t>
        <a:bodyPr/>
        <a:lstStyle/>
        <a:p>
          <a:endParaRPr lang="en-US"/>
        </a:p>
      </dgm:t>
    </dgm:pt>
    <dgm:pt modelId="{7C9698C4-86B6-4674-8DF7-9F4CA488C34B}" type="sibTrans" cxnId="{731DD065-62B7-4008-A38D-5B9542FF58F8}">
      <dgm:prSet/>
      <dgm:spPr/>
      <dgm:t>
        <a:bodyPr/>
        <a:lstStyle/>
        <a:p>
          <a:endParaRPr lang="en-US"/>
        </a:p>
      </dgm:t>
    </dgm:pt>
    <dgm:pt modelId="{18171D88-AE9B-4ED1-941D-8BB8DBD6683B}">
      <dgm:prSet/>
      <dgm:spPr/>
      <dgm:t>
        <a:bodyPr/>
        <a:lstStyle/>
        <a:p>
          <a:r>
            <a:rPr lang="en-US" dirty="0"/>
            <a:t>What </a:t>
          </a:r>
          <a:r>
            <a:rPr lang="en-US" baseline="0" dirty="0"/>
            <a:t> 	</a:t>
          </a:r>
          <a:endParaRPr lang="en-US" dirty="0"/>
        </a:p>
      </dgm:t>
    </dgm:pt>
    <dgm:pt modelId="{6934F36F-019C-4BBC-A459-8C9CDAF47516}" type="parTrans" cxnId="{F5136A6B-0087-425B-B8E2-F7839A0D7C71}">
      <dgm:prSet/>
      <dgm:spPr/>
      <dgm:t>
        <a:bodyPr/>
        <a:lstStyle/>
        <a:p>
          <a:endParaRPr lang="en-US"/>
        </a:p>
      </dgm:t>
    </dgm:pt>
    <dgm:pt modelId="{7E068A4E-D6F7-4BF3-AD9B-8A64A38D1540}" type="sibTrans" cxnId="{F5136A6B-0087-425B-B8E2-F7839A0D7C71}">
      <dgm:prSet/>
      <dgm:spPr/>
      <dgm:t>
        <a:bodyPr/>
        <a:lstStyle/>
        <a:p>
          <a:endParaRPr lang="en-US"/>
        </a:p>
      </dgm:t>
    </dgm:pt>
    <dgm:pt modelId="{4A7973A9-F34A-4D0B-93D4-20A5375CCE45}">
      <dgm:prSet/>
      <dgm:spPr/>
      <dgm:t>
        <a:bodyPr/>
        <a:lstStyle/>
        <a:p>
          <a:r>
            <a:rPr lang="en-US" dirty="0"/>
            <a:t>How</a:t>
          </a:r>
        </a:p>
      </dgm:t>
    </dgm:pt>
    <dgm:pt modelId="{466AD54F-32A0-4C5F-85C3-EA5C4788C15C}" type="parTrans" cxnId="{00AAC89F-6CCA-4D22-8D20-CD8357BF81DF}">
      <dgm:prSet/>
      <dgm:spPr/>
      <dgm:t>
        <a:bodyPr/>
        <a:lstStyle/>
        <a:p>
          <a:endParaRPr lang="en-US"/>
        </a:p>
      </dgm:t>
    </dgm:pt>
    <dgm:pt modelId="{5CD25FC2-C412-4A7D-97AB-9D3681DE8A49}" type="sibTrans" cxnId="{00AAC89F-6CCA-4D22-8D20-CD8357BF81DF}">
      <dgm:prSet/>
      <dgm:spPr/>
      <dgm:t>
        <a:bodyPr/>
        <a:lstStyle/>
        <a:p>
          <a:endParaRPr lang="en-US"/>
        </a:p>
      </dgm:t>
    </dgm:pt>
    <dgm:pt modelId="{7FA85089-0CB1-4256-81BB-44CEB8F18467}">
      <dgm:prSet/>
      <dgm:spPr/>
      <dgm:t>
        <a:bodyPr/>
        <a:lstStyle/>
        <a:p>
          <a:r>
            <a:rPr lang="en-US" dirty="0"/>
            <a:t>Changes</a:t>
          </a:r>
        </a:p>
      </dgm:t>
    </dgm:pt>
    <dgm:pt modelId="{9ED3D69A-050B-43C3-858E-1A39D71C6B58}" type="parTrans" cxnId="{3549919D-64D6-464E-AAD3-A7B817A07854}">
      <dgm:prSet/>
      <dgm:spPr/>
      <dgm:t>
        <a:bodyPr/>
        <a:lstStyle/>
        <a:p>
          <a:endParaRPr lang="en-US"/>
        </a:p>
      </dgm:t>
    </dgm:pt>
    <dgm:pt modelId="{AB5A2D41-9C1F-4A6E-BD53-F1959204465C}" type="sibTrans" cxnId="{3549919D-64D6-464E-AAD3-A7B817A07854}">
      <dgm:prSet/>
      <dgm:spPr/>
      <dgm:t>
        <a:bodyPr/>
        <a:lstStyle/>
        <a:p>
          <a:endParaRPr lang="en-US"/>
        </a:p>
      </dgm:t>
    </dgm:pt>
    <dgm:pt modelId="{5E9BC194-F18D-4781-B38B-B51128B88245}">
      <dgm:prSet custT="1"/>
      <dgm:spPr/>
      <dgm:t>
        <a:bodyPr/>
        <a:lstStyle/>
        <a:p>
          <a:r>
            <a:rPr lang="en-US" sz="2200" dirty="0"/>
            <a:t>Answer each question with a  SMART</a:t>
          </a:r>
          <a:r>
            <a:rPr lang="en-US" sz="2200" baseline="0" dirty="0"/>
            <a:t> Aim</a:t>
          </a:r>
        </a:p>
        <a:p>
          <a:r>
            <a:rPr lang="en-US" sz="2200" baseline="0" dirty="0"/>
            <a:t>Key Measures</a:t>
          </a:r>
        </a:p>
        <a:p>
          <a:r>
            <a:rPr lang="en-US" sz="2200" dirty="0"/>
            <a:t>Changes Tested via PDSA Cycles  </a:t>
          </a:r>
        </a:p>
      </dgm:t>
    </dgm:pt>
    <dgm:pt modelId="{0EAF2C50-D8DE-4207-9C1A-6DB6F74DAC9A}" type="parTrans" cxnId="{40BA2049-CBF8-4A1C-B541-7A63A3F727E9}">
      <dgm:prSet/>
      <dgm:spPr/>
      <dgm:t>
        <a:bodyPr/>
        <a:lstStyle/>
        <a:p>
          <a:endParaRPr lang="en-US"/>
        </a:p>
      </dgm:t>
    </dgm:pt>
    <dgm:pt modelId="{61922153-25B1-4A9A-BF0C-4A0AB8E0BB79}" type="sibTrans" cxnId="{40BA2049-CBF8-4A1C-B541-7A63A3F727E9}">
      <dgm:prSet/>
      <dgm:spPr/>
      <dgm:t>
        <a:bodyPr/>
        <a:lstStyle/>
        <a:p>
          <a:endParaRPr lang="en-US"/>
        </a:p>
      </dgm:t>
    </dgm:pt>
    <dgm:pt modelId="{30F3B33E-A59A-4253-AF4E-89EFC02E0631}">
      <dgm:prSet custT="1"/>
      <dgm:spPr/>
      <dgm:t>
        <a:bodyPr/>
        <a:lstStyle/>
        <a:p>
          <a:r>
            <a:rPr lang="en-US" sz="2200" dirty="0"/>
            <a:t>Adopting a common model, disciplined approach and methods leads to improved results!</a:t>
          </a:r>
        </a:p>
      </dgm:t>
    </dgm:pt>
    <dgm:pt modelId="{A2F36399-9CE2-4400-9C6E-0E9D43278C0F}" type="parTrans" cxnId="{19F594BD-4323-465C-8AC5-837A5A47145A}">
      <dgm:prSet/>
      <dgm:spPr/>
      <dgm:t>
        <a:bodyPr/>
        <a:lstStyle/>
        <a:p>
          <a:endParaRPr lang="en-US"/>
        </a:p>
      </dgm:t>
    </dgm:pt>
    <dgm:pt modelId="{F9CB736B-0B35-4B55-A90F-D42008B44A8F}" type="sibTrans" cxnId="{19F594BD-4323-465C-8AC5-837A5A47145A}">
      <dgm:prSet/>
      <dgm:spPr/>
      <dgm:t>
        <a:bodyPr/>
        <a:lstStyle/>
        <a:p>
          <a:endParaRPr lang="en-US"/>
        </a:p>
      </dgm:t>
    </dgm:pt>
    <dgm:pt modelId="{9C4009F1-B979-F444-BC4C-17775940A5A0}" type="pres">
      <dgm:prSet presAssocID="{F8ABC37D-95B5-4CBA-8D08-0004A3B4417A}" presName="Name0" presStyleCnt="0">
        <dgm:presLayoutVars>
          <dgm:dir/>
          <dgm:animLvl val="lvl"/>
          <dgm:resizeHandles val="exact"/>
        </dgm:presLayoutVars>
      </dgm:prSet>
      <dgm:spPr/>
    </dgm:pt>
    <dgm:pt modelId="{FFF04A8A-38D7-0743-AAAB-D24794A7F2E0}" type="pres">
      <dgm:prSet presAssocID="{30F3B33E-A59A-4253-AF4E-89EFC02E0631}" presName="boxAndChildren" presStyleCnt="0"/>
      <dgm:spPr/>
    </dgm:pt>
    <dgm:pt modelId="{C7658D64-28BD-BD4C-9C53-92959329A498}" type="pres">
      <dgm:prSet presAssocID="{30F3B33E-A59A-4253-AF4E-89EFC02E0631}" presName="parentTextBox" presStyleLbl="node1" presStyleIdx="0" presStyleCnt="3"/>
      <dgm:spPr/>
    </dgm:pt>
    <dgm:pt modelId="{C3C6D370-E321-BD47-9CA1-430F463EA430}" type="pres">
      <dgm:prSet presAssocID="{61922153-25B1-4A9A-BF0C-4A0AB8E0BB79}" presName="sp" presStyleCnt="0"/>
      <dgm:spPr/>
    </dgm:pt>
    <dgm:pt modelId="{B45F7EFB-F07A-9F4A-B59E-AAA504F50AD6}" type="pres">
      <dgm:prSet presAssocID="{5E9BC194-F18D-4781-B38B-B51128B88245}" presName="arrowAndChildren" presStyleCnt="0"/>
      <dgm:spPr/>
    </dgm:pt>
    <dgm:pt modelId="{A5EF8E13-3057-B042-B220-6A424F62FEAA}" type="pres">
      <dgm:prSet presAssocID="{5E9BC194-F18D-4781-B38B-B51128B88245}" presName="parentTextArrow" presStyleLbl="node1" presStyleIdx="1" presStyleCnt="3"/>
      <dgm:spPr/>
    </dgm:pt>
    <dgm:pt modelId="{10E74088-96C4-1B43-B132-4BDE21AAAD5E}" type="pres">
      <dgm:prSet presAssocID="{7C9698C4-86B6-4674-8DF7-9F4CA488C34B}" presName="sp" presStyleCnt="0"/>
      <dgm:spPr/>
    </dgm:pt>
    <dgm:pt modelId="{8268249F-757B-BA46-8688-4D66FA8AFC1F}" type="pres">
      <dgm:prSet presAssocID="{193FF735-D3D7-448D-9BEB-3B7F02F17430}" presName="arrowAndChildren" presStyleCnt="0"/>
      <dgm:spPr/>
    </dgm:pt>
    <dgm:pt modelId="{BED487E0-4574-2B4C-9CBC-33A440D58261}" type="pres">
      <dgm:prSet presAssocID="{193FF735-D3D7-448D-9BEB-3B7F02F17430}" presName="parentTextArrow" presStyleLbl="node1" presStyleIdx="1" presStyleCnt="3"/>
      <dgm:spPr/>
    </dgm:pt>
    <dgm:pt modelId="{C9759EE8-BC26-A04C-8D65-870A4ABFBFC7}" type="pres">
      <dgm:prSet presAssocID="{193FF735-D3D7-448D-9BEB-3B7F02F17430}" presName="arrow" presStyleLbl="node1" presStyleIdx="2" presStyleCnt="3"/>
      <dgm:spPr/>
    </dgm:pt>
    <dgm:pt modelId="{1646AECE-C576-1548-845A-B69B3E6F6715}" type="pres">
      <dgm:prSet presAssocID="{193FF735-D3D7-448D-9BEB-3B7F02F17430}" presName="descendantArrow" presStyleCnt="0"/>
      <dgm:spPr/>
    </dgm:pt>
    <dgm:pt modelId="{11EE9A29-A91C-DE4A-856B-B5ECF86CC487}" type="pres">
      <dgm:prSet presAssocID="{18171D88-AE9B-4ED1-941D-8BB8DBD6683B}" presName="childTextArrow" presStyleLbl="fgAccFollowNode1" presStyleIdx="0" presStyleCnt="3">
        <dgm:presLayoutVars>
          <dgm:bulletEnabled val="1"/>
        </dgm:presLayoutVars>
      </dgm:prSet>
      <dgm:spPr/>
    </dgm:pt>
    <dgm:pt modelId="{A0CB153B-0FFA-3B47-846A-117B0565F1F0}" type="pres">
      <dgm:prSet presAssocID="{4A7973A9-F34A-4D0B-93D4-20A5375CCE45}" presName="childTextArrow" presStyleLbl="fgAccFollowNode1" presStyleIdx="1" presStyleCnt="3">
        <dgm:presLayoutVars>
          <dgm:bulletEnabled val="1"/>
        </dgm:presLayoutVars>
      </dgm:prSet>
      <dgm:spPr/>
    </dgm:pt>
    <dgm:pt modelId="{F8EC6E22-9BC1-844F-83B7-C3598F3BFCF0}" type="pres">
      <dgm:prSet presAssocID="{7FA85089-0CB1-4256-81BB-44CEB8F18467}" presName="childTextArrow" presStyleLbl="fgAccFollowNode1" presStyleIdx="2" presStyleCnt="3">
        <dgm:presLayoutVars>
          <dgm:bulletEnabled val="1"/>
        </dgm:presLayoutVars>
      </dgm:prSet>
      <dgm:spPr/>
    </dgm:pt>
  </dgm:ptLst>
  <dgm:cxnLst>
    <dgm:cxn modelId="{A9A9890A-0C14-AE45-BBA4-5BA2A7638F8A}" type="presOf" srcId="{193FF735-D3D7-448D-9BEB-3B7F02F17430}" destId="{BED487E0-4574-2B4C-9CBC-33A440D58261}" srcOrd="0" destOrd="0" presId="urn:microsoft.com/office/officeart/2005/8/layout/process4"/>
    <dgm:cxn modelId="{F84EA733-8DFA-4144-9D8D-84F0798393CB}" type="presOf" srcId="{7FA85089-0CB1-4256-81BB-44CEB8F18467}" destId="{F8EC6E22-9BC1-844F-83B7-C3598F3BFCF0}" srcOrd="0" destOrd="0" presId="urn:microsoft.com/office/officeart/2005/8/layout/process4"/>
    <dgm:cxn modelId="{40BA2049-CBF8-4A1C-B541-7A63A3F727E9}" srcId="{F8ABC37D-95B5-4CBA-8D08-0004A3B4417A}" destId="{5E9BC194-F18D-4781-B38B-B51128B88245}" srcOrd="1" destOrd="0" parTransId="{0EAF2C50-D8DE-4207-9C1A-6DB6F74DAC9A}" sibTransId="{61922153-25B1-4A9A-BF0C-4A0AB8E0BB79}"/>
    <dgm:cxn modelId="{731DD065-62B7-4008-A38D-5B9542FF58F8}" srcId="{F8ABC37D-95B5-4CBA-8D08-0004A3B4417A}" destId="{193FF735-D3D7-448D-9BEB-3B7F02F17430}" srcOrd="0" destOrd="0" parTransId="{C3A12508-74EC-4FBE-9AFA-2D53D2612CB6}" sibTransId="{7C9698C4-86B6-4674-8DF7-9F4CA488C34B}"/>
    <dgm:cxn modelId="{F5136A6B-0087-425B-B8E2-F7839A0D7C71}" srcId="{193FF735-D3D7-448D-9BEB-3B7F02F17430}" destId="{18171D88-AE9B-4ED1-941D-8BB8DBD6683B}" srcOrd="0" destOrd="0" parTransId="{6934F36F-019C-4BBC-A459-8C9CDAF47516}" sibTransId="{7E068A4E-D6F7-4BF3-AD9B-8A64A38D1540}"/>
    <dgm:cxn modelId="{1BD80F6F-CF32-464B-9C8F-E6E95AADE790}" type="presOf" srcId="{30F3B33E-A59A-4253-AF4E-89EFC02E0631}" destId="{C7658D64-28BD-BD4C-9C53-92959329A498}" srcOrd="0" destOrd="0" presId="urn:microsoft.com/office/officeart/2005/8/layout/process4"/>
    <dgm:cxn modelId="{28D36671-ABEF-1241-AECB-76962250E609}" type="presOf" srcId="{F8ABC37D-95B5-4CBA-8D08-0004A3B4417A}" destId="{9C4009F1-B979-F444-BC4C-17775940A5A0}" srcOrd="0" destOrd="0" presId="urn:microsoft.com/office/officeart/2005/8/layout/process4"/>
    <dgm:cxn modelId="{3549919D-64D6-464E-AAD3-A7B817A07854}" srcId="{193FF735-D3D7-448D-9BEB-3B7F02F17430}" destId="{7FA85089-0CB1-4256-81BB-44CEB8F18467}" srcOrd="2" destOrd="0" parTransId="{9ED3D69A-050B-43C3-858E-1A39D71C6B58}" sibTransId="{AB5A2D41-9C1F-4A6E-BD53-F1959204465C}"/>
    <dgm:cxn modelId="{00AAC89F-6CCA-4D22-8D20-CD8357BF81DF}" srcId="{193FF735-D3D7-448D-9BEB-3B7F02F17430}" destId="{4A7973A9-F34A-4D0B-93D4-20A5375CCE45}" srcOrd="1" destOrd="0" parTransId="{466AD54F-32A0-4C5F-85C3-EA5C4788C15C}" sibTransId="{5CD25FC2-C412-4A7D-97AB-9D3681DE8A49}"/>
    <dgm:cxn modelId="{436FE4B8-91E5-494C-B633-C2D1083191B9}" type="presOf" srcId="{18171D88-AE9B-4ED1-941D-8BB8DBD6683B}" destId="{11EE9A29-A91C-DE4A-856B-B5ECF86CC487}" srcOrd="0" destOrd="0" presId="urn:microsoft.com/office/officeart/2005/8/layout/process4"/>
    <dgm:cxn modelId="{19F594BD-4323-465C-8AC5-837A5A47145A}" srcId="{F8ABC37D-95B5-4CBA-8D08-0004A3B4417A}" destId="{30F3B33E-A59A-4253-AF4E-89EFC02E0631}" srcOrd="2" destOrd="0" parTransId="{A2F36399-9CE2-4400-9C6E-0E9D43278C0F}" sibTransId="{F9CB736B-0B35-4B55-A90F-D42008B44A8F}"/>
    <dgm:cxn modelId="{1E7295D0-53B4-0548-B64D-A3798513FF4A}" type="presOf" srcId="{4A7973A9-F34A-4D0B-93D4-20A5375CCE45}" destId="{A0CB153B-0FFA-3B47-846A-117B0565F1F0}" srcOrd="0" destOrd="0" presId="urn:microsoft.com/office/officeart/2005/8/layout/process4"/>
    <dgm:cxn modelId="{26909FDD-E476-FA4A-A8C1-9FD917C50916}" type="presOf" srcId="{5E9BC194-F18D-4781-B38B-B51128B88245}" destId="{A5EF8E13-3057-B042-B220-6A424F62FEAA}" srcOrd="0" destOrd="0" presId="urn:microsoft.com/office/officeart/2005/8/layout/process4"/>
    <dgm:cxn modelId="{3AE4E9EC-1959-F647-8C13-9E759A79AFCC}" type="presOf" srcId="{193FF735-D3D7-448D-9BEB-3B7F02F17430}" destId="{C9759EE8-BC26-A04C-8D65-870A4ABFBFC7}" srcOrd="1" destOrd="0" presId="urn:microsoft.com/office/officeart/2005/8/layout/process4"/>
    <dgm:cxn modelId="{F37DC020-9DCE-194C-B794-E3E94DAB7C07}" type="presParOf" srcId="{9C4009F1-B979-F444-BC4C-17775940A5A0}" destId="{FFF04A8A-38D7-0743-AAAB-D24794A7F2E0}" srcOrd="0" destOrd="0" presId="urn:microsoft.com/office/officeart/2005/8/layout/process4"/>
    <dgm:cxn modelId="{9565B17D-BD64-8041-84CB-1696CE09E2D0}" type="presParOf" srcId="{FFF04A8A-38D7-0743-AAAB-D24794A7F2E0}" destId="{C7658D64-28BD-BD4C-9C53-92959329A498}" srcOrd="0" destOrd="0" presId="urn:microsoft.com/office/officeart/2005/8/layout/process4"/>
    <dgm:cxn modelId="{4DDF436B-6AE2-4D48-BF6E-CB1F8110B901}" type="presParOf" srcId="{9C4009F1-B979-F444-BC4C-17775940A5A0}" destId="{C3C6D370-E321-BD47-9CA1-430F463EA430}" srcOrd="1" destOrd="0" presId="urn:microsoft.com/office/officeart/2005/8/layout/process4"/>
    <dgm:cxn modelId="{3C673292-5F8C-0F49-8757-E4A540AEAD45}" type="presParOf" srcId="{9C4009F1-B979-F444-BC4C-17775940A5A0}" destId="{B45F7EFB-F07A-9F4A-B59E-AAA504F50AD6}" srcOrd="2" destOrd="0" presId="urn:microsoft.com/office/officeart/2005/8/layout/process4"/>
    <dgm:cxn modelId="{38F86DEC-0F52-694F-A523-B6EA5C4C42C2}" type="presParOf" srcId="{B45F7EFB-F07A-9F4A-B59E-AAA504F50AD6}" destId="{A5EF8E13-3057-B042-B220-6A424F62FEAA}" srcOrd="0" destOrd="0" presId="urn:microsoft.com/office/officeart/2005/8/layout/process4"/>
    <dgm:cxn modelId="{81E7FFBC-6D3C-7544-989E-176B0EDEE72A}" type="presParOf" srcId="{9C4009F1-B979-F444-BC4C-17775940A5A0}" destId="{10E74088-96C4-1B43-B132-4BDE21AAAD5E}" srcOrd="3" destOrd="0" presId="urn:microsoft.com/office/officeart/2005/8/layout/process4"/>
    <dgm:cxn modelId="{36A6F52B-C25F-F347-9397-D676B6651EAB}" type="presParOf" srcId="{9C4009F1-B979-F444-BC4C-17775940A5A0}" destId="{8268249F-757B-BA46-8688-4D66FA8AFC1F}" srcOrd="4" destOrd="0" presId="urn:microsoft.com/office/officeart/2005/8/layout/process4"/>
    <dgm:cxn modelId="{7CF2044C-F053-1847-A809-DF5D6579D165}" type="presParOf" srcId="{8268249F-757B-BA46-8688-4D66FA8AFC1F}" destId="{BED487E0-4574-2B4C-9CBC-33A440D58261}" srcOrd="0" destOrd="0" presId="urn:microsoft.com/office/officeart/2005/8/layout/process4"/>
    <dgm:cxn modelId="{98573826-D36B-B54D-9B0A-CD8F2B1EFD4B}" type="presParOf" srcId="{8268249F-757B-BA46-8688-4D66FA8AFC1F}" destId="{C9759EE8-BC26-A04C-8D65-870A4ABFBFC7}" srcOrd="1" destOrd="0" presId="urn:microsoft.com/office/officeart/2005/8/layout/process4"/>
    <dgm:cxn modelId="{55C7FACE-621D-AA48-836B-BC8908CE13CB}" type="presParOf" srcId="{8268249F-757B-BA46-8688-4D66FA8AFC1F}" destId="{1646AECE-C576-1548-845A-B69B3E6F6715}" srcOrd="2" destOrd="0" presId="urn:microsoft.com/office/officeart/2005/8/layout/process4"/>
    <dgm:cxn modelId="{6EFE5CA7-0AD0-BC4C-80AC-D82B03E21BB4}" type="presParOf" srcId="{1646AECE-C576-1548-845A-B69B3E6F6715}" destId="{11EE9A29-A91C-DE4A-856B-B5ECF86CC487}" srcOrd="0" destOrd="0" presId="urn:microsoft.com/office/officeart/2005/8/layout/process4"/>
    <dgm:cxn modelId="{9FFDA35D-8AEB-0E47-8B33-3902869A4C9F}" type="presParOf" srcId="{1646AECE-C576-1548-845A-B69B3E6F6715}" destId="{A0CB153B-0FFA-3B47-846A-117B0565F1F0}" srcOrd="1" destOrd="0" presId="urn:microsoft.com/office/officeart/2005/8/layout/process4"/>
    <dgm:cxn modelId="{5F83C308-EFD7-A94D-9FD8-1D576E383677}" type="presParOf" srcId="{1646AECE-C576-1548-845A-B69B3E6F6715}" destId="{F8EC6E22-9BC1-844F-83B7-C3598F3BFCF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21F51-55A5-2846-9D25-1B6B9DB5445B}">
      <dsp:nvSpPr>
        <dsp:cNvPr id="0" name=""/>
        <dsp:cNvSpPr/>
      </dsp:nvSpPr>
      <dsp:spPr>
        <a:xfrm>
          <a:off x="2230164" y="1495"/>
          <a:ext cx="8920660" cy="153273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086" tIns="389315" rIns="173086" bIns="389315" numCol="1" spcCol="1270" anchor="ctr" anchorCtr="0">
          <a:noAutofit/>
        </a:bodyPr>
        <a:lstStyle/>
        <a:p>
          <a:pPr marL="0" lvl="0" indent="0" algn="l" defTabSz="1244600">
            <a:lnSpc>
              <a:spcPct val="90000"/>
            </a:lnSpc>
            <a:spcBef>
              <a:spcPct val="0"/>
            </a:spcBef>
            <a:spcAft>
              <a:spcPct val="35000"/>
            </a:spcAft>
            <a:buNone/>
          </a:pPr>
          <a:r>
            <a:rPr lang="en-US" sz="2800" b="0" kern="1200" dirty="0"/>
            <a:t>Define quality improvement.</a:t>
          </a:r>
        </a:p>
      </dsp:txBody>
      <dsp:txXfrm>
        <a:off x="2230164" y="1495"/>
        <a:ext cx="8920660" cy="1532737"/>
      </dsp:txXfrm>
    </dsp:sp>
    <dsp:sp modelId="{55216251-E1A0-8742-8EE9-F69D56E8CF1D}">
      <dsp:nvSpPr>
        <dsp:cNvPr id="0" name=""/>
        <dsp:cNvSpPr/>
      </dsp:nvSpPr>
      <dsp:spPr>
        <a:xfrm>
          <a:off x="0" y="1495"/>
          <a:ext cx="2230165" cy="153273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013" tIns="151400" rIns="118013" bIns="151400" numCol="1" spcCol="1270" anchor="ctr" anchorCtr="0">
          <a:noAutofit/>
        </a:bodyPr>
        <a:lstStyle/>
        <a:p>
          <a:pPr marL="0" lvl="0" indent="0" algn="ctr" defTabSz="1244600">
            <a:lnSpc>
              <a:spcPct val="90000"/>
            </a:lnSpc>
            <a:spcBef>
              <a:spcPct val="0"/>
            </a:spcBef>
            <a:spcAft>
              <a:spcPct val="35000"/>
            </a:spcAft>
            <a:buNone/>
          </a:pPr>
          <a:r>
            <a:rPr lang="en-US" sz="2800" b="1" kern="1200" dirty="0"/>
            <a:t>Define</a:t>
          </a:r>
          <a:r>
            <a:rPr lang="en-US" sz="2800" b="1" kern="1200" baseline="0" dirty="0"/>
            <a:t> </a:t>
          </a:r>
          <a:endParaRPr lang="en-US" sz="2800" b="1" kern="1200" dirty="0"/>
        </a:p>
      </dsp:txBody>
      <dsp:txXfrm>
        <a:off x="0" y="1495"/>
        <a:ext cx="2230165" cy="1532737"/>
      </dsp:txXfrm>
    </dsp:sp>
    <dsp:sp modelId="{D0E99BCC-505E-124F-8B70-2703834E7A43}">
      <dsp:nvSpPr>
        <dsp:cNvPr id="0" name=""/>
        <dsp:cNvSpPr/>
      </dsp:nvSpPr>
      <dsp:spPr>
        <a:xfrm>
          <a:off x="2230165" y="1626197"/>
          <a:ext cx="8920660" cy="153273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086" tIns="389315" rIns="173086" bIns="389315" numCol="1" spcCol="1270" anchor="ctr" anchorCtr="0">
          <a:noAutofit/>
        </a:bodyPr>
        <a:lstStyle/>
        <a:p>
          <a:pPr marL="0" lvl="0" indent="0" algn="l" defTabSz="1244600">
            <a:lnSpc>
              <a:spcPct val="90000"/>
            </a:lnSpc>
            <a:spcBef>
              <a:spcPct val="0"/>
            </a:spcBef>
            <a:spcAft>
              <a:spcPct val="35000"/>
            </a:spcAft>
            <a:buNone/>
          </a:pPr>
          <a:r>
            <a:rPr lang="en-US" sz="2800" kern="1200" dirty="0"/>
            <a:t>Ask the 3 simple questions embedded in the Model for Improvement to guide your QI project. </a:t>
          </a:r>
        </a:p>
      </dsp:txBody>
      <dsp:txXfrm>
        <a:off x="2230165" y="1626197"/>
        <a:ext cx="8920660" cy="1532737"/>
      </dsp:txXfrm>
    </dsp:sp>
    <dsp:sp modelId="{B20BAC83-D428-0746-A73F-30DA206B5871}">
      <dsp:nvSpPr>
        <dsp:cNvPr id="0" name=""/>
        <dsp:cNvSpPr/>
      </dsp:nvSpPr>
      <dsp:spPr>
        <a:xfrm>
          <a:off x="0" y="1626197"/>
          <a:ext cx="2230165" cy="153273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013" tIns="151400" rIns="118013" bIns="151400" numCol="1" spcCol="1270" anchor="ctr" anchorCtr="0">
          <a:noAutofit/>
        </a:bodyPr>
        <a:lstStyle/>
        <a:p>
          <a:pPr marL="0" lvl="0" indent="0" algn="ctr" defTabSz="1244600">
            <a:lnSpc>
              <a:spcPct val="90000"/>
            </a:lnSpc>
            <a:spcBef>
              <a:spcPct val="0"/>
            </a:spcBef>
            <a:spcAft>
              <a:spcPct val="35000"/>
            </a:spcAft>
            <a:buNone/>
          </a:pPr>
          <a:r>
            <a:rPr lang="en-US" sz="2800" b="1" kern="1200" dirty="0"/>
            <a:t>Ask</a:t>
          </a:r>
        </a:p>
      </dsp:txBody>
      <dsp:txXfrm>
        <a:off x="0" y="1626197"/>
        <a:ext cx="2230165" cy="1532737"/>
      </dsp:txXfrm>
    </dsp:sp>
    <dsp:sp modelId="{D84F214D-A939-ED4B-BBD7-3E8820C34E20}">
      <dsp:nvSpPr>
        <dsp:cNvPr id="0" name=""/>
        <dsp:cNvSpPr/>
      </dsp:nvSpPr>
      <dsp:spPr>
        <a:xfrm>
          <a:off x="2230165" y="3250899"/>
          <a:ext cx="8920660" cy="153273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086" tIns="389315" rIns="173086" bIns="389315" numCol="1" spcCol="1270" anchor="ctr" anchorCtr="0">
          <a:noAutofit/>
        </a:bodyPr>
        <a:lstStyle/>
        <a:p>
          <a:pPr marL="0" lvl="0" indent="0" algn="l" defTabSz="1244600">
            <a:lnSpc>
              <a:spcPct val="90000"/>
            </a:lnSpc>
            <a:spcBef>
              <a:spcPct val="0"/>
            </a:spcBef>
            <a:spcAft>
              <a:spcPct val="35000"/>
            </a:spcAft>
            <a:buNone/>
          </a:pPr>
          <a:r>
            <a:rPr lang="en-US" sz="2800" kern="1200" dirty="0"/>
            <a:t>Apply the steps in the Model for Improvement,  illustrated in the data-driven improvement story, to structure your work. </a:t>
          </a:r>
        </a:p>
      </dsp:txBody>
      <dsp:txXfrm>
        <a:off x="2230165" y="3250899"/>
        <a:ext cx="8920660" cy="1532737"/>
      </dsp:txXfrm>
    </dsp:sp>
    <dsp:sp modelId="{19648176-06C6-3E42-8A6E-E624B13BDE2D}">
      <dsp:nvSpPr>
        <dsp:cNvPr id="0" name=""/>
        <dsp:cNvSpPr/>
      </dsp:nvSpPr>
      <dsp:spPr>
        <a:xfrm>
          <a:off x="0" y="3250899"/>
          <a:ext cx="2230165" cy="1532737"/>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013" tIns="151400" rIns="118013" bIns="151400" numCol="1" spcCol="1270" anchor="ctr" anchorCtr="0">
          <a:noAutofit/>
        </a:bodyPr>
        <a:lstStyle/>
        <a:p>
          <a:pPr marL="0" lvl="0" indent="0" algn="ctr" defTabSz="1244600">
            <a:lnSpc>
              <a:spcPct val="90000"/>
            </a:lnSpc>
            <a:spcBef>
              <a:spcPct val="0"/>
            </a:spcBef>
            <a:spcAft>
              <a:spcPct val="35000"/>
            </a:spcAft>
            <a:buNone/>
          </a:pPr>
          <a:r>
            <a:rPr lang="en-US" sz="2800" b="1" kern="1200" dirty="0"/>
            <a:t>Apply </a:t>
          </a:r>
        </a:p>
      </dsp:txBody>
      <dsp:txXfrm>
        <a:off x="0" y="3250899"/>
        <a:ext cx="2230165" cy="1532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8954D-8634-804E-9BA3-793E7F00F8C4}">
      <dsp:nvSpPr>
        <dsp:cNvPr id="0" name=""/>
        <dsp:cNvSpPr/>
      </dsp:nvSpPr>
      <dsp:spPr>
        <a:xfrm>
          <a:off x="0" y="0"/>
          <a:ext cx="3956034" cy="11182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Listen to Data-Driven Improvement Story </a:t>
          </a:r>
        </a:p>
      </dsp:txBody>
      <dsp:txXfrm>
        <a:off x="54590" y="54590"/>
        <a:ext cx="3846854" cy="1009108"/>
      </dsp:txXfrm>
    </dsp:sp>
    <dsp:sp modelId="{2818894F-F48A-6444-BA72-00ABC9F9AF89}">
      <dsp:nvSpPr>
        <dsp:cNvPr id="0" name=""/>
        <dsp:cNvSpPr/>
      </dsp:nvSpPr>
      <dsp:spPr>
        <a:xfrm rot="5400000">
          <a:off x="6548059" y="-1375163"/>
          <a:ext cx="1697224" cy="703294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31775" lvl="1" indent="57150" algn="l" defTabSz="1066800">
            <a:lnSpc>
              <a:spcPct val="90000"/>
            </a:lnSpc>
            <a:spcBef>
              <a:spcPct val="0"/>
            </a:spcBef>
            <a:spcAft>
              <a:spcPct val="15000"/>
            </a:spcAft>
            <a:buChar char="•"/>
            <a:tabLst/>
          </a:pPr>
          <a:r>
            <a:rPr lang="en-US" sz="2400" kern="1200" dirty="0"/>
            <a:t> What did they do?</a:t>
          </a:r>
        </a:p>
        <a:p>
          <a:pPr marL="231775" lvl="1" indent="57150" algn="l" defTabSz="1066800">
            <a:lnSpc>
              <a:spcPct val="90000"/>
            </a:lnSpc>
            <a:spcBef>
              <a:spcPct val="0"/>
            </a:spcBef>
            <a:spcAft>
              <a:spcPct val="15000"/>
            </a:spcAft>
            <a:buChar char="•"/>
            <a:tabLst/>
          </a:pPr>
          <a:r>
            <a:rPr lang="en-US" sz="2400" kern="1200" dirty="0"/>
            <a:t> What results did they achieve?</a:t>
          </a:r>
        </a:p>
      </dsp:txBody>
      <dsp:txXfrm rot="-5400000">
        <a:off x="3880197" y="1375551"/>
        <a:ext cx="6950097" cy="1531520"/>
      </dsp:txXfrm>
    </dsp:sp>
    <dsp:sp modelId="{CFE6F19F-1D59-B44E-99C9-01F4FE2730C8}">
      <dsp:nvSpPr>
        <dsp:cNvPr id="0" name=""/>
        <dsp:cNvSpPr/>
      </dsp:nvSpPr>
      <dsp:spPr>
        <a:xfrm>
          <a:off x="0" y="1208328"/>
          <a:ext cx="3956034" cy="1794804"/>
        </a:xfrm>
        <a:prstGeom prst="roundRect">
          <a:avLst/>
        </a:prstGeom>
        <a:solidFill>
          <a:schemeClr val="accent2">
            <a:hueOff val="3183231"/>
            <a:satOff val="54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baseline="0" dirty="0"/>
            <a:t>Focus on Improvement Content </a:t>
          </a:r>
          <a:endParaRPr lang="en-US" sz="3200" kern="1200" dirty="0"/>
        </a:p>
      </dsp:txBody>
      <dsp:txXfrm>
        <a:off x="87615" y="1295943"/>
        <a:ext cx="3780804" cy="1619574"/>
      </dsp:txXfrm>
    </dsp:sp>
    <dsp:sp modelId="{A1C7E80A-EBAD-3646-80F9-6786C10D280C}">
      <dsp:nvSpPr>
        <dsp:cNvPr id="0" name=""/>
        <dsp:cNvSpPr/>
      </dsp:nvSpPr>
      <dsp:spPr>
        <a:xfrm rot="5400000">
          <a:off x="6583422" y="514274"/>
          <a:ext cx="1697224" cy="6952000"/>
        </a:xfrm>
        <a:prstGeom prst="round2SameRect">
          <a:avLst/>
        </a:prstGeom>
        <a:solidFill>
          <a:schemeClr val="accent2">
            <a:tint val="40000"/>
            <a:alpha val="90000"/>
            <a:hueOff val="6276057"/>
            <a:satOff val="9776"/>
            <a:lumOff val="560"/>
            <a:alphaOff val="0"/>
          </a:schemeClr>
        </a:solidFill>
        <a:ln w="12700" cap="flat" cmpd="sng" algn="ctr">
          <a:solidFill>
            <a:schemeClr val="accent2">
              <a:tint val="40000"/>
              <a:alpha val="90000"/>
              <a:hueOff val="6276057"/>
              <a:satOff val="9776"/>
              <a:lumOff val="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1066800">
            <a:lnSpc>
              <a:spcPct val="90000"/>
            </a:lnSpc>
            <a:spcBef>
              <a:spcPct val="0"/>
            </a:spcBef>
            <a:spcAft>
              <a:spcPct val="15000"/>
            </a:spcAft>
            <a:buChar char="•"/>
          </a:pPr>
          <a:r>
            <a:rPr lang="en-US" sz="2400" b="0" kern="1200" dirty="0"/>
            <a:t>What methods did the team in this example use could you apply to your work?</a:t>
          </a:r>
          <a:br>
            <a:rPr lang="en-US" sz="2400" b="0" kern="1200" dirty="0"/>
          </a:br>
          <a:endParaRPr lang="en-US" sz="2400" b="0" kern="1200" dirty="0"/>
        </a:p>
      </dsp:txBody>
      <dsp:txXfrm rot="-5400000">
        <a:off x="3956034" y="3224514"/>
        <a:ext cx="6869148" cy="1531520"/>
      </dsp:txXfrm>
    </dsp:sp>
    <dsp:sp modelId="{4EA1B55F-0BD8-4149-89B4-353A0233A5E5}">
      <dsp:nvSpPr>
        <dsp:cNvPr id="0" name=""/>
        <dsp:cNvSpPr/>
      </dsp:nvSpPr>
      <dsp:spPr>
        <a:xfrm>
          <a:off x="0" y="3092872"/>
          <a:ext cx="3956034" cy="1794804"/>
        </a:xfrm>
        <a:prstGeom prst="round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How? </a:t>
          </a:r>
        </a:p>
      </dsp:txBody>
      <dsp:txXfrm>
        <a:off x="87615" y="3180487"/>
        <a:ext cx="3780804" cy="1619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58D64-28BD-BD4C-9C53-92959329A498}">
      <dsp:nvSpPr>
        <dsp:cNvPr id="0" name=""/>
        <dsp:cNvSpPr/>
      </dsp:nvSpPr>
      <dsp:spPr>
        <a:xfrm>
          <a:off x="0" y="3513286"/>
          <a:ext cx="10515600" cy="11531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Adopting a common model, disciplined approach and methods leads to improved results!</a:t>
          </a:r>
        </a:p>
      </dsp:txBody>
      <dsp:txXfrm>
        <a:off x="0" y="3513286"/>
        <a:ext cx="10515600" cy="1153138"/>
      </dsp:txXfrm>
    </dsp:sp>
    <dsp:sp modelId="{A5EF8E13-3057-B042-B220-6A424F62FEAA}">
      <dsp:nvSpPr>
        <dsp:cNvPr id="0" name=""/>
        <dsp:cNvSpPr/>
      </dsp:nvSpPr>
      <dsp:spPr>
        <a:xfrm rot="10800000">
          <a:off x="0" y="1757055"/>
          <a:ext cx="10515600" cy="177352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Answer each question with a  SMART</a:t>
          </a:r>
          <a:r>
            <a:rPr lang="en-US" sz="2200" kern="1200" baseline="0" dirty="0"/>
            <a:t> Aim</a:t>
          </a:r>
        </a:p>
        <a:p>
          <a:pPr marL="0" lvl="0" indent="0" algn="ctr" defTabSz="977900">
            <a:lnSpc>
              <a:spcPct val="90000"/>
            </a:lnSpc>
            <a:spcBef>
              <a:spcPct val="0"/>
            </a:spcBef>
            <a:spcAft>
              <a:spcPct val="35000"/>
            </a:spcAft>
            <a:buNone/>
          </a:pPr>
          <a:r>
            <a:rPr lang="en-US" sz="2200" kern="1200" baseline="0" dirty="0"/>
            <a:t>Key Measures</a:t>
          </a:r>
        </a:p>
        <a:p>
          <a:pPr marL="0" lvl="0" indent="0" algn="ctr" defTabSz="977900">
            <a:lnSpc>
              <a:spcPct val="90000"/>
            </a:lnSpc>
            <a:spcBef>
              <a:spcPct val="0"/>
            </a:spcBef>
            <a:spcAft>
              <a:spcPct val="35000"/>
            </a:spcAft>
            <a:buNone/>
          </a:pPr>
          <a:r>
            <a:rPr lang="en-US" sz="2200" kern="1200" dirty="0"/>
            <a:t>Changes Tested via PDSA Cycles  </a:t>
          </a:r>
        </a:p>
      </dsp:txBody>
      <dsp:txXfrm rot="10800000">
        <a:off x="0" y="1757055"/>
        <a:ext cx="10515600" cy="1152385"/>
      </dsp:txXfrm>
    </dsp:sp>
    <dsp:sp modelId="{C9759EE8-BC26-A04C-8D65-870A4ABFBFC7}">
      <dsp:nvSpPr>
        <dsp:cNvPr id="0" name=""/>
        <dsp:cNvSpPr/>
      </dsp:nvSpPr>
      <dsp:spPr>
        <a:xfrm rot="10800000">
          <a:off x="0" y="824"/>
          <a:ext cx="10515600" cy="1773527"/>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3 Key Questions in the Model for Improvement </a:t>
          </a:r>
        </a:p>
      </dsp:txBody>
      <dsp:txXfrm rot="-10800000">
        <a:off x="0" y="824"/>
        <a:ext cx="10515600" cy="622508"/>
      </dsp:txXfrm>
    </dsp:sp>
    <dsp:sp modelId="{11EE9A29-A91C-DE4A-856B-B5ECF86CC487}">
      <dsp:nvSpPr>
        <dsp:cNvPr id="0" name=""/>
        <dsp:cNvSpPr/>
      </dsp:nvSpPr>
      <dsp:spPr>
        <a:xfrm>
          <a:off x="5134" y="623333"/>
          <a:ext cx="3501776" cy="53028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dirty="0"/>
            <a:t>What </a:t>
          </a:r>
          <a:r>
            <a:rPr lang="en-US" sz="3200" kern="1200" baseline="0" dirty="0"/>
            <a:t> 	</a:t>
          </a:r>
          <a:endParaRPr lang="en-US" sz="3200" kern="1200" dirty="0"/>
        </a:p>
      </dsp:txBody>
      <dsp:txXfrm>
        <a:off x="5134" y="623333"/>
        <a:ext cx="3501776" cy="530284"/>
      </dsp:txXfrm>
    </dsp:sp>
    <dsp:sp modelId="{A0CB153B-0FFA-3B47-846A-117B0565F1F0}">
      <dsp:nvSpPr>
        <dsp:cNvPr id="0" name=""/>
        <dsp:cNvSpPr/>
      </dsp:nvSpPr>
      <dsp:spPr>
        <a:xfrm>
          <a:off x="3506911" y="623333"/>
          <a:ext cx="3501776" cy="53028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dirty="0"/>
            <a:t>How</a:t>
          </a:r>
        </a:p>
      </dsp:txBody>
      <dsp:txXfrm>
        <a:off x="3506911" y="623333"/>
        <a:ext cx="3501776" cy="530284"/>
      </dsp:txXfrm>
    </dsp:sp>
    <dsp:sp modelId="{F8EC6E22-9BC1-844F-83B7-C3598F3BFCF0}">
      <dsp:nvSpPr>
        <dsp:cNvPr id="0" name=""/>
        <dsp:cNvSpPr/>
      </dsp:nvSpPr>
      <dsp:spPr>
        <a:xfrm>
          <a:off x="7008688" y="623333"/>
          <a:ext cx="3501776" cy="53028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Changes</a:t>
          </a:r>
        </a:p>
      </dsp:txBody>
      <dsp:txXfrm>
        <a:off x="7008688" y="623333"/>
        <a:ext cx="3501776" cy="53028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drawing1.xml><?xml version="1.0" encoding="utf-8"?>
<c:userShapes xmlns:c="http://schemas.openxmlformats.org/drawingml/2006/chart">
  <cdr:relSizeAnchor xmlns:cdr="http://schemas.openxmlformats.org/drawingml/2006/chartDrawing">
    <cdr:from>
      <cdr:x>0</cdr:x>
      <cdr:y>0.02529</cdr:y>
    </cdr:from>
    <cdr:to>
      <cdr:x>1</cdr:x>
      <cdr:y>1</cdr:y>
    </cdr:to>
    <cdr:pic>
      <cdr:nvPicPr>
        <cdr:cNvPr id="5" name="Picture 4" descr="A picture containing riding&#10;&#10;Description automatically generated">
          <a:extLst xmlns:a="http://schemas.openxmlformats.org/drawingml/2006/main">
            <a:ext uri="{FF2B5EF4-FFF2-40B4-BE49-F238E27FC236}">
              <a16:creationId xmlns:a16="http://schemas.microsoft.com/office/drawing/2014/main" id="{82B705C2-BDDB-7242-89D4-33E9ED61C54F}"/>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5361" t="3981" r="3505" b="9455"/>
        <a:stretch xmlns:a="http://schemas.openxmlformats.org/drawingml/2006/main"/>
      </cdr:blipFill>
      <cdr:spPr>
        <a:xfrm xmlns:a="http://schemas.openxmlformats.org/drawingml/2006/main">
          <a:off x="0" y="108949"/>
          <a:ext cx="9301431" cy="4198230"/>
        </a:xfrm>
        <a:prstGeom xmlns:a="http://schemas.openxmlformats.org/drawingml/2006/main" prst="rect">
          <a:avLst/>
        </a:prstGeom>
      </cdr:spPr>
    </cdr:pic>
  </cdr:relSizeAnchor>
  <cdr:relSizeAnchor xmlns:cdr="http://schemas.openxmlformats.org/drawingml/2006/chartDrawing">
    <cdr:from>
      <cdr:x>0</cdr:x>
      <cdr:y>0</cdr:y>
    </cdr:from>
    <cdr:to>
      <cdr:x>1</cdr:x>
      <cdr:y>0.30509</cdr:y>
    </cdr:to>
    <cdr:pic>
      <cdr:nvPicPr>
        <cdr:cNvPr id="23" name="chart">
          <a:extLst xmlns:a="http://schemas.openxmlformats.org/drawingml/2006/main">
            <a:ext uri="{FF2B5EF4-FFF2-40B4-BE49-F238E27FC236}">
              <a16:creationId xmlns:a16="http://schemas.microsoft.com/office/drawing/2014/main" id="{859E266F-E21D-1F4A-9F4F-DEA9C9D722E5}"/>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r="1282"/>
        <a:stretch xmlns:a="http://schemas.openxmlformats.org/drawingml/2006/main"/>
      </cdr:blipFill>
      <cdr:spPr>
        <a:xfrm xmlns:a="http://schemas.openxmlformats.org/drawingml/2006/main">
          <a:off x="-1364893" y="0"/>
          <a:ext cx="9301431" cy="1314077"/>
        </a:xfrm>
        <a:prstGeom xmlns:a="http://schemas.openxmlformats.org/drawingml/2006/main" prst="rect">
          <a:avLst/>
        </a:prstGeom>
      </cdr:spPr>
    </cdr:pic>
  </cdr:relSizeAnchor>
  <cdr:relSizeAnchor xmlns:cdr="http://schemas.openxmlformats.org/drawingml/2006/chartDrawing">
    <cdr:from>
      <cdr:x>0.31811</cdr:x>
      <cdr:y>0.02948</cdr:y>
    </cdr:from>
    <cdr:to>
      <cdr:x>0.63004</cdr:x>
      <cdr:y>0.22241</cdr:y>
    </cdr:to>
    <cdr:sp macro="" textlink="">
      <cdr:nvSpPr>
        <cdr:cNvPr id="2" name="TextBox 1">
          <a:extLst xmlns:a="http://schemas.openxmlformats.org/drawingml/2006/main">
            <a:ext uri="{FF2B5EF4-FFF2-40B4-BE49-F238E27FC236}">
              <a16:creationId xmlns:a16="http://schemas.microsoft.com/office/drawing/2014/main" id="{512555C8-EFBD-E742-8242-A41A7E9AE683}"/>
            </a:ext>
          </a:extLst>
        </cdr:cNvPr>
        <cdr:cNvSpPr txBox="1"/>
      </cdr:nvSpPr>
      <cdr:spPr>
        <a:xfrm xmlns:a="http://schemas.openxmlformats.org/drawingml/2006/main">
          <a:off x="2958878" y="126976"/>
          <a:ext cx="2901396"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PDSA </a:t>
          </a:r>
          <a:r>
            <a:rPr lang="en-US" sz="1600" b="1" dirty="0">
              <a:solidFill>
                <a:prstClr val="black"/>
              </a:solidFill>
              <a:latin typeface="Calibri" panose="020F0502020204030204" pitchFamily="34" charset="0"/>
              <a:cs typeface="Calibri" panose="020F0502020204030204" pitchFamily="34" charset="0"/>
            </a:rPr>
            <a:t>2. A-C </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a:solidFill>
                <a:prstClr val="black"/>
              </a:solidFill>
              <a:latin typeface="Calibri" panose="020F0502020204030204" pitchFamily="34" charset="0"/>
              <a:cs typeface="Calibri" panose="020F0502020204030204" pitchFamily="34" charset="0"/>
            </a:rPr>
            <a:t>Refine </a:t>
          </a:r>
          <a:r>
            <a:rPr lang="en-US" sz="1600" b="1" dirty="0">
              <a:solidFill>
                <a:prstClr val="black"/>
              </a:solidFill>
              <a:latin typeface="Calibri" panose="020F0502020204030204" pitchFamily="34" charset="0"/>
              <a:cs typeface="Calibri" panose="020F0502020204030204" pitchFamily="34" charset="0"/>
            </a:rPr>
            <a:t>Wo</a:t>
          </a:r>
          <a:r>
            <a:rPr lang="en-US" sz="1600" b="1" noProof="0" dirty="0" err="1">
              <a:solidFill>
                <a:prstClr val="black"/>
              </a:solidFill>
              <a:latin typeface="Calibri" panose="020F0502020204030204" pitchFamily="34" charset="0"/>
              <a:cs typeface="Calibri" panose="020F0502020204030204" pitchFamily="34" charset="0"/>
            </a:rPr>
            <a:t>rk</a:t>
          </a:r>
          <a:r>
            <a:rPr lang="en-US" sz="1600" b="1" noProof="0" dirty="0">
              <a:solidFill>
                <a:prstClr val="black"/>
              </a:solidFill>
              <a:latin typeface="Calibri" panose="020F0502020204030204" pitchFamily="34" charset="0"/>
              <a:cs typeface="Calibri" panose="020F0502020204030204" pitchFamily="34" charset="0"/>
            </a:rPr>
            <a:t>-In </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a:solidFill>
                <a:prstClr val="black"/>
              </a:solidFill>
              <a:latin typeface="Calibri" panose="020F0502020204030204" pitchFamily="34" charset="0"/>
              <a:cs typeface="Calibri" panose="020F0502020204030204" pitchFamily="34" charset="0"/>
            </a:rPr>
            <a:t>Appointments</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0.7275</cdr:x>
      <cdr:y>0.0396</cdr:y>
    </cdr:from>
    <cdr:to>
      <cdr:x>1</cdr:x>
      <cdr:y>0.23253</cdr:y>
    </cdr:to>
    <cdr:sp macro="" textlink="">
      <cdr:nvSpPr>
        <cdr:cNvPr id="4" name="TextBox 3">
          <a:extLst xmlns:a="http://schemas.openxmlformats.org/drawingml/2006/main">
            <a:ext uri="{FF2B5EF4-FFF2-40B4-BE49-F238E27FC236}">
              <a16:creationId xmlns:a16="http://schemas.microsoft.com/office/drawing/2014/main" id="{512555C8-EFBD-E742-8242-A41A7E9AE683}"/>
            </a:ext>
          </a:extLst>
        </cdr:cNvPr>
        <cdr:cNvSpPr txBox="1"/>
      </cdr:nvSpPr>
      <cdr:spPr>
        <a:xfrm xmlns:a="http://schemas.openxmlformats.org/drawingml/2006/main">
          <a:off x="6766791" y="170564"/>
          <a:ext cx="2534640"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PDSA 3A-B.</a:t>
          </a:r>
          <a:r>
            <a:rPr kumimoji="0" lang="en-US" sz="1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pitchFamily="34" charset="0"/>
              <a:cs typeface="Calibri" panose="020F0502020204030204" pitchFamily="34" charset="0"/>
            </a:rPr>
            <a:t>Weekly Team </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pitchFamily="34" charset="0"/>
              <a:cs typeface="Calibri" panose="020F0502020204030204" pitchFamily="34" charset="0"/>
            </a:rPr>
            <a:t>Huddles</a:t>
          </a:r>
          <a:r>
            <a:rPr kumimoji="0" lang="en-US" sz="1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0.03956</cdr:x>
      <cdr:y>0.04939</cdr:y>
    </cdr:from>
    <cdr:to>
      <cdr:x>0.23059</cdr:x>
      <cdr:y>0.18516</cdr:y>
    </cdr:to>
    <cdr:sp macro="" textlink="">
      <cdr:nvSpPr>
        <cdr:cNvPr id="20" name="TextBox 19">
          <a:extLst xmlns:a="http://schemas.openxmlformats.org/drawingml/2006/main">
            <a:ext uri="{FF2B5EF4-FFF2-40B4-BE49-F238E27FC236}">
              <a16:creationId xmlns:a16="http://schemas.microsoft.com/office/drawing/2014/main" id="{512555C8-EFBD-E742-8242-A41A7E9AE683}"/>
            </a:ext>
          </a:extLst>
        </cdr:cNvPr>
        <cdr:cNvSpPr txBox="1"/>
      </cdr:nvSpPr>
      <cdr:spPr>
        <a:xfrm xmlns:a="http://schemas.openxmlformats.org/drawingml/2006/main">
          <a:off x="367965" y="212732"/>
          <a:ext cx="1776852"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PDSA 1. A-E</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High-Risk</a:t>
          </a:r>
          <a:r>
            <a:rPr kumimoji="0" lang="en-US" sz="16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List </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cdr:txBody>
    </cdr:sp>
  </cdr:relSizeAnchor>
  <cdr:relSizeAnchor xmlns:cdr="http://schemas.openxmlformats.org/drawingml/2006/chartDrawing">
    <cdr:from>
      <cdr:x>0.13993</cdr:x>
      <cdr:y>0.15723</cdr:y>
    </cdr:from>
    <cdr:to>
      <cdr:x>0.13993</cdr:x>
      <cdr:y>0.4149</cdr:y>
    </cdr:to>
    <cdr:cxnSp macro="">
      <cdr:nvCxnSpPr>
        <cdr:cNvPr id="7" name="Straight Arrow Connector 6">
          <a:extLst xmlns:a="http://schemas.openxmlformats.org/drawingml/2006/main">
            <a:ext uri="{FF2B5EF4-FFF2-40B4-BE49-F238E27FC236}">
              <a16:creationId xmlns:a16="http://schemas.microsoft.com/office/drawing/2014/main" id="{6DE8870B-2C27-014C-BDD4-12DE47A6D6FC}"/>
            </a:ext>
          </a:extLst>
        </cdr:cNvPr>
        <cdr:cNvCxnSpPr/>
      </cdr:nvCxnSpPr>
      <cdr:spPr>
        <a:xfrm xmlns:a="http://schemas.openxmlformats.org/drawingml/2006/main">
          <a:off x="1279491" y="717074"/>
          <a:ext cx="0" cy="117509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0.43449</cdr:x>
      <cdr:y>0.19481</cdr:y>
    </cdr:from>
    <cdr:to>
      <cdr:x>0.43449</cdr:x>
      <cdr:y>0.45248</cdr:y>
    </cdr:to>
    <cdr:cxnSp macro="">
      <cdr:nvCxnSpPr>
        <cdr:cNvPr id="12" name="Straight Arrow Connector 11">
          <a:extLst xmlns:a="http://schemas.openxmlformats.org/drawingml/2006/main">
            <a:ext uri="{FF2B5EF4-FFF2-40B4-BE49-F238E27FC236}">
              <a16:creationId xmlns:a16="http://schemas.microsoft.com/office/drawing/2014/main" id="{86EFB840-8418-8B46-9210-880D7F5E1872}"/>
            </a:ext>
          </a:extLst>
        </cdr:cNvPr>
        <cdr:cNvCxnSpPr/>
      </cdr:nvCxnSpPr>
      <cdr:spPr>
        <a:xfrm xmlns:a="http://schemas.openxmlformats.org/drawingml/2006/main">
          <a:off x="3973007" y="888453"/>
          <a:ext cx="0" cy="117509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0.76972</cdr:x>
      <cdr:y>0.20846</cdr:y>
    </cdr:from>
    <cdr:to>
      <cdr:x>0.76972</cdr:x>
      <cdr:y>0.42946</cdr:y>
    </cdr:to>
    <cdr:cxnSp macro="">
      <cdr:nvCxnSpPr>
        <cdr:cNvPr id="13" name="Straight Arrow Connector 12">
          <a:extLst xmlns:a="http://schemas.openxmlformats.org/drawingml/2006/main">
            <a:ext uri="{FF2B5EF4-FFF2-40B4-BE49-F238E27FC236}">
              <a16:creationId xmlns:a16="http://schemas.microsoft.com/office/drawing/2014/main" id="{E28B1DC0-CB1B-7A44-8354-290896840D33}"/>
            </a:ext>
          </a:extLst>
        </cdr:cNvPr>
        <cdr:cNvCxnSpPr/>
      </cdr:nvCxnSpPr>
      <cdr:spPr>
        <a:xfrm xmlns:a="http://schemas.openxmlformats.org/drawingml/2006/main">
          <a:off x="7038312" y="950699"/>
          <a:ext cx="0" cy="100790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9F2A3-F98E-D14A-8633-863811919FDF}" type="datetimeFigureOut">
              <a:rPr lang="en-US" smtClean="0"/>
              <a:t>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23DE6C-74C8-2343-9B46-20D84B861923}" type="slidenum">
              <a:rPr lang="en-US" smtClean="0"/>
              <a:t>‹#›</a:t>
            </a:fld>
            <a:endParaRPr lang="en-US" dirty="0"/>
          </a:p>
        </p:txBody>
      </p:sp>
    </p:spTree>
    <p:extLst>
      <p:ext uri="{BB962C8B-B14F-4D97-AF65-F5344CB8AC3E}">
        <p14:creationId xmlns:p14="http://schemas.microsoft.com/office/powerpoint/2010/main" val="286586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SCRIPT:</a:t>
            </a:r>
          </a:p>
          <a:p>
            <a:r>
              <a:rPr lang="en-US" sz="1200" b="0" kern="1200" dirty="0">
                <a:solidFill>
                  <a:schemeClr val="tx1"/>
                </a:solidFill>
                <a:effectLst/>
                <a:latin typeface="+mn-lt"/>
                <a:ea typeface="+mn-ea"/>
                <a:cs typeface="+mn-cs"/>
              </a:rPr>
              <a:t>Hello, my name is Alice Kennedy, I’m a Research Project Director with The Dartmouth Institute for Health Policy and Clinical Practice at </a:t>
            </a:r>
            <a:r>
              <a:rPr lang="en-US" sz="1200" b="0" kern="1200" dirty="0" err="1">
                <a:solidFill>
                  <a:schemeClr val="tx1"/>
                </a:solidFill>
                <a:effectLst/>
                <a:latin typeface="+mn-lt"/>
                <a:ea typeface="+mn-ea"/>
                <a:cs typeface="+mn-cs"/>
              </a:rPr>
              <a:t>Giesel</a:t>
            </a:r>
            <a:r>
              <a:rPr lang="en-US" sz="1200" b="0" kern="1200" dirty="0">
                <a:solidFill>
                  <a:schemeClr val="tx1"/>
                </a:solidFill>
                <a:effectLst/>
                <a:latin typeface="+mn-lt"/>
                <a:ea typeface="+mn-ea"/>
                <a:cs typeface="+mn-cs"/>
              </a:rPr>
              <a:t> School of Medicine at Dartmouth. I’m here to provide you with an installment of the IBD </a:t>
            </a:r>
            <a:r>
              <a:rPr lang="en-US" sz="1200" b="0" kern="1200" dirty="0" err="1">
                <a:solidFill>
                  <a:schemeClr val="tx1"/>
                </a:solidFill>
                <a:effectLst/>
                <a:latin typeface="+mn-lt"/>
                <a:ea typeface="+mn-ea"/>
                <a:cs typeface="+mn-cs"/>
              </a:rPr>
              <a:t>Qorus</a:t>
            </a:r>
            <a:r>
              <a:rPr lang="en-US" sz="1200" b="0" kern="1200" dirty="0">
                <a:solidFill>
                  <a:schemeClr val="tx1"/>
                </a:solidFill>
                <a:effectLst/>
                <a:latin typeface="+mn-lt"/>
                <a:ea typeface="+mn-ea"/>
                <a:cs typeface="+mn-cs"/>
              </a:rPr>
              <a:t> Quality Improvement Curriculum, brought to you through a partnership of The Crohn’s &amp; Colitis Foundation and The Dartmouth Institute. </a:t>
            </a:r>
            <a:r>
              <a:rPr lang="en-US" dirty="0"/>
              <a:t>The foundation of our improvement work is a deceptively simple method, designed specifically for health care improvement, called the Model for Improvement. </a:t>
            </a:r>
          </a:p>
          <a:p>
            <a:r>
              <a:rPr lang="en-US" dirty="0"/>
              <a:t>In this lesson we will discuss the 3 simple questions that improvement teams revisit throughout their project to guide their improvement journey.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30 seconds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2613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Script: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Question #1 in the Model for Improvement is:</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What are we trying to accomplish?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Was the team clear on what they were trying to accomplish?</a:t>
            </a:r>
          </a:p>
          <a:p>
            <a:pPr marL="0" lvl="0" indent="0" algn="l" rtl="0">
              <a:spcBef>
                <a:spcPts val="0"/>
              </a:spcBef>
              <a:spcAft>
                <a:spcPts val="0"/>
              </a:spcAft>
              <a:buNone/>
            </a:pPr>
            <a:r>
              <a:rPr lang="en-US" dirty="0"/>
              <a:t>Did they have a SMART Aim?</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i="0" dirty="0"/>
              <a:t>30 seconds</a:t>
            </a:r>
          </a:p>
        </p:txBody>
      </p:sp>
      <p:sp>
        <p:nvSpPr>
          <p:cNvPr id="736" name="Google Shape;73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8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Instructor Notes:</a:t>
            </a:r>
            <a:endParaRPr lang="en-US" dirty="0"/>
          </a:p>
          <a:p>
            <a:r>
              <a:rPr lang="en-US" dirty="0"/>
              <a:t>Flash up the SMART AIM . . . And ask – is this a strong SMART AIM?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i="0" dirty="0"/>
              <a:t>30 seconds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3140-5457-4449-9BC6-796A486F6A3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90266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SCRIPT: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Every project needs a SMART Aim. This is established early in the project cycle, typically after identifying a practice gap or service need (preferably with some baseline data).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Although deceptively simple, SMART Aims are challenging to write. Stay tuned for the SMART Aim lesson and SMART Aim tools to guide you and your team.</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6</a:t>
            </a:r>
            <a:r>
              <a:rPr lang="en-US" i="0" dirty="0"/>
              <a:t>0 seconds</a:t>
            </a:r>
          </a:p>
        </p:txBody>
      </p:sp>
      <p:sp>
        <p:nvSpPr>
          <p:cNvPr id="743" name="Google Shape;74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57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Script:</a:t>
            </a:r>
          </a:p>
          <a:p>
            <a:pPr marL="0" lvl="0" indent="0" algn="l" rtl="0">
              <a:spcBef>
                <a:spcPts val="0"/>
              </a:spcBef>
              <a:spcAft>
                <a:spcPts val="0"/>
              </a:spcAft>
              <a:buNone/>
            </a:pPr>
            <a:r>
              <a:rPr lang="en-US" dirty="0"/>
              <a:t>Question #2 in the Model for Improvement is:</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How will we know that a change is an improvement?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than feeling “good” about the project that is progressing, how did this team know that their changes were an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i="0" dirty="0"/>
              <a:t>30 seconds </a:t>
            </a:r>
            <a:r>
              <a:rPr lang="en-US" dirty="0"/>
              <a:t>for slide and optimally 1 minute for response time from audience</a:t>
            </a:r>
          </a:p>
          <a:p>
            <a:pPr marL="0" lvl="0" indent="0" algn="l" rtl="0">
              <a:spcBef>
                <a:spcPts val="0"/>
              </a:spcBef>
              <a:spcAft>
                <a:spcPts val="0"/>
              </a:spcAft>
              <a:buNone/>
            </a:pPr>
            <a:endParaRPr lang="en-US" dirty="0"/>
          </a:p>
        </p:txBody>
      </p:sp>
      <p:sp>
        <p:nvSpPr>
          <p:cNvPr id="736" name="Google Shape;73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553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Slide Script:</a:t>
            </a:r>
          </a:p>
          <a:p>
            <a:endParaRPr lang="en-US" dirty="0"/>
          </a:p>
          <a:p>
            <a:r>
              <a:rPr lang="en-US" dirty="0"/>
              <a:t>Prior to launching into the improvement cycles this team established a clear metric </a:t>
            </a:r>
            <a:r>
              <a:rPr lang="en-US" i="1" dirty="0"/>
              <a:t>(review from slide) </a:t>
            </a:r>
            <a:r>
              <a:rPr lang="en-US" dirty="0"/>
              <a:t>and a method </a:t>
            </a:r>
            <a:r>
              <a:rPr lang="en-US" i="1" dirty="0"/>
              <a:t>(insert data capture strategy, </a:t>
            </a:r>
            <a:r>
              <a:rPr lang="en-US" i="1" dirty="0" err="1"/>
              <a:t>ie</a:t>
            </a:r>
            <a:r>
              <a:rPr lang="en-US" i="1" dirty="0"/>
              <a:t> patient reported outcomes via pre-visit surveys) </a:t>
            </a:r>
            <a:r>
              <a:rPr lang="en-US" dirty="0"/>
              <a:t>to get at this data.</a:t>
            </a:r>
          </a:p>
          <a:p>
            <a:r>
              <a:rPr lang="en-US" dirty="0"/>
              <a:t>This is a CRITICAL step to deploying the Model for Improvement. Because clinicians are not necessarily measurement experts or QI experts, this is an area that some focused early coaching can pay BIG dividends.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i="0" dirty="0"/>
              <a:t>30 seconds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3140-5457-4449-9BC6-796A486F6A3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76373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Script: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third question in the model for improvement is:</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What small tests of change can we test?</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It is important to start SMALL . . . Remember, the idea is not to implement change, but to TEST it?</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You will learn more about how to structure tests of change, and measure their impact in future lessons on PDSA cycles.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Est Time: 30 seconds. </a:t>
            </a:r>
          </a:p>
          <a:p>
            <a:pPr marL="0" lvl="0" indent="0" algn="l" rtl="0">
              <a:spcBef>
                <a:spcPts val="0"/>
              </a:spcBef>
              <a:spcAft>
                <a:spcPts val="0"/>
              </a:spcAft>
              <a:buNone/>
            </a:pPr>
            <a:endParaRPr lang="en-US" dirty="0"/>
          </a:p>
        </p:txBody>
      </p:sp>
      <p:sp>
        <p:nvSpPr>
          <p:cNvPr id="736" name="Google Shape;73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25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Slide Script:</a:t>
            </a:r>
          </a:p>
          <a:p>
            <a:endParaRPr lang="en-US" dirty="0"/>
          </a:p>
          <a:p>
            <a:r>
              <a:rPr lang="en-US" dirty="0"/>
              <a:t>Did this team conduct multiple, iterative, small tests of change?</a:t>
            </a:r>
          </a:p>
          <a:p>
            <a:r>
              <a:rPr lang="en-US" dirty="0"/>
              <a:t>Do the PDSA cycles logically build upon learning from each PDSA cycle over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6</a:t>
            </a:r>
            <a:r>
              <a:rPr lang="en-US" i="0" dirty="0"/>
              <a:t>0 seconds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3140-5457-4449-9BC6-796A486F6A3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8502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a:t>
            </a:r>
          </a:p>
          <a:p>
            <a:endParaRPr lang="en-US" dirty="0"/>
          </a:p>
          <a:p>
            <a:r>
              <a:rPr lang="en-US" dirty="0"/>
              <a:t>SHORT VERSION: </a:t>
            </a:r>
          </a:p>
          <a:p>
            <a:endParaRPr lang="en-US" dirty="0"/>
          </a:p>
          <a:p>
            <a:r>
              <a:rPr lang="en-US" dirty="0"/>
              <a:t>So let’s focus here on the project results presented using a standard QI format, demonstrating data over time.</a:t>
            </a:r>
          </a:p>
          <a:p>
            <a:r>
              <a:rPr lang="en-US" dirty="0"/>
              <a:t>Although you may not yet be an expert in reading run charts or statistical process control charts, you can see, at a glance that ER use began at ~20% and decreased to 7-12% in the last 3 data points.</a:t>
            </a:r>
          </a:p>
          <a:p>
            <a:r>
              <a:rPr lang="en-US" dirty="0"/>
              <a:t>This was temporally associated with the PDSA cycles that the team tested.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6</a:t>
            </a:r>
            <a:r>
              <a:rPr lang="en-US" i="0" dirty="0"/>
              <a:t>0 seconds</a:t>
            </a:r>
          </a:p>
          <a:p>
            <a:endParaRPr lang="en-US" dirty="0"/>
          </a:p>
          <a:p>
            <a:r>
              <a:rPr lang="en-US" b="1" dirty="0"/>
              <a:t>Instructor Notes: </a:t>
            </a:r>
          </a:p>
          <a:p>
            <a:endParaRPr lang="en-US" dirty="0"/>
          </a:p>
          <a:p>
            <a:r>
              <a:rPr lang="en-US" i="1" dirty="0"/>
              <a:t>More Detailed explanation (reserve for more experienced teams) . . . . </a:t>
            </a:r>
          </a:p>
          <a:p>
            <a:r>
              <a:rPr lang="en-US" i="1" dirty="0"/>
              <a:t>Systematically present the run chart from top to bottom explaining first the structure of the chart, and then walking through the data over time</a:t>
            </a:r>
          </a:p>
          <a:p>
            <a:endParaRPr lang="en-US" dirty="0"/>
          </a:p>
          <a:p>
            <a:r>
              <a:rPr lang="en-US" dirty="0"/>
              <a:t>LONGER VERSION OF OF SCRIPT:</a:t>
            </a:r>
          </a:p>
          <a:p>
            <a:endParaRPr lang="en-US" dirty="0"/>
          </a:p>
          <a:p>
            <a:r>
              <a:rPr lang="en-US" dirty="0"/>
              <a:t>This is a statistical process control chart (p-chart) highlighting monthly emergency department use from February 2018 to December 2018. </a:t>
            </a:r>
          </a:p>
          <a:p>
            <a:r>
              <a:rPr lang="en-US" dirty="0"/>
              <a:t>The chart includes a robust sample (750 patients in 10 months).</a:t>
            </a:r>
          </a:p>
          <a:p>
            <a:endParaRPr lang="en-US" dirty="0"/>
          </a:p>
          <a:p>
            <a:r>
              <a:rPr lang="en-US" dirty="0"/>
              <a:t>The Y Axis is the percent of IBD patients who were seen in the ER.</a:t>
            </a:r>
          </a:p>
          <a:p>
            <a:r>
              <a:rPr lang="en-US" dirty="0"/>
              <a:t>The X Axis is time (denoted monthly).</a:t>
            </a:r>
          </a:p>
          <a:p>
            <a:r>
              <a:rPr lang="en-US" dirty="0"/>
              <a:t>The GREEN line is the measure of central tendency (Mean). Red lines are the upper and lower control limits for the chart.</a:t>
            </a:r>
          </a:p>
          <a:p>
            <a:endParaRPr lang="en-US" dirty="0"/>
          </a:p>
          <a:p>
            <a:r>
              <a:rPr lang="en-US" dirty="0"/>
              <a:t>Each blue dot represents all of the patient-reported data from pre-visit surveys aggregated monthly and is the % who were seen in the ER.</a:t>
            </a:r>
          </a:p>
          <a:p>
            <a:r>
              <a:rPr lang="en-US" dirty="0"/>
              <a:t>The arrows indicate the timing of the various PDSA cycles. </a:t>
            </a:r>
          </a:p>
          <a:p>
            <a:endParaRPr lang="en-US" dirty="0"/>
          </a:p>
          <a:p>
            <a:r>
              <a:rPr lang="en-US" dirty="0"/>
              <a:t>Although you may not yet be an expert in reading run charts or statistical process control charts, you can see, at a glance that ER use began at ~20% and decreased to 7-12% in the last 3 data points.</a:t>
            </a:r>
          </a:p>
          <a:p>
            <a:r>
              <a:rPr lang="en-US" dirty="0"/>
              <a:t>This was temporally associated with the PDSA cycles that the team tested.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A9BB6E-5D97-6A4C-B865-EB4D709D7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404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 Read the slide / focus on 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r>
              <a:rPr lang="en-US" b="0" i="1" dirty="0"/>
              <a:t>Try to get  teams working on divergent projects . . . (i.e. dashboard uptake, or Patient Wisdom, or creating a patient support network) to see how the use of a SMART AIM, and small tests of change, and using the data to improve practice, might inform their work. Solicit 1 or 2 brief examples to spur the thinking of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indent="0">
              <a:buFontTx/>
              <a:buNone/>
            </a:pPr>
            <a:r>
              <a:rPr lang="en-US" b="1" dirty="0"/>
              <a:t>Time</a:t>
            </a:r>
            <a:r>
              <a:rPr lang="en-US" dirty="0"/>
              <a:t>: 90 sec (micro-lesson form; longer if in a workshop).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17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a:t>
            </a:r>
          </a:p>
          <a:p>
            <a:r>
              <a:rPr lang="en-US" dirty="0"/>
              <a:t>Keep in mind that there is no “right” answer.</a:t>
            </a:r>
          </a:p>
          <a:p>
            <a:r>
              <a:rPr lang="en-US" dirty="0"/>
              <a:t>Your response should reflect a place in the Model for Improvement where you believe you have ”room to grow.”</a:t>
            </a:r>
          </a:p>
          <a:p>
            <a:endParaRPr lang="en-US" dirty="0"/>
          </a:p>
          <a:p>
            <a:r>
              <a:rPr lang="en-US" b="1" dirty="0"/>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use the following modality to respond to this poll (use Zoom polling, provide Poll Everywhere instructions, or simply have participants us the chat). If time allows, give up to 5 minutes for discussion modeling good listening and the “all learn, all teach” culture of QI. </a:t>
            </a:r>
          </a:p>
          <a:p>
            <a:endParaRPr lang="en-US" dirty="0"/>
          </a:p>
          <a:p>
            <a:endParaRPr lang="en-US" b="1" dirty="0"/>
          </a:p>
          <a:p>
            <a:r>
              <a:rPr lang="en-US" b="1" dirty="0"/>
              <a:t>Time:</a:t>
            </a:r>
            <a:r>
              <a:rPr lang="en-US" dirty="0"/>
              <a:t> Response 90 seconds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30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a:t>
            </a:r>
          </a:p>
          <a:p>
            <a:endParaRPr lang="en-US" dirty="0"/>
          </a:p>
          <a:p>
            <a:r>
              <a:rPr lang="en-US" dirty="0"/>
              <a:t>We have 3 learning objectives for today that include:</a:t>
            </a:r>
          </a:p>
          <a:p>
            <a:endParaRPr lang="en-US" dirty="0"/>
          </a:p>
          <a:p>
            <a:r>
              <a:rPr lang="en-US" dirty="0"/>
              <a:t>Presenter simply reads the learning objectives.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60 seconds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34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a:t>
            </a:r>
          </a:p>
          <a:p>
            <a:endParaRPr lang="en-US" b="1" dirty="0"/>
          </a:p>
          <a:p>
            <a:r>
              <a:rPr lang="en-US" b="0" dirty="0"/>
              <a:t>As written on slide.</a:t>
            </a:r>
          </a:p>
          <a:p>
            <a:endParaRPr lang="en-US" b="1" dirty="0"/>
          </a:p>
          <a:p>
            <a:r>
              <a:rPr lang="en-US" b="1" dirty="0"/>
              <a:t>Instructor Notes:</a:t>
            </a:r>
          </a:p>
          <a:p>
            <a:endParaRPr lang="en-US" dirty="0"/>
          </a:p>
          <a:p>
            <a:r>
              <a:rPr lang="en-US" i="1" dirty="0"/>
              <a:t>As you coach teams, you need to help them make a standard “time” and “space” and expectation to use the Model for Improvement and revisit these 3 questions in their team huddles.</a:t>
            </a:r>
          </a:p>
          <a:p>
            <a:r>
              <a:rPr lang="en-US" i="1" dirty="0"/>
              <a:t>Meeting weekly is ideal, but at least 2X month is required to imbed the discipline and gain momentum.</a:t>
            </a:r>
          </a:p>
          <a:p>
            <a:endParaRPr lang="en-US" i="1" dirty="0"/>
          </a:p>
          <a:p>
            <a:r>
              <a:rPr lang="en-US" b="1" dirty="0"/>
              <a:t>Est Time: </a:t>
            </a:r>
            <a:r>
              <a:rPr lang="en-US" dirty="0"/>
              <a:t>30 seconds.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292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Slide Script:</a:t>
            </a:r>
          </a:p>
          <a:p>
            <a:pPr marL="0" indent="0">
              <a:buFontTx/>
              <a:buNone/>
            </a:pPr>
            <a:endParaRPr lang="en-US" dirty="0"/>
          </a:p>
          <a:p>
            <a:pPr marL="0" indent="0">
              <a:buFontTx/>
              <a:buNone/>
            </a:pPr>
            <a:r>
              <a:rPr lang="en-US" dirty="0"/>
              <a:t> In summary remember the 3 key questions in the Model for Improvement – and imbed these in your QI and coaching practice:</a:t>
            </a:r>
          </a:p>
          <a:p>
            <a:pPr marL="228600" indent="-228600">
              <a:buFont typeface="Arial" panose="020B0604020202020204" pitchFamily="34" charset="0"/>
              <a:buChar char="•"/>
            </a:pPr>
            <a:r>
              <a:rPr lang="en-US" dirty="0"/>
              <a:t>What are we trying to accomplish (defining the problem is key!)</a:t>
            </a:r>
          </a:p>
          <a:p>
            <a:pPr marL="228600" indent="-228600">
              <a:buFont typeface="Arial" panose="020B0604020202020204" pitchFamily="34" charset="0"/>
              <a:buChar char="•"/>
            </a:pPr>
            <a:r>
              <a:rPr lang="en-US" dirty="0"/>
              <a:t>How will we know our changes are an improvement (measurable improvement required).</a:t>
            </a:r>
          </a:p>
          <a:p>
            <a:pPr marL="228600" indent="-228600">
              <a:buFont typeface="Arial" panose="020B0604020202020204" pitchFamily="34" charset="0"/>
              <a:buChar char="•"/>
            </a:pPr>
            <a:r>
              <a:rPr lang="en-US" dirty="0"/>
              <a:t>What changes can we test? (evidence-based potentially better practices). </a:t>
            </a:r>
          </a:p>
          <a:p>
            <a:pPr marL="0" indent="0">
              <a:buFontTx/>
              <a:buNone/>
            </a:pPr>
            <a:r>
              <a:rPr lang="en-US" dirty="0"/>
              <a:t>You will find that each time you embark on a project, and in each phase of the project, these 3 questions will prompt deeper thinking and understanding for YOU and your colleagues. </a:t>
            </a:r>
          </a:p>
          <a:p>
            <a:pPr marL="0" indent="0">
              <a:buFontTx/>
              <a:buNone/>
            </a:pPr>
            <a:endParaRPr lang="en-US" dirty="0"/>
          </a:p>
          <a:p>
            <a:pPr marL="0" indent="0">
              <a:buFontTx/>
              <a:buNone/>
            </a:pPr>
            <a:r>
              <a:rPr lang="en-US" b="1" dirty="0"/>
              <a:t>Est Time:</a:t>
            </a:r>
            <a:r>
              <a:rPr lang="en-US" dirty="0"/>
              <a:t> 1 minute.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537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a:t>
            </a:r>
          </a:p>
          <a:p>
            <a:endParaRPr lang="en-US" b="1" dirty="0"/>
          </a:p>
          <a:p>
            <a:r>
              <a:rPr lang="en-US" b="0" dirty="0"/>
              <a:t>Here are some resources for you to explore, that may be found in the supplemental lesson materials. </a:t>
            </a:r>
          </a:p>
          <a:p>
            <a:endParaRPr lang="en-US" dirty="0"/>
          </a:p>
          <a:p>
            <a:r>
              <a:rPr lang="en-US" b="1" dirty="0"/>
              <a:t>INSTRUCTOR NOTES: </a:t>
            </a:r>
            <a:endParaRPr lang="en-US" b="0" i="1" dirty="0"/>
          </a:p>
          <a:p>
            <a:r>
              <a:rPr lang="en-US" b="0" i="1" dirty="0"/>
              <a:t>If you will be coaching others you </a:t>
            </a:r>
            <a:r>
              <a:rPr lang="en-US" i="1" dirty="0"/>
              <a:t>will find reviewing at least these brief resources will enrich your learning and help you meet your team’s needs more completely.</a:t>
            </a:r>
          </a:p>
          <a:p>
            <a:r>
              <a:rPr lang="en-US" i="1" dirty="0"/>
              <a:t>Also, it is often  important to share these resources with eager or more advanced learners on your QI team may help you to meet their learning needs.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Timing: </a:t>
            </a:r>
            <a:r>
              <a:rPr lang="en-US" i="0" dirty="0"/>
              <a:t>30 seconds</a:t>
            </a:r>
          </a:p>
          <a:p>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63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a:t>
            </a:r>
          </a:p>
          <a:p>
            <a:endParaRPr lang="en-US" dirty="0"/>
          </a:p>
          <a:p>
            <a:r>
              <a:rPr lang="en-US" dirty="0"/>
              <a:t>Let’s being by developing a shared vision of “quality” improvement. </a:t>
            </a:r>
          </a:p>
          <a:p>
            <a:r>
              <a:rPr lang="en-US" dirty="0"/>
              <a:t>Although quality is in the eye of the beholder, a simple and universal definition has been proposed by one of the visionary leaders in quality improvement here at Dartmouth, Dr. Paul Batalden. </a:t>
            </a:r>
          </a:p>
          <a:p>
            <a:r>
              <a:rPr lang="en-US" dirty="0"/>
              <a:t>His definition has motivated and inspired teams for 1.5 decades.</a:t>
            </a:r>
          </a:p>
          <a:p>
            <a:endParaRPr lang="en-US" dirty="0"/>
          </a:p>
          <a:p>
            <a:r>
              <a:rPr lang="en-US" sz="1100" b="1" dirty="0"/>
              <a:t>INSTRUCTOR NOTES: </a:t>
            </a:r>
            <a:r>
              <a:rPr lang="en-US" i="1" dirty="0"/>
              <a:t>Read this slowly, letting the powerful ideas resonate . . . . Encourage them to read this seminal paper (located in the files).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IF time allows, you might give students the opportunity to reflect (is this real? Or is it a lofty idea)? Have they ever been part of a successful quality improvement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i="1"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20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 effective improvement team will bring together team members with deep clinical knowledge and expertise, an understanding of the best evidence to guide practice, patient and family partners who represent the values and preferences and lived experience of the clinical condition / encounters, and team members with expertise in quality improvement methods and implement science to help frame the work.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INSTRUCTOR NOTES: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Teams often begin with patients / families simply present. Remember that this may be a new idea, and require new knowledge, skills and competencies which we will cover in future lessons.</a:t>
            </a:r>
          </a:p>
          <a:p>
            <a:pPr marL="0" lvl="0" indent="0" algn="l" rtl="0">
              <a:spcBef>
                <a:spcPts val="0"/>
              </a:spcBef>
              <a:spcAft>
                <a:spcPts val="0"/>
              </a:spcAft>
              <a:buNone/>
            </a:pPr>
            <a:r>
              <a:rPr lang="en-US" i="1" dirty="0"/>
              <a:t> However, at the highest level of functioning patients and families are imbedded in teams, are full-fledged team members, can take on shared leadership functions, and are helping to co-produce care over time.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Est. Time: 1 minute</a:t>
            </a:r>
            <a:endParaRPr b="1" dirty="0"/>
          </a:p>
        </p:txBody>
      </p:sp>
      <p:sp>
        <p:nvSpPr>
          <p:cNvPr id="637" name="Google Shape;63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a:t>
            </a:r>
          </a:p>
          <a:p>
            <a:endParaRPr lang="en-US" dirty="0"/>
          </a:p>
          <a:p>
            <a:r>
              <a:rPr lang="en-US" dirty="0"/>
              <a:t>Today we are going to begin with a real-world improvement story.</a:t>
            </a:r>
          </a:p>
          <a:p>
            <a:endParaRPr lang="en-US" dirty="0"/>
          </a:p>
          <a:p>
            <a:r>
              <a:rPr lang="en-US" dirty="0"/>
              <a:t>Why use a story? Every quality improvement team will need to be able to tell their story, using a standard approach, language and methods. They may tell their story to recruit other team members, to advocate for time or money or resources to support or grow the work. They may want to disseminate their work at a local Quality Fair, professional conference, and/or ultimately in a peer-reviewed journal.</a:t>
            </a:r>
          </a:p>
          <a:p>
            <a:r>
              <a:rPr lang="en-US" dirty="0"/>
              <a:t>So today – we begin with the end in mind. Each step in the QI journey is intentional, and we begin crafting the journey in a series of small “tasks” or “assignments.</a:t>
            </a:r>
          </a:p>
          <a:p>
            <a:endParaRPr lang="en-US" dirty="0"/>
          </a:p>
          <a:p>
            <a:r>
              <a:rPr lang="en-US" dirty="0"/>
              <a:t>PLEASE listen very carefully to this data-driven improvement story.</a:t>
            </a:r>
          </a:p>
          <a:p>
            <a:r>
              <a:rPr lang="en-US" dirty="0"/>
              <a:t>Although the clinical details may or may not be of interest (depending on your role)  today you are listening carefully </a:t>
            </a:r>
            <a:r>
              <a:rPr lang="en-US" u="sng" dirty="0"/>
              <a:t>to the improvement content and methods</a:t>
            </a:r>
            <a:r>
              <a:rPr lang="en-US" dirty="0"/>
              <a:t>.</a:t>
            </a:r>
          </a:p>
          <a:p>
            <a:pPr marL="171450" indent="-171450">
              <a:buFont typeface="Arial" panose="020B0604020202020204" pitchFamily="34" charset="0"/>
              <a:buChar char="•"/>
            </a:pPr>
            <a:r>
              <a:rPr lang="en-US" dirty="0"/>
              <a:t>What did they do?</a:t>
            </a:r>
          </a:p>
          <a:p>
            <a:pPr marL="171450" indent="-171450">
              <a:buFont typeface="Arial" panose="020B0604020202020204" pitchFamily="34" charset="0"/>
              <a:buChar char="•"/>
            </a:pPr>
            <a:r>
              <a:rPr lang="en-US" dirty="0"/>
              <a:t>What results did they achieve?</a:t>
            </a:r>
          </a:p>
          <a:p>
            <a:pPr marL="171450" indent="-171450">
              <a:buFont typeface="Arial" panose="020B0604020202020204" pitchFamily="34" charset="0"/>
              <a:buChar char="•"/>
            </a:pPr>
            <a:r>
              <a:rPr lang="en-US" dirty="0"/>
              <a:t>And most importantly HOW did they achieve this?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listen jot down any “methods” that might apply to your work. How might you apply a QI lens to make improvements in the work you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90 seconds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2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Instructor Notes:</a:t>
            </a:r>
          </a:p>
          <a:p>
            <a:endParaRPr lang="en-US" b="1" dirty="0"/>
          </a:p>
          <a:p>
            <a:r>
              <a:rPr lang="en-US" b="1" dirty="0"/>
              <a:t>To play the video, the slides must be in presentation mode.</a:t>
            </a:r>
          </a:p>
          <a:p>
            <a:endParaRPr lang="en-US" dirty="0"/>
          </a:p>
          <a:p>
            <a:r>
              <a:rPr lang="en-US" i="1" dirty="0"/>
              <a:t>Ideally this story is told, by playing the video tape of the engaged team.</a:t>
            </a:r>
          </a:p>
          <a:p>
            <a:r>
              <a:rPr lang="en-US" i="1" dirty="0"/>
              <a:t>Their telling of the story is genuine, real, conveys passion and speaks to your learners – so that they can begin to see how their team could do this work.</a:t>
            </a:r>
          </a:p>
          <a:p>
            <a:endParaRPr lang="en-US" i="1" dirty="0"/>
          </a:p>
          <a:p>
            <a:r>
              <a:rPr lang="en-US" i="1" dirty="0"/>
              <a:t>IF time – does not allow, then the instructor can tell the story, in brief.</a:t>
            </a:r>
          </a:p>
          <a:p>
            <a:r>
              <a:rPr lang="en-US" i="1" dirty="0"/>
              <a:t>The key in telling the story is to focus on the METHODS (leaving the precise clinical details for the students to read on their own). </a:t>
            </a:r>
          </a:p>
          <a:p>
            <a:endParaRPr lang="en-US" i="1" dirty="0"/>
          </a:p>
          <a:p>
            <a:endParaRPr lang="en-US" i="1" dirty="0"/>
          </a:p>
          <a:p>
            <a:r>
              <a:rPr lang="en-US" b="1" dirty="0"/>
              <a:t>TIME:</a:t>
            </a:r>
            <a:r>
              <a:rPr lang="en-US" dirty="0"/>
              <a:t> </a:t>
            </a:r>
            <a:r>
              <a:rPr lang="en-US" i="0" dirty="0"/>
              <a:t>13.33 minutes</a:t>
            </a:r>
          </a:p>
          <a:p>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3140-5457-4449-9BC6-796A486F6A3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9761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SCRIPT: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take a few minutes to reflect on this team’s improvement story?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did you learn?</a:t>
            </a:r>
          </a:p>
          <a:p>
            <a:pPr marL="0" lvl="0" indent="0" algn="l" rtl="0">
              <a:spcBef>
                <a:spcPts val="0"/>
              </a:spcBef>
              <a:spcAft>
                <a:spcPts val="0"/>
              </a:spcAft>
              <a:buNone/>
            </a:pPr>
            <a:r>
              <a:rPr lang="en-US" dirty="0"/>
              <a:t>Were you able to discern the “method” that the team used (The Model for Improvement)?</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Potential answers . . . . (teamwork, standard work, high-risk identification, patient engagement, patient education, careful measurement, benchmarking and tracking data over time)?</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How might these skills apply to a project that you are working on or are envisioning?</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Let’s refocus on this teams improvement methods via a quick QI theory bolus.</a:t>
            </a:r>
          </a:p>
          <a:p>
            <a:pPr marL="171450" lvl="0" indent="-171450" algn="l" rtl="0">
              <a:spcBef>
                <a:spcPts val="0"/>
              </a:spcBef>
              <a:spcAft>
                <a:spcPts val="0"/>
              </a:spcAft>
              <a:buFont typeface="Arial" panose="020B0604020202020204" pitchFamily="34" charset="0"/>
              <a:buChar char="•"/>
            </a:pPr>
            <a:r>
              <a:rPr lang="en-US" dirty="0"/>
              <a:t>This will help YOU as you coach teams moving forward. </a:t>
            </a:r>
          </a:p>
          <a:p>
            <a:pPr marL="171450" lvl="0" indent="-171450" algn="l" rtl="0">
              <a:spcBef>
                <a:spcPts val="0"/>
              </a:spcBef>
              <a:spcAft>
                <a:spcPts val="0"/>
              </a:spcAft>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dirty="0"/>
              <a:t>2 minutes for brief presentation; up to 5 minutes could be beneficial for longer presentation </a:t>
            </a:r>
          </a:p>
        </p:txBody>
      </p:sp>
      <p:sp>
        <p:nvSpPr>
          <p:cNvPr id="613" name="Google Shape;61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2728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lvl="0" indent="0" algn="l" rtl="0">
              <a:spcBef>
                <a:spcPts val="0"/>
              </a:spcBef>
              <a:spcAft>
                <a:spcPts val="0"/>
              </a:spcAft>
              <a:buNone/>
            </a:pPr>
            <a:r>
              <a:rPr lang="en-US" dirty="0"/>
              <a:t>Let’s circle back to dissect the simple improvement method used by this team.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a QI participant or coach, you will constantly revisit these 3 questions to drive your improvement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endParaRPr lang="en-US" dirty="0"/>
          </a:p>
          <a:p>
            <a:pPr marL="0" indent="0">
              <a:buFontTx/>
              <a:buNone/>
            </a:pPr>
            <a:r>
              <a:rPr lang="en-US" b="1" dirty="0"/>
              <a:t>Estimated Time</a:t>
            </a:r>
            <a:r>
              <a:rPr lang="en-US" dirty="0"/>
              <a:t>: 90 seconds</a:t>
            </a:r>
          </a:p>
        </p:txBody>
      </p:sp>
      <p:sp>
        <p:nvSpPr>
          <p:cNvPr id="717" name="Google Shape;71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6654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Slide Script:</a:t>
            </a:r>
          </a:p>
          <a:p>
            <a:endParaRPr lang="en-US" dirty="0"/>
          </a:p>
          <a:p>
            <a:r>
              <a:rPr lang="en-US" dirty="0"/>
              <a:t>As we revisit this QI story – let’s see if this team used a common QI method (The Model For Improvement).</a:t>
            </a:r>
          </a:p>
          <a:p>
            <a:endParaRPr lang="en-US" dirty="0"/>
          </a:p>
          <a:p>
            <a:r>
              <a:rPr lang="en-US" b="1" dirty="0"/>
              <a:t>Instructor Notes:</a:t>
            </a:r>
          </a:p>
          <a:p>
            <a:endParaRPr lang="en-US" dirty="0"/>
          </a:p>
          <a:p>
            <a:r>
              <a:rPr lang="en-US" i="1" dirty="0"/>
              <a:t>If teams are seeking Maintenance of Certification Credit through Dartmouth or other avenues,  it is imperative that their team members who can use MOC Credits (PA and MD) be listed as co-authors of the improvement story either here on slide 1 – or – if the list is too long on the final gratitude slide. These names should also be listed on future abstracts and publications.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i="0" dirty="0"/>
              <a:t>30 seconds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3140-5457-4449-9BC6-796A486F6A3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6439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AF1E66-C84E-D243-8B78-7EFB0B589FF7}" type="datetime1">
              <a:rPr lang="en-US" smtClean="0"/>
              <a:pPr/>
              <a:t>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Tree>
    <p:extLst>
      <p:ext uri="{BB962C8B-B14F-4D97-AF65-F5344CB8AC3E}">
        <p14:creationId xmlns:p14="http://schemas.microsoft.com/office/powerpoint/2010/main" val="1371615155"/>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t>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5D6EBADF-AE11-4043-BC19-EA5D0B44997C}"/>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646AC2AF-AC80-F14C-9B16-B5802B4422F2}"/>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DD056F92-B66E-474D-8F08-6A9AB1EFFCF0}"/>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E2F28E92-94F3-6045-88E6-1BA5AD9C764F}"/>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a:extLst>
              <a:ext uri="{FF2B5EF4-FFF2-40B4-BE49-F238E27FC236}">
                <a16:creationId xmlns:a16="http://schemas.microsoft.com/office/drawing/2014/main" id="{2AC3E254-C9B6-7542-885C-73F4710A90B3}"/>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86F88B2-6911-2D4E-A0E2-56FC27BBC376}"/>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B652927D-6552-7D43-8D84-3E721FAB0DA6}"/>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F834AB0D-8071-CC4B-BC28-E3AF5EA3DB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4CEC8A7A-2A39-F949-AB86-8272978D65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314146325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t>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47EF2486-BB48-2C45-8A61-D38895988699}"/>
              </a:ext>
            </a:extLst>
          </p:cNvPr>
          <p:cNvSpPr/>
          <p:nvPr userDrawn="1"/>
        </p:nvSpPr>
        <p:spPr>
          <a:xfrm rot="5400000">
            <a:off x="-292291" y="1923288"/>
            <a:ext cx="1097280" cy="853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757A5F9B-86BE-F341-9484-1F52E030CBCF}"/>
              </a:ext>
            </a:extLst>
          </p:cNvPr>
          <p:cNvSpPr/>
          <p:nvPr userDrawn="1"/>
        </p:nvSpPr>
        <p:spPr>
          <a:xfrm rot="5400000">
            <a:off x="-1158106" y="5166544"/>
            <a:ext cx="2828594" cy="8502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1F344741-154D-874C-976C-BE94E274012A}"/>
              </a:ext>
            </a:extLst>
          </p:cNvPr>
          <p:cNvSpPr/>
          <p:nvPr userDrawn="1"/>
        </p:nvSpPr>
        <p:spPr>
          <a:xfrm rot="5400000">
            <a:off x="-292608" y="734568"/>
            <a:ext cx="1097280" cy="853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9FC5599F-9F82-2C4A-9EC0-EAF09D8E1D14}"/>
              </a:ext>
            </a:extLst>
          </p:cNvPr>
          <p:cNvSpPr/>
          <p:nvPr userDrawn="1"/>
        </p:nvSpPr>
        <p:spPr>
          <a:xfrm rot="5400000">
            <a:off x="-292291" y="3112008"/>
            <a:ext cx="1097280" cy="853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F53363C-EED4-B047-99CE-F2CEDDBA3701}"/>
              </a:ext>
            </a:extLst>
          </p:cNvPr>
          <p:cNvSpPr/>
          <p:nvPr userDrawn="1"/>
        </p:nvSpPr>
        <p:spPr>
          <a:xfrm rot="5400000">
            <a:off x="8257033" y="2923034"/>
            <a:ext cx="6857999" cy="1011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E294957F-9FCC-5B4F-94C4-AD2F170955FD}"/>
              </a:ext>
            </a:extLst>
          </p:cNvPr>
          <p:cNvCxnSpPr/>
          <p:nvPr userDrawn="1"/>
        </p:nvCxnSpPr>
        <p:spPr>
          <a:xfrm rot="5400000">
            <a:off x="7751063" y="3429001"/>
            <a:ext cx="6858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Content Placeholder 3">
            <a:extLst>
              <a:ext uri="{FF2B5EF4-FFF2-40B4-BE49-F238E27FC236}">
                <a16:creationId xmlns:a16="http://schemas.microsoft.com/office/drawing/2014/main" id="{02793A6F-2FEF-1343-985E-794A0C6D7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273551" y="1434353"/>
            <a:ext cx="2743200" cy="484093"/>
          </a:xfrm>
          <a:prstGeom prst="rect">
            <a:avLst/>
          </a:prstGeom>
        </p:spPr>
      </p:pic>
      <p:pic>
        <p:nvPicPr>
          <p:cNvPr id="14" name="Picture 13">
            <a:extLst>
              <a:ext uri="{FF2B5EF4-FFF2-40B4-BE49-F238E27FC236}">
                <a16:creationId xmlns:a16="http://schemas.microsoft.com/office/drawing/2014/main" id="{2A540840-C747-4A43-AEC4-6895AC3DEC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10735361" y="5255837"/>
            <a:ext cx="1901342" cy="760536"/>
          </a:xfrm>
          <a:prstGeom prst="rect">
            <a:avLst/>
          </a:prstGeom>
        </p:spPr>
      </p:pic>
    </p:spTree>
    <p:extLst>
      <p:ext uri="{BB962C8B-B14F-4D97-AF65-F5344CB8AC3E}">
        <p14:creationId xmlns:p14="http://schemas.microsoft.com/office/powerpoint/2010/main" val="426224825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Green 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D71C2-EA33-7D46-919D-39A74CF7B2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4203700"/>
          </a:xfrm>
          <a:prstGeom prst="rect">
            <a:avLst/>
          </a:prstGeom>
        </p:spPr>
      </p:pic>
      <p:cxnSp>
        <p:nvCxnSpPr>
          <p:cNvPr id="11" name="Straight Connector 10">
            <a:extLst>
              <a:ext uri="{FF2B5EF4-FFF2-40B4-BE49-F238E27FC236}">
                <a16:creationId xmlns:a16="http://schemas.microsoft.com/office/drawing/2014/main" id="{64A1BAA4-D859-BB4E-8B6A-577FF1AC7694}"/>
              </a:ext>
            </a:extLst>
          </p:cNvPr>
          <p:cNvCxnSpPr/>
          <p:nvPr userDrawn="1"/>
        </p:nvCxnSpPr>
        <p:spPr>
          <a:xfrm>
            <a:off x="0" y="4201028"/>
            <a:ext cx="12192000" cy="0"/>
          </a:xfrm>
          <a:prstGeom prst="line">
            <a:avLst/>
          </a:prstGeom>
          <a:ln w="6350" cmpd="sng">
            <a:solidFill>
              <a:srgbClr val="00562F"/>
            </a:solidFill>
          </a:ln>
          <a:effectLst>
            <a:outerShdw blurRad="4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C55DA38-9CB1-6845-912B-A11EB1DCE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1357" y="6193726"/>
            <a:ext cx="3657600" cy="363072"/>
          </a:xfrm>
          <a:prstGeom prst="rect">
            <a:avLst/>
          </a:prstGeom>
        </p:spPr>
      </p:pic>
    </p:spTree>
    <p:extLst>
      <p:ext uri="{BB962C8B-B14F-4D97-AF65-F5344CB8AC3E}">
        <p14:creationId xmlns:p14="http://schemas.microsoft.com/office/powerpoint/2010/main" val="5909030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928">
          <p15:clr>
            <a:srgbClr val="FBAE40"/>
          </p15:clr>
        </p15:guide>
        <p15:guide id="6" orient="horz" pos="4128">
          <p15:clr>
            <a:srgbClr val="FBAE40"/>
          </p15:clr>
        </p15:guide>
        <p15:guide id="7" pos="5568">
          <p15:clr>
            <a:srgbClr val="FBAE40"/>
          </p15:clr>
        </p15:guide>
        <p15:guide id="8" orient="horz" pos="36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656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7F0C94B4-974F-483F-ADC2-9D99B9E48DBC}" type="datetimeFigureOut">
              <a:rPr lang="en-US" smtClean="0"/>
              <a:pPr/>
              <a:t>12/20/23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425D4C7-A499-4404-A289-9BBAF95FA727}" type="slidenum">
              <a:rPr lang="en-US" smtClean="0"/>
              <a:pPr/>
              <a:t>‹#›</a:t>
            </a:fld>
            <a:endParaRPr lang="en-US" dirty="0"/>
          </a:p>
        </p:txBody>
      </p:sp>
      <p:sp>
        <p:nvSpPr>
          <p:cNvPr id="7" name="Rectangle 6"/>
          <p:cNvSpPr/>
          <p:nvPr userDrawn="1"/>
        </p:nvSpPr>
        <p:spPr>
          <a:xfrm rot="10800000">
            <a:off x="0" y="1981200"/>
            <a:ext cx="12192000" cy="4876800"/>
          </a:xfrm>
          <a:prstGeom prst="rect">
            <a:avLst/>
          </a:prstGeom>
          <a:gradFill flip="none" rotWithShape="1">
            <a:gsLst>
              <a:gs pos="0">
                <a:schemeClr val="bg1">
                  <a:alpha val="6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15"/>
          <p:cNvSpPr>
            <a:spLocks noGrp="1"/>
          </p:cNvSpPr>
          <p:nvPr userDrawn="1">
            <p:ph type="body" idx="13"/>
          </p:nvPr>
        </p:nvSpPr>
        <p:spPr>
          <a:xfrm>
            <a:off x="963084" y="2906713"/>
            <a:ext cx="10363200" cy="1500187"/>
          </a:xfrm>
        </p:spPr>
        <p:txBody>
          <a:bodyPr/>
          <a:lstStyle/>
          <a:p>
            <a:pPr lvl="0"/>
            <a:r>
              <a:rPr lang="en-US"/>
              <a:t>Click to edit Master text styles</a:t>
            </a:r>
          </a:p>
        </p:txBody>
      </p:sp>
      <p:sp>
        <p:nvSpPr>
          <p:cNvPr id="9" name="Rectangle 8"/>
          <p:cNvSpPr/>
          <p:nvPr userDrawn="1"/>
        </p:nvSpPr>
        <p:spPr>
          <a:xfrm>
            <a:off x="0" y="6629400"/>
            <a:ext cx="12192000"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7"/>
          <p:cNvPicPr>
            <a:picLocks noChangeAspect="1" noChangeArrowheads="1"/>
          </p:cNvPicPr>
          <p:nvPr userDrawn="1"/>
        </p:nvPicPr>
        <p:blipFill>
          <a:blip r:embed="rId2" cstate="print"/>
          <a:srcRect/>
          <a:stretch>
            <a:fillRect/>
          </a:stretch>
        </p:blipFill>
        <p:spPr bwMode="auto">
          <a:xfrm>
            <a:off x="0" y="-1"/>
            <a:ext cx="12192000" cy="1598177"/>
          </a:xfrm>
          <a:prstGeom prst="rect">
            <a:avLst/>
          </a:prstGeom>
          <a:noFill/>
          <a:ln w="9525">
            <a:noFill/>
            <a:miter lim="800000"/>
            <a:headEnd/>
            <a:tailEnd/>
          </a:ln>
          <a:effectLst/>
        </p:spPr>
      </p:pic>
    </p:spTree>
    <p:extLst>
      <p:ext uri="{BB962C8B-B14F-4D97-AF65-F5344CB8AC3E}">
        <p14:creationId xmlns:p14="http://schemas.microsoft.com/office/powerpoint/2010/main" val="294802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743200"/>
            <a:ext cx="5384800" cy="3733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743200"/>
            <a:ext cx="5384800" cy="3733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66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676400"/>
            <a:ext cx="4011084" cy="90170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1676400"/>
            <a:ext cx="6815667" cy="46783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667003"/>
            <a:ext cx="4011084" cy="36877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03323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0"/>
            <a:ext cx="10972800" cy="1143000"/>
          </a:xfrm>
        </p:spPr>
        <p:txBody>
          <a:bodyPr/>
          <a:lstStyle/>
          <a:p>
            <a:r>
              <a:rPr lang="en-US"/>
              <a:t>Click to edit Master title style</a:t>
            </a:r>
          </a:p>
        </p:txBody>
      </p:sp>
    </p:spTree>
    <p:extLst>
      <p:ext uri="{BB962C8B-B14F-4D97-AF65-F5344CB8AC3E}">
        <p14:creationId xmlns:p14="http://schemas.microsoft.com/office/powerpoint/2010/main" val="2879151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4129972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105185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pPr/>
              <a:t>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0C3C7C59-4540-DD43-A636-D0FD845C2414}"/>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8" name="Rectangle 7">
            <a:extLst>
              <a:ext uri="{FF2B5EF4-FFF2-40B4-BE49-F238E27FC236}">
                <a16:creationId xmlns:a16="http://schemas.microsoft.com/office/drawing/2014/main" id="{5E9F0984-DC25-A246-B98F-5A04340BDB16}"/>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9" name="Rectangle 8">
            <a:extLst>
              <a:ext uri="{FF2B5EF4-FFF2-40B4-BE49-F238E27FC236}">
                <a16:creationId xmlns:a16="http://schemas.microsoft.com/office/drawing/2014/main" id="{391A70F5-B2B8-2641-899A-036BC73C631C}"/>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0" name="Rectangle 9">
            <a:extLst>
              <a:ext uri="{FF2B5EF4-FFF2-40B4-BE49-F238E27FC236}">
                <a16:creationId xmlns:a16="http://schemas.microsoft.com/office/drawing/2014/main" id="{E9722394-3063-1D4B-BC87-B911155543C0}"/>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1" name="Rectangle 10">
            <a:extLst>
              <a:ext uri="{FF2B5EF4-FFF2-40B4-BE49-F238E27FC236}">
                <a16:creationId xmlns:a16="http://schemas.microsoft.com/office/drawing/2014/main" id="{8BA9D147-3857-D14F-AE21-B7A44F5F8A4E}"/>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06638F0D-14B4-0847-A03C-625738DA1A74}"/>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F0EB030-E44E-3647-B23D-4A0C66C47732}"/>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FD9B6629-F436-7B43-AEC3-5E1565371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94F7852F-1EA7-3C44-BA28-1745C11358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32960117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1616208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156525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404186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172109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3787135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1063184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408167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1469953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58107-9992-F647-9810-E2D7BD4A6ACA}" type="datetimeFigureOut">
              <a:rPr lang="en-US" smtClean="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dirty="0"/>
          </a:p>
        </p:txBody>
      </p:sp>
    </p:spTree>
    <p:extLst>
      <p:ext uri="{BB962C8B-B14F-4D97-AF65-F5344CB8AC3E}">
        <p14:creationId xmlns:p14="http://schemas.microsoft.com/office/powerpoint/2010/main" val="661847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BE60-E2A1-8D46-8C10-49017D9C8C8E}" type="slidenum">
              <a:rPr lang="en-US" smtClean="0"/>
              <a:t>‹#›</a:t>
            </a:fld>
            <a:endParaRPr lang="en-US"/>
          </a:p>
        </p:txBody>
      </p:sp>
    </p:spTree>
    <p:extLst>
      <p:ext uri="{BB962C8B-B14F-4D97-AF65-F5344CB8AC3E}">
        <p14:creationId xmlns:p14="http://schemas.microsoft.com/office/powerpoint/2010/main" val="55811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58EA7-9FB1-454A-A8E3-2247C9C0CE64}" type="datetime1">
              <a:rPr lang="en-US" smtClean="0"/>
              <a:t>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1E801C2F-7C63-0F4D-8371-D0A02D3C0E3F}"/>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5EAE83D-9DE6-A24F-A51A-452D91227B67}"/>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3D9DBA0-687A-A949-85B2-AA2D1437048D}"/>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EE5F7D04-613E-B148-A19A-8910657EAF23}"/>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a:extLst>
              <a:ext uri="{FF2B5EF4-FFF2-40B4-BE49-F238E27FC236}">
                <a16:creationId xmlns:a16="http://schemas.microsoft.com/office/drawing/2014/main" id="{2F3084B3-2C95-6C40-A982-E844459E22FB}"/>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CB8222A-E0C8-3D4A-9237-DB7B6A944306}"/>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0B1AB7E0-FE97-7F43-8CFF-565196FE074D}"/>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A4FFA0B5-9412-1F4A-84F0-D455EEAE8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87ED7674-7BDE-8841-8240-247C202049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416155294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2133603"/>
            <a:ext cx="115824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BE60-E2A1-8D46-8C10-49017D9C8C8E}" type="slidenum">
              <a:rPr lang="en-US" smtClean="0"/>
              <a:t>‹#›</a:t>
            </a:fld>
            <a:endParaRPr lang="en-US"/>
          </a:p>
        </p:txBody>
      </p:sp>
      <p:sp>
        <p:nvSpPr>
          <p:cNvPr id="8" name="Text Placeholder 7"/>
          <p:cNvSpPr>
            <a:spLocks noGrp="1"/>
          </p:cNvSpPr>
          <p:nvPr>
            <p:ph type="body" sz="quarter" idx="13"/>
          </p:nvPr>
        </p:nvSpPr>
        <p:spPr>
          <a:xfrm>
            <a:off x="304800" y="1524000"/>
            <a:ext cx="11582400" cy="685800"/>
          </a:xfrm>
        </p:spPr>
        <p:txBody>
          <a:bodyPr anchor="ctr">
            <a:normAutofit/>
          </a:bodyPr>
          <a:lstStyle>
            <a:lvl1pPr>
              <a:defRPr sz="1500" b="1" i="0" cap="all">
                <a:solidFill>
                  <a:srgbClr val="00B3F0"/>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740925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ection Header 3">
    <p:spTree>
      <p:nvGrpSpPr>
        <p:cNvPr id="1" name=""/>
        <p:cNvGrpSpPr/>
        <p:nvPr/>
      </p:nvGrpSpPr>
      <p:grpSpPr>
        <a:xfrm>
          <a:off x="0" y="0"/>
          <a:ext cx="0" cy="0"/>
          <a:chOff x="0" y="0"/>
          <a:chExt cx="0" cy="0"/>
        </a:xfrm>
      </p:grpSpPr>
      <p:pic>
        <p:nvPicPr>
          <p:cNvPr id="5" name="Picture 4" descr="CCF_PPT_FBG_4x3_A_RGB-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08000" y="838204"/>
            <a:ext cx="7315200" cy="1371599"/>
          </a:xfrm>
        </p:spPr>
        <p:txBody>
          <a:bodyPr>
            <a:normAutofit/>
          </a:bodyPr>
          <a:lstStyle>
            <a:lvl1pPr>
              <a:defRPr sz="2100" b="1" i="0">
                <a:solidFill>
                  <a:schemeClr val="bg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508000" y="2362200"/>
            <a:ext cx="8534400" cy="1219200"/>
          </a:xfrm>
        </p:spPr>
        <p:txBody>
          <a:bodyPr vert="horz" lIns="91440" tIns="45720" rIns="91440" bIns="45720" rtlCol="0">
            <a:normAutofit/>
          </a:bodyPr>
          <a:lstStyle>
            <a:lvl1pPr>
              <a:defRPr lang="en-US" sz="1200" cap="all" baseline="0" dirty="0">
                <a:solidFill>
                  <a:schemeClr val="bg1"/>
                </a:solidFill>
              </a:defRPr>
            </a:lvl1pPr>
          </a:lstStyle>
          <a:p>
            <a:pPr lvl="0"/>
            <a:r>
              <a:rPr lang="en-US"/>
              <a:t>Click to edit Master subtitle style</a:t>
            </a:r>
          </a:p>
        </p:txBody>
      </p:sp>
    </p:spTree>
    <p:extLst>
      <p:ext uri="{BB962C8B-B14F-4D97-AF65-F5344CB8AC3E}">
        <p14:creationId xmlns:p14="http://schemas.microsoft.com/office/powerpoint/2010/main" val="26712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758EA7-9FB1-454A-A8E3-2247C9C0CE64}" type="datetime1">
              <a:rPr lang="en-US" smtClean="0"/>
              <a:t>12/20/23</a:t>
            </a:fld>
            <a:endParaRPr lang="en-US" dirty="0"/>
          </a:p>
        </p:txBody>
      </p:sp>
      <p:sp>
        <p:nvSpPr>
          <p:cNvPr id="6" name="Footer Placeholder 5"/>
          <p:cNvSpPr>
            <a:spLocks noGrp="1"/>
          </p:cNvSpPr>
          <p:nvPr>
            <p:ph type="ftr" sz="quarter" idx="11"/>
          </p:nvPr>
        </p:nvSpPr>
        <p:spPr/>
        <p:txBody>
          <a:bodyPr/>
          <a:lstStyle/>
          <a:p>
            <a:r>
              <a:rPr lang="en-US" dirty="0"/>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dirty="0"/>
          </a:p>
        </p:txBody>
      </p:sp>
      <p:sp>
        <p:nvSpPr>
          <p:cNvPr id="8" name="Rectangle 7">
            <a:extLst>
              <a:ext uri="{FF2B5EF4-FFF2-40B4-BE49-F238E27FC236}">
                <a16:creationId xmlns:a16="http://schemas.microsoft.com/office/drawing/2014/main" id="{D6030377-66CA-D548-BB0C-EED71AFDB92F}"/>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FC14F8C-065B-3D48-998E-041A70175ECB}"/>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EA10F9CC-A74A-0941-AEDE-1532C5FC2B08}"/>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926F2A3B-DC9F-E749-A2E4-F4387BB60059}"/>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746561D7-030D-AE4F-8293-EC18A46B024C}"/>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CC0214D-4878-8E42-8F50-CBAA97BBE643}"/>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0A4B2DAA-58FC-D64F-9332-D8C39FD5E384}"/>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DBC95958-2333-C749-B93E-BADA8191E3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6" name="Picture 15">
            <a:extLst>
              <a:ext uri="{FF2B5EF4-FFF2-40B4-BE49-F238E27FC236}">
                <a16:creationId xmlns:a16="http://schemas.microsoft.com/office/drawing/2014/main" id="{002B229E-4F76-2A40-891A-69A8B744F9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47529533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758EA7-9FB1-454A-A8E3-2247C9C0CE64}" type="datetime1">
              <a:rPr lang="en-US" smtClean="0"/>
              <a:t>12/20/23</a:t>
            </a:fld>
            <a:endParaRPr lang="en-US" dirty="0"/>
          </a:p>
        </p:txBody>
      </p:sp>
      <p:sp>
        <p:nvSpPr>
          <p:cNvPr id="8" name="Footer Placeholder 7"/>
          <p:cNvSpPr>
            <a:spLocks noGrp="1"/>
          </p:cNvSpPr>
          <p:nvPr>
            <p:ph type="ftr" sz="quarter" idx="11"/>
          </p:nvPr>
        </p:nvSpPr>
        <p:spPr/>
        <p:txBody>
          <a:bodyPr/>
          <a:lstStyle/>
          <a:p>
            <a:r>
              <a:rPr lang="en-US" dirty="0"/>
              <a:t>tdi.dartmouth.edu</a:t>
            </a:r>
          </a:p>
        </p:txBody>
      </p:sp>
      <p:sp>
        <p:nvSpPr>
          <p:cNvPr id="9" name="Slide Number Placeholder 8"/>
          <p:cNvSpPr>
            <a:spLocks noGrp="1"/>
          </p:cNvSpPr>
          <p:nvPr>
            <p:ph type="sldNum" sz="quarter" idx="12"/>
          </p:nvPr>
        </p:nvSpPr>
        <p:spPr/>
        <p:txBody>
          <a:bodyPr/>
          <a:lstStyle/>
          <a:p>
            <a:fld id="{5F99EF57-41E5-C444-A4DB-51759876B068}" type="slidenum">
              <a:rPr lang="en-US" smtClean="0"/>
              <a:pPr/>
              <a:t>‹#›</a:t>
            </a:fld>
            <a:endParaRPr lang="en-US" dirty="0"/>
          </a:p>
        </p:txBody>
      </p:sp>
      <p:sp>
        <p:nvSpPr>
          <p:cNvPr id="10" name="Rectangle 9">
            <a:extLst>
              <a:ext uri="{FF2B5EF4-FFF2-40B4-BE49-F238E27FC236}">
                <a16:creationId xmlns:a16="http://schemas.microsoft.com/office/drawing/2014/main" id="{41279963-9295-4B48-88F0-F3468F8CF2BB}"/>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9DBB2557-BD1F-274E-8823-08C7662FF7AC}"/>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02234926-4461-DC4E-9019-A5564BCB8A2E}"/>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A4999D46-8291-6C4A-93CA-71685E04B0E5}"/>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1113A27C-BF92-F743-8C04-65497E8BE6C7}"/>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74A0D3CC-0A0C-A649-B035-26B8B06E866C}"/>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Box 15">
            <a:extLst>
              <a:ext uri="{FF2B5EF4-FFF2-40B4-BE49-F238E27FC236}">
                <a16:creationId xmlns:a16="http://schemas.microsoft.com/office/drawing/2014/main" id="{E4984E4B-22DF-314C-A349-F472A813FF30}"/>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7" name="Content Placeholder 3">
            <a:extLst>
              <a:ext uri="{FF2B5EF4-FFF2-40B4-BE49-F238E27FC236}">
                <a16:creationId xmlns:a16="http://schemas.microsoft.com/office/drawing/2014/main" id="{D4B98192-0B38-494A-B0F8-FCB24CF8FA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8" name="Picture 17">
            <a:extLst>
              <a:ext uri="{FF2B5EF4-FFF2-40B4-BE49-F238E27FC236}">
                <a16:creationId xmlns:a16="http://schemas.microsoft.com/office/drawing/2014/main" id="{E680BCC6-5A67-494B-82E4-1596383840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6793706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758EA7-9FB1-454A-A8E3-2247C9C0CE64}" type="datetime1">
              <a:rPr lang="en-US" smtClean="0"/>
              <a:t>12/20/23</a:t>
            </a:fld>
            <a:endParaRPr lang="en-US" dirty="0"/>
          </a:p>
        </p:txBody>
      </p:sp>
      <p:sp>
        <p:nvSpPr>
          <p:cNvPr id="4" name="Footer Placeholder 3"/>
          <p:cNvSpPr>
            <a:spLocks noGrp="1"/>
          </p:cNvSpPr>
          <p:nvPr>
            <p:ph type="ftr" sz="quarter" idx="11"/>
          </p:nvPr>
        </p:nvSpPr>
        <p:spPr/>
        <p:txBody>
          <a:bodyPr/>
          <a:lstStyle/>
          <a:p>
            <a:r>
              <a:rPr lang="en-US" dirty="0"/>
              <a:t>tdi.dartmouth.edu</a:t>
            </a:r>
          </a:p>
        </p:txBody>
      </p:sp>
      <p:sp>
        <p:nvSpPr>
          <p:cNvPr id="5" name="Slide Number Placeholder 4"/>
          <p:cNvSpPr>
            <a:spLocks noGrp="1"/>
          </p:cNvSpPr>
          <p:nvPr>
            <p:ph type="sldNum" sz="quarter" idx="12"/>
          </p:nvPr>
        </p:nvSpPr>
        <p:spPr/>
        <p:txBody>
          <a:bodyPr/>
          <a:lstStyle/>
          <a:p>
            <a:fld id="{5F99EF57-41E5-C444-A4DB-51759876B068}" type="slidenum">
              <a:rPr lang="en-US" smtClean="0"/>
              <a:pPr/>
              <a:t>‹#›</a:t>
            </a:fld>
            <a:endParaRPr lang="en-US" dirty="0"/>
          </a:p>
        </p:txBody>
      </p:sp>
      <p:sp>
        <p:nvSpPr>
          <p:cNvPr id="6" name="Rectangle 5">
            <a:extLst>
              <a:ext uri="{FF2B5EF4-FFF2-40B4-BE49-F238E27FC236}">
                <a16:creationId xmlns:a16="http://schemas.microsoft.com/office/drawing/2014/main" id="{7195008F-5A15-694A-9454-D659C8C6DAEF}"/>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F69D8C0F-F4B9-5846-B0AA-3B625B683E0B}"/>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99C767C6-BFCF-BD4C-8EC3-B065C00BC7AF}"/>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C9CEFDE2-2DBF-1746-811C-7D53FFD73FD8}"/>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5EA6741E-5DBC-A945-A5EC-97EF7804C172}"/>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A212996E-CDCB-654D-BBD2-4F02834FF265}"/>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54A232B4-58D3-314B-9E0C-CF28752C17E6}"/>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3" name="Content Placeholder 3">
            <a:extLst>
              <a:ext uri="{FF2B5EF4-FFF2-40B4-BE49-F238E27FC236}">
                <a16:creationId xmlns:a16="http://schemas.microsoft.com/office/drawing/2014/main" id="{83B264B7-BB9A-A84B-BE44-5A3684BEE0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4" name="Picture 13">
            <a:extLst>
              <a:ext uri="{FF2B5EF4-FFF2-40B4-BE49-F238E27FC236}">
                <a16:creationId xmlns:a16="http://schemas.microsoft.com/office/drawing/2014/main" id="{96D2A4FC-1660-A941-BE7F-484D3F97CA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18604916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D393F-4C0C-8F45-9672-FE160CFCDFA3}" type="datetimeFigureOut">
              <a:rPr lang="en-US" smtClean="0"/>
              <a:t>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FCBB24-2BE7-464C-81C3-7FC35BCA38DF}" type="slidenum">
              <a:rPr lang="en-US" smtClean="0"/>
              <a:t>‹#›</a:t>
            </a:fld>
            <a:endParaRPr lang="en-US" dirty="0"/>
          </a:p>
        </p:txBody>
      </p:sp>
    </p:spTree>
    <p:extLst>
      <p:ext uri="{BB962C8B-B14F-4D97-AF65-F5344CB8AC3E}">
        <p14:creationId xmlns:p14="http://schemas.microsoft.com/office/powerpoint/2010/main" val="295486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AF1E66-C84E-D243-8B78-7EFB0B589FF7}" type="datetime1">
              <a:rPr lang="en-US" smtClean="0"/>
              <a:pPr/>
              <a:t>12/20/23</a:t>
            </a:fld>
            <a:endParaRPr lang="en-US" dirty="0"/>
          </a:p>
        </p:txBody>
      </p:sp>
      <p:sp>
        <p:nvSpPr>
          <p:cNvPr id="6" name="Footer Placeholder 5"/>
          <p:cNvSpPr>
            <a:spLocks noGrp="1"/>
          </p:cNvSpPr>
          <p:nvPr>
            <p:ph type="ftr" sz="quarter" idx="11"/>
          </p:nvPr>
        </p:nvSpPr>
        <p:spPr/>
        <p:txBody>
          <a:bodyPr/>
          <a:lstStyle/>
          <a:p>
            <a:r>
              <a:rPr lang="en-US" dirty="0"/>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dirty="0"/>
          </a:p>
        </p:txBody>
      </p:sp>
    </p:spTree>
    <p:extLst>
      <p:ext uri="{BB962C8B-B14F-4D97-AF65-F5344CB8AC3E}">
        <p14:creationId xmlns:p14="http://schemas.microsoft.com/office/powerpoint/2010/main" val="23203543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758EA7-9FB1-454A-A8E3-2247C9C0CE64}" type="datetime1">
              <a:rPr lang="en-US" smtClean="0"/>
              <a:t>12/20/23</a:t>
            </a:fld>
            <a:endParaRPr lang="en-US" dirty="0"/>
          </a:p>
        </p:txBody>
      </p:sp>
      <p:sp>
        <p:nvSpPr>
          <p:cNvPr id="6" name="Footer Placeholder 5"/>
          <p:cNvSpPr>
            <a:spLocks noGrp="1"/>
          </p:cNvSpPr>
          <p:nvPr>
            <p:ph type="ftr" sz="quarter" idx="11"/>
          </p:nvPr>
        </p:nvSpPr>
        <p:spPr/>
        <p:txBody>
          <a:bodyPr/>
          <a:lstStyle/>
          <a:p>
            <a:r>
              <a:rPr lang="en-US" dirty="0"/>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dirty="0"/>
          </a:p>
        </p:txBody>
      </p:sp>
      <p:sp>
        <p:nvSpPr>
          <p:cNvPr id="8" name="Rectangle 7">
            <a:extLst>
              <a:ext uri="{FF2B5EF4-FFF2-40B4-BE49-F238E27FC236}">
                <a16:creationId xmlns:a16="http://schemas.microsoft.com/office/drawing/2014/main" id="{73DCDF65-E398-1444-989A-8EC37629AC4D}"/>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636026DE-6F89-F640-8C23-5015964845F5}"/>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FFD1C2E8-DEAE-1648-B5C7-9069D0EFAA8D}"/>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48363BC4-848E-084D-8DDF-FCF4D897E78B}"/>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8CF3DD3C-FE94-CE43-A3F8-5185B78A6C33}"/>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3D44C79F-DF7F-934B-8679-E1415A92D9A0}"/>
              </a:ext>
            </a:extLst>
          </p:cNvPr>
          <p:cNvSpPr/>
          <p:nvPr userDrawn="1"/>
        </p:nvSpPr>
        <p:spPr>
          <a:xfrm>
            <a:off x="0" y="-3782"/>
            <a:ext cx="12192000" cy="766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8C7B43CF-9149-C84E-B88D-A78680643D3D}"/>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03394A48-5DE5-C141-B047-24CB9B0487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6" name="Picture 15">
            <a:extLst>
              <a:ext uri="{FF2B5EF4-FFF2-40B4-BE49-F238E27FC236}">
                <a16:creationId xmlns:a16="http://schemas.microsoft.com/office/drawing/2014/main" id="{969653AD-8703-9A4C-8EDD-8594F6C31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4832704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F1E66-C84E-D243-8B78-7EFB0B589FF7}" type="datetime1">
              <a:rPr lang="en-US" smtClean="0"/>
              <a:pPr/>
              <a:t>12/20/23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tdi.dartmouth.edu</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9EF57-41E5-C444-A4DB-51759876B068}" type="slidenum">
              <a:rPr lang="en-US" smtClean="0"/>
              <a:pPr/>
              <a:t>‹#›</a:t>
            </a:fld>
            <a:endParaRPr lang="en-US" dirty="0"/>
          </a:p>
        </p:txBody>
      </p:sp>
    </p:spTree>
    <p:extLst>
      <p:ext uri="{BB962C8B-B14F-4D97-AF65-F5344CB8AC3E}">
        <p14:creationId xmlns:p14="http://schemas.microsoft.com/office/powerpoint/2010/main" val="36700240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1"/>
            <a:ext cx="12192000" cy="6858001"/>
            <a:chOff x="0" y="-1"/>
            <a:chExt cx="9144000" cy="6858001"/>
          </a:xfrm>
        </p:grpSpPr>
        <p:sp>
          <p:nvSpPr>
            <p:cNvPr id="7" name="Rectangle 6"/>
            <p:cNvSpPr/>
            <p:nvPr userDrawn="1"/>
          </p:nvSpPr>
          <p:spPr>
            <a:xfrm rot="10800000">
              <a:off x="0" y="1981200"/>
              <a:ext cx="9144000" cy="4876800"/>
            </a:xfrm>
            <a:prstGeom prst="rect">
              <a:avLst/>
            </a:prstGeom>
            <a:gradFill flip="none" rotWithShape="1">
              <a:gsLst>
                <a:gs pos="0">
                  <a:schemeClr val="bg1">
                    <a:alpha val="65000"/>
                  </a:schemeClr>
                </a:gs>
                <a:gs pos="50000">
                  <a:schemeClr val="accent1">
                    <a:lumMod val="40000"/>
                    <a:lumOff val="60000"/>
                    <a:shade val="67500"/>
                    <a:satMod val="115000"/>
                  </a:schemeClr>
                </a:gs>
                <a:gs pos="100000">
                  <a:schemeClr val="accent1">
                    <a:lumMod val="40000"/>
                    <a:lumOff val="6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0" y="6629400"/>
              <a:ext cx="9144000"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7"/>
            <p:cNvPicPr>
              <a:picLocks noChangeAspect="1" noChangeArrowheads="1"/>
            </p:cNvPicPr>
            <p:nvPr userDrawn="1"/>
          </p:nvPicPr>
          <p:blipFill>
            <a:blip r:embed="rId7" cstate="print"/>
            <a:srcRect/>
            <a:stretch>
              <a:fillRect/>
            </a:stretch>
          </p:blipFill>
          <p:spPr bwMode="auto">
            <a:xfrm>
              <a:off x="0" y="-1"/>
              <a:ext cx="9144000" cy="1598177"/>
            </a:xfrm>
            <a:prstGeom prst="rect">
              <a:avLst/>
            </a:prstGeom>
            <a:noFill/>
            <a:ln w="9525">
              <a:noFill/>
              <a:miter lim="800000"/>
              <a:headEnd/>
              <a:tailEnd/>
            </a:ln>
            <a:effectLst/>
          </p:spPr>
        </p:pic>
      </p:grpSp>
      <p:sp>
        <p:nvSpPr>
          <p:cNvPr id="2" name="Title Placeholder 1"/>
          <p:cNvSpPr>
            <a:spLocks noGrp="1"/>
          </p:cNvSpPr>
          <p:nvPr>
            <p:ph type="title"/>
          </p:nvPr>
        </p:nvSpPr>
        <p:spPr>
          <a:xfrm>
            <a:off x="609600" y="14478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895603"/>
            <a:ext cx="10972800" cy="3230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43514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58107-9992-F647-9810-E2D7BD4A6ACA}" type="datetimeFigureOut">
              <a:rPr lang="en-US" smtClean="0"/>
              <a:t>12/20/23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FA558-B2EA-7940-A283-55301741F3A3}" type="slidenum">
              <a:rPr lang="en-US" smtClean="0"/>
              <a:t>‹#›</a:t>
            </a:fld>
            <a:endParaRPr lang="en-US" dirty="0"/>
          </a:p>
        </p:txBody>
      </p:sp>
    </p:spTree>
    <p:extLst>
      <p:ext uri="{BB962C8B-B14F-4D97-AF65-F5344CB8AC3E}">
        <p14:creationId xmlns:p14="http://schemas.microsoft.com/office/powerpoint/2010/main" val="132866836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7200"/>
            <a:ext cx="11582400" cy="10668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04800" y="1600203"/>
            <a:ext cx="11582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446132"/>
            <a:ext cx="7416800" cy="365125"/>
          </a:xfrm>
          <a:prstGeom prst="rect">
            <a:avLst/>
          </a:prstGeom>
        </p:spPr>
        <p:txBody>
          <a:bodyPr vert="horz" lIns="91440" tIns="45720" rIns="91440" bIns="45720" rtlCol="0" anchor="ctr"/>
          <a:lstStyle>
            <a:lvl1pPr algn="l">
              <a:defRPr sz="900">
                <a:solidFill>
                  <a:schemeClr val="accent1"/>
                </a:solidFill>
              </a:defRPr>
            </a:lvl1pPr>
          </a:lstStyle>
          <a:p>
            <a:endParaRPr lang="en-US"/>
          </a:p>
        </p:txBody>
      </p:sp>
      <p:sp>
        <p:nvSpPr>
          <p:cNvPr id="6" name="Slide Number Placeholder 5"/>
          <p:cNvSpPr>
            <a:spLocks noGrp="1"/>
          </p:cNvSpPr>
          <p:nvPr>
            <p:ph type="sldNum" sz="quarter" idx="4"/>
          </p:nvPr>
        </p:nvSpPr>
        <p:spPr>
          <a:xfrm>
            <a:off x="0" y="6446132"/>
            <a:ext cx="609600" cy="365125"/>
          </a:xfrm>
          <a:prstGeom prst="rect">
            <a:avLst/>
          </a:prstGeom>
        </p:spPr>
        <p:txBody>
          <a:bodyPr vert="horz" lIns="91440" tIns="45720" rIns="91440" bIns="45720" rtlCol="0" anchor="ctr"/>
          <a:lstStyle>
            <a:lvl1pPr algn="r">
              <a:defRPr sz="900">
                <a:solidFill>
                  <a:schemeClr val="accent1"/>
                </a:solidFill>
              </a:defRPr>
            </a:lvl1pPr>
          </a:lstStyle>
          <a:p>
            <a:fld id="{49CDBE60-E2A1-8D46-8C10-49017D9C8C8E}" type="slidenum">
              <a:rPr lang="en-US" smtClean="0"/>
              <a:pPr/>
              <a:t>‹#›</a:t>
            </a:fld>
            <a:endParaRPr lang="en-US"/>
          </a:p>
        </p:txBody>
      </p:sp>
      <p:pic>
        <p:nvPicPr>
          <p:cNvPr id="9" name="Picture 8" descr="CCF_PPT_FBG_4x3_B_RGB_Bar_Only.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3200" y="144609"/>
            <a:ext cx="11785600" cy="307848"/>
          </a:xfrm>
          <a:prstGeom prst="rect">
            <a:avLst/>
          </a:prstGeom>
        </p:spPr>
      </p:pic>
      <p:pic>
        <p:nvPicPr>
          <p:cNvPr id="10" name="Picture 9" descr="CCF_Logo_H_Pos_RGB.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42295" y="6195579"/>
            <a:ext cx="2381501" cy="597924"/>
          </a:xfrm>
          <a:prstGeom prst="rect">
            <a:avLst/>
          </a:prstGeom>
        </p:spPr>
      </p:pic>
    </p:spTree>
    <p:extLst>
      <p:ext uri="{BB962C8B-B14F-4D97-AF65-F5344CB8AC3E}">
        <p14:creationId xmlns:p14="http://schemas.microsoft.com/office/powerpoint/2010/main" val="10046109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hdr="0"/>
  <p:txStyles>
    <p:titleStyle>
      <a:lvl1pPr algn="l" defTabSz="342900" rtl="0" eaLnBrk="1" latinLnBrk="0" hangingPunct="1">
        <a:lnSpc>
          <a:spcPct val="90000"/>
        </a:lnSpc>
        <a:spcBef>
          <a:spcPct val="0"/>
        </a:spcBef>
        <a:buNone/>
        <a:defRPr sz="1800" b="1" i="0" kern="1200">
          <a:solidFill>
            <a:schemeClr val="accent1"/>
          </a:solidFill>
          <a:latin typeface="Arial"/>
          <a:ea typeface="+mj-ea"/>
          <a:cs typeface="Arial"/>
        </a:defRPr>
      </a:lvl1pPr>
    </p:titleStyle>
    <p:bodyStyle>
      <a:lvl1pPr marL="0" indent="0" algn="l" defTabSz="342900" rtl="0" eaLnBrk="1" latinLnBrk="0" hangingPunct="1">
        <a:lnSpc>
          <a:spcPct val="90000"/>
        </a:lnSpc>
        <a:spcBef>
          <a:spcPct val="20000"/>
        </a:spcBef>
        <a:buFont typeface="Arial"/>
        <a:buNone/>
        <a:defRPr sz="1350" kern="1200">
          <a:solidFill>
            <a:schemeClr val="tx1"/>
          </a:solidFill>
          <a:latin typeface="+mn-lt"/>
          <a:ea typeface="+mn-ea"/>
          <a:cs typeface="+mn-cs"/>
        </a:defRPr>
      </a:lvl1pPr>
      <a:lvl2pPr marL="169069" indent="-169069"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2pPr>
      <a:lvl3pPr marL="345281" indent="-176213"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3pPr>
      <a:lvl4pPr marL="514350" indent="-169069"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4pPr>
      <a:lvl5pPr marL="683419" indent="-169069"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youtube.com/watch?v=lZAx-69Vn_Y"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www.ihi.org/education/IHIOpenSchool/resources/Pages/AudioandVideo/Whiteboard3.aspx" TargetMode="External"/><Relationship Id="rId5" Type="http://schemas.openxmlformats.org/officeDocument/2006/relationships/hyperlink" Target="https://pubmed.ncbi.nlm.nih.gov/19660627/" TargetMode="Externa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vimeo.com/50625510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pxhere.com/en/photo/10863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89534F0B-4B0B-1143-E012-7E03073926C2}"/>
              </a:ext>
            </a:extLst>
          </p:cNvPr>
          <p:cNvPicPr>
            <a:picLocks noChangeAspect="1"/>
          </p:cNvPicPr>
          <p:nvPr/>
        </p:nvPicPr>
        <p:blipFill>
          <a:blip r:embed="rId3"/>
          <a:stretch>
            <a:fillRect/>
          </a:stretch>
        </p:blipFill>
        <p:spPr>
          <a:xfrm>
            <a:off x="-2689" y="5904704"/>
            <a:ext cx="4528656" cy="953401"/>
          </a:xfrm>
          <a:prstGeom prst="rect">
            <a:avLst/>
          </a:prstGeom>
        </p:spPr>
      </p:pic>
      <p:sp>
        <p:nvSpPr>
          <p:cNvPr id="8" name="TextBox 7">
            <a:extLst>
              <a:ext uri="{FF2B5EF4-FFF2-40B4-BE49-F238E27FC236}">
                <a16:creationId xmlns:a16="http://schemas.microsoft.com/office/drawing/2014/main" id="{7DCCE023-CFD7-0322-2595-5890D61E3D98}"/>
              </a:ext>
            </a:extLst>
          </p:cNvPr>
          <p:cNvSpPr txBox="1"/>
          <p:nvPr/>
        </p:nvSpPr>
        <p:spPr>
          <a:xfrm>
            <a:off x="4826000" y="6600944"/>
            <a:ext cx="241348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Arial"/>
                <a:sym typeface="Arial"/>
              </a:rPr>
              <a:t>Last modified 12/5/2023</a:t>
            </a:r>
          </a:p>
        </p:txBody>
      </p:sp>
      <p:pic>
        <p:nvPicPr>
          <p:cNvPr id="9" name="Picture 8" descr="Timeline&#10;&#10;Description automatically generated with low confidence">
            <a:extLst>
              <a:ext uri="{FF2B5EF4-FFF2-40B4-BE49-F238E27FC236}">
                <a16:creationId xmlns:a16="http://schemas.microsoft.com/office/drawing/2014/main" id="{A094866C-62A9-5B66-8316-9F7185119DA0}"/>
              </a:ext>
            </a:extLst>
          </p:cNvPr>
          <p:cNvPicPr>
            <a:picLocks noChangeAspect="1"/>
          </p:cNvPicPr>
          <p:nvPr/>
        </p:nvPicPr>
        <p:blipFill rotWithShape="1">
          <a:blip r:embed="rId4"/>
          <a:srcRect l="5299" t="19107" r="5031" b="23227"/>
          <a:stretch/>
        </p:blipFill>
        <p:spPr>
          <a:xfrm>
            <a:off x="7739270" y="5486464"/>
            <a:ext cx="4452730" cy="1391479"/>
          </a:xfrm>
          <a:prstGeom prst="rect">
            <a:avLst/>
          </a:prstGeom>
        </p:spPr>
      </p:pic>
      <p:sp>
        <p:nvSpPr>
          <p:cNvPr id="10" name="Google Shape;401;p65">
            <a:extLst>
              <a:ext uri="{FF2B5EF4-FFF2-40B4-BE49-F238E27FC236}">
                <a16:creationId xmlns:a16="http://schemas.microsoft.com/office/drawing/2014/main" id="{73BC5F00-509F-EA20-ADA7-A814BCB5B69A}"/>
              </a:ext>
            </a:extLst>
          </p:cNvPr>
          <p:cNvSpPr/>
          <p:nvPr/>
        </p:nvSpPr>
        <p:spPr>
          <a:xfrm>
            <a:off x="471331" y="2838262"/>
            <a:ext cx="1551243" cy="1707125"/>
          </a:xfrm>
          <a:prstGeom prst="roundRect">
            <a:avLst>
              <a:gd name="adj" fmla="val 16667"/>
            </a:avLst>
          </a:prstGeom>
          <a:blipFill rotWithShape="1">
            <a:blip r:embed="rId5">
              <a:alphaModFix/>
            </a:blip>
            <a:stretch>
              <a:fillRect t="-5995" r="-7431" b="-5991"/>
            </a:stretch>
          </a:blipFill>
          <a:ln>
            <a:noFill/>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403;p65">
            <a:extLst>
              <a:ext uri="{FF2B5EF4-FFF2-40B4-BE49-F238E27FC236}">
                <a16:creationId xmlns:a16="http://schemas.microsoft.com/office/drawing/2014/main" id="{D5F8FDA6-7602-DA6A-01F2-20CD88D0803A}"/>
              </a:ext>
            </a:extLst>
          </p:cNvPr>
          <p:cNvSpPr txBox="1"/>
          <p:nvPr/>
        </p:nvSpPr>
        <p:spPr>
          <a:xfrm>
            <a:off x="471331" y="4625510"/>
            <a:ext cx="2833342" cy="830906"/>
          </a:xfrm>
          <a:prstGeom prst="rect">
            <a:avLst/>
          </a:prstGeom>
          <a:noFill/>
          <a:ln>
            <a:noFill/>
          </a:ln>
        </p:spPr>
        <p:txBody>
          <a:bodyPr spcFirstLastPara="1" wrap="square" lIns="91375" tIns="45675" rIns="91375" bIns="456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Alice Kennedy, MPH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Research Project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The Dartmouth Institute</a:t>
            </a:r>
            <a:endParaRPr kumimoji="0"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2" name="Google Shape;196;p1">
            <a:extLst>
              <a:ext uri="{FF2B5EF4-FFF2-40B4-BE49-F238E27FC236}">
                <a16:creationId xmlns:a16="http://schemas.microsoft.com/office/drawing/2014/main" id="{532FC2F3-C211-6ED8-9A58-4C7C2EEEF703}"/>
              </a:ext>
            </a:extLst>
          </p:cNvPr>
          <p:cNvSpPr txBox="1"/>
          <p:nvPr/>
        </p:nvSpPr>
        <p:spPr>
          <a:xfrm>
            <a:off x="264054" y="171211"/>
            <a:ext cx="7633037" cy="2318621"/>
          </a:xfrm>
          <a:prstGeom prst="rect">
            <a:avLst/>
          </a:prstGeom>
          <a:noFill/>
          <a:ln>
            <a:noFill/>
          </a:ln>
        </p:spPr>
        <p:txBody>
          <a:bodyPr spcFirstLastPara="1" vert="horz" wrap="square" lIns="91425" tIns="45700" rIns="91425" bIns="45700" rtlCol="0" anchor="b" anchorCtr="0">
            <a:noAutofit/>
          </a:bodyPr>
          <a:lstStyle>
            <a:defPPr>
              <a:defRPr lang="en-US"/>
            </a:defPPr>
            <a:lvl1pPr>
              <a:lnSpc>
                <a:spcPct val="90000"/>
              </a:lnSpc>
              <a:spcBef>
                <a:spcPts val="0"/>
              </a:spcBef>
              <a:buClr>
                <a:schemeClr val="accent1"/>
              </a:buClr>
              <a:buSzPts val="3200"/>
              <a:buFont typeface="Arial"/>
              <a:buNone/>
              <a:defRPr sz="4000" b="1" i="0">
                <a:latin typeface="National 2" panose="020B0504030502020203" pitchFamily="34" charset="77"/>
                <a:ea typeface="+mj-ea"/>
                <a:cs typeface="+mj-cs"/>
              </a:defRPr>
            </a:lvl1pPr>
          </a:lstStyle>
          <a:p>
            <a:pPr defTabSz="457200">
              <a:buClr>
                <a:srgbClr val="1D9A78"/>
              </a:buClr>
              <a:defRPr/>
            </a:pPr>
            <a:r>
              <a:rPr lang="en-US" sz="4800" b="0" dirty="0">
                <a:solidFill>
                  <a:prstClr val="black"/>
                </a:solidFill>
                <a:latin typeface="Calibri" panose="020F0502020204030204"/>
              </a:rPr>
              <a:t>The Model For Improvement:</a:t>
            </a:r>
          </a:p>
          <a:p>
            <a:pPr defTabSz="457200">
              <a:buClr>
                <a:srgbClr val="1D9A78"/>
              </a:buClr>
              <a:defRPr/>
            </a:pPr>
            <a:endParaRPr lang="en-US" sz="3200" b="0" dirty="0">
              <a:solidFill>
                <a:prstClr val="black"/>
              </a:solidFill>
              <a:latin typeface="Calibri" panose="020F0502020204030204"/>
            </a:endParaRPr>
          </a:p>
          <a:p>
            <a:pPr defTabSz="457200">
              <a:buClr>
                <a:srgbClr val="1D9A78"/>
              </a:buClr>
              <a:defRPr/>
            </a:pPr>
            <a:r>
              <a:rPr lang="en-US" sz="3200" b="0" dirty="0">
                <a:solidFill>
                  <a:prstClr val="black"/>
                </a:solidFill>
                <a:latin typeface="Calibri" panose="020F0502020204030204"/>
              </a:rPr>
              <a:t>Three Simple Questions to Guide Your </a:t>
            </a:r>
          </a:p>
          <a:p>
            <a:pPr defTabSz="457200">
              <a:buClr>
                <a:srgbClr val="1D9A78"/>
              </a:buClr>
              <a:defRPr/>
            </a:pPr>
            <a:r>
              <a:rPr lang="en-US" sz="3200" b="0" dirty="0">
                <a:solidFill>
                  <a:prstClr val="black"/>
                </a:solidFill>
                <a:latin typeface="Calibri" panose="020F0502020204030204"/>
              </a:rPr>
              <a:t>Improvement Journey </a:t>
            </a:r>
          </a:p>
        </p:txBody>
      </p:sp>
    </p:spTree>
    <p:extLst>
      <p:ext uri="{BB962C8B-B14F-4D97-AF65-F5344CB8AC3E}">
        <p14:creationId xmlns:p14="http://schemas.microsoft.com/office/powerpoint/2010/main" val="427798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7"/>
        <p:cNvGrpSpPr/>
        <p:nvPr/>
      </p:nvGrpSpPr>
      <p:grpSpPr>
        <a:xfrm>
          <a:off x="0" y="0"/>
          <a:ext cx="0" cy="0"/>
          <a:chOff x="0" y="0"/>
          <a:chExt cx="0" cy="0"/>
        </a:xfrm>
      </p:grpSpPr>
      <p:sp useBgFill="1">
        <p:nvSpPr>
          <p:cNvPr id="743" name="Rectangle 16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1" name="Picture 740">
            <a:extLst>
              <a:ext uri="{FF2B5EF4-FFF2-40B4-BE49-F238E27FC236}">
                <a16:creationId xmlns:a16="http://schemas.microsoft.com/office/drawing/2014/main" id="{73E23787-50B7-442C-89C6-3DA5BB57A38C}"/>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72" name="Rectangle 17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8" name="Google Shape;738;p53"/>
          <p:cNvSpPr txBox="1">
            <a:spLocks noGrp="1"/>
          </p:cNvSpPr>
          <p:nvPr>
            <p:ph type="title"/>
          </p:nvPr>
        </p:nvSpPr>
        <p:spPr>
          <a:xfrm>
            <a:off x="477981" y="1122363"/>
            <a:ext cx="4023360" cy="3204134"/>
          </a:xfrm>
          <a:prstGeom prst="rect">
            <a:avLst/>
          </a:prstGeom>
        </p:spPr>
        <p:txBody>
          <a:bodyPr spcFirstLastPara="1" vert="horz" lIns="91440" tIns="45720" rIns="91440" bIns="45720" rtlCol="0" anchor="b" anchorCtr="0">
            <a:normAutofit/>
          </a:bodyPr>
          <a:lstStyle/>
          <a:p>
            <a:pPr>
              <a:buClr>
                <a:schemeClr val="accent1"/>
              </a:buClr>
              <a:buSzPts val="2880"/>
            </a:pPr>
            <a:br>
              <a:rPr lang="en-US" dirty="0"/>
            </a:br>
            <a:r>
              <a:rPr lang="en-US" dirty="0"/>
              <a:t>Question 1: What Are We Trying To Accomplish?</a:t>
            </a:r>
          </a:p>
        </p:txBody>
      </p:sp>
      <p:sp>
        <p:nvSpPr>
          <p:cNvPr id="174" name="Rectangle 1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6" name="Rectangle 1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Google Shape;739;p53">
            <a:extLst>
              <a:ext uri="{FF2B5EF4-FFF2-40B4-BE49-F238E27FC236}">
                <a16:creationId xmlns:a16="http://schemas.microsoft.com/office/drawing/2014/main" id="{A5963652-EF0B-1B41-89A1-6261A828DB99}"/>
              </a:ext>
            </a:extLst>
          </p:cNvPr>
          <p:cNvSpPr/>
          <p:nvPr/>
        </p:nvSpPr>
        <p:spPr>
          <a:xfrm>
            <a:off x="8243157" y="4819324"/>
            <a:ext cx="1693324" cy="1705563"/>
          </a:xfrm>
          <a:prstGeom prst="ellipse">
            <a:avLst/>
          </a:prstGeom>
          <a:blipFill rotWithShape="1">
            <a:blip r:embed="rId4">
              <a:alphaModFix/>
            </a:blip>
            <a:stretch>
              <a:fillRect t="-20998" b="-20998"/>
            </a:stretch>
          </a:blipFill>
          <a:ln>
            <a:noFill/>
          </a:ln>
          <a:effectLst>
            <a:outerShdw blurRad="40000" dist="23000" dir="5400000" rotWithShape="0">
              <a:srgbClr val="000000">
                <a:alpha val="34901"/>
              </a:srgbClr>
            </a:outerShdw>
          </a:effectLst>
        </p:spPr>
        <p:txBody>
          <a:bodyPr spcFirstLastPara="1" wrap="square" lIns="68569" tIns="68569" rIns="68569" bIns="68569" anchor="ctr" anchorCtr="0">
            <a:noAutofit/>
          </a:bodyPr>
          <a:lstStyle/>
          <a:p>
            <a:pPr defTabSz="457200">
              <a:defRPr/>
            </a:pPr>
            <a:endParaRPr sz="1350" dirty="0">
              <a:solidFill>
                <a:prstClr val="white"/>
              </a:solidFill>
              <a:latin typeface="Calibri" panose="020F0502020204030204"/>
            </a:endParaRPr>
          </a:p>
        </p:txBody>
      </p:sp>
    </p:spTree>
    <p:extLst>
      <p:ext uri="{BB962C8B-B14F-4D97-AF65-F5344CB8AC3E}">
        <p14:creationId xmlns:p14="http://schemas.microsoft.com/office/powerpoint/2010/main" val="86663501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F1000-67B0-994E-B82F-C1EC961B4229}"/>
              </a:ext>
            </a:extLst>
          </p:cNvPr>
          <p:cNvSpPr>
            <a:spLocks noGrp="1"/>
          </p:cNvSpPr>
          <p:nvPr>
            <p:ph type="title"/>
          </p:nvPr>
        </p:nvSpPr>
        <p:spPr>
          <a:xfrm>
            <a:off x="609600" y="1548465"/>
            <a:ext cx="6400800" cy="857250"/>
          </a:xfrm>
        </p:spPr>
        <p:txBody>
          <a:bodyPr>
            <a:normAutofit/>
          </a:bodyPr>
          <a:lstStyle/>
          <a:p>
            <a:pPr algn="l"/>
            <a:r>
              <a:rPr lang="en-US" sz="4400" dirty="0">
                <a:latin typeface="Calibri Light" panose="020F0302020204030204" pitchFamily="34" charset="0"/>
                <a:cs typeface="Calibri Light" panose="020F0302020204030204" pitchFamily="34" charset="0"/>
              </a:rPr>
              <a:t>Our SMART Aim</a:t>
            </a:r>
          </a:p>
        </p:txBody>
      </p:sp>
      <p:sp>
        <p:nvSpPr>
          <p:cNvPr id="6" name="Content Placeholder 5">
            <a:extLst>
              <a:ext uri="{FF2B5EF4-FFF2-40B4-BE49-F238E27FC236}">
                <a16:creationId xmlns:a16="http://schemas.microsoft.com/office/drawing/2014/main" id="{D169E5B6-8D4E-D746-BD18-2448004E7F78}"/>
              </a:ext>
            </a:extLst>
          </p:cNvPr>
          <p:cNvSpPr>
            <a:spLocks noGrp="1"/>
          </p:cNvSpPr>
          <p:nvPr>
            <p:ph idx="1"/>
          </p:nvPr>
        </p:nvSpPr>
        <p:spPr/>
        <p:txBody>
          <a:bodyPr>
            <a:normAutofit/>
          </a:bodyPr>
          <a:lstStyle/>
          <a:p>
            <a:pPr marL="0" indent="0">
              <a:buNone/>
            </a:pPr>
            <a:r>
              <a:rPr lang="en-US" sz="3200" dirty="0">
                <a:latin typeface="Calibri" panose="020F0502020204030204" pitchFamily="34" charset="0"/>
                <a:cs typeface="Calibri" panose="020F0502020204030204" pitchFamily="34" charset="0"/>
              </a:rPr>
              <a:t>We aimed to improve ED utilization for our IBD patients by decreasing ED use from 30% per month to 15% per month by April 30, 2019.</a:t>
            </a:r>
          </a:p>
          <a:p>
            <a:endParaRPr lang="en-US" dirty="0">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NOTE: Motivated by the end of the </a:t>
            </a:r>
            <a:r>
              <a:rPr lang="en-US" sz="1600" dirty="0" err="1">
                <a:latin typeface="Calibri" panose="020F0502020204030204" pitchFamily="34" charset="0"/>
                <a:cs typeface="Calibri" panose="020F0502020204030204" pitchFamily="34" charset="0"/>
              </a:rPr>
              <a:t>Qorus</a:t>
            </a:r>
            <a:r>
              <a:rPr lang="en-US" sz="1600" dirty="0">
                <a:latin typeface="Calibri" panose="020F0502020204030204" pitchFamily="34" charset="0"/>
                <a:cs typeface="Calibri" panose="020F0502020204030204" pitchFamily="34" charset="0"/>
              </a:rPr>
              <a:t> IBD Breakthrough Series. </a:t>
            </a:r>
          </a:p>
        </p:txBody>
      </p:sp>
    </p:spTree>
    <p:extLst>
      <p:ext uri="{BB962C8B-B14F-4D97-AF65-F5344CB8AC3E}">
        <p14:creationId xmlns:p14="http://schemas.microsoft.com/office/powerpoint/2010/main" val="4132997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744"/>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5" name="Google Shape;745;p54"/>
          <p:cNvSpPr txBox="1">
            <a:spLocks noGrp="1"/>
          </p:cNvSpPr>
          <p:nvPr>
            <p:ph type="title"/>
          </p:nvPr>
        </p:nvSpPr>
        <p:spPr>
          <a:xfrm>
            <a:off x="5354955" y="552182"/>
            <a:ext cx="5998840" cy="3343135"/>
          </a:xfrm>
          <a:prstGeom prst="rect">
            <a:avLst/>
          </a:prstGeom>
          <a:noFill/>
        </p:spPr>
        <p:txBody>
          <a:bodyPr spcFirstLastPara="1" vert="horz" lIns="91440" tIns="45720" rIns="91440" bIns="45720" rtlCol="0" anchor="b" anchorCtr="0">
            <a:normAutofit/>
          </a:bodyPr>
          <a:lstStyle/>
          <a:p>
            <a:pPr>
              <a:buClr>
                <a:schemeClr val="accent1"/>
              </a:buClr>
              <a:buSzPts val="3600"/>
            </a:pPr>
            <a:r>
              <a:rPr lang="en-US" sz="5200" dirty="0">
                <a:solidFill>
                  <a:schemeClr val="bg1"/>
                </a:solidFill>
              </a:rPr>
              <a:t>Every Project Needs a SMART Aim  </a:t>
            </a:r>
            <a:endParaRPr lang="en-US" sz="5200" dirty="0">
              <a:solidFill>
                <a:schemeClr val="bg1"/>
              </a:solidFill>
              <a:sym typeface="Tahoma"/>
            </a:endParaRPr>
          </a:p>
        </p:txBody>
      </p:sp>
      <p:sp>
        <p:nvSpPr>
          <p:cNvPr id="746" name="Google Shape;746;p54"/>
          <p:cNvSpPr txBox="1">
            <a:spLocks noGrp="1"/>
          </p:cNvSpPr>
          <p:nvPr>
            <p:ph type="body" idx="2"/>
          </p:nvPr>
        </p:nvSpPr>
        <p:spPr>
          <a:xfrm>
            <a:off x="5354955" y="4067032"/>
            <a:ext cx="5998840" cy="2067068"/>
          </a:xfrm>
          <a:prstGeom prst="rect">
            <a:avLst/>
          </a:prstGeom>
          <a:noFill/>
        </p:spPr>
        <p:txBody>
          <a:bodyPr spcFirstLastPara="1" vert="horz" lIns="91440" tIns="45720" rIns="91440" bIns="45720" rtlCol="0" anchorCtr="0">
            <a:normAutofit/>
          </a:bodyPr>
          <a:lstStyle/>
          <a:p>
            <a:pPr marL="0" indent="0">
              <a:buClr>
                <a:schemeClr val="dk1"/>
              </a:buClr>
              <a:buSzPts val="2000"/>
              <a:buNone/>
            </a:pPr>
            <a:r>
              <a:rPr lang="en-US" sz="2400" b="1" dirty="0">
                <a:sym typeface="MS Gothic"/>
              </a:rPr>
              <a:t>						</a:t>
            </a:r>
            <a:endParaRPr lang="en-US" sz="2400" b="1" dirty="0"/>
          </a:p>
        </p:txBody>
      </p:sp>
      <p:pic>
        <p:nvPicPr>
          <p:cNvPr id="3" name="Picture 2" descr="A picture containing text, blackboard&#10;&#10;Description automatically generated">
            <a:extLst>
              <a:ext uri="{FF2B5EF4-FFF2-40B4-BE49-F238E27FC236}">
                <a16:creationId xmlns:a16="http://schemas.microsoft.com/office/drawing/2014/main" id="{C2BD97C9-AF87-ED4D-AECA-2A1F7A3F55AB}"/>
              </a:ext>
            </a:extLst>
          </p:cNvPr>
          <p:cNvPicPr>
            <a:picLocks noChangeAspect="1"/>
          </p:cNvPicPr>
          <p:nvPr/>
        </p:nvPicPr>
        <p:blipFill rotWithShape="1">
          <a:blip r:embed="rId3"/>
          <a:srcRect r="2275"/>
          <a:stretch/>
        </p:blipFill>
        <p:spPr>
          <a:xfrm>
            <a:off x="0" y="10"/>
            <a:ext cx="4992985" cy="6857990"/>
          </a:xfrm>
          <a:prstGeom prst="rect">
            <a:avLst/>
          </a:prstGeom>
        </p:spPr>
      </p:pic>
    </p:spTree>
    <p:extLst>
      <p:ext uri="{BB962C8B-B14F-4D97-AF65-F5344CB8AC3E}">
        <p14:creationId xmlns:p14="http://schemas.microsoft.com/office/powerpoint/2010/main" val="271495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7"/>
        <p:cNvGrpSpPr/>
        <p:nvPr/>
      </p:nvGrpSpPr>
      <p:grpSpPr>
        <a:xfrm>
          <a:off x="0" y="0"/>
          <a:ext cx="0" cy="0"/>
          <a:chOff x="0" y="0"/>
          <a:chExt cx="0" cy="0"/>
        </a:xfrm>
      </p:grpSpPr>
      <p:sp useBgFill="1">
        <p:nvSpPr>
          <p:cNvPr id="743" name="Rectangle 16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41" name="Picture 740">
            <a:extLst>
              <a:ext uri="{FF2B5EF4-FFF2-40B4-BE49-F238E27FC236}">
                <a16:creationId xmlns:a16="http://schemas.microsoft.com/office/drawing/2014/main" id="{73E23787-50B7-442C-89C6-3DA5BB57A38C}"/>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72" name="Rectangle 17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8" name="Google Shape;738;p53"/>
          <p:cNvSpPr txBox="1">
            <a:spLocks noGrp="1"/>
          </p:cNvSpPr>
          <p:nvPr>
            <p:ph type="title"/>
          </p:nvPr>
        </p:nvSpPr>
        <p:spPr>
          <a:xfrm>
            <a:off x="357050" y="1122363"/>
            <a:ext cx="4493623" cy="3204134"/>
          </a:xfrm>
          <a:prstGeom prst="rect">
            <a:avLst/>
          </a:prstGeom>
        </p:spPr>
        <p:txBody>
          <a:bodyPr spcFirstLastPara="1" vert="horz" lIns="91440" tIns="45720" rIns="91440" bIns="45720" rtlCol="0" anchor="b" anchorCtr="0">
            <a:normAutofit fontScale="90000"/>
          </a:bodyPr>
          <a:lstStyle/>
          <a:p>
            <a:pPr defTabSz="457200">
              <a:defRPr/>
            </a:pPr>
            <a:br>
              <a:rPr lang="en-US" dirty="0"/>
            </a:br>
            <a:r>
              <a:rPr lang="en-US" dirty="0"/>
              <a:t>Question 2: </a:t>
            </a:r>
            <a:br>
              <a:rPr lang="en-US" dirty="0"/>
            </a:br>
            <a:r>
              <a:rPr lang="en-US" dirty="0"/>
              <a:t>How Will We Know a Change is an Improvement ?</a:t>
            </a:r>
            <a:br>
              <a:rPr lang="en-US" dirty="0"/>
            </a:br>
            <a:endParaRPr lang="en-US" dirty="0"/>
          </a:p>
        </p:txBody>
      </p:sp>
      <p:sp>
        <p:nvSpPr>
          <p:cNvPr id="174" name="Rectangle 1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Google Shape;724;p52">
            <a:extLst>
              <a:ext uri="{FF2B5EF4-FFF2-40B4-BE49-F238E27FC236}">
                <a16:creationId xmlns:a16="http://schemas.microsoft.com/office/drawing/2014/main" id="{2C5D2F91-A562-F540-83BD-BA2DB2D5B683}"/>
              </a:ext>
            </a:extLst>
          </p:cNvPr>
          <p:cNvSpPr/>
          <p:nvPr/>
        </p:nvSpPr>
        <p:spPr>
          <a:xfrm>
            <a:off x="8154511" y="4833258"/>
            <a:ext cx="1842929" cy="1675895"/>
          </a:xfrm>
          <a:prstGeom prst="ellipse">
            <a:avLst/>
          </a:prstGeom>
          <a:blipFill rotWithShape="1">
            <a:blip r:embed="rId4">
              <a:alphaModFix/>
            </a:blip>
            <a:stretch>
              <a:fillRect l="-29999" r="-29997"/>
            </a:stretch>
          </a:blipFill>
          <a:ln>
            <a:noFill/>
          </a:ln>
          <a:effectLst>
            <a:outerShdw blurRad="40000" dist="23000" dir="5400000" rotWithShape="0">
              <a:srgbClr val="000000">
                <a:alpha val="34901"/>
              </a:srgbClr>
            </a:outerShdw>
          </a:effectLst>
        </p:spPr>
        <p:txBody>
          <a:bodyPr spcFirstLastPara="1" wrap="square" lIns="68569" tIns="68569" rIns="68569" bIns="68569" anchor="ctr" anchorCtr="0">
            <a:noAutofit/>
          </a:bodyPr>
          <a:lstStyle/>
          <a:p>
            <a:pPr defTabSz="457200">
              <a:defRPr/>
            </a:pPr>
            <a:endParaRPr sz="1350" dirty="0">
              <a:solidFill>
                <a:prstClr val="black"/>
              </a:solidFill>
              <a:latin typeface="Calibri" panose="020F0502020204030204"/>
            </a:endParaRPr>
          </a:p>
        </p:txBody>
      </p:sp>
    </p:spTree>
    <p:extLst>
      <p:ext uri="{BB962C8B-B14F-4D97-AF65-F5344CB8AC3E}">
        <p14:creationId xmlns:p14="http://schemas.microsoft.com/office/powerpoint/2010/main" val="61620075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2BEDB-3482-114F-937E-7B2E56EBEE36}"/>
              </a:ext>
            </a:extLst>
          </p:cNvPr>
          <p:cNvSpPr>
            <a:spLocks noGrp="1"/>
          </p:cNvSpPr>
          <p:nvPr>
            <p:ph type="title"/>
          </p:nvPr>
        </p:nvSpPr>
        <p:spPr>
          <a:xfrm>
            <a:off x="504196" y="1262875"/>
            <a:ext cx="7780231" cy="857250"/>
          </a:xfrm>
        </p:spPr>
        <p:txBody>
          <a:bodyPr>
            <a:normAutofit/>
          </a:bodyPr>
          <a:lstStyle/>
          <a:p>
            <a:pPr algn="l"/>
            <a:r>
              <a:rPr lang="en-US" sz="4400" dirty="0">
                <a:latin typeface="Calibri Light" panose="020F0302020204030204" pitchFamily="34" charset="0"/>
                <a:cs typeface="Calibri Light" panose="020F0302020204030204" pitchFamily="34" charset="0"/>
              </a:rPr>
              <a:t>Key Measures</a:t>
            </a:r>
          </a:p>
        </p:txBody>
      </p:sp>
      <p:sp>
        <p:nvSpPr>
          <p:cNvPr id="6" name="Content Placeholder 5">
            <a:extLst>
              <a:ext uri="{FF2B5EF4-FFF2-40B4-BE49-F238E27FC236}">
                <a16:creationId xmlns:a16="http://schemas.microsoft.com/office/drawing/2014/main" id="{D78741FA-9D3F-2345-AC31-0310DCF381F1}"/>
              </a:ext>
            </a:extLst>
          </p:cNvPr>
          <p:cNvSpPr>
            <a:spLocks noGrp="1"/>
          </p:cNvSpPr>
          <p:nvPr>
            <p:ph idx="1"/>
          </p:nvPr>
        </p:nvSpPr>
        <p:spPr>
          <a:xfrm>
            <a:off x="639271" y="2263377"/>
            <a:ext cx="10964708" cy="3331748"/>
          </a:xfrm>
        </p:spPr>
        <p:txBody>
          <a:bodyPr>
            <a:noAutofit/>
          </a:bodyPr>
          <a:lstStyle/>
          <a:p>
            <a:pPr marL="0" indent="0">
              <a:buNone/>
            </a:pPr>
            <a:r>
              <a:rPr lang="en-US" sz="2800" b="1" dirty="0">
                <a:latin typeface="Calibri" panose="020F0502020204030204" pitchFamily="34" charset="0"/>
                <a:cs typeface="Calibri" panose="020F0502020204030204" pitchFamily="34" charset="0"/>
              </a:rPr>
              <a:t>Data</a:t>
            </a:r>
          </a:p>
          <a:p>
            <a:pPr marL="0" indent="0">
              <a:buNone/>
            </a:pPr>
            <a:r>
              <a:rPr lang="en-US" sz="2800" dirty="0">
                <a:latin typeface="Calibri" panose="020F0502020204030204" pitchFamily="34" charset="0"/>
                <a:cs typeface="Calibri" panose="020F0502020204030204" pitchFamily="34" charset="0"/>
              </a:rPr>
              <a:t>Percent of IBD patients who sought care at any local ED during the past 6 months.</a:t>
            </a:r>
          </a:p>
          <a:p>
            <a:pPr marL="0" indent="0">
              <a:buNone/>
            </a:pPr>
            <a:endParaRPr lang="en-US" sz="2800" dirty="0">
              <a:latin typeface="Calibri" panose="020F0502020204030204" pitchFamily="34" charset="0"/>
              <a:cs typeface="Calibri" panose="020F0502020204030204" pitchFamily="34" charset="0"/>
            </a:endParaRPr>
          </a:p>
          <a:p>
            <a:pPr marL="0" indent="0">
              <a:buNone/>
            </a:pPr>
            <a:r>
              <a:rPr lang="en-US" sz="2800" b="1" dirty="0">
                <a:latin typeface="Calibri" panose="020F0502020204030204" pitchFamily="34" charset="0"/>
                <a:cs typeface="Calibri" panose="020F0502020204030204" pitchFamily="34" charset="0"/>
              </a:rPr>
              <a:t>Data Source </a:t>
            </a:r>
          </a:p>
          <a:p>
            <a:r>
              <a:rPr lang="en-US" sz="2800" dirty="0">
                <a:latin typeface="Calibri" panose="020F0502020204030204" pitchFamily="34" charset="0"/>
                <a:cs typeface="Calibri" panose="020F0502020204030204" pitchFamily="34" charset="0"/>
              </a:rPr>
              <a:t>Patient-reported data </a:t>
            </a:r>
          </a:p>
          <a:p>
            <a:r>
              <a:rPr lang="en-US" sz="2800" dirty="0">
                <a:latin typeface="Calibri" panose="020F0502020204030204" pitchFamily="34" charset="0"/>
                <a:cs typeface="Calibri" panose="020F0502020204030204" pitchFamily="34" charset="0"/>
              </a:rPr>
              <a:t>Collected on the Qorus Pre-Clinic Survey Question*</a:t>
            </a:r>
          </a:p>
          <a:p>
            <a:pPr marL="0" indent="0">
              <a:buNone/>
            </a:pPr>
            <a:r>
              <a:rPr lang="en-US" dirty="0">
                <a:latin typeface="Calibri" panose="020F0502020204030204" pitchFamily="34" charset="0"/>
                <a:cs typeface="Calibri" panose="020F0502020204030204" pitchFamily="34" charset="0"/>
              </a:rPr>
              <a:t>*Have you been to an Emergency Department (ED) in the past 6 months due to your IBD?”</a:t>
            </a:r>
          </a:p>
        </p:txBody>
      </p:sp>
    </p:spTree>
    <p:extLst>
      <p:ext uri="{BB962C8B-B14F-4D97-AF65-F5344CB8AC3E}">
        <p14:creationId xmlns:p14="http://schemas.microsoft.com/office/powerpoint/2010/main" val="3354201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7"/>
        <p:cNvGrpSpPr/>
        <p:nvPr/>
      </p:nvGrpSpPr>
      <p:grpSpPr>
        <a:xfrm>
          <a:off x="0" y="0"/>
          <a:ext cx="0" cy="0"/>
          <a:chOff x="0" y="0"/>
          <a:chExt cx="0" cy="0"/>
        </a:xfrm>
      </p:grpSpPr>
      <p:sp useBgFill="1">
        <p:nvSpPr>
          <p:cNvPr id="743" name="Rectangle 16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41" name="Picture 740">
            <a:extLst>
              <a:ext uri="{FF2B5EF4-FFF2-40B4-BE49-F238E27FC236}">
                <a16:creationId xmlns:a16="http://schemas.microsoft.com/office/drawing/2014/main" id="{73E23787-50B7-442C-89C6-3DA5BB57A38C}"/>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72" name="Rectangle 17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8" name="Google Shape;738;p53"/>
          <p:cNvSpPr txBox="1">
            <a:spLocks noGrp="1"/>
          </p:cNvSpPr>
          <p:nvPr>
            <p:ph type="title"/>
          </p:nvPr>
        </p:nvSpPr>
        <p:spPr>
          <a:xfrm>
            <a:off x="477981" y="1122363"/>
            <a:ext cx="4259482" cy="3204134"/>
          </a:xfrm>
          <a:prstGeom prst="rect">
            <a:avLst/>
          </a:prstGeom>
        </p:spPr>
        <p:txBody>
          <a:bodyPr spcFirstLastPara="1" vert="horz" lIns="91440" tIns="45720" rIns="91440" bIns="45720" rtlCol="0" anchor="b" anchorCtr="0">
            <a:normAutofit fontScale="90000"/>
          </a:bodyPr>
          <a:lstStyle/>
          <a:p>
            <a:pPr>
              <a:buClr>
                <a:schemeClr val="accent1"/>
              </a:buClr>
              <a:buSzPts val="2880"/>
            </a:pPr>
            <a:br>
              <a:rPr lang="en-US" dirty="0"/>
            </a:br>
            <a:r>
              <a:rPr lang="en-US" dirty="0"/>
              <a:t>Question 3: </a:t>
            </a:r>
            <a:br>
              <a:rPr lang="en-US" dirty="0"/>
            </a:br>
            <a:r>
              <a:rPr lang="en-US" dirty="0"/>
              <a:t>What Changes Can We Make That Will Result in Improvement?</a:t>
            </a:r>
          </a:p>
        </p:txBody>
      </p:sp>
      <p:sp>
        <p:nvSpPr>
          <p:cNvPr id="174" name="Rectangle 1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7480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32" y="1485659"/>
            <a:ext cx="6899584" cy="857250"/>
          </a:xfrm>
        </p:spPr>
        <p:txBody>
          <a:bodyPr>
            <a:noAutofit/>
          </a:bodyPr>
          <a:lstStyle/>
          <a:p>
            <a:pPr algn="l"/>
            <a:r>
              <a:rPr lang="en-US" sz="4400" dirty="0">
                <a:latin typeface="Calibri Light" panose="020F0302020204030204" pitchFamily="34" charset="0"/>
                <a:cs typeface="Calibri Light" panose="020F0302020204030204" pitchFamily="34" charset="0"/>
              </a:rPr>
              <a:t>Plan-Do-Study-Act Cycles</a:t>
            </a:r>
            <a:br>
              <a:rPr lang="en-US" sz="4400" dirty="0">
                <a:latin typeface="Calibri Light" panose="020F0302020204030204" pitchFamily="34" charset="0"/>
                <a:cs typeface="Calibri Light" panose="020F0302020204030204" pitchFamily="34" charset="0"/>
              </a:rPr>
            </a:br>
            <a:endParaRPr lang="en-US" sz="4400"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257288" y="2253898"/>
            <a:ext cx="8654740" cy="4176132"/>
          </a:xfrm>
        </p:spPr>
        <p:txBody>
          <a:bodyPr>
            <a:normAutofit fontScale="77500" lnSpcReduction="20000"/>
          </a:bodyPr>
          <a:lstStyle/>
          <a:p>
            <a:pPr marL="0" indent="0">
              <a:buNone/>
            </a:pPr>
            <a:r>
              <a:rPr lang="en-US" sz="3300" b="1" dirty="0">
                <a:latin typeface="Calibri" panose="020F0502020204030204" pitchFamily="34" charset="0"/>
                <a:cs typeface="Calibri" panose="020F0502020204030204" pitchFamily="34" charset="0"/>
              </a:rPr>
              <a:t>PDSA 1	Test Creation of a High-Risk List</a:t>
            </a:r>
          </a:p>
          <a:p>
            <a:pPr lvl="1"/>
            <a:r>
              <a:rPr lang="en-US" sz="2400" dirty="0">
                <a:latin typeface="Calibri" panose="020F0502020204030204" pitchFamily="34" charset="0"/>
                <a:cs typeface="Calibri" panose="020F0502020204030204" pitchFamily="34" charset="0"/>
              </a:rPr>
              <a:t>1A		How Many Questions</a:t>
            </a:r>
          </a:p>
          <a:p>
            <a:pPr lvl="1"/>
            <a:r>
              <a:rPr lang="en-US" sz="2400" dirty="0">
                <a:latin typeface="Calibri" panose="020F0502020204030204" pitchFamily="34" charset="0"/>
                <a:cs typeface="Calibri" panose="020F0502020204030204" pitchFamily="34" charset="0"/>
              </a:rPr>
              <a:t>1B, 1C, 1D	What Questions to Ask (3 revisions)</a:t>
            </a:r>
          </a:p>
          <a:p>
            <a:pPr lvl="1"/>
            <a:r>
              <a:rPr lang="en-US" sz="2400" dirty="0">
                <a:latin typeface="Calibri" panose="020F0502020204030204" pitchFamily="34" charset="0"/>
                <a:cs typeface="Calibri" panose="020F0502020204030204" pitchFamily="34" charset="0"/>
              </a:rPr>
              <a:t>1 E		Standardize Frequency to See High-Risk Patients</a:t>
            </a:r>
          </a:p>
          <a:p>
            <a:pPr marL="342900" lvl="1" indent="0">
              <a:buNone/>
            </a:pPr>
            <a:endParaRPr lang="en-US" sz="1800" dirty="0">
              <a:latin typeface="Calibri" panose="020F0502020204030204" pitchFamily="34" charset="0"/>
              <a:cs typeface="Calibri" panose="020F0502020204030204" pitchFamily="34" charset="0"/>
            </a:endParaRPr>
          </a:p>
          <a:p>
            <a:pPr marL="0" indent="0">
              <a:buNone/>
            </a:pPr>
            <a:r>
              <a:rPr lang="en-US" sz="3300" b="1" dirty="0">
                <a:latin typeface="Calibri" panose="020F0502020204030204" pitchFamily="34" charset="0"/>
                <a:cs typeface="Calibri" panose="020F0502020204030204" pitchFamily="34" charset="0"/>
              </a:rPr>
              <a:t>PDSA 2	Refine “Work-in Appointments</a:t>
            </a:r>
          </a:p>
          <a:p>
            <a:pPr lvl="1"/>
            <a:r>
              <a:rPr lang="en-US" sz="2400" dirty="0">
                <a:latin typeface="Calibri" panose="020F0502020204030204" pitchFamily="34" charset="0"/>
                <a:cs typeface="Calibri" panose="020F0502020204030204" pitchFamily="34" charset="0"/>
              </a:rPr>
              <a:t>2A</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Frequency </a:t>
            </a:r>
          </a:p>
          <a:p>
            <a:pPr lvl="1"/>
            <a:r>
              <a:rPr lang="en-US" sz="2400" dirty="0">
                <a:latin typeface="Calibri" panose="020F0502020204030204" pitchFamily="34" charset="0"/>
                <a:cs typeface="Calibri" panose="020F0502020204030204" pitchFamily="34" charset="0"/>
              </a:rPr>
              <a:t>2B		Number of “Slots” to Hold</a:t>
            </a:r>
          </a:p>
          <a:p>
            <a:pPr lvl="1"/>
            <a:r>
              <a:rPr lang="en-US" sz="2400" dirty="0">
                <a:latin typeface="Calibri" panose="020F0502020204030204" pitchFamily="34" charset="0"/>
                <a:cs typeface="Calibri" panose="020F0502020204030204" pitchFamily="34" charset="0"/>
              </a:rPr>
              <a:t>2C		When to Release the Slots </a:t>
            </a:r>
            <a:r>
              <a:rPr lang="en-US" sz="1800" dirty="0">
                <a:latin typeface="Calibri" panose="020F0502020204030204" pitchFamily="34" charset="0"/>
                <a:cs typeface="Calibri" panose="020F0502020204030204" pitchFamily="34" charset="0"/>
              </a:rPr>
              <a:t> </a:t>
            </a:r>
          </a:p>
          <a:p>
            <a:pPr lvl="1"/>
            <a:endParaRPr lang="en-US" sz="1800" dirty="0">
              <a:latin typeface="Calibri" panose="020F0502020204030204" pitchFamily="34" charset="0"/>
              <a:cs typeface="Calibri" panose="020F0502020204030204" pitchFamily="34" charset="0"/>
            </a:endParaRPr>
          </a:p>
          <a:p>
            <a:pPr marL="0" indent="0">
              <a:buNone/>
            </a:pPr>
            <a:r>
              <a:rPr lang="en-US" sz="3300" b="1" dirty="0">
                <a:latin typeface="Calibri" panose="020F0502020204030204" pitchFamily="34" charset="0"/>
                <a:cs typeface="Calibri" panose="020F0502020204030204" pitchFamily="34" charset="0"/>
              </a:rPr>
              <a:t>PDSA 3	Test Weekly Huddles</a:t>
            </a:r>
          </a:p>
          <a:p>
            <a:pPr lvl="1"/>
            <a:r>
              <a:rPr lang="en-US" sz="2400" dirty="0">
                <a:latin typeface="Calibri" panose="020F0502020204030204" pitchFamily="34" charset="0"/>
                <a:cs typeface="Calibri" panose="020F0502020204030204" pitchFamily="34" charset="0"/>
              </a:rPr>
              <a:t>3A		Best Day</a:t>
            </a:r>
          </a:p>
          <a:p>
            <a:pPr lvl="1"/>
            <a:r>
              <a:rPr lang="en-US" sz="2400" dirty="0">
                <a:latin typeface="Calibri" panose="020F0502020204030204" pitchFamily="34" charset="0"/>
                <a:cs typeface="Calibri" panose="020F0502020204030204" pitchFamily="34" charset="0"/>
              </a:rPr>
              <a:t>3B, 3C		Best Time, Method</a:t>
            </a:r>
          </a:p>
        </p:txBody>
      </p:sp>
    </p:spTree>
    <p:extLst>
      <p:ext uri="{BB962C8B-B14F-4D97-AF65-F5344CB8AC3E}">
        <p14:creationId xmlns:p14="http://schemas.microsoft.com/office/powerpoint/2010/main" val="2190924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2F294B-E06F-7541-ACF5-E5B1FA15AF4B}"/>
              </a:ext>
            </a:extLst>
          </p:cNvPr>
          <p:cNvSpPr txBox="1">
            <a:spLocks/>
          </p:cNvSpPr>
          <p:nvPr/>
        </p:nvSpPr>
        <p:spPr>
          <a:xfrm>
            <a:off x="100483" y="985967"/>
            <a:ext cx="10386644" cy="857250"/>
          </a:xfrm>
          <a:prstGeom prst="rect">
            <a:avLst/>
          </a:prstGeom>
        </p:spPr>
        <p:txBody>
          <a:bodyPr vert="horz" lIns="91440" tIns="45720" rIns="91440" bIns="45720" rtlCol="0" anchor="t">
            <a:noAutofit/>
          </a:bodyPr>
          <a:lstStyle>
            <a:lvl1pPr algn="l" defTabSz="685800" rtl="0" eaLnBrk="1" latinLnBrk="0" hangingPunct="1">
              <a:spcBef>
                <a:spcPct val="0"/>
              </a:spcBef>
              <a:buNone/>
              <a:defRPr sz="3000" b="1" kern="1200" cap="all">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S</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tatistical</a:t>
            </a:r>
            <a:r>
              <a:rPr kumimoji="0" lang="en-US" sz="28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P</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rocess </a:t>
            </a:r>
            <a:r>
              <a:rPr kumimoji="0" lang="en-US" sz="28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C</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ontrol</a:t>
            </a:r>
            <a:r>
              <a:rPr kumimoji="0" lang="en-US" sz="28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C</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hart</a:t>
            </a:r>
            <a:r>
              <a:rPr kumimoji="0" lang="en-US" sz="28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a:t>
            </a:r>
            <a:r>
              <a:rPr kumimoji="0" lang="en-US" sz="16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p-Chart)</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Monthly ER Use in </a:t>
            </a:r>
            <a:r>
              <a:rPr kumimoji="0" lang="en-US" sz="2800" b="0" i="0" u="none" strike="noStrike" kern="1200" cap="none" spc="0" normalizeH="0" baseline="0" noProof="0" dirty="0" err="1">
                <a:ln>
                  <a:noFill/>
                </a:ln>
                <a:solidFill>
                  <a:prstClr val="black"/>
                </a:solidFill>
                <a:effectLst/>
                <a:uLnTx/>
                <a:uFillTx/>
                <a:latin typeface="Calibri Light" panose="020F0302020204030204" pitchFamily="34" charset="0"/>
                <a:ea typeface="+mj-ea"/>
                <a:cs typeface="Calibri Light" panose="020F0302020204030204" pitchFamily="34" charset="0"/>
              </a:rPr>
              <a:t>Qorus</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IBD Patients</a:t>
            </a:r>
            <a:br>
              <a:rPr kumimoji="0" lang="en-US" sz="32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F</a:t>
            </a: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ebruary</a:t>
            </a:r>
            <a:r>
              <a:rPr kumimoji="0" lang="en-US" sz="20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2018</a:t>
            </a: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to </a:t>
            </a:r>
            <a:r>
              <a:rPr kumimoji="0" lang="en-US" sz="20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D</a:t>
            </a: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ecember</a:t>
            </a:r>
            <a:r>
              <a:rPr kumimoji="0" lang="en-US" sz="20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 2018  (</a:t>
            </a:r>
            <a:r>
              <a:rPr kumimoji="0" lang="en-US" sz="18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n= 750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Patients Evaluated) </a:t>
            </a:r>
            <a:endParaRPr kumimoji="0" lang="en-US" sz="2400" b="0" i="0" u="none" strike="noStrike" kern="1200" cap="all"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graphicFrame>
        <p:nvGraphicFramePr>
          <p:cNvPr id="14" name="Content Placeholder 5">
            <a:extLst>
              <a:ext uri="{FF2B5EF4-FFF2-40B4-BE49-F238E27FC236}">
                <a16:creationId xmlns:a16="http://schemas.microsoft.com/office/drawing/2014/main" id="{6DD81E0B-B058-9A42-B198-128D5D5737ED}"/>
              </a:ext>
            </a:extLst>
          </p:cNvPr>
          <p:cNvGraphicFramePr>
            <a:graphicFrameLocks/>
          </p:cNvGraphicFramePr>
          <p:nvPr/>
        </p:nvGraphicFramePr>
        <p:xfrm>
          <a:off x="1077301" y="2226845"/>
          <a:ext cx="9301431" cy="43071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14C3AE-369F-834A-9FAD-00A66185E5DE}"/>
              </a:ext>
            </a:extLst>
          </p:cNvPr>
          <p:cNvSpPr txBox="1"/>
          <p:nvPr/>
        </p:nvSpPr>
        <p:spPr>
          <a:xfrm>
            <a:off x="10447861" y="4677819"/>
            <a:ext cx="1744139"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a:ea typeface="+mn-ea"/>
                <a:cs typeface="+mn-cs"/>
              </a:rPr>
              <a:t>Mean or Average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a:ea typeface="+mn-ea"/>
                <a:cs typeface="+mn-cs"/>
              </a:rPr>
              <a:t>Green Line = 11%</a:t>
            </a:r>
          </a:p>
        </p:txBody>
      </p:sp>
      <p:sp>
        <p:nvSpPr>
          <p:cNvPr id="2" name="TextBox 1">
            <a:extLst>
              <a:ext uri="{FF2B5EF4-FFF2-40B4-BE49-F238E27FC236}">
                <a16:creationId xmlns:a16="http://schemas.microsoft.com/office/drawing/2014/main" id="{28AE93B9-C25D-0446-93D0-9BD325366A98}"/>
              </a:ext>
            </a:extLst>
          </p:cNvPr>
          <p:cNvSpPr txBox="1"/>
          <p:nvPr/>
        </p:nvSpPr>
        <p:spPr>
          <a:xfrm>
            <a:off x="10556256" y="1843217"/>
            <a:ext cx="12459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Desired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Down Arrow 7">
            <a:extLst>
              <a:ext uri="{FF2B5EF4-FFF2-40B4-BE49-F238E27FC236}">
                <a16:creationId xmlns:a16="http://schemas.microsoft.com/office/drawing/2014/main" id="{E08267FB-DAE4-2C49-939B-15AE2228AD15}"/>
              </a:ext>
            </a:extLst>
          </p:cNvPr>
          <p:cNvSpPr/>
          <p:nvPr/>
        </p:nvSpPr>
        <p:spPr>
          <a:xfrm>
            <a:off x="10765335" y="2612110"/>
            <a:ext cx="609630" cy="81689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EE2111ED-978C-8F41-9302-B3D366D72604}"/>
              </a:ext>
            </a:extLst>
          </p:cNvPr>
          <p:cNvSpPr txBox="1"/>
          <p:nvPr/>
        </p:nvSpPr>
        <p:spPr>
          <a:xfrm>
            <a:off x="269508" y="3429001"/>
            <a:ext cx="800219" cy="300371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Emergency Room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                                     20% </a:t>
            </a:r>
          </a:p>
        </p:txBody>
      </p:sp>
    </p:spTree>
    <p:extLst>
      <p:ext uri="{BB962C8B-B14F-4D97-AF65-F5344CB8AC3E}">
        <p14:creationId xmlns:p14="http://schemas.microsoft.com/office/powerpoint/2010/main" val="252308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8D378D84-FAF4-6744-9DF9-4B5DAEB96FAF}"/>
              </a:ext>
            </a:extLst>
          </p:cNvPr>
          <p:cNvGraphicFramePr>
            <a:graphicFrameLocks/>
          </p:cNvGraphicFramePr>
          <p:nvPr>
            <p:extLst>
              <p:ext uri="{D42A27DB-BD31-4B8C-83A1-F6EECF244321}">
                <p14:modId xmlns:p14="http://schemas.microsoft.com/office/powerpoint/2010/main" val="1105510947"/>
              </p:ext>
            </p:extLst>
          </p:nvPr>
        </p:nvGraphicFramePr>
        <p:xfrm>
          <a:off x="760279" y="1826329"/>
          <a:ext cx="10988984" cy="488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92DE2E0-E598-AF47-926F-3A7C09B4DCB1}"/>
              </a:ext>
            </a:extLst>
          </p:cNvPr>
          <p:cNvSpPr txBox="1"/>
          <p:nvPr/>
        </p:nvSpPr>
        <p:spPr>
          <a:xfrm>
            <a:off x="142974" y="27544"/>
            <a:ext cx="14512703"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Connecting the Dots – What Lessons Did You Learn?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Light" panose="020F0302020204030204" pitchFamily="34" charset="0"/>
                <a:cs typeface="Calibri Light" panose="020F0302020204030204" pitchFamily="34" charset="0"/>
              </a:rPr>
              <a:t>What Methods Might You Adopt?</a:t>
            </a:r>
            <a:endParaRPr kumimoji="0" lang="en-US" sz="4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10" name="Picture 2">
            <a:extLst>
              <a:ext uri="{FF2B5EF4-FFF2-40B4-BE49-F238E27FC236}">
                <a16:creationId xmlns:a16="http://schemas.microsoft.com/office/drawing/2014/main" id="{3BCA4B65-86C2-B84C-A4D3-0DCA06F0E8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5205" y="1276745"/>
            <a:ext cx="1265802" cy="168773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imagejpeg_0.jpg">
            <a:extLst>
              <a:ext uri="{FF2B5EF4-FFF2-40B4-BE49-F238E27FC236}">
                <a16:creationId xmlns:a16="http://schemas.microsoft.com/office/drawing/2014/main" id="{37F3D29F-962D-004D-A562-80E86575CF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9934" y="1063777"/>
            <a:ext cx="3706022" cy="1900704"/>
          </a:xfrm>
          <a:prstGeom prst="rect">
            <a:avLst/>
          </a:prstGeom>
        </p:spPr>
      </p:pic>
    </p:spTree>
    <p:extLst>
      <p:ext uri="{BB962C8B-B14F-4D97-AF65-F5344CB8AC3E}">
        <p14:creationId xmlns:p14="http://schemas.microsoft.com/office/powerpoint/2010/main" val="141268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9AEB-F2AD-7147-B7A8-61E3857988CD}"/>
              </a:ext>
            </a:extLst>
          </p:cNvPr>
          <p:cNvSpPr>
            <a:spLocks noGrp="1"/>
          </p:cNvSpPr>
          <p:nvPr>
            <p:ph type="title"/>
          </p:nvPr>
        </p:nvSpPr>
        <p:spPr>
          <a:xfrm>
            <a:off x="219102" y="346696"/>
            <a:ext cx="9869778" cy="1325563"/>
          </a:xfrm>
        </p:spPr>
        <p:txBody>
          <a:bodyPr>
            <a:noAutofit/>
          </a:bodyPr>
          <a:lstStyle/>
          <a:p>
            <a:pPr algn="l"/>
            <a:r>
              <a:rPr lang="en-US" sz="3200" dirty="0">
                <a:latin typeface="Calibri Light" panose="020F0302020204030204" pitchFamily="34" charset="0"/>
                <a:cs typeface="Calibri Light" panose="020F0302020204030204" pitchFamily="34" charset="0"/>
              </a:rPr>
              <a:t>In the future, when striving to make improvements in my work or with teams I am coaching, I might use key concepts from this lesson to focus on:</a:t>
            </a:r>
          </a:p>
        </p:txBody>
      </p:sp>
      <p:sp>
        <p:nvSpPr>
          <p:cNvPr id="3" name="Content Placeholder 2">
            <a:extLst>
              <a:ext uri="{FF2B5EF4-FFF2-40B4-BE49-F238E27FC236}">
                <a16:creationId xmlns:a16="http://schemas.microsoft.com/office/drawing/2014/main" id="{569C42A4-6B40-5B4E-B31A-D656236A5A80}"/>
              </a:ext>
            </a:extLst>
          </p:cNvPr>
          <p:cNvSpPr>
            <a:spLocks noGrp="1"/>
          </p:cNvSpPr>
          <p:nvPr>
            <p:ph idx="1"/>
          </p:nvPr>
        </p:nvSpPr>
        <p:spPr>
          <a:xfrm>
            <a:off x="61498" y="1171575"/>
            <a:ext cx="8853902" cy="6100763"/>
          </a:xfrm>
        </p:spPr>
        <p:txBody>
          <a:bodyPr anchor="ctr">
            <a:normAutofit fontScale="70000" lnSpcReduction="20000"/>
          </a:bodyPr>
          <a:lstStyle/>
          <a:p>
            <a:pPr marL="0" indent="0">
              <a:buNone/>
            </a:pPr>
            <a:endParaRPr lang="en-US" dirty="0"/>
          </a:p>
          <a:p>
            <a:endParaRPr lang="en-US" dirty="0"/>
          </a:p>
          <a:p>
            <a:pPr marL="525780">
              <a:lnSpc>
                <a:spcPct val="150000"/>
              </a:lnSpc>
              <a:buAutoNum type="alphaUcPeriod"/>
            </a:pPr>
            <a:r>
              <a:rPr lang="en-US" sz="3400" dirty="0"/>
              <a:t>Being more intentional in setting a SMART Aim early in the project.</a:t>
            </a:r>
          </a:p>
          <a:p>
            <a:pPr marL="525780">
              <a:lnSpc>
                <a:spcPct val="150000"/>
              </a:lnSpc>
              <a:buAutoNum type="alphaUcPeriod"/>
            </a:pPr>
            <a:r>
              <a:rPr lang="en-US" sz="3400" dirty="0"/>
              <a:t>Investing time in creating measures that matter.</a:t>
            </a:r>
          </a:p>
          <a:p>
            <a:pPr marL="525780">
              <a:lnSpc>
                <a:spcPct val="150000"/>
              </a:lnSpc>
              <a:buAutoNum type="alphaUcPeriod"/>
            </a:pPr>
            <a:r>
              <a:rPr lang="en-US" sz="3400" dirty="0"/>
              <a:t>Focusing on feeding real-time data back to my team to motivate change. </a:t>
            </a:r>
          </a:p>
          <a:p>
            <a:pPr marL="525780">
              <a:lnSpc>
                <a:spcPct val="150000"/>
              </a:lnSpc>
              <a:buAutoNum type="alphaUcPeriod"/>
            </a:pPr>
            <a:r>
              <a:rPr lang="en-US" sz="3400" dirty="0"/>
              <a:t>Engage my end users and/or patient and family partners earlier.</a:t>
            </a:r>
          </a:p>
          <a:p>
            <a:pPr marL="525780">
              <a:lnSpc>
                <a:spcPct val="150000"/>
              </a:lnSpc>
              <a:buAutoNum type="alphaUcPeriod"/>
            </a:pPr>
            <a:r>
              <a:rPr lang="en-US" sz="3400" dirty="0"/>
              <a:t>More intentional structured improvement cycles using the Plan-Do-Study-Act method </a:t>
            </a:r>
          </a:p>
          <a:p>
            <a:pPr marL="525780">
              <a:lnSpc>
                <a:spcPct val="150000"/>
              </a:lnSpc>
              <a:buAutoNum type="alphaUcPeriod"/>
            </a:pPr>
            <a:r>
              <a:rPr lang="en-US" sz="3400" dirty="0"/>
              <a:t> Other </a:t>
            </a:r>
          </a:p>
          <a:p>
            <a:pPr marL="0" indent="0">
              <a:buNone/>
            </a:pPr>
            <a:endParaRPr lang="en-US"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Graphic 4" descr="Raised hand with solid fill">
            <a:extLst>
              <a:ext uri="{FF2B5EF4-FFF2-40B4-BE49-F238E27FC236}">
                <a16:creationId xmlns:a16="http://schemas.microsoft.com/office/drawing/2014/main" id="{046A84D1-8249-6E4F-879A-027668A6FF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80263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56AA0E-236E-824B-A2E5-6D172A8D9C1F}"/>
              </a:ext>
            </a:extLst>
          </p:cNvPr>
          <p:cNvSpPr txBox="1">
            <a:spLocks/>
          </p:cNvSpPr>
          <p:nvPr/>
        </p:nvSpPr>
        <p:spPr>
          <a:xfrm>
            <a:off x="388587" y="182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dirty="0">
                <a:solidFill>
                  <a:prstClr val="black"/>
                </a:solidFill>
                <a:latin typeface="Calibri Light" panose="020F0302020204030204"/>
              </a:rPr>
              <a:t>Learning Objectives</a:t>
            </a:r>
            <a:endParaRPr lang="en-US" sz="1800" dirty="0">
              <a:solidFill>
                <a:prstClr val="black"/>
              </a:solidFill>
              <a:latin typeface="Calibri Light" panose="020F0302020204030204"/>
            </a:endParaRPr>
          </a:p>
        </p:txBody>
      </p:sp>
      <p:graphicFrame>
        <p:nvGraphicFramePr>
          <p:cNvPr id="50" name="Content Placeholder 2">
            <a:extLst>
              <a:ext uri="{FF2B5EF4-FFF2-40B4-BE49-F238E27FC236}">
                <a16:creationId xmlns:a16="http://schemas.microsoft.com/office/drawing/2014/main" id="{766F4037-217F-43A3-AB20-982CBB18BC0B}"/>
              </a:ext>
            </a:extLst>
          </p:cNvPr>
          <p:cNvGraphicFramePr/>
          <p:nvPr>
            <p:extLst>
              <p:ext uri="{D42A27DB-BD31-4B8C-83A1-F6EECF244321}">
                <p14:modId xmlns:p14="http://schemas.microsoft.com/office/powerpoint/2010/main" val="3108940817"/>
              </p:ext>
            </p:extLst>
          </p:nvPr>
        </p:nvGraphicFramePr>
        <p:xfrm>
          <a:off x="534074" y="1391830"/>
          <a:ext cx="11150825" cy="4785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434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E9E82-F715-9B41-A27E-9C5895650793}"/>
              </a:ext>
            </a:extLst>
          </p:cNvPr>
          <p:cNvPicPr>
            <a:picLocks noChangeAspect="1"/>
          </p:cNvPicPr>
          <p:nvPr/>
        </p:nvPicPr>
        <p:blipFill>
          <a:blip r:embed="rId3"/>
          <a:stretch>
            <a:fillRect/>
          </a:stretch>
        </p:blipFill>
        <p:spPr>
          <a:xfrm>
            <a:off x="1524000" y="6252520"/>
            <a:ext cx="9144000" cy="605481"/>
          </a:xfrm>
          <a:prstGeom prst="rect">
            <a:avLst/>
          </a:prstGeom>
        </p:spPr>
      </p:pic>
      <p:pic>
        <p:nvPicPr>
          <p:cNvPr id="2" name="Picture 1">
            <a:extLst>
              <a:ext uri="{FF2B5EF4-FFF2-40B4-BE49-F238E27FC236}">
                <a16:creationId xmlns:a16="http://schemas.microsoft.com/office/drawing/2014/main" id="{8CB979D4-6E12-984C-BF35-8673D5FFB59C}"/>
              </a:ext>
            </a:extLst>
          </p:cNvPr>
          <p:cNvPicPr>
            <a:picLocks noChangeAspect="1"/>
          </p:cNvPicPr>
          <p:nvPr/>
        </p:nvPicPr>
        <p:blipFill rotWithShape="1">
          <a:blip r:embed="rId4"/>
          <a:srcRect/>
          <a:stretch/>
        </p:blipFill>
        <p:spPr>
          <a:xfrm>
            <a:off x="1380309" y="0"/>
            <a:ext cx="9605554" cy="6858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9A8054-62F1-DB45-BA98-82CAA4970BF5}"/>
              </a:ext>
            </a:extLst>
          </p:cNvPr>
          <p:cNvSpPr txBox="1"/>
          <p:nvPr/>
        </p:nvSpPr>
        <p:spPr>
          <a:xfrm>
            <a:off x="1452154" y="5272919"/>
            <a:ext cx="928769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 your team huddles and meetings to plan and debrief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 scale tests of change. </a:t>
            </a:r>
          </a:p>
        </p:txBody>
      </p:sp>
    </p:spTree>
    <p:extLst>
      <p:ext uri="{BB962C8B-B14F-4D97-AF65-F5344CB8AC3E}">
        <p14:creationId xmlns:p14="http://schemas.microsoft.com/office/powerpoint/2010/main" val="158272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B3F625C-CAE2-0D45-A454-B4B4C0DF9599}"/>
              </a:ext>
            </a:extLst>
          </p:cNvPr>
          <p:cNvSpPr txBox="1">
            <a:spLocks/>
          </p:cNvSpPr>
          <p:nvPr/>
        </p:nvSpPr>
        <p:spPr>
          <a:xfrm>
            <a:off x="838200" y="275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Summary</a:t>
            </a:r>
          </a:p>
        </p:txBody>
      </p:sp>
      <p:graphicFrame>
        <p:nvGraphicFramePr>
          <p:cNvPr id="45" name="Content Placeholder 2">
            <a:extLst>
              <a:ext uri="{FF2B5EF4-FFF2-40B4-BE49-F238E27FC236}">
                <a16:creationId xmlns:a16="http://schemas.microsoft.com/office/drawing/2014/main" id="{63B1B825-5036-492B-AE93-BCA4F6B2C194}"/>
              </a:ext>
            </a:extLst>
          </p:cNvPr>
          <p:cNvGraphicFramePr/>
          <p:nvPr/>
        </p:nvGraphicFramePr>
        <p:xfrm>
          <a:off x="838200" y="1467453"/>
          <a:ext cx="10515600"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3040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BFAEF1-D77F-7C49-80A9-28E3CBDC354D}"/>
              </a:ext>
            </a:extLst>
          </p:cNvPr>
          <p:cNvSpPr txBox="1">
            <a:spLocks/>
          </p:cNvSpPr>
          <p:nvPr/>
        </p:nvSpPr>
        <p:spPr>
          <a:xfrm>
            <a:off x="1375834" y="276047"/>
            <a:ext cx="9440332" cy="7459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Light" panose="020F0302020204030204"/>
                <a:ea typeface="+mj-ea"/>
                <a:cs typeface="+mj-cs"/>
              </a:rPr>
              <a:t>Resources</a:t>
            </a:r>
          </a:p>
        </p:txBody>
      </p:sp>
      <p:sp>
        <p:nvSpPr>
          <p:cNvPr id="15" name="Rectangle 14">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Open book outline">
            <a:extLst>
              <a:ext uri="{FF2B5EF4-FFF2-40B4-BE49-F238E27FC236}">
                <a16:creationId xmlns:a16="http://schemas.microsoft.com/office/drawing/2014/main" id="{B5F6B67E-CAA9-1246-925F-716DD4D45E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191829"/>
            <a:ext cx="914400" cy="914400"/>
          </a:xfrm>
          <a:prstGeom prst="rect">
            <a:avLst/>
          </a:prstGeom>
        </p:spPr>
      </p:pic>
      <p:sp>
        <p:nvSpPr>
          <p:cNvPr id="2" name="Rectangle 1">
            <a:extLst>
              <a:ext uri="{FF2B5EF4-FFF2-40B4-BE49-F238E27FC236}">
                <a16:creationId xmlns:a16="http://schemas.microsoft.com/office/drawing/2014/main" id="{F46C7813-B43F-EF4A-8992-B5E3F5B01D28}"/>
              </a:ext>
            </a:extLst>
          </p:cNvPr>
          <p:cNvSpPr/>
          <p:nvPr/>
        </p:nvSpPr>
        <p:spPr>
          <a:xfrm>
            <a:off x="838200" y="1106229"/>
            <a:ext cx="10515600" cy="5896153"/>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Batalden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PB, Davidoff F. What is “quality improvement” and how can it transform healthcare?. BMJ Quality &amp; Safety. 2007 Feb 1;16(1):2-3.</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Chen Y,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VanderLaan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PA,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Heher</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YK. Using the Model for Improvement and Plan-Do-Study-Act to effect SMART change and advance quality.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Cancer </a:t>
            </a:r>
            <a:r>
              <a:rPr kumimoji="0" lang="en-US" sz="1500" b="0" i="1" u="none" strike="noStrike" kern="1200" cap="none" spc="0" normalizeH="0" baseline="0" noProof="0" dirty="0" err="1">
                <a:ln>
                  <a:noFill/>
                </a:ln>
                <a:solidFill>
                  <a:prstClr val="black"/>
                </a:solidFill>
                <a:effectLst/>
                <a:uLnTx/>
                <a:uFillTx/>
                <a:latin typeface="Calibri" panose="020F0502020204030204"/>
                <a:ea typeface="+mn-ea"/>
                <a:cs typeface="+mn-cs"/>
              </a:rPr>
              <a:t>Cytopathol</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2020 Aug 4.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Courtlandt</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CD, Noonan L, Feld LG. Model for improvement - Part 1: A framework for health care quality.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Pediatr</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Clin North Am. 2009;56(4):757-778.</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Pratap JN, Varughese AM, Adler E. Getting started with the model for improvement: the model in practice.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Br J Hosp Med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(Lond). 2013;74(1):42-6.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Randolph G, Esporas M, Provost L. Model for Improvement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Part Two: Measurement and feedback for quality improvement efforts.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Pediatr Clin North Am.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2009;56(4):779-98.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Model for Improvement Part 1. IHI Whiteboard Video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2:54 minutes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Basic Overview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http://www.ihi.org/education/IHIOpenSchool/resources/Pages/AudioandVideo/Whiteboard3.aspx</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Model for Improvement- Improvement Foundation Video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6:54 minutes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Animated, fun and with an easy example. Explains why tests of change, before implementation are important.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https://www.youtube.com/watch?v=lZAx-69Vn_Y</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3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4">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DE99E44-0003-2E48-A426-BD754508B123}"/>
              </a:ext>
            </a:extLst>
          </p:cNvPr>
          <p:cNvSpPr txBox="1"/>
          <p:nvPr/>
        </p:nvSpPr>
        <p:spPr>
          <a:xfrm>
            <a:off x="5080216" y="1076324"/>
            <a:ext cx="7111784" cy="2047202"/>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4400" dirty="0">
                <a:latin typeface="+mj-lt"/>
                <a:ea typeface="+mj-ea"/>
                <a:cs typeface="+mj-cs"/>
              </a:rPr>
              <a:t>What is Quality Improvement?</a:t>
            </a:r>
          </a:p>
          <a:p>
            <a:pPr>
              <a:lnSpc>
                <a:spcPct val="90000"/>
              </a:lnSpc>
              <a:spcBef>
                <a:spcPct val="0"/>
              </a:spcBef>
              <a:spcAft>
                <a:spcPts val="600"/>
              </a:spcAft>
              <a:defRPr/>
            </a:pPr>
            <a:r>
              <a:rPr lang="en-US" sz="2500" dirty="0">
                <a:latin typeface="+mj-lt"/>
                <a:ea typeface="+mj-ea"/>
                <a:cs typeface="+mj-cs"/>
              </a:rPr>
              <a:t>Batalden, P. </a:t>
            </a:r>
            <a:r>
              <a:rPr lang="en-US" sz="2500" i="1" dirty="0">
                <a:latin typeface="+mj-lt"/>
                <a:ea typeface="+mj-ea"/>
                <a:cs typeface="+mj-cs"/>
              </a:rPr>
              <a:t>Qual Saf Health Care. </a:t>
            </a:r>
            <a:r>
              <a:rPr lang="en-US" sz="2500" dirty="0">
                <a:latin typeface="+mj-lt"/>
                <a:ea typeface="+mj-ea"/>
                <a:cs typeface="+mj-cs"/>
              </a:rPr>
              <a:t>2007;16:2-3.</a:t>
            </a:r>
          </a:p>
          <a:p>
            <a:pPr>
              <a:lnSpc>
                <a:spcPct val="90000"/>
              </a:lnSpc>
              <a:spcBef>
                <a:spcPct val="0"/>
              </a:spcBef>
              <a:spcAft>
                <a:spcPts val="600"/>
              </a:spcAft>
              <a:defRPr/>
            </a:pPr>
            <a:r>
              <a:rPr lang="en-US" sz="2500" dirty="0">
                <a:latin typeface="+mj-lt"/>
                <a:ea typeface="+mj-ea"/>
                <a:cs typeface="+mj-cs"/>
              </a:rPr>
              <a:t> </a:t>
            </a:r>
          </a:p>
        </p:txBody>
      </p:sp>
      <p:pic>
        <p:nvPicPr>
          <p:cNvPr id="19" name="Picture 2" descr="Paul B. Batalden - ICoHN - Jönköping University">
            <a:extLst>
              <a:ext uri="{FF2B5EF4-FFF2-40B4-BE49-F238E27FC236}">
                <a16:creationId xmlns:a16="http://schemas.microsoft.com/office/drawing/2014/main" id="{29312949-6F9F-A349-901B-F84A863F0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9" b="-1"/>
          <a:stretch/>
        </p:blipFill>
        <p:spPr bwMode="auto">
          <a:xfrm>
            <a:off x="20" y="10"/>
            <a:ext cx="4505305" cy="685799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Content Placeholder 11">
            <a:extLst>
              <a:ext uri="{FF2B5EF4-FFF2-40B4-BE49-F238E27FC236}">
                <a16:creationId xmlns:a16="http://schemas.microsoft.com/office/drawing/2014/main" id="{00EF71E4-0377-8849-8464-7ADA3EEAC06C}"/>
              </a:ext>
            </a:extLst>
          </p:cNvPr>
          <p:cNvSpPr txBox="1">
            <a:spLocks/>
          </p:cNvSpPr>
          <p:nvPr/>
        </p:nvSpPr>
        <p:spPr>
          <a:xfrm>
            <a:off x="5080216" y="3351276"/>
            <a:ext cx="6693696" cy="340557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prstClr val="black"/>
              </a:buClr>
              <a:buSzPts val="2137"/>
              <a:buNone/>
              <a:defRPr/>
            </a:pPr>
            <a:r>
              <a:rPr lang="en-US" sz="2400" i="1" dirty="0">
                <a:solidFill>
                  <a:schemeClr val="tx1">
                    <a:lumMod val="65000"/>
                    <a:lumOff val="35000"/>
                  </a:schemeClr>
                </a:solidFill>
                <a:sym typeface="Arial"/>
              </a:rPr>
              <a:t>“</a:t>
            </a:r>
            <a:r>
              <a:rPr lang="en-US" sz="2600" i="1" dirty="0">
                <a:solidFill>
                  <a:schemeClr val="tx1">
                    <a:lumMod val="65000"/>
                    <a:lumOff val="35000"/>
                  </a:schemeClr>
                </a:solidFill>
                <a:sym typeface="Arial"/>
              </a:rPr>
              <a:t>The combined and unceasing </a:t>
            </a:r>
          </a:p>
          <a:p>
            <a:pPr marL="0" indent="0" algn="ctr">
              <a:spcBef>
                <a:spcPts val="0"/>
              </a:spcBef>
              <a:buClr>
                <a:prstClr val="black"/>
              </a:buClr>
              <a:buSzPts val="2137"/>
              <a:buNone/>
              <a:defRPr/>
            </a:pPr>
            <a:r>
              <a:rPr lang="en-US" sz="2600" i="1" dirty="0">
                <a:solidFill>
                  <a:schemeClr val="tx1">
                    <a:lumMod val="65000"/>
                    <a:lumOff val="35000"/>
                  </a:schemeClr>
                </a:solidFill>
                <a:sym typeface="Arial"/>
              </a:rPr>
              <a:t>efforts of everyone—</a:t>
            </a:r>
            <a:endParaRPr lang="en-US" sz="2600" dirty="0">
              <a:solidFill>
                <a:schemeClr val="tx1">
                  <a:lumMod val="65000"/>
                  <a:lumOff val="35000"/>
                </a:schemeClr>
              </a:solidFill>
            </a:endParaRPr>
          </a:p>
          <a:p>
            <a:pPr marL="0" indent="0" algn="ctr">
              <a:spcBef>
                <a:spcPts val="770"/>
              </a:spcBef>
              <a:buClr>
                <a:prstClr val="black"/>
              </a:buClr>
              <a:buSzPts val="2137"/>
              <a:buNone/>
              <a:defRPr/>
            </a:pPr>
            <a:r>
              <a:rPr lang="en-US" sz="2600" i="1" dirty="0">
                <a:solidFill>
                  <a:schemeClr val="tx1">
                    <a:lumMod val="65000"/>
                    <a:lumOff val="35000"/>
                  </a:schemeClr>
                </a:solidFill>
                <a:sym typeface="Arial"/>
              </a:rPr>
              <a:t>healthcare professionals, patients and their families, researchers, payers, planners and educators—</a:t>
            </a:r>
            <a:endParaRPr lang="en-US" sz="2600" dirty="0">
              <a:solidFill>
                <a:schemeClr val="tx1">
                  <a:lumMod val="65000"/>
                  <a:lumOff val="35000"/>
                </a:schemeClr>
              </a:solidFill>
            </a:endParaRPr>
          </a:p>
          <a:p>
            <a:pPr marL="0" indent="0" algn="ctr">
              <a:spcBef>
                <a:spcPts val="770"/>
              </a:spcBef>
              <a:buClr>
                <a:prstClr val="black"/>
              </a:buClr>
              <a:buSzPts val="2137"/>
              <a:buNone/>
              <a:defRPr/>
            </a:pPr>
            <a:r>
              <a:rPr lang="en-US" sz="2600" i="1" dirty="0">
                <a:solidFill>
                  <a:schemeClr val="tx1">
                    <a:lumMod val="65000"/>
                    <a:lumOff val="35000"/>
                  </a:schemeClr>
                </a:solidFill>
                <a:sym typeface="Arial"/>
              </a:rPr>
              <a:t>to make the changes </a:t>
            </a:r>
          </a:p>
          <a:p>
            <a:pPr marL="0" indent="0" algn="ctr">
              <a:spcBef>
                <a:spcPts val="770"/>
              </a:spcBef>
              <a:buClr>
                <a:prstClr val="black"/>
              </a:buClr>
              <a:buSzPts val="2137"/>
              <a:buNone/>
              <a:defRPr/>
            </a:pPr>
            <a:r>
              <a:rPr lang="en-US" sz="2600" i="1" dirty="0">
                <a:solidFill>
                  <a:schemeClr val="tx1">
                    <a:lumMod val="65000"/>
                    <a:lumOff val="35000"/>
                  </a:schemeClr>
                </a:solidFill>
                <a:sym typeface="Arial"/>
              </a:rPr>
              <a:t>that will lead to better patient outcomes (health), </a:t>
            </a:r>
          </a:p>
          <a:p>
            <a:pPr marL="0" indent="0" algn="ctr">
              <a:spcBef>
                <a:spcPts val="770"/>
              </a:spcBef>
              <a:buClr>
                <a:prstClr val="black"/>
              </a:buClr>
              <a:buSzPts val="2137"/>
              <a:buNone/>
              <a:defRPr/>
            </a:pPr>
            <a:r>
              <a:rPr lang="en-US" sz="2600" i="1" dirty="0">
                <a:solidFill>
                  <a:schemeClr val="tx1">
                    <a:lumMod val="65000"/>
                    <a:lumOff val="35000"/>
                  </a:schemeClr>
                </a:solidFill>
                <a:sym typeface="Arial"/>
              </a:rPr>
              <a:t>better system performance (care) and better professional development (learning).” </a:t>
            </a:r>
          </a:p>
          <a:p>
            <a:pPr marL="0">
              <a:spcBef>
                <a:spcPts val="770"/>
              </a:spcBef>
              <a:buClr>
                <a:prstClr val="black"/>
              </a:buClr>
              <a:buSzPts val="2137"/>
              <a:defRPr/>
            </a:pPr>
            <a:endParaRPr lang="en-US" sz="2000" i="1" dirty="0">
              <a:sym typeface="Arial"/>
            </a:endParaRPr>
          </a:p>
          <a:p>
            <a:pPr marL="0">
              <a:spcBef>
                <a:spcPts val="770"/>
              </a:spcBef>
              <a:buClr>
                <a:prstClr val="black"/>
              </a:buClr>
              <a:buSzPts val="2137"/>
              <a:defRPr/>
            </a:pPr>
            <a:endParaRPr lang="en-US" sz="2000" dirty="0"/>
          </a:p>
          <a:p>
            <a:pPr marL="457200" lvl="1">
              <a:defRPr/>
            </a:pPr>
            <a:endParaRPr lang="en-US" sz="2000" dirty="0"/>
          </a:p>
          <a:p>
            <a:pPr lvl="1">
              <a:defRPr/>
            </a:pPr>
            <a:endParaRPr lang="en-US" sz="2000" dirty="0"/>
          </a:p>
        </p:txBody>
      </p:sp>
      <p:sp>
        <p:nvSpPr>
          <p:cNvPr id="6" name="Title 1">
            <a:extLst>
              <a:ext uri="{FF2B5EF4-FFF2-40B4-BE49-F238E27FC236}">
                <a16:creationId xmlns:a16="http://schemas.microsoft.com/office/drawing/2014/main" id="{269BBD58-F47B-FC43-A0F0-663544C14798}"/>
              </a:ext>
            </a:extLst>
          </p:cNvPr>
          <p:cNvSpPr txBox="1">
            <a:spLocks/>
          </p:cNvSpPr>
          <p:nvPr/>
        </p:nvSpPr>
        <p:spPr>
          <a:xfrm>
            <a:off x="5248072" y="629267"/>
            <a:ext cx="4939868"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endParaRPr lang="en-US" dirty="0">
              <a:solidFill>
                <a:prstClr val="black"/>
              </a:solidFill>
              <a:latin typeface="Calibri Light" panose="020F0302020204030204"/>
              <a:cs typeface="Calibri" panose="020F0502020204030204" pitchFamily="34" charset="0"/>
            </a:endParaRPr>
          </a:p>
        </p:txBody>
      </p:sp>
    </p:spTree>
    <p:extLst>
      <p:ext uri="{BB962C8B-B14F-4D97-AF65-F5344CB8AC3E}">
        <p14:creationId xmlns:p14="http://schemas.microsoft.com/office/powerpoint/2010/main" val="1834240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0" name="Google Shape;640;p46"/>
          <p:cNvSpPr/>
          <p:nvPr/>
        </p:nvSpPr>
        <p:spPr>
          <a:xfrm>
            <a:off x="1813616" y="2103987"/>
            <a:ext cx="3698146" cy="3639067"/>
          </a:xfrm>
          <a:prstGeom prst="donut">
            <a:avLst>
              <a:gd name="adj" fmla="val 4540"/>
            </a:avLst>
          </a:prstGeom>
          <a:gradFill>
            <a:gsLst>
              <a:gs pos="0">
                <a:srgbClr val="001180"/>
              </a:gs>
              <a:gs pos="100000">
                <a:srgbClr val="A9ADD7"/>
              </a:gs>
            </a:gsLst>
            <a:lin ang="16200000" scaled="0"/>
          </a:gradFill>
          <a:ln w="9525" cap="flat" cmpd="sng">
            <a:solidFill>
              <a:srgbClr val="00176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641" name="Google Shape;641;p46"/>
          <p:cNvSpPr/>
          <p:nvPr/>
        </p:nvSpPr>
        <p:spPr>
          <a:xfrm>
            <a:off x="6249831" y="2103986"/>
            <a:ext cx="3806322" cy="3639067"/>
          </a:xfrm>
          <a:prstGeom prst="donut">
            <a:avLst>
              <a:gd name="adj" fmla="val 4540"/>
            </a:avLst>
          </a:prstGeom>
          <a:solidFill>
            <a:srgbClr val="5A8E17"/>
          </a:solidFill>
          <a:ln w="9525" cap="flat" cmpd="sng">
            <a:solidFill>
              <a:srgbClr val="00176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642" name="Google Shape;642;p46"/>
          <p:cNvSpPr txBox="1"/>
          <p:nvPr/>
        </p:nvSpPr>
        <p:spPr>
          <a:xfrm>
            <a:off x="2043382" y="3379230"/>
            <a:ext cx="2278290" cy="807883"/>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Arial"/>
                <a:cs typeface="Arial"/>
                <a:sym typeface="Arial"/>
              </a:rPr>
              <a:t>Clinical </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Arial"/>
                <a:cs typeface="Arial"/>
                <a:sym typeface="Arial"/>
              </a:rPr>
              <a:t>Expertise</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3" name="Google Shape;643;p46"/>
          <p:cNvSpPr txBox="1">
            <a:spLocks noGrp="1"/>
          </p:cNvSpPr>
          <p:nvPr>
            <p:ph idx="4294967295"/>
          </p:nvPr>
        </p:nvSpPr>
        <p:spPr>
          <a:xfrm>
            <a:off x="7340553" y="3326003"/>
            <a:ext cx="2347146" cy="119503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800"/>
              <a:buNone/>
            </a:pPr>
            <a:r>
              <a:rPr lang="en-US" sz="2400" dirty="0">
                <a:latin typeface="Calibri" panose="020F0502020204030204" pitchFamily="34" charset="0"/>
                <a:cs typeface="Calibri" panose="020F0502020204030204" pitchFamily="34" charset="0"/>
              </a:rPr>
              <a:t>Patient</a:t>
            </a:r>
            <a:r>
              <a:rPr lang="en-US" sz="2400" dirty="0"/>
              <a:t> Values </a:t>
            </a:r>
          </a:p>
          <a:p>
            <a:pPr marL="0" indent="0" algn="ctr">
              <a:spcBef>
                <a:spcPts val="0"/>
              </a:spcBef>
              <a:buClr>
                <a:schemeClr val="dk1"/>
              </a:buClr>
              <a:buSzPts val="2800"/>
              <a:buNone/>
            </a:pPr>
            <a:r>
              <a:rPr lang="en-US" sz="2400" dirty="0"/>
              <a:t>&amp;</a:t>
            </a:r>
          </a:p>
          <a:p>
            <a:pPr marL="0" indent="0" algn="ctr">
              <a:spcBef>
                <a:spcPts val="0"/>
              </a:spcBef>
              <a:buClr>
                <a:schemeClr val="dk1"/>
              </a:buClr>
              <a:buSzPts val="2800"/>
              <a:buNone/>
            </a:pPr>
            <a:r>
              <a:rPr lang="en-US" sz="2400" dirty="0"/>
              <a:t>Preferences</a:t>
            </a:r>
            <a:endParaRPr sz="2400" dirty="0"/>
          </a:p>
        </p:txBody>
      </p:sp>
      <p:sp>
        <p:nvSpPr>
          <p:cNvPr id="3" name="TextBox 2">
            <a:extLst>
              <a:ext uri="{FF2B5EF4-FFF2-40B4-BE49-F238E27FC236}">
                <a16:creationId xmlns:a16="http://schemas.microsoft.com/office/drawing/2014/main" id="{FC31D0B5-BC98-C648-A825-9156C16A9B44}"/>
              </a:ext>
            </a:extLst>
          </p:cNvPr>
          <p:cNvSpPr txBox="1"/>
          <p:nvPr/>
        </p:nvSpPr>
        <p:spPr>
          <a:xfrm>
            <a:off x="5257106" y="1753567"/>
            <a:ext cx="135934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Best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Evidence </a:t>
            </a:r>
          </a:p>
        </p:txBody>
      </p:sp>
      <p:sp>
        <p:nvSpPr>
          <p:cNvPr id="2" name="TextBox 1">
            <a:extLst>
              <a:ext uri="{FF2B5EF4-FFF2-40B4-BE49-F238E27FC236}">
                <a16:creationId xmlns:a16="http://schemas.microsoft.com/office/drawing/2014/main" id="{43B87942-2D66-EF4B-9B95-BB525FAF4216}"/>
              </a:ext>
            </a:extLst>
          </p:cNvPr>
          <p:cNvSpPr txBox="1"/>
          <p:nvPr/>
        </p:nvSpPr>
        <p:spPr>
          <a:xfrm>
            <a:off x="177521" y="144438"/>
            <a:ext cx="11836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Quality Improvement Requires the Convergence of 4 Powerful Drivers</a:t>
            </a:r>
          </a:p>
        </p:txBody>
      </p:sp>
      <p:sp>
        <p:nvSpPr>
          <p:cNvPr id="10" name="Google Shape;639;p46">
            <a:extLst>
              <a:ext uri="{FF2B5EF4-FFF2-40B4-BE49-F238E27FC236}">
                <a16:creationId xmlns:a16="http://schemas.microsoft.com/office/drawing/2014/main" id="{AE128BA5-3D0C-6141-A80D-9C8C6F2DC693}"/>
              </a:ext>
            </a:extLst>
          </p:cNvPr>
          <p:cNvSpPr/>
          <p:nvPr/>
        </p:nvSpPr>
        <p:spPr>
          <a:xfrm>
            <a:off x="3943107" y="3150258"/>
            <a:ext cx="3806322" cy="3504207"/>
          </a:xfrm>
          <a:prstGeom prst="donut">
            <a:avLst>
              <a:gd name="adj" fmla="val 4540"/>
            </a:avLst>
          </a:prstGeom>
          <a:solidFill>
            <a:schemeClr val="accent3"/>
          </a:solidFill>
          <a:ln w="9525" cap="flat" cmpd="sng">
            <a:solidFill>
              <a:srgbClr val="00176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90517C4-C66F-B747-8A19-3D6298EDC5E6}"/>
              </a:ext>
            </a:extLst>
          </p:cNvPr>
          <p:cNvSpPr txBox="1"/>
          <p:nvPr/>
        </p:nvSpPr>
        <p:spPr>
          <a:xfrm>
            <a:off x="4778834" y="4822119"/>
            <a:ext cx="2315890"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Methods </a:t>
            </a:r>
          </a:p>
        </p:txBody>
      </p:sp>
      <p:sp>
        <p:nvSpPr>
          <p:cNvPr id="5" name="Google Shape;639;p46">
            <a:extLst>
              <a:ext uri="{FF2B5EF4-FFF2-40B4-BE49-F238E27FC236}">
                <a16:creationId xmlns:a16="http://schemas.microsoft.com/office/drawing/2014/main" id="{E78E4925-EE1F-A6DD-508F-64498FD2DDF2}"/>
              </a:ext>
            </a:extLst>
          </p:cNvPr>
          <p:cNvSpPr/>
          <p:nvPr/>
        </p:nvSpPr>
        <p:spPr>
          <a:xfrm>
            <a:off x="3969735" y="964795"/>
            <a:ext cx="3806322" cy="3504207"/>
          </a:xfrm>
          <a:prstGeom prst="donut">
            <a:avLst>
              <a:gd name="adj" fmla="val 4540"/>
            </a:avLst>
          </a:prstGeom>
          <a:solidFill>
            <a:schemeClr val="accent3"/>
          </a:solidFill>
          <a:ln w="9525" cap="flat" cmpd="sng">
            <a:solidFill>
              <a:srgbClr val="00176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4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9730E6-F446-00B0-FCCD-07477F13D77C}"/>
              </a:ext>
            </a:extLst>
          </p:cNvPr>
          <p:cNvGrpSpPr/>
          <p:nvPr/>
        </p:nvGrpSpPr>
        <p:grpSpPr>
          <a:xfrm>
            <a:off x="752560" y="1364543"/>
            <a:ext cx="10988984" cy="4887977"/>
            <a:chOff x="752560" y="1364543"/>
            <a:chExt cx="10988984" cy="4887977"/>
          </a:xfrm>
        </p:grpSpPr>
        <p:sp>
          <p:nvSpPr>
            <p:cNvPr id="5" name="Rectangle 4">
              <a:extLst>
                <a:ext uri="{FF2B5EF4-FFF2-40B4-BE49-F238E27FC236}">
                  <a16:creationId xmlns:a16="http://schemas.microsoft.com/office/drawing/2014/main" id="{B37AF10E-479F-9B87-06EA-1681983BDAC9}"/>
                </a:ext>
              </a:extLst>
            </p:cNvPr>
            <p:cNvSpPr/>
            <p:nvPr/>
          </p:nvSpPr>
          <p:spPr>
            <a:xfrm>
              <a:off x="752560" y="1364543"/>
              <a:ext cx="10988984" cy="4887977"/>
            </a:xfrm>
            <a:prstGeom prst="rect">
              <a:avLst/>
            </a:prstGeom>
            <a:noFill/>
          </p:spPr>
          <p:txBody>
            <a:bodyPr/>
            <a:lstStyle/>
            <a:p>
              <a:endParaRPr lang="en-US"/>
            </a:p>
          </p:txBody>
        </p:sp>
        <p:sp>
          <p:nvSpPr>
            <p:cNvPr id="7" name="Freeform 6">
              <a:extLst>
                <a:ext uri="{FF2B5EF4-FFF2-40B4-BE49-F238E27FC236}">
                  <a16:creationId xmlns:a16="http://schemas.microsoft.com/office/drawing/2014/main" id="{D6387F6E-658E-2034-1263-8169452485DD}"/>
                </a:ext>
              </a:extLst>
            </p:cNvPr>
            <p:cNvSpPr/>
            <p:nvPr/>
          </p:nvSpPr>
          <p:spPr>
            <a:xfrm>
              <a:off x="754030" y="1366929"/>
              <a:ext cx="3956034" cy="1575226"/>
            </a:xfrm>
            <a:custGeom>
              <a:avLst/>
              <a:gdLst>
                <a:gd name="connsiteX0" fmla="*/ 0 w 3956034"/>
                <a:gd name="connsiteY0" fmla="*/ 262543 h 1575226"/>
                <a:gd name="connsiteX1" fmla="*/ 262543 w 3956034"/>
                <a:gd name="connsiteY1" fmla="*/ 0 h 1575226"/>
                <a:gd name="connsiteX2" fmla="*/ 3693491 w 3956034"/>
                <a:gd name="connsiteY2" fmla="*/ 0 h 1575226"/>
                <a:gd name="connsiteX3" fmla="*/ 3956034 w 3956034"/>
                <a:gd name="connsiteY3" fmla="*/ 262543 h 1575226"/>
                <a:gd name="connsiteX4" fmla="*/ 3956034 w 3956034"/>
                <a:gd name="connsiteY4" fmla="*/ 1312683 h 1575226"/>
                <a:gd name="connsiteX5" fmla="*/ 3693491 w 3956034"/>
                <a:gd name="connsiteY5" fmla="*/ 1575226 h 1575226"/>
                <a:gd name="connsiteX6" fmla="*/ 262543 w 3956034"/>
                <a:gd name="connsiteY6" fmla="*/ 1575226 h 1575226"/>
                <a:gd name="connsiteX7" fmla="*/ 0 w 3956034"/>
                <a:gd name="connsiteY7" fmla="*/ 1312683 h 1575226"/>
                <a:gd name="connsiteX8" fmla="*/ 0 w 3956034"/>
                <a:gd name="connsiteY8" fmla="*/ 262543 h 15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6034" h="1575226">
                  <a:moveTo>
                    <a:pt x="0" y="262543"/>
                  </a:moveTo>
                  <a:cubicBezTo>
                    <a:pt x="0" y="117545"/>
                    <a:pt x="117545" y="0"/>
                    <a:pt x="262543" y="0"/>
                  </a:cubicBezTo>
                  <a:lnTo>
                    <a:pt x="3693491" y="0"/>
                  </a:lnTo>
                  <a:cubicBezTo>
                    <a:pt x="3838489" y="0"/>
                    <a:pt x="3956034" y="117545"/>
                    <a:pt x="3956034" y="262543"/>
                  </a:cubicBezTo>
                  <a:lnTo>
                    <a:pt x="3956034" y="1312683"/>
                  </a:lnTo>
                  <a:cubicBezTo>
                    <a:pt x="3956034" y="1457681"/>
                    <a:pt x="3838489" y="1575226"/>
                    <a:pt x="3693491" y="1575226"/>
                  </a:cubicBezTo>
                  <a:lnTo>
                    <a:pt x="262543" y="1575226"/>
                  </a:lnTo>
                  <a:cubicBezTo>
                    <a:pt x="117545" y="1575226"/>
                    <a:pt x="0" y="1457681"/>
                    <a:pt x="0" y="1312683"/>
                  </a:cubicBezTo>
                  <a:lnTo>
                    <a:pt x="0" y="2625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8816" tIns="137856" rIns="198816" bIns="137856" numCol="1" spcCol="1270" anchor="ctr" anchorCtr="0">
              <a:noAutofit/>
            </a:bodyPr>
            <a:lstStyle/>
            <a:p>
              <a:pPr marL="0" lvl="0" indent="0" algn="ctr" defTabSz="1422400">
                <a:lnSpc>
                  <a:spcPct val="90000"/>
                </a:lnSpc>
                <a:spcBef>
                  <a:spcPct val="0"/>
                </a:spcBef>
                <a:spcAft>
                  <a:spcPct val="35000"/>
                </a:spcAft>
                <a:buNone/>
              </a:pPr>
              <a:r>
                <a:rPr lang="en-US" sz="3200" kern="1200" dirty="0"/>
                <a:t>Listen to a Data-Driven Improvement Story </a:t>
              </a:r>
            </a:p>
          </p:txBody>
        </p:sp>
        <p:sp>
          <p:nvSpPr>
            <p:cNvPr id="9" name="Freeform 8">
              <a:extLst>
                <a:ext uri="{FF2B5EF4-FFF2-40B4-BE49-F238E27FC236}">
                  <a16:creationId xmlns:a16="http://schemas.microsoft.com/office/drawing/2014/main" id="{F7828F9B-1A6A-14B9-C411-695DEE0C5F8F}"/>
                </a:ext>
              </a:extLst>
            </p:cNvPr>
            <p:cNvSpPr/>
            <p:nvPr/>
          </p:nvSpPr>
          <p:spPr>
            <a:xfrm>
              <a:off x="4710064" y="3075194"/>
              <a:ext cx="6975109" cy="1489585"/>
            </a:xfrm>
            <a:custGeom>
              <a:avLst/>
              <a:gdLst>
                <a:gd name="connsiteX0" fmla="*/ 248269 w 1489585"/>
                <a:gd name="connsiteY0" fmla="*/ 0 h 7230901"/>
                <a:gd name="connsiteX1" fmla="*/ 1241316 w 1489585"/>
                <a:gd name="connsiteY1" fmla="*/ 0 h 7230901"/>
                <a:gd name="connsiteX2" fmla="*/ 1489585 w 1489585"/>
                <a:gd name="connsiteY2" fmla="*/ 248269 h 7230901"/>
                <a:gd name="connsiteX3" fmla="*/ 1489585 w 1489585"/>
                <a:gd name="connsiteY3" fmla="*/ 7230901 h 7230901"/>
                <a:gd name="connsiteX4" fmla="*/ 1489585 w 1489585"/>
                <a:gd name="connsiteY4" fmla="*/ 7230901 h 7230901"/>
                <a:gd name="connsiteX5" fmla="*/ 0 w 1489585"/>
                <a:gd name="connsiteY5" fmla="*/ 7230901 h 7230901"/>
                <a:gd name="connsiteX6" fmla="*/ 0 w 1489585"/>
                <a:gd name="connsiteY6" fmla="*/ 7230901 h 7230901"/>
                <a:gd name="connsiteX7" fmla="*/ 0 w 1489585"/>
                <a:gd name="connsiteY7" fmla="*/ 248269 h 7230901"/>
                <a:gd name="connsiteX8" fmla="*/ 248269 w 1489585"/>
                <a:gd name="connsiteY8" fmla="*/ 0 h 723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585" h="7230901">
                  <a:moveTo>
                    <a:pt x="1489585" y="1205174"/>
                  </a:moveTo>
                  <a:lnTo>
                    <a:pt x="1489585" y="6025727"/>
                  </a:lnTo>
                  <a:cubicBezTo>
                    <a:pt x="1489585" y="6691326"/>
                    <a:pt x="1466687" y="7230901"/>
                    <a:pt x="1438441" y="7230901"/>
                  </a:cubicBezTo>
                  <a:lnTo>
                    <a:pt x="0" y="7230901"/>
                  </a:lnTo>
                  <a:lnTo>
                    <a:pt x="0" y="7230901"/>
                  </a:lnTo>
                  <a:lnTo>
                    <a:pt x="0" y="0"/>
                  </a:lnTo>
                  <a:lnTo>
                    <a:pt x="0" y="0"/>
                  </a:lnTo>
                  <a:lnTo>
                    <a:pt x="1438441" y="0"/>
                  </a:lnTo>
                  <a:cubicBezTo>
                    <a:pt x="1466687" y="0"/>
                    <a:pt x="1489585" y="539575"/>
                    <a:pt x="1489585" y="1205174"/>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0" tIns="196541" rIns="320366" bIns="196541" numCol="1" spcCol="1270" anchor="ctr" anchorCtr="0">
              <a:noAutofit/>
            </a:bodyPr>
            <a:lstStyle/>
            <a:p>
              <a:pPr marL="231775" lvl="1" indent="57150" algn="l" defTabSz="1066800">
                <a:lnSpc>
                  <a:spcPct val="90000"/>
                </a:lnSpc>
                <a:spcBef>
                  <a:spcPct val="0"/>
                </a:spcBef>
                <a:spcAft>
                  <a:spcPct val="15000"/>
                </a:spcAft>
                <a:buChar char="•"/>
                <a:tabLst/>
              </a:pPr>
              <a:r>
                <a:rPr lang="en-US" sz="2400" kern="1200" dirty="0"/>
                <a:t> What did they do?</a:t>
              </a:r>
            </a:p>
            <a:p>
              <a:pPr marL="231775" lvl="1" indent="57150" algn="l" defTabSz="1066800">
                <a:lnSpc>
                  <a:spcPct val="90000"/>
                </a:lnSpc>
                <a:spcBef>
                  <a:spcPct val="0"/>
                </a:spcBef>
                <a:spcAft>
                  <a:spcPct val="15000"/>
                </a:spcAft>
                <a:buChar char="•"/>
                <a:tabLst/>
              </a:pPr>
              <a:r>
                <a:rPr lang="en-US" sz="2400" kern="1200" dirty="0"/>
                <a:t> What results did they achieve?</a:t>
              </a:r>
            </a:p>
            <a:p>
              <a:pPr marL="231775" lvl="1" indent="57150" algn="l" defTabSz="1066800">
                <a:lnSpc>
                  <a:spcPct val="90000"/>
                </a:lnSpc>
                <a:spcBef>
                  <a:spcPct val="0"/>
                </a:spcBef>
                <a:spcAft>
                  <a:spcPct val="15000"/>
                </a:spcAft>
                <a:buChar char="•"/>
                <a:tabLst/>
              </a:pPr>
              <a:r>
                <a:rPr lang="en-US" sz="2400" kern="1200" dirty="0"/>
                <a:t> More importantly . . . . </a:t>
              </a:r>
            </a:p>
          </p:txBody>
        </p:sp>
        <p:sp>
          <p:nvSpPr>
            <p:cNvPr id="10" name="Freeform 9">
              <a:extLst>
                <a:ext uri="{FF2B5EF4-FFF2-40B4-BE49-F238E27FC236}">
                  <a16:creationId xmlns:a16="http://schemas.microsoft.com/office/drawing/2014/main" id="{56313C03-8444-8D5A-2288-E6D309E4778B}"/>
                </a:ext>
              </a:extLst>
            </p:cNvPr>
            <p:cNvSpPr/>
            <p:nvPr/>
          </p:nvSpPr>
          <p:spPr>
            <a:xfrm>
              <a:off x="754030" y="3020918"/>
              <a:ext cx="3956034" cy="1575226"/>
            </a:xfrm>
            <a:custGeom>
              <a:avLst/>
              <a:gdLst>
                <a:gd name="connsiteX0" fmla="*/ 0 w 3755141"/>
                <a:gd name="connsiteY0" fmla="*/ 262543 h 1575226"/>
                <a:gd name="connsiteX1" fmla="*/ 262543 w 3755141"/>
                <a:gd name="connsiteY1" fmla="*/ 0 h 1575226"/>
                <a:gd name="connsiteX2" fmla="*/ 3492598 w 3755141"/>
                <a:gd name="connsiteY2" fmla="*/ 0 h 1575226"/>
                <a:gd name="connsiteX3" fmla="*/ 3755141 w 3755141"/>
                <a:gd name="connsiteY3" fmla="*/ 262543 h 1575226"/>
                <a:gd name="connsiteX4" fmla="*/ 3755141 w 3755141"/>
                <a:gd name="connsiteY4" fmla="*/ 1312683 h 1575226"/>
                <a:gd name="connsiteX5" fmla="*/ 3492598 w 3755141"/>
                <a:gd name="connsiteY5" fmla="*/ 1575226 h 1575226"/>
                <a:gd name="connsiteX6" fmla="*/ 262543 w 3755141"/>
                <a:gd name="connsiteY6" fmla="*/ 1575226 h 1575226"/>
                <a:gd name="connsiteX7" fmla="*/ 0 w 3755141"/>
                <a:gd name="connsiteY7" fmla="*/ 1312683 h 1575226"/>
                <a:gd name="connsiteX8" fmla="*/ 0 w 3755141"/>
                <a:gd name="connsiteY8" fmla="*/ 262543 h 15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141" h="1575226">
                  <a:moveTo>
                    <a:pt x="0" y="262543"/>
                  </a:moveTo>
                  <a:cubicBezTo>
                    <a:pt x="0" y="117545"/>
                    <a:pt x="117545" y="0"/>
                    <a:pt x="262543" y="0"/>
                  </a:cubicBezTo>
                  <a:lnTo>
                    <a:pt x="3492598" y="0"/>
                  </a:lnTo>
                  <a:cubicBezTo>
                    <a:pt x="3637596" y="0"/>
                    <a:pt x="3755141" y="117545"/>
                    <a:pt x="3755141" y="262543"/>
                  </a:cubicBezTo>
                  <a:lnTo>
                    <a:pt x="3755141" y="1312683"/>
                  </a:lnTo>
                  <a:cubicBezTo>
                    <a:pt x="3755141" y="1457681"/>
                    <a:pt x="3637596" y="1575226"/>
                    <a:pt x="3492598" y="1575226"/>
                  </a:cubicBezTo>
                  <a:lnTo>
                    <a:pt x="262543" y="1575226"/>
                  </a:lnTo>
                  <a:cubicBezTo>
                    <a:pt x="117545" y="1575226"/>
                    <a:pt x="0" y="1457681"/>
                    <a:pt x="0" y="1312683"/>
                  </a:cubicBezTo>
                  <a:lnTo>
                    <a:pt x="0" y="2625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8816" tIns="137856" rIns="198816" bIns="137856" numCol="1" spcCol="1270" anchor="ctr" anchorCtr="0">
              <a:noAutofit/>
            </a:bodyPr>
            <a:lstStyle/>
            <a:p>
              <a:pPr marL="0" lvl="0" indent="0" algn="ctr" defTabSz="1422400">
                <a:lnSpc>
                  <a:spcPct val="90000"/>
                </a:lnSpc>
                <a:spcBef>
                  <a:spcPct val="0"/>
                </a:spcBef>
                <a:spcAft>
                  <a:spcPct val="35000"/>
                </a:spcAft>
                <a:buNone/>
              </a:pPr>
              <a:r>
                <a:rPr lang="en-US" sz="3200" kern="1200" baseline="0" dirty="0"/>
                <a:t>Focus on Improvement Content </a:t>
              </a:r>
              <a:endParaRPr lang="en-US" sz="3200" kern="1200" dirty="0"/>
            </a:p>
          </p:txBody>
        </p:sp>
        <p:sp>
          <p:nvSpPr>
            <p:cNvPr id="11" name="Freeform 10">
              <a:extLst>
                <a:ext uri="{FF2B5EF4-FFF2-40B4-BE49-F238E27FC236}">
                  <a16:creationId xmlns:a16="http://schemas.microsoft.com/office/drawing/2014/main" id="{D619D7A0-CFC2-E2A6-AD74-6AEF8F53D16C}"/>
                </a:ext>
              </a:extLst>
            </p:cNvPr>
            <p:cNvSpPr/>
            <p:nvPr/>
          </p:nvSpPr>
          <p:spPr>
            <a:xfrm>
              <a:off x="4710064" y="4717726"/>
              <a:ext cx="6952001" cy="1489586"/>
            </a:xfrm>
            <a:custGeom>
              <a:avLst/>
              <a:gdLst>
                <a:gd name="connsiteX0" fmla="*/ 248269 w 1489585"/>
                <a:gd name="connsiteY0" fmla="*/ 0 h 6952000"/>
                <a:gd name="connsiteX1" fmla="*/ 1241316 w 1489585"/>
                <a:gd name="connsiteY1" fmla="*/ 0 h 6952000"/>
                <a:gd name="connsiteX2" fmla="*/ 1489585 w 1489585"/>
                <a:gd name="connsiteY2" fmla="*/ 248269 h 6952000"/>
                <a:gd name="connsiteX3" fmla="*/ 1489585 w 1489585"/>
                <a:gd name="connsiteY3" fmla="*/ 6952000 h 6952000"/>
                <a:gd name="connsiteX4" fmla="*/ 1489585 w 1489585"/>
                <a:gd name="connsiteY4" fmla="*/ 6952000 h 6952000"/>
                <a:gd name="connsiteX5" fmla="*/ 0 w 1489585"/>
                <a:gd name="connsiteY5" fmla="*/ 6952000 h 6952000"/>
                <a:gd name="connsiteX6" fmla="*/ 0 w 1489585"/>
                <a:gd name="connsiteY6" fmla="*/ 6952000 h 6952000"/>
                <a:gd name="connsiteX7" fmla="*/ 0 w 1489585"/>
                <a:gd name="connsiteY7" fmla="*/ 248269 h 6952000"/>
                <a:gd name="connsiteX8" fmla="*/ 248269 w 1489585"/>
                <a:gd name="connsiteY8" fmla="*/ 0 h 69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585" h="6952000">
                  <a:moveTo>
                    <a:pt x="1489585" y="1158691"/>
                  </a:moveTo>
                  <a:lnTo>
                    <a:pt x="1489585" y="5793309"/>
                  </a:lnTo>
                  <a:cubicBezTo>
                    <a:pt x="1489585" y="6433234"/>
                    <a:pt x="1465768" y="6951998"/>
                    <a:pt x="1436389" y="6951998"/>
                  </a:cubicBezTo>
                  <a:lnTo>
                    <a:pt x="0" y="6951998"/>
                  </a:lnTo>
                  <a:lnTo>
                    <a:pt x="0" y="6951998"/>
                  </a:lnTo>
                  <a:lnTo>
                    <a:pt x="0" y="2"/>
                  </a:lnTo>
                  <a:lnTo>
                    <a:pt x="0" y="2"/>
                  </a:lnTo>
                  <a:lnTo>
                    <a:pt x="1436389" y="2"/>
                  </a:lnTo>
                  <a:cubicBezTo>
                    <a:pt x="1465768" y="2"/>
                    <a:pt x="1489585" y="518766"/>
                    <a:pt x="1489585" y="115869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96541" rIns="320366" bIns="196542"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1066800">
                <a:lnSpc>
                  <a:spcPct val="90000"/>
                </a:lnSpc>
                <a:spcBef>
                  <a:spcPct val="0"/>
                </a:spcBef>
                <a:spcAft>
                  <a:spcPct val="15000"/>
                </a:spcAft>
                <a:buChar char="•"/>
              </a:pPr>
              <a:r>
                <a:rPr lang="en-US" sz="2400" kern="1200" dirty="0"/>
                <a:t>What methods did the team in in this example  use that you can apply to your work?</a:t>
              </a:r>
              <a:br>
                <a:rPr lang="en-US" sz="2000" kern="1200" dirty="0"/>
              </a:br>
              <a:endParaRPr lang="en-US" kern="1200" dirty="0"/>
            </a:p>
          </p:txBody>
        </p:sp>
        <p:sp>
          <p:nvSpPr>
            <p:cNvPr id="14" name="Freeform 13">
              <a:extLst>
                <a:ext uri="{FF2B5EF4-FFF2-40B4-BE49-F238E27FC236}">
                  <a16:creationId xmlns:a16="http://schemas.microsoft.com/office/drawing/2014/main" id="{E7DFB356-3CC2-7719-E320-C9434BD34194}"/>
                </a:ext>
              </a:extLst>
            </p:cNvPr>
            <p:cNvSpPr/>
            <p:nvPr/>
          </p:nvSpPr>
          <p:spPr>
            <a:xfrm>
              <a:off x="754030" y="4674906"/>
              <a:ext cx="3956034" cy="1575226"/>
            </a:xfrm>
            <a:custGeom>
              <a:avLst/>
              <a:gdLst>
                <a:gd name="connsiteX0" fmla="*/ 0 w 3956034"/>
                <a:gd name="connsiteY0" fmla="*/ 262543 h 1575226"/>
                <a:gd name="connsiteX1" fmla="*/ 262543 w 3956034"/>
                <a:gd name="connsiteY1" fmla="*/ 0 h 1575226"/>
                <a:gd name="connsiteX2" fmla="*/ 3693491 w 3956034"/>
                <a:gd name="connsiteY2" fmla="*/ 0 h 1575226"/>
                <a:gd name="connsiteX3" fmla="*/ 3956034 w 3956034"/>
                <a:gd name="connsiteY3" fmla="*/ 262543 h 1575226"/>
                <a:gd name="connsiteX4" fmla="*/ 3956034 w 3956034"/>
                <a:gd name="connsiteY4" fmla="*/ 1312683 h 1575226"/>
                <a:gd name="connsiteX5" fmla="*/ 3693491 w 3956034"/>
                <a:gd name="connsiteY5" fmla="*/ 1575226 h 1575226"/>
                <a:gd name="connsiteX6" fmla="*/ 262543 w 3956034"/>
                <a:gd name="connsiteY6" fmla="*/ 1575226 h 1575226"/>
                <a:gd name="connsiteX7" fmla="*/ 0 w 3956034"/>
                <a:gd name="connsiteY7" fmla="*/ 1312683 h 1575226"/>
                <a:gd name="connsiteX8" fmla="*/ 0 w 3956034"/>
                <a:gd name="connsiteY8" fmla="*/ 262543 h 15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6034" h="1575226">
                  <a:moveTo>
                    <a:pt x="0" y="262543"/>
                  </a:moveTo>
                  <a:cubicBezTo>
                    <a:pt x="0" y="117545"/>
                    <a:pt x="117545" y="0"/>
                    <a:pt x="262543" y="0"/>
                  </a:cubicBezTo>
                  <a:lnTo>
                    <a:pt x="3693491" y="0"/>
                  </a:lnTo>
                  <a:cubicBezTo>
                    <a:pt x="3838489" y="0"/>
                    <a:pt x="3956034" y="117545"/>
                    <a:pt x="3956034" y="262543"/>
                  </a:cubicBezTo>
                  <a:lnTo>
                    <a:pt x="3956034" y="1312683"/>
                  </a:lnTo>
                  <a:cubicBezTo>
                    <a:pt x="3956034" y="1457681"/>
                    <a:pt x="3838489" y="1575226"/>
                    <a:pt x="3693491" y="1575226"/>
                  </a:cubicBezTo>
                  <a:lnTo>
                    <a:pt x="262543" y="1575226"/>
                  </a:lnTo>
                  <a:cubicBezTo>
                    <a:pt x="117545" y="1575226"/>
                    <a:pt x="0" y="1457681"/>
                    <a:pt x="0" y="1312683"/>
                  </a:cubicBezTo>
                  <a:lnTo>
                    <a:pt x="0" y="2625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8816" tIns="137856" rIns="198816" bIns="137856" numCol="1" spcCol="1270" anchor="ctr" anchorCtr="0">
              <a:noAutofit/>
            </a:bodyPr>
            <a:lstStyle/>
            <a:p>
              <a:pPr marL="0" lvl="0" indent="0" algn="ctr" defTabSz="1422400">
                <a:lnSpc>
                  <a:spcPct val="90000"/>
                </a:lnSpc>
                <a:spcBef>
                  <a:spcPct val="0"/>
                </a:spcBef>
                <a:spcAft>
                  <a:spcPct val="35000"/>
                </a:spcAft>
                <a:buNone/>
              </a:pPr>
              <a:r>
                <a:rPr lang="en-US" sz="3200" kern="1200" dirty="0"/>
                <a:t>How? </a:t>
              </a:r>
            </a:p>
          </p:txBody>
        </p:sp>
      </p:grpSp>
      <p:sp>
        <p:nvSpPr>
          <p:cNvPr id="3" name="TextBox 2">
            <a:extLst>
              <a:ext uri="{FF2B5EF4-FFF2-40B4-BE49-F238E27FC236}">
                <a16:creationId xmlns:a16="http://schemas.microsoft.com/office/drawing/2014/main" id="{A92DE2E0-E598-AF47-926F-3A7C09B4DCB1}"/>
              </a:ext>
            </a:extLst>
          </p:cNvPr>
          <p:cNvSpPr txBox="1"/>
          <p:nvPr/>
        </p:nvSpPr>
        <p:spPr>
          <a:xfrm>
            <a:off x="643036" y="146464"/>
            <a:ext cx="14512703" cy="769441"/>
          </a:xfrm>
          <a:prstGeom prst="rect">
            <a:avLst/>
          </a:prstGeom>
          <a:noFill/>
        </p:spPr>
        <p:txBody>
          <a:bodyPr wrap="square" rtlCol="0">
            <a:spAutoFit/>
          </a:bodyPr>
          <a:lstStyle/>
          <a:p>
            <a:pPr defTabSz="457200">
              <a:defRPr/>
            </a:pPr>
            <a:r>
              <a:rPr lang="en-US" sz="4400" dirty="0">
                <a:solidFill>
                  <a:prstClr val="black"/>
                </a:solidFill>
                <a:latin typeface="Calibri Light" panose="020F0302020204030204" pitchFamily="34" charset="0"/>
                <a:cs typeface="Calibri Light" panose="020F0302020204030204" pitchFamily="34" charset="0"/>
              </a:rPr>
              <a:t>Learning From A Real-World Improvement Story</a:t>
            </a:r>
          </a:p>
        </p:txBody>
      </p:sp>
      <p:sp>
        <p:nvSpPr>
          <p:cNvPr id="4" name="TextBox 3">
            <a:extLst>
              <a:ext uri="{FF2B5EF4-FFF2-40B4-BE49-F238E27FC236}">
                <a16:creationId xmlns:a16="http://schemas.microsoft.com/office/drawing/2014/main" id="{6E6BFBFD-4A47-E442-A506-964E3337E5A9}"/>
              </a:ext>
            </a:extLst>
          </p:cNvPr>
          <p:cNvSpPr txBox="1"/>
          <p:nvPr/>
        </p:nvSpPr>
        <p:spPr>
          <a:xfrm>
            <a:off x="5571566" y="1465729"/>
            <a:ext cx="1613647" cy="677108"/>
          </a:xfrm>
          <a:prstGeom prst="rect">
            <a:avLst/>
          </a:prstGeom>
          <a:noFill/>
        </p:spPr>
        <p:txBody>
          <a:bodyPr wrap="square" rtlCol="0">
            <a:spAutoFit/>
          </a:bodyPr>
          <a:lstStyle/>
          <a:p>
            <a:pPr>
              <a:defRPr/>
            </a:pPr>
            <a:endParaRPr lang="en-US" sz="2000" kern="0" dirty="0">
              <a:solidFill>
                <a:sysClr val="windowText" lastClr="000000"/>
              </a:solidFill>
              <a:latin typeface="Calibri" panose="020F0502020204030204"/>
            </a:endParaRPr>
          </a:p>
          <a:p>
            <a:pPr defTabSz="457200">
              <a:defRPr/>
            </a:pPr>
            <a:endParaRPr lang="en-US" dirty="0">
              <a:solidFill>
                <a:prstClr val="black"/>
              </a:solidFill>
              <a:latin typeface="Calibri" panose="020F0502020204030204"/>
            </a:endParaRPr>
          </a:p>
        </p:txBody>
      </p:sp>
      <p:pic>
        <p:nvPicPr>
          <p:cNvPr id="12" name="Picture 2">
            <a:extLst>
              <a:ext uri="{FF2B5EF4-FFF2-40B4-BE49-F238E27FC236}">
                <a16:creationId xmlns:a16="http://schemas.microsoft.com/office/drawing/2014/main" id="{8A0C56B2-8D0B-0C4B-BF2C-E836D603A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71"/>
          <a:stretch/>
        </p:blipFill>
        <p:spPr bwMode="auto">
          <a:xfrm>
            <a:off x="5254267" y="1276744"/>
            <a:ext cx="1491089" cy="172427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imagejpeg_0.jpg">
            <a:extLst>
              <a:ext uri="{FF2B5EF4-FFF2-40B4-BE49-F238E27FC236}">
                <a16:creationId xmlns:a16="http://schemas.microsoft.com/office/drawing/2014/main" id="{8704F611-6AC3-8544-BBC2-D84BF9C38890}"/>
              </a:ext>
            </a:extLst>
          </p:cNvPr>
          <p:cNvPicPr>
            <a:picLocks noChangeAspect="1"/>
          </p:cNvPicPr>
          <p:nvPr/>
        </p:nvPicPr>
        <p:blipFill rotWithShape="1">
          <a:blip r:embed="rId4">
            <a:extLst>
              <a:ext uri="{28A0092B-C50C-407E-A947-70E740481C1C}">
                <a14:useLocalDpi xmlns:a14="http://schemas.microsoft.com/office/drawing/2010/main" val="0"/>
              </a:ext>
            </a:extLst>
          </a:blip>
          <a:srcRect t="18987"/>
          <a:stretch/>
        </p:blipFill>
        <p:spPr>
          <a:xfrm>
            <a:off x="7383241" y="1228916"/>
            <a:ext cx="4149973" cy="1724277"/>
          </a:xfrm>
          <a:prstGeom prst="rect">
            <a:avLst/>
          </a:prstGeom>
        </p:spPr>
      </p:pic>
    </p:spTree>
    <p:extLst>
      <p:ext uri="{BB962C8B-B14F-4D97-AF65-F5344CB8AC3E}">
        <p14:creationId xmlns:p14="http://schemas.microsoft.com/office/powerpoint/2010/main" val="31009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31E373-B71D-3D4F-AE5D-D82319E5576A}"/>
              </a:ext>
            </a:extLst>
          </p:cNvPr>
          <p:cNvSpPr>
            <a:spLocks noGrp="1"/>
          </p:cNvSpPr>
          <p:nvPr>
            <p:ph type="title"/>
          </p:nvPr>
        </p:nvSpPr>
        <p:spPr>
          <a:xfrm>
            <a:off x="473264" y="1389291"/>
            <a:ext cx="11082163" cy="1974097"/>
          </a:xfrm>
        </p:spPr>
        <p:txBody>
          <a:bodyPr>
            <a:normAutofit fontScale="90000"/>
          </a:bodyPr>
          <a:lstStyle/>
          <a:p>
            <a:pPr algn="l"/>
            <a:r>
              <a:rPr lang="en-US" sz="4400" dirty="0">
                <a:latin typeface="Calibri Light" panose="020F0302020204030204" pitchFamily="34" charset="0"/>
                <a:cs typeface="Calibri Light" panose="020F0302020204030204" pitchFamily="34" charset="0"/>
              </a:rPr>
              <a:t>Quality Improvement Data Driven Story </a:t>
            </a:r>
            <a:br>
              <a:rPr lang="en-US" sz="2800" dirty="0">
                <a:latin typeface="Calibri Light" panose="020F0302020204030204" pitchFamily="34" charset="0"/>
                <a:cs typeface="Calibri Light" panose="020F0302020204030204" pitchFamily="34" charset="0"/>
              </a:rPr>
            </a:br>
            <a:br>
              <a:rPr lang="en-US" sz="28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Decreasing the Need for Emergency Room Visits at The Oregon Clinic by Using Qorus Data and Applying QI Methods</a:t>
            </a:r>
          </a:p>
        </p:txBody>
      </p:sp>
      <p:sp>
        <p:nvSpPr>
          <p:cNvPr id="7" name="Content Placeholder 6">
            <a:extLst>
              <a:ext uri="{FF2B5EF4-FFF2-40B4-BE49-F238E27FC236}">
                <a16:creationId xmlns:a16="http://schemas.microsoft.com/office/drawing/2014/main" id="{04538FAB-FC69-E343-BA55-4115E90D92C9}"/>
              </a:ext>
            </a:extLst>
          </p:cNvPr>
          <p:cNvSpPr>
            <a:spLocks noGrp="1"/>
          </p:cNvSpPr>
          <p:nvPr>
            <p:ph sz="half" idx="2"/>
          </p:nvPr>
        </p:nvSpPr>
        <p:spPr>
          <a:xfrm>
            <a:off x="2729713" y="3884685"/>
            <a:ext cx="4000500" cy="2000249"/>
          </a:xfrm>
        </p:spPr>
        <p:txBody>
          <a:bodyPr>
            <a:normAutofit/>
          </a:bodyPr>
          <a:lstStyle/>
          <a:p>
            <a:pPr marL="0" indent="0">
              <a:buNone/>
            </a:pPr>
            <a:r>
              <a:rPr lang="en-US" sz="1800" b="1" dirty="0">
                <a:latin typeface="Calibri" panose="020F0502020204030204" pitchFamily="34" charset="0"/>
                <a:cs typeface="Calibri" panose="020F0502020204030204" pitchFamily="34" charset="0"/>
              </a:rPr>
              <a:t>Donald </a:t>
            </a:r>
            <a:r>
              <a:rPr lang="en-US" sz="1800" b="1" dirty="0" err="1">
                <a:latin typeface="Calibri" panose="020F0502020204030204" pitchFamily="34" charset="0"/>
                <a:cs typeface="Calibri" panose="020F0502020204030204" pitchFamily="34" charset="0"/>
              </a:rPr>
              <a:t>Lum</a:t>
            </a:r>
            <a:r>
              <a:rPr lang="en-US" sz="1800" b="1" dirty="0">
                <a:latin typeface="Calibri" panose="020F0502020204030204" pitchFamily="34" charset="0"/>
                <a:cs typeface="Calibri" panose="020F0502020204030204" pitchFamily="34" charset="0"/>
              </a:rPr>
              <a:t> MD, FACG</a:t>
            </a:r>
          </a:p>
          <a:p>
            <a:pPr marL="0" indent="0">
              <a:buNone/>
            </a:pPr>
            <a:r>
              <a:rPr lang="en-US" sz="1500" dirty="0">
                <a:latin typeface="Calibri" panose="020F0502020204030204" pitchFamily="34" charset="0"/>
                <a:cs typeface="Calibri" panose="020F0502020204030204" pitchFamily="34" charset="0"/>
              </a:rPr>
              <a:t>The Oregon Clinic, Gastroenterology East</a:t>
            </a:r>
          </a:p>
          <a:p>
            <a:pPr marL="0" indent="0">
              <a:buNone/>
            </a:pPr>
            <a:r>
              <a:rPr lang="en-US" sz="1500" dirty="0">
                <a:latin typeface="Calibri" panose="020F0502020204030204" pitchFamily="34" charset="0"/>
                <a:cs typeface="Calibri" panose="020F0502020204030204" pitchFamily="34" charset="0"/>
              </a:rPr>
              <a:t>Portland, Oregon</a:t>
            </a:r>
          </a:p>
        </p:txBody>
      </p:sp>
      <p:pic>
        <p:nvPicPr>
          <p:cNvPr id="2050" name="Picture 2">
            <a:extLst>
              <a:ext uri="{FF2B5EF4-FFF2-40B4-BE49-F238E27FC236}">
                <a16:creationId xmlns:a16="http://schemas.microsoft.com/office/drawing/2014/main" id="{1FBA51B5-1821-8C46-B8F1-120AE0F84E5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90527" y="3489675"/>
            <a:ext cx="1869622" cy="24928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58E62525-10C2-AE40-AE72-7F1CBD8D7920}"/>
              </a:ext>
            </a:extLst>
          </p:cNvPr>
          <p:cNvSpPr txBox="1"/>
          <p:nvPr/>
        </p:nvSpPr>
        <p:spPr>
          <a:xfrm>
            <a:off x="2729714" y="4884808"/>
            <a:ext cx="4349931"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Deputy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Site Engagement &amp; Experience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IBD </a:t>
            </a:r>
            <a:r>
              <a:rPr kumimoji="0" lang="en-US" sz="1500" b="0" i="0" u="none" strike="noStrike" kern="1200" cap="none" spc="0" normalizeH="0" baseline="0" noProof="0" dirty="0" err="1">
                <a:ln>
                  <a:noFill/>
                </a:ln>
                <a:solidFill>
                  <a:prstClr val="black"/>
                </a:solidFill>
                <a:effectLst/>
                <a:uLnTx/>
                <a:uFillTx/>
                <a:latin typeface="Arial"/>
                <a:ea typeface="+mn-ea"/>
                <a:cs typeface="+mn-cs"/>
              </a:rPr>
              <a:t>Qorus</a:t>
            </a:r>
            <a:r>
              <a:rPr kumimoji="0" lang="en-US" sz="1500" b="0" i="0" u="none" strike="noStrike" kern="1200" cap="none" spc="0" normalizeH="0" baseline="0" noProof="0" dirty="0">
                <a:ln>
                  <a:noFill/>
                </a:ln>
                <a:solidFill>
                  <a:prstClr val="black"/>
                </a:solidFill>
                <a:effectLst/>
                <a:uLnTx/>
                <a:uFillTx/>
                <a:latin typeface="Arial"/>
                <a:ea typeface="+mn-ea"/>
                <a:cs typeface="+mn-cs"/>
              </a:rPr>
              <a:t> </a:t>
            </a:r>
          </a:p>
        </p:txBody>
      </p:sp>
      <p:sp>
        <p:nvSpPr>
          <p:cNvPr id="3" name="TextBox 2">
            <a:extLst>
              <a:ext uri="{FF2B5EF4-FFF2-40B4-BE49-F238E27FC236}">
                <a16:creationId xmlns:a16="http://schemas.microsoft.com/office/drawing/2014/main" id="{DA153D57-68C0-9740-9EF8-8983E63D8512}"/>
              </a:ext>
            </a:extLst>
          </p:cNvPr>
          <p:cNvSpPr txBox="1"/>
          <p:nvPr/>
        </p:nvSpPr>
        <p:spPr>
          <a:xfrm>
            <a:off x="590527" y="6069597"/>
            <a:ext cx="1704697"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dlum@orclinic.com</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A2D165C7-A88E-574F-867E-AD804DF69543}"/>
              </a:ext>
            </a:extLst>
          </p:cNvPr>
          <p:cNvSpPr txBox="1"/>
          <p:nvPr/>
        </p:nvSpPr>
        <p:spPr>
          <a:xfrm>
            <a:off x="7506814" y="3821863"/>
            <a:ext cx="3529048" cy="1384995"/>
          </a:xfrm>
          <a:prstGeom prst="rect">
            <a:avLst/>
          </a:prstGeom>
          <a:noFill/>
        </p:spPr>
        <p:txBody>
          <a:bodyPr wrap="square" rtlCol="0">
            <a:spAutoFit/>
          </a:bodyPr>
          <a:lstStyle/>
          <a:p>
            <a:pPr algn="ctr"/>
            <a:r>
              <a:rPr lang="en-US" sz="2800" dirty="0">
                <a:hlinkClick r:id="rId4">
                  <a:extLst>
                    <a:ext uri="{A12FA001-AC4F-418D-AE19-62706E023703}">
                      <ahyp:hlinkClr xmlns:ahyp="http://schemas.microsoft.com/office/drawing/2018/hyperlinkcolor" val="tx"/>
                    </a:ext>
                  </a:extLst>
                </a:hlinkClick>
              </a:rPr>
              <a:t>The Oregon Clinic Improvement Story</a:t>
            </a:r>
          </a:p>
          <a:p>
            <a:pPr algn="ctr"/>
            <a:r>
              <a:rPr lang="en-US" sz="2800" dirty="0">
                <a:hlinkClick r:id="rId4">
                  <a:extLst>
                    <a:ext uri="{A12FA001-AC4F-418D-AE19-62706E023703}">
                      <ahyp:hlinkClr xmlns:ahyp="http://schemas.microsoft.com/office/drawing/2018/hyperlinkcolor" val="tx"/>
                    </a:ext>
                  </a:extLst>
                </a:hlinkClick>
              </a:rPr>
              <a:t>Click Here</a:t>
            </a:r>
            <a:endParaRPr lang="en-US" sz="2800" dirty="0"/>
          </a:p>
        </p:txBody>
      </p:sp>
    </p:spTree>
    <p:extLst>
      <p:ext uri="{BB962C8B-B14F-4D97-AF65-F5344CB8AC3E}">
        <p14:creationId xmlns:p14="http://schemas.microsoft.com/office/powerpoint/2010/main" val="115165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4"/>
        <p:cNvGrpSpPr/>
        <p:nvPr/>
      </p:nvGrpSpPr>
      <p:grpSpPr>
        <a:xfrm>
          <a:off x="0" y="0"/>
          <a:ext cx="0" cy="0"/>
          <a:chOff x="0" y="0"/>
          <a:chExt cx="0" cy="0"/>
        </a:xfrm>
      </p:grpSpPr>
      <p:sp useBgFill="1">
        <p:nvSpPr>
          <p:cNvPr id="620" name="Rectangle 61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ridge with lights at night&#10;&#10;Description automatically generated with low confidence">
            <a:extLst>
              <a:ext uri="{FF2B5EF4-FFF2-40B4-BE49-F238E27FC236}">
                <a16:creationId xmlns:a16="http://schemas.microsoft.com/office/drawing/2014/main" id="{27A71D6D-5FF7-C57F-5933-19BA6125B39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3217" b="2513"/>
          <a:stretch/>
        </p:blipFill>
        <p:spPr>
          <a:xfrm>
            <a:off x="20" y="-22"/>
            <a:ext cx="12191977" cy="6858022"/>
          </a:xfrm>
          <a:prstGeom prst="rect">
            <a:avLst/>
          </a:prstGeom>
        </p:spPr>
      </p:pic>
      <p:sp>
        <p:nvSpPr>
          <p:cNvPr id="622" name="Rectangle 62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Google Shape;615;p43"/>
          <p:cNvSpPr txBox="1">
            <a:spLocks noGrp="1"/>
          </p:cNvSpPr>
          <p:nvPr>
            <p:ph type="title" idx="4294967295"/>
          </p:nvPr>
        </p:nvSpPr>
        <p:spPr>
          <a:xfrm>
            <a:off x="643466" y="643467"/>
            <a:ext cx="5452529" cy="3569242"/>
          </a:xfrm>
          <a:prstGeom prst="rect">
            <a:avLst/>
          </a:prstGeom>
        </p:spPr>
        <p:txBody>
          <a:bodyPr spcFirstLastPara="1" vert="horz" lIns="91440" tIns="45720" rIns="91440" bIns="45720" rtlCol="0" anchor="t" anchorCtr="0">
            <a:normAutofit/>
          </a:bodyPr>
          <a:lstStyle/>
          <a:p>
            <a:pPr>
              <a:buClr>
                <a:schemeClr val="accent1"/>
              </a:buClr>
              <a:buSzPts val="3200"/>
            </a:pPr>
            <a:r>
              <a:rPr lang="en-US" sz="5200">
                <a:solidFill>
                  <a:srgbClr val="FFFFFF"/>
                </a:solidFill>
              </a:rPr>
              <a:t>Questions? Comments? Reflections?</a:t>
            </a:r>
          </a:p>
        </p:txBody>
      </p:sp>
      <p:sp>
        <p:nvSpPr>
          <p:cNvPr id="624" name="Rectangle 62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629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8"/>
        <p:cNvGrpSpPr/>
        <p:nvPr/>
      </p:nvGrpSpPr>
      <p:grpSpPr>
        <a:xfrm>
          <a:off x="0" y="0"/>
          <a:ext cx="0" cy="0"/>
          <a:chOff x="0" y="0"/>
          <a:chExt cx="0" cy="0"/>
        </a:xfrm>
      </p:grpSpPr>
      <p:sp>
        <p:nvSpPr>
          <p:cNvPr id="10" name="Rectangle 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Google Shape;719;p52">
            <a:extLst>
              <a:ext uri="{FF2B5EF4-FFF2-40B4-BE49-F238E27FC236}">
                <a16:creationId xmlns:a16="http://schemas.microsoft.com/office/drawing/2014/main" id="{03412479-EC4C-52EF-BD19-DE5810D9BBC1}"/>
              </a:ext>
            </a:extLst>
          </p:cNvPr>
          <p:cNvSpPr txBox="1">
            <a:spLocks/>
          </p:cNvSpPr>
          <p:nvPr/>
        </p:nvSpPr>
        <p:spPr>
          <a:xfrm>
            <a:off x="838201" y="300580"/>
            <a:ext cx="9829800" cy="1089529"/>
          </a:xfrm>
          <a:prstGeom prst="rect">
            <a:avLst/>
          </a:prstGeom>
        </p:spPr>
        <p:txBody>
          <a:bodyPr spcFirstLastPara="1"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1D9A78"/>
              </a:buClr>
              <a:buSzPts val="3200"/>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t>The Cornerstone of Our Methodology:</a:t>
            </a:r>
            <a:b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b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t>The IHI Model for Improvement</a:t>
            </a:r>
          </a:p>
        </p:txBody>
      </p:sp>
      <p:sp>
        <p:nvSpPr>
          <p:cNvPr id="1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6"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 name="Rectangle 3">
            <a:extLst>
              <a:ext uri="{FF2B5EF4-FFF2-40B4-BE49-F238E27FC236}">
                <a16:creationId xmlns:a16="http://schemas.microsoft.com/office/drawing/2014/main" id="{B1F3091F-BEB7-B451-EC16-0F7730AB6702}"/>
              </a:ext>
            </a:extLst>
          </p:cNvPr>
          <p:cNvSpPr/>
          <p:nvPr/>
        </p:nvSpPr>
        <p:spPr>
          <a:xfrm>
            <a:off x="4352147" y="1883101"/>
            <a:ext cx="2964180" cy="23672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 Box 13">
            <a:extLst>
              <a:ext uri="{FF2B5EF4-FFF2-40B4-BE49-F238E27FC236}">
                <a16:creationId xmlns:a16="http://schemas.microsoft.com/office/drawing/2014/main" id="{D4AB0E42-3A70-7A28-3CCF-9495822A6A33}"/>
              </a:ext>
            </a:extLst>
          </p:cNvPr>
          <p:cNvSpPr txBox="1"/>
          <p:nvPr/>
        </p:nvSpPr>
        <p:spPr>
          <a:xfrm>
            <a:off x="4486767" y="2034866"/>
            <a:ext cx="2703830" cy="466725"/>
          </a:xfrm>
          <a:prstGeom prst="rect">
            <a:avLst/>
          </a:prstGeom>
          <a:solidFill>
            <a:srgbClr val="40C543"/>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AIM</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What are we trying to accomplish?</a:t>
            </a:r>
          </a:p>
        </p:txBody>
      </p:sp>
      <p:sp>
        <p:nvSpPr>
          <p:cNvPr id="6" name="Text Box 13">
            <a:extLst>
              <a:ext uri="{FF2B5EF4-FFF2-40B4-BE49-F238E27FC236}">
                <a16:creationId xmlns:a16="http://schemas.microsoft.com/office/drawing/2014/main" id="{C6F314E6-F408-DA92-504E-3875C30D983F}"/>
              </a:ext>
            </a:extLst>
          </p:cNvPr>
          <p:cNvSpPr txBox="1"/>
          <p:nvPr/>
        </p:nvSpPr>
        <p:spPr>
          <a:xfrm>
            <a:off x="4494387" y="2605731"/>
            <a:ext cx="2703830" cy="734060"/>
          </a:xfrm>
          <a:prstGeom prst="rect">
            <a:avLst/>
          </a:prstGeom>
          <a:solidFill>
            <a:srgbClr val="3ACA93"/>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MEASURE</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How will we know that a change is an improvement?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Arc 6">
            <a:extLst>
              <a:ext uri="{FF2B5EF4-FFF2-40B4-BE49-F238E27FC236}">
                <a16:creationId xmlns:a16="http://schemas.microsoft.com/office/drawing/2014/main" id="{23614191-D359-DAEE-AD81-8FD331C3EAE1}"/>
              </a:ext>
            </a:extLst>
          </p:cNvPr>
          <p:cNvSpPr/>
          <p:nvPr/>
        </p:nvSpPr>
        <p:spPr>
          <a:xfrm rot="14080308">
            <a:off x="4835179" y="3077615"/>
            <a:ext cx="3175635" cy="3989705"/>
          </a:xfrm>
          <a:prstGeom prst="arc">
            <a:avLst>
              <a:gd name="adj1" fmla="val 16200000"/>
              <a:gd name="adj2" fmla="val 19507466"/>
            </a:avLst>
          </a:prstGeom>
          <a:ln w="38100">
            <a:tailEnd type="stealth"/>
          </a:ln>
        </p:spPr>
        <p:style>
          <a:lnRef idx="3">
            <a:schemeClr val="accent1"/>
          </a:lnRef>
          <a:fillRef idx="0">
            <a:schemeClr val="accent1"/>
          </a:fillRef>
          <a:effectRef idx="2">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8" name="Arc 7">
            <a:extLst>
              <a:ext uri="{FF2B5EF4-FFF2-40B4-BE49-F238E27FC236}">
                <a16:creationId xmlns:a16="http://schemas.microsoft.com/office/drawing/2014/main" id="{40D2EB65-5830-5CD3-D558-522F5A275B12}"/>
              </a:ext>
            </a:extLst>
          </p:cNvPr>
          <p:cNvSpPr/>
          <p:nvPr/>
        </p:nvSpPr>
        <p:spPr>
          <a:xfrm rot="3001219">
            <a:off x="3678694" y="3790154"/>
            <a:ext cx="3175635" cy="3989705"/>
          </a:xfrm>
          <a:prstGeom prst="arc">
            <a:avLst>
              <a:gd name="adj1" fmla="val 16200000"/>
              <a:gd name="adj2" fmla="val 19507466"/>
            </a:avLst>
          </a:prstGeom>
          <a:ln w="38100">
            <a:tailEnd type="stealth"/>
          </a:ln>
        </p:spPr>
        <p:style>
          <a:lnRef idx="3">
            <a:schemeClr val="accent1"/>
          </a:lnRef>
          <a:fillRef idx="0">
            <a:schemeClr val="accent1"/>
          </a:fillRef>
          <a:effectRef idx="2">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3" name="Arc 12">
            <a:extLst>
              <a:ext uri="{FF2B5EF4-FFF2-40B4-BE49-F238E27FC236}">
                <a16:creationId xmlns:a16="http://schemas.microsoft.com/office/drawing/2014/main" id="{716976C2-71A1-AF1F-A316-5C7998FB6014}"/>
              </a:ext>
            </a:extLst>
          </p:cNvPr>
          <p:cNvSpPr/>
          <p:nvPr/>
        </p:nvSpPr>
        <p:spPr>
          <a:xfrm rot="8484575">
            <a:off x="3890638" y="2892274"/>
            <a:ext cx="3175635" cy="3989705"/>
          </a:xfrm>
          <a:prstGeom prst="arc">
            <a:avLst>
              <a:gd name="adj1" fmla="val 16200000"/>
              <a:gd name="adj2" fmla="val 19507466"/>
            </a:avLst>
          </a:prstGeom>
          <a:ln w="38100">
            <a:tailEnd type="stealth"/>
          </a:ln>
        </p:spPr>
        <p:style>
          <a:lnRef idx="3">
            <a:schemeClr val="accent1"/>
          </a:lnRef>
          <a:fillRef idx="0">
            <a:schemeClr val="accent1"/>
          </a:fillRef>
          <a:effectRef idx="2">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5" name="Text Box 13">
            <a:extLst>
              <a:ext uri="{FF2B5EF4-FFF2-40B4-BE49-F238E27FC236}">
                <a16:creationId xmlns:a16="http://schemas.microsoft.com/office/drawing/2014/main" id="{B811E131-A2F4-0FE5-4EA0-E5840EE01588}"/>
              </a:ext>
            </a:extLst>
          </p:cNvPr>
          <p:cNvSpPr txBox="1"/>
          <p:nvPr/>
        </p:nvSpPr>
        <p:spPr>
          <a:xfrm>
            <a:off x="4486767" y="3460116"/>
            <a:ext cx="2703830" cy="688975"/>
          </a:xfrm>
          <a:prstGeom prst="rect">
            <a:avLst/>
          </a:prstGeom>
          <a:solidFill>
            <a:schemeClr val="accent3"/>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CHANGES</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What change can we make that will result in improvement?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Oval 16">
            <a:extLst>
              <a:ext uri="{FF2B5EF4-FFF2-40B4-BE49-F238E27FC236}">
                <a16:creationId xmlns:a16="http://schemas.microsoft.com/office/drawing/2014/main" id="{33313134-A6F9-2A57-61C5-9548FC2C5783}"/>
              </a:ext>
            </a:extLst>
          </p:cNvPr>
          <p:cNvSpPr>
            <a:spLocks noChangeAspect="1"/>
          </p:cNvSpPr>
          <p:nvPr/>
        </p:nvSpPr>
        <p:spPr>
          <a:xfrm>
            <a:off x="4736957" y="4310557"/>
            <a:ext cx="2194560" cy="2195830"/>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Text Box 11">
            <a:extLst>
              <a:ext uri="{FF2B5EF4-FFF2-40B4-BE49-F238E27FC236}">
                <a16:creationId xmlns:a16="http://schemas.microsoft.com/office/drawing/2014/main" id="{60EEB724-BA04-46B6-DB9F-B4C400582F6A}"/>
              </a:ext>
            </a:extLst>
          </p:cNvPr>
          <p:cNvSpPr txBox="1"/>
          <p:nvPr/>
        </p:nvSpPr>
        <p:spPr>
          <a:xfrm>
            <a:off x="5034541" y="474328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Act</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9" name="Text Box 11">
            <a:extLst>
              <a:ext uri="{FF2B5EF4-FFF2-40B4-BE49-F238E27FC236}">
                <a16:creationId xmlns:a16="http://schemas.microsoft.com/office/drawing/2014/main" id="{C0BA4252-3240-111D-B32C-6D30799930DD}"/>
              </a:ext>
            </a:extLst>
          </p:cNvPr>
          <p:cNvSpPr txBox="1"/>
          <p:nvPr/>
        </p:nvSpPr>
        <p:spPr>
          <a:xfrm>
            <a:off x="5966086" y="474328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Plan</a:t>
            </a:r>
            <a:endParaRPr kumimoji="0" lang="en-US"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0" name="Text Box 11">
            <a:extLst>
              <a:ext uri="{FF2B5EF4-FFF2-40B4-BE49-F238E27FC236}">
                <a16:creationId xmlns:a16="http://schemas.microsoft.com/office/drawing/2014/main" id="{DA346FD3-63B7-4976-EEE1-AAD99AA50629}"/>
              </a:ext>
            </a:extLst>
          </p:cNvPr>
          <p:cNvSpPr txBox="1"/>
          <p:nvPr/>
        </p:nvSpPr>
        <p:spPr>
          <a:xfrm>
            <a:off x="5033906" y="556497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Study</a:t>
            </a:r>
            <a:endParaRPr kumimoji="0" lang="en-US"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1" name="Text Box 11">
            <a:extLst>
              <a:ext uri="{FF2B5EF4-FFF2-40B4-BE49-F238E27FC236}">
                <a16:creationId xmlns:a16="http://schemas.microsoft.com/office/drawing/2014/main" id="{E622A1CF-A76E-D535-CA3B-0E15B3BDE37B}"/>
              </a:ext>
            </a:extLst>
          </p:cNvPr>
          <p:cNvSpPr txBox="1"/>
          <p:nvPr/>
        </p:nvSpPr>
        <p:spPr>
          <a:xfrm>
            <a:off x="5948941" y="556497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Do</a:t>
            </a:r>
            <a:endParaRPr kumimoji="0" lang="en-US"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2" name="Straight Connector 21">
            <a:extLst>
              <a:ext uri="{FF2B5EF4-FFF2-40B4-BE49-F238E27FC236}">
                <a16:creationId xmlns:a16="http://schemas.microsoft.com/office/drawing/2014/main" id="{18B8D345-8BD6-1D1B-3D95-0345B426250F}"/>
              </a:ext>
            </a:extLst>
          </p:cNvPr>
          <p:cNvCxnSpPr/>
          <p:nvPr/>
        </p:nvCxnSpPr>
        <p:spPr>
          <a:xfrm>
            <a:off x="5820006" y="4310557"/>
            <a:ext cx="0" cy="219583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1B905BD-817B-6182-F6BD-01C41248EF1B}"/>
              </a:ext>
            </a:extLst>
          </p:cNvPr>
          <p:cNvCxnSpPr/>
          <p:nvPr/>
        </p:nvCxnSpPr>
        <p:spPr>
          <a:xfrm flipH="1">
            <a:off x="4729711" y="5423712"/>
            <a:ext cx="21945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391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31E373-B71D-3D4F-AE5D-D82319E5576A}"/>
              </a:ext>
            </a:extLst>
          </p:cNvPr>
          <p:cNvSpPr>
            <a:spLocks noGrp="1"/>
          </p:cNvSpPr>
          <p:nvPr>
            <p:ph type="title"/>
          </p:nvPr>
        </p:nvSpPr>
        <p:spPr>
          <a:xfrm>
            <a:off x="473264" y="1389291"/>
            <a:ext cx="11082163" cy="1974097"/>
          </a:xfrm>
        </p:spPr>
        <p:txBody>
          <a:bodyPr>
            <a:normAutofit fontScale="90000"/>
          </a:bodyPr>
          <a:lstStyle/>
          <a:p>
            <a:pPr algn="l"/>
            <a:r>
              <a:rPr lang="en-US" sz="4400" dirty="0">
                <a:latin typeface="Calibri Light" panose="020F0302020204030204" pitchFamily="34" charset="0"/>
                <a:cs typeface="Calibri Light" panose="020F0302020204030204" pitchFamily="34" charset="0"/>
              </a:rPr>
              <a:t>Quality Improvement Data Driven Story </a:t>
            </a:r>
            <a:br>
              <a:rPr lang="en-US" sz="2800" dirty="0">
                <a:latin typeface="Calibri Light" panose="020F0302020204030204" pitchFamily="34" charset="0"/>
                <a:cs typeface="Calibri Light" panose="020F0302020204030204" pitchFamily="34" charset="0"/>
              </a:rPr>
            </a:br>
            <a:br>
              <a:rPr lang="en-US" sz="28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Decreasing the Need for Emergency Room Visits at The Oregon Clinic by Using Qorus Data and Applying QI Methods</a:t>
            </a:r>
          </a:p>
        </p:txBody>
      </p:sp>
      <p:sp>
        <p:nvSpPr>
          <p:cNvPr id="7" name="Content Placeholder 6">
            <a:extLst>
              <a:ext uri="{FF2B5EF4-FFF2-40B4-BE49-F238E27FC236}">
                <a16:creationId xmlns:a16="http://schemas.microsoft.com/office/drawing/2014/main" id="{04538FAB-FC69-E343-BA55-4115E90D92C9}"/>
              </a:ext>
            </a:extLst>
          </p:cNvPr>
          <p:cNvSpPr>
            <a:spLocks noGrp="1"/>
          </p:cNvSpPr>
          <p:nvPr>
            <p:ph sz="half" idx="2"/>
          </p:nvPr>
        </p:nvSpPr>
        <p:spPr>
          <a:xfrm>
            <a:off x="2729713" y="3884685"/>
            <a:ext cx="4000500" cy="2000249"/>
          </a:xfrm>
        </p:spPr>
        <p:txBody>
          <a:bodyPr>
            <a:normAutofit/>
          </a:bodyPr>
          <a:lstStyle/>
          <a:p>
            <a:pPr marL="0" indent="0">
              <a:buNone/>
            </a:pPr>
            <a:r>
              <a:rPr lang="en-US" sz="1800" b="1" dirty="0">
                <a:latin typeface="Calibri" panose="020F0502020204030204" pitchFamily="34" charset="0"/>
                <a:cs typeface="Calibri" panose="020F0502020204030204" pitchFamily="34" charset="0"/>
              </a:rPr>
              <a:t>Donald </a:t>
            </a:r>
            <a:r>
              <a:rPr lang="en-US" sz="1800" b="1" dirty="0" err="1">
                <a:latin typeface="Calibri" panose="020F0502020204030204" pitchFamily="34" charset="0"/>
                <a:cs typeface="Calibri" panose="020F0502020204030204" pitchFamily="34" charset="0"/>
              </a:rPr>
              <a:t>Lum</a:t>
            </a:r>
            <a:r>
              <a:rPr lang="en-US" sz="1800" b="1" dirty="0">
                <a:latin typeface="Calibri" panose="020F0502020204030204" pitchFamily="34" charset="0"/>
                <a:cs typeface="Calibri" panose="020F0502020204030204" pitchFamily="34" charset="0"/>
              </a:rPr>
              <a:t> MD, FACG</a:t>
            </a:r>
          </a:p>
          <a:p>
            <a:pPr marL="0" indent="0">
              <a:buNone/>
            </a:pPr>
            <a:r>
              <a:rPr lang="en-US" sz="1500" dirty="0">
                <a:latin typeface="Calibri" panose="020F0502020204030204" pitchFamily="34" charset="0"/>
                <a:cs typeface="Calibri" panose="020F0502020204030204" pitchFamily="34" charset="0"/>
              </a:rPr>
              <a:t>The Oregon Clinic, Gastroenterology East</a:t>
            </a:r>
          </a:p>
          <a:p>
            <a:pPr marL="0" indent="0">
              <a:buNone/>
            </a:pPr>
            <a:r>
              <a:rPr lang="en-US" sz="1500" dirty="0">
                <a:latin typeface="Calibri" panose="020F0502020204030204" pitchFamily="34" charset="0"/>
                <a:cs typeface="Calibri" panose="020F0502020204030204" pitchFamily="34" charset="0"/>
              </a:rPr>
              <a:t>Portland, Oregon</a:t>
            </a:r>
          </a:p>
        </p:txBody>
      </p:sp>
      <p:pic>
        <p:nvPicPr>
          <p:cNvPr id="2050" name="Picture 2">
            <a:extLst>
              <a:ext uri="{FF2B5EF4-FFF2-40B4-BE49-F238E27FC236}">
                <a16:creationId xmlns:a16="http://schemas.microsoft.com/office/drawing/2014/main" id="{1FBA51B5-1821-8C46-B8F1-120AE0F84E5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90527" y="3489675"/>
            <a:ext cx="1869622" cy="24928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58E62525-10C2-AE40-AE72-7F1CBD8D7920}"/>
              </a:ext>
            </a:extLst>
          </p:cNvPr>
          <p:cNvSpPr txBox="1"/>
          <p:nvPr/>
        </p:nvSpPr>
        <p:spPr>
          <a:xfrm>
            <a:off x="2729714" y="4884808"/>
            <a:ext cx="4349931"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Deputy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Site Engagement &amp; Experience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IBD </a:t>
            </a:r>
            <a:r>
              <a:rPr kumimoji="0" lang="en-US" sz="1500" b="0" i="0" u="none" strike="noStrike" kern="1200" cap="none" spc="0" normalizeH="0" baseline="0" noProof="0" dirty="0" err="1">
                <a:ln>
                  <a:noFill/>
                </a:ln>
                <a:solidFill>
                  <a:prstClr val="black"/>
                </a:solidFill>
                <a:effectLst/>
                <a:uLnTx/>
                <a:uFillTx/>
                <a:latin typeface="Arial"/>
                <a:ea typeface="+mn-ea"/>
                <a:cs typeface="+mn-cs"/>
              </a:rPr>
              <a:t>Qorus</a:t>
            </a:r>
            <a:r>
              <a:rPr kumimoji="0" lang="en-US" sz="1500" b="0" i="0" u="none" strike="noStrike" kern="1200" cap="none" spc="0" normalizeH="0" baseline="0" noProof="0" dirty="0">
                <a:ln>
                  <a:noFill/>
                </a:ln>
                <a:solidFill>
                  <a:prstClr val="black"/>
                </a:solidFill>
                <a:effectLst/>
                <a:uLnTx/>
                <a:uFillTx/>
                <a:latin typeface="Arial"/>
                <a:ea typeface="+mn-ea"/>
                <a:cs typeface="+mn-cs"/>
              </a:rPr>
              <a:t> </a:t>
            </a:r>
          </a:p>
        </p:txBody>
      </p:sp>
      <p:sp>
        <p:nvSpPr>
          <p:cNvPr id="3" name="TextBox 2">
            <a:extLst>
              <a:ext uri="{FF2B5EF4-FFF2-40B4-BE49-F238E27FC236}">
                <a16:creationId xmlns:a16="http://schemas.microsoft.com/office/drawing/2014/main" id="{DA153D57-68C0-9740-9EF8-8983E63D8512}"/>
              </a:ext>
            </a:extLst>
          </p:cNvPr>
          <p:cNvSpPr txBox="1"/>
          <p:nvPr/>
        </p:nvSpPr>
        <p:spPr>
          <a:xfrm>
            <a:off x="590527" y="6069597"/>
            <a:ext cx="1704697"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dlum@orclinic.com</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24718022"/>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TOC ppt template">
  <a:themeElements>
    <a:clrScheme name="Custom 1">
      <a:dk1>
        <a:sysClr val="windowText" lastClr="000000"/>
      </a:dk1>
      <a:lt1>
        <a:sysClr val="window" lastClr="FFFFFF"/>
      </a:lt1>
      <a:dk2>
        <a:srgbClr val="CDE2E2"/>
      </a:dk2>
      <a:lt2>
        <a:srgbClr val="EEECE1"/>
      </a:lt2>
      <a:accent1>
        <a:srgbClr val="83B7B8"/>
      </a:accent1>
      <a:accent2>
        <a:srgbClr val="006A71"/>
      </a:accent2>
      <a:accent3>
        <a:srgbClr val="004746"/>
      </a:accent3>
      <a:accent4>
        <a:srgbClr val="311112"/>
      </a:accent4>
      <a:accent5>
        <a:srgbClr val="710F11"/>
      </a:accent5>
      <a:accent6>
        <a:srgbClr val="A91E22"/>
      </a:accent6>
      <a:hlink>
        <a:srgbClr val="D8C4B4"/>
      </a:hlink>
      <a:folHlink>
        <a:srgbClr val="CFAB7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Custom 22">
      <a:dk1>
        <a:sysClr val="windowText" lastClr="000000"/>
      </a:dk1>
      <a:lt1>
        <a:sysClr val="window" lastClr="FFFFFF"/>
      </a:lt1>
      <a:dk2>
        <a:srgbClr val="333333"/>
      </a:dk2>
      <a:lt2>
        <a:srgbClr val="EEECE1"/>
      </a:lt2>
      <a:accent1>
        <a:srgbClr val="001A70"/>
      </a:accent1>
      <a:accent2>
        <a:srgbClr val="00B3F0"/>
      </a:accent2>
      <a:accent3>
        <a:srgbClr val="FFC600"/>
      </a:accent3>
      <a:accent4>
        <a:srgbClr val="E57200"/>
      </a:accent4>
      <a:accent5>
        <a:srgbClr val="A05EB5"/>
      </a:accent5>
      <a:accent6>
        <a:srgbClr val="78BE20"/>
      </a:accent6>
      <a:hlink>
        <a:srgbClr val="009CA6"/>
      </a:hlink>
      <a:folHlink>
        <a:srgbClr val="009CA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44191AE428AF428CA72321649248D0" ma:contentTypeVersion="20" ma:contentTypeDescription="Create a new document." ma:contentTypeScope="" ma:versionID="959f2737b62912d33faad4362f7c81cf">
  <xsd:schema xmlns:xsd="http://www.w3.org/2001/XMLSchema" xmlns:xs="http://www.w3.org/2001/XMLSchema" xmlns:p="http://schemas.microsoft.com/office/2006/metadata/properties" xmlns:ns1="http://schemas.microsoft.com/sharepoint/v3" xmlns:ns2="3037250e-34a5-46ee-a790-672410f3322e" xmlns:ns3="c57fea2e-d146-428a-a2a2-061547110c3f" targetNamespace="http://schemas.microsoft.com/office/2006/metadata/properties" ma:root="true" ma:fieldsID="d1d896c9dbea31c8f9df91d39e2870b1" ns1:_="" ns2:_="" ns3:_="">
    <xsd:import namespace="http://schemas.microsoft.com/sharepoint/v3"/>
    <xsd:import namespace="3037250e-34a5-46ee-a790-672410f3322e"/>
    <xsd:import namespace="c57fea2e-d146-428a-a2a2-061547110c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37250e-34a5-46ee-a790-672410f332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cab1177-b993-4c6b-bc99-754d2dd7f2d6" ma:termSetId="09814cd3-568e-fe90-9814-8d621ff8fb84" ma:anchorId="fba54fb3-c3e1-fe81-a776-ca4b69148c4d" ma:open="true" ma:isKeyword="false">
      <xsd:complexType>
        <xsd:sequence>
          <xsd:element ref="pc:Terms" minOccurs="0" maxOccurs="1"/>
        </xsd:sequence>
      </xsd:complexType>
    </xsd:element>
    <xsd:element name="Notes" ma:index="26" nillable="true" ma:displayName="Notes" ma:description="information from company website_December 2022" ma:format="Dropdown" ma:internalName="Notes">
      <xsd:simpleType>
        <xsd:restriction base="dms:Note">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7fea2e-d146-428a-a2a2-061547110c3f"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1570f7ce-8d04-4d4d-aaf2-7e73530b950a}" ma:internalName="TaxCatchAll" ma:showField="CatchAllData" ma:web="c57fea2e-d146-428a-a2a2-061547110c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037250e-34a5-46ee-a790-672410f3322e">
      <Terms xmlns="http://schemas.microsoft.com/office/infopath/2007/PartnerControls"/>
    </lcf76f155ced4ddcb4097134ff3c332f>
    <TaxCatchAll xmlns="c57fea2e-d146-428a-a2a2-061547110c3f" xsi:nil="true"/>
    <Notes xmlns="3037250e-34a5-46ee-a790-672410f3322e" xsi:nil="true"/>
  </documentManagement>
</p:properties>
</file>

<file path=customXml/itemProps1.xml><?xml version="1.0" encoding="utf-8"?>
<ds:datastoreItem xmlns:ds="http://schemas.openxmlformats.org/officeDocument/2006/customXml" ds:itemID="{307EF9C2-B8F3-4EE3-B242-FD0DD7AE6AAD}"/>
</file>

<file path=customXml/itemProps2.xml><?xml version="1.0" encoding="utf-8"?>
<ds:datastoreItem xmlns:ds="http://schemas.openxmlformats.org/officeDocument/2006/customXml" ds:itemID="{80AE1F60-F7D7-450D-813F-B46EC1D632B2}"/>
</file>

<file path=customXml/itemProps3.xml><?xml version="1.0" encoding="utf-8"?>
<ds:datastoreItem xmlns:ds="http://schemas.openxmlformats.org/officeDocument/2006/customXml" ds:itemID="{3338DD2A-506B-426B-B661-D41CC8508A4A}"/>
</file>

<file path=docProps/app.xml><?xml version="1.0" encoding="utf-8"?>
<Properties xmlns="http://schemas.openxmlformats.org/officeDocument/2006/extended-properties" xmlns:vt="http://schemas.openxmlformats.org/officeDocument/2006/docPropsVTypes">
  <TotalTime>4031</TotalTime>
  <Words>3381</Words>
  <Application>Microsoft Macintosh PowerPoint</Application>
  <PresentationFormat>Widescreen</PresentationFormat>
  <Paragraphs>418</Paragraphs>
  <Slides>22</Slides>
  <Notes>22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vt:lpstr>
      <vt:lpstr>Calibri Light</vt:lpstr>
      <vt:lpstr>National 2</vt:lpstr>
      <vt:lpstr>2_Office Theme</vt:lpstr>
      <vt:lpstr>1_TOC ppt template</vt:lpstr>
      <vt:lpstr>1_Office Theme</vt:lpstr>
      <vt:lpstr>4_Office Theme</vt:lpstr>
      <vt:lpstr>PowerPoint Presentation</vt:lpstr>
      <vt:lpstr>PowerPoint Presentation</vt:lpstr>
      <vt:lpstr>PowerPoint Presentation</vt:lpstr>
      <vt:lpstr>PowerPoint Presentation</vt:lpstr>
      <vt:lpstr>PowerPoint Presentation</vt:lpstr>
      <vt:lpstr>Quality Improvement Data Driven Story   Decreasing the Need for Emergency Room Visits at The Oregon Clinic by Using Qorus Data and Applying QI Methods</vt:lpstr>
      <vt:lpstr>Questions? Comments? Reflections?</vt:lpstr>
      <vt:lpstr>PowerPoint Presentation</vt:lpstr>
      <vt:lpstr>Quality Improvement Data Driven Story   Decreasing the Need for Emergency Room Visits at The Oregon Clinic by Using Qorus Data and Applying QI Methods</vt:lpstr>
      <vt:lpstr> Question 1: What Are We Trying To Accomplish?</vt:lpstr>
      <vt:lpstr>Our SMART Aim</vt:lpstr>
      <vt:lpstr>Every Project Needs a SMART Aim  </vt:lpstr>
      <vt:lpstr> Question 2:  How Will We Know a Change is an Improvement ? </vt:lpstr>
      <vt:lpstr>Key Measures</vt:lpstr>
      <vt:lpstr> Question 3:  What Changes Can We Make That Will Result in Improvement?</vt:lpstr>
      <vt:lpstr>Plan-Do-Study-Act Cycles </vt:lpstr>
      <vt:lpstr>PowerPoint Presentation</vt:lpstr>
      <vt:lpstr>PowerPoint Presentation</vt:lpstr>
      <vt:lpstr>In the future, when striving to make improvements in my work or with teams I am coaching, I might use key concepts from this lesson to focus 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M. Holthoff</dc:creator>
  <cp:lastModifiedBy>Alice Kennedy</cp:lastModifiedBy>
  <cp:revision>41</cp:revision>
  <dcterms:created xsi:type="dcterms:W3CDTF">2021-01-18T21:47:22Z</dcterms:created>
  <dcterms:modified xsi:type="dcterms:W3CDTF">2023-12-20T15:32:44Z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0x0101009F44191AE428AF428CA72321649248D0</vt:lpwstr>
  </property>
</Properties>
</file>