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9.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0" r:id="rId5"/>
    <p:sldMasterId id="2147483785" r:id="rId6"/>
    <p:sldMasterId id="2147483798" r:id="rId7"/>
    <p:sldMasterId id="2147483825" r:id="rId8"/>
    <p:sldMasterId id="2147483837" r:id="rId9"/>
    <p:sldMasterId id="2147483848" r:id="rId10"/>
  </p:sldMasterIdLst>
  <p:notesMasterIdLst>
    <p:notesMasterId r:id="rId34"/>
  </p:notesMasterIdLst>
  <p:handoutMasterIdLst>
    <p:handoutMasterId r:id="rId35"/>
  </p:handoutMasterIdLst>
  <p:sldIdLst>
    <p:sldId id="2145706511" r:id="rId11"/>
    <p:sldId id="1269" r:id="rId12"/>
    <p:sldId id="1314" r:id="rId13"/>
    <p:sldId id="1226" r:id="rId14"/>
    <p:sldId id="1285" r:id="rId15"/>
    <p:sldId id="1313" r:id="rId16"/>
    <p:sldId id="1315" r:id="rId17"/>
    <p:sldId id="1316" r:id="rId18"/>
    <p:sldId id="1270" r:id="rId19"/>
    <p:sldId id="1271" r:id="rId20"/>
    <p:sldId id="1291" r:id="rId21"/>
    <p:sldId id="1284" r:id="rId22"/>
    <p:sldId id="1292" r:id="rId23"/>
    <p:sldId id="1286" r:id="rId24"/>
    <p:sldId id="1236" r:id="rId25"/>
    <p:sldId id="258" r:id="rId26"/>
    <p:sldId id="259" r:id="rId27"/>
    <p:sldId id="260" r:id="rId28"/>
    <p:sldId id="261" r:id="rId29"/>
    <p:sldId id="436" r:id="rId30"/>
    <p:sldId id="1240" r:id="rId31"/>
    <p:sldId id="1241" r:id="rId32"/>
    <p:sldId id="1239" r:id="rId3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ED1D1-93CF-B948-88B2-914EAE81B079}">
          <p14:sldIdLst>
            <p14:sldId id="2145706511"/>
            <p14:sldId id="1269"/>
            <p14:sldId id="1314"/>
            <p14:sldId id="1226"/>
            <p14:sldId id="1285"/>
            <p14:sldId id="1313"/>
            <p14:sldId id="1315"/>
            <p14:sldId id="1316"/>
            <p14:sldId id="1270"/>
            <p14:sldId id="1271"/>
            <p14:sldId id="1291"/>
            <p14:sldId id="1284"/>
          </p14:sldIdLst>
        </p14:section>
        <p14:section name="EXERCISE" id="{6630FD93-4C22-1046-9134-7427C536A8DA}">
          <p14:sldIdLst>
            <p14:sldId id="1292"/>
            <p14:sldId id="1286"/>
            <p14:sldId id="1236"/>
            <p14:sldId id="258"/>
            <p14:sldId id="259"/>
            <p14:sldId id="260"/>
            <p14:sldId id="261"/>
            <p14:sldId id="436"/>
            <p14:sldId id="1240"/>
            <p14:sldId id="1241"/>
            <p14:sldId id="12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a:srgbClr val="93BAD6"/>
    <a:srgbClr val="00562F"/>
    <a:srgbClr val="113B2B"/>
    <a:srgbClr val="B4D88B"/>
    <a:srgbClr val="000000"/>
    <a:srgbClr val="D63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p:restoredTop sz="68873"/>
  </p:normalViewPr>
  <p:slideViewPr>
    <p:cSldViewPr snapToGrid="0" snapToObjects="1">
      <p:cViewPr varScale="1">
        <p:scale>
          <a:sx n="82" d="100"/>
          <a:sy n="82" d="100"/>
        </p:scale>
        <p:origin x="2216" y="184"/>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A4429-BF1C-4D59-A397-929E0049A128}"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69628B0C-973F-4E25-B6FF-F2D2A3434F49}">
      <dgm:prSet custT="1"/>
      <dgm:spPr/>
      <dgm:t>
        <a:bodyPr/>
        <a:lstStyle/>
        <a:p>
          <a:r>
            <a:rPr lang="en-US" sz="2800" b="1" dirty="0"/>
            <a:t>Describe</a:t>
          </a:r>
          <a:r>
            <a:rPr lang="en-US" sz="2800" b="1" baseline="0" dirty="0"/>
            <a:t> </a:t>
          </a:r>
          <a:endParaRPr lang="en-US" sz="2800" b="1" dirty="0"/>
        </a:p>
      </dgm:t>
    </dgm:pt>
    <dgm:pt modelId="{38BC6435-7839-4FF0-8500-4463DBF75131}" type="parTrans" cxnId="{26DBE53A-DB96-497F-8537-55227568C767}">
      <dgm:prSet/>
      <dgm:spPr/>
      <dgm:t>
        <a:bodyPr/>
        <a:lstStyle/>
        <a:p>
          <a:endParaRPr lang="en-US"/>
        </a:p>
      </dgm:t>
    </dgm:pt>
    <dgm:pt modelId="{B13404CE-C336-47A1-9940-1FE939324FFD}" type="sibTrans" cxnId="{26DBE53A-DB96-497F-8537-55227568C767}">
      <dgm:prSet/>
      <dgm:spPr/>
      <dgm:t>
        <a:bodyPr/>
        <a:lstStyle/>
        <a:p>
          <a:endParaRPr lang="en-US"/>
        </a:p>
      </dgm:t>
    </dgm:pt>
    <dgm:pt modelId="{586CCD3F-589E-468D-9E47-D1CF4DE9D6D9}">
      <dgm:prSet custT="1"/>
      <dgm:spPr/>
      <dgm:t>
        <a:bodyPr/>
        <a:lstStyle/>
        <a:p>
          <a:r>
            <a:rPr lang="en-US" sz="2800" dirty="0"/>
            <a:t>Describe a PDSA cycle and link it to the questions in the Model for Improvement.</a:t>
          </a:r>
        </a:p>
      </dgm:t>
    </dgm:pt>
    <dgm:pt modelId="{8ADFBB4A-0733-4BA6-B90A-CE2753DFF2FC}" type="parTrans" cxnId="{01638664-0DA3-4A1E-BF21-FF4EE41BCD9B}">
      <dgm:prSet/>
      <dgm:spPr/>
      <dgm:t>
        <a:bodyPr/>
        <a:lstStyle/>
        <a:p>
          <a:endParaRPr lang="en-US"/>
        </a:p>
      </dgm:t>
    </dgm:pt>
    <dgm:pt modelId="{F99D76C8-18DA-49C1-B1A0-C6CDC32BAB03}" type="sibTrans" cxnId="{01638664-0DA3-4A1E-BF21-FF4EE41BCD9B}">
      <dgm:prSet/>
      <dgm:spPr/>
      <dgm:t>
        <a:bodyPr/>
        <a:lstStyle/>
        <a:p>
          <a:endParaRPr lang="en-US"/>
        </a:p>
      </dgm:t>
    </dgm:pt>
    <dgm:pt modelId="{6CF8B312-9A72-4120-86BB-44690BDE009E}">
      <dgm:prSet/>
      <dgm:spPr/>
      <dgm:t>
        <a:bodyPr/>
        <a:lstStyle/>
        <a:p>
          <a:r>
            <a:rPr lang="en-US" b="1" dirty="0"/>
            <a:t>Review</a:t>
          </a:r>
        </a:p>
      </dgm:t>
    </dgm:pt>
    <dgm:pt modelId="{D73C275A-4027-419A-9492-BD454D9969A7}" type="parTrans" cxnId="{23C26968-B146-4263-B12E-5663A79DA287}">
      <dgm:prSet/>
      <dgm:spPr/>
      <dgm:t>
        <a:bodyPr/>
        <a:lstStyle/>
        <a:p>
          <a:endParaRPr lang="en-US"/>
        </a:p>
      </dgm:t>
    </dgm:pt>
    <dgm:pt modelId="{D5D02001-2646-4279-8C13-BB8179688A31}" type="sibTrans" cxnId="{23C26968-B146-4263-B12E-5663A79DA287}">
      <dgm:prSet/>
      <dgm:spPr/>
      <dgm:t>
        <a:bodyPr/>
        <a:lstStyle/>
        <a:p>
          <a:endParaRPr lang="en-US"/>
        </a:p>
      </dgm:t>
    </dgm:pt>
    <dgm:pt modelId="{9C69CB78-AEB7-415F-86E8-E95430110168}">
      <dgm:prSet custT="1"/>
      <dgm:spPr/>
      <dgm:t>
        <a:bodyPr/>
        <a:lstStyle/>
        <a:p>
          <a:r>
            <a:rPr lang="en-US" sz="2800" dirty="0"/>
            <a:t>Review the components and ramping of the PDSA cycle.</a:t>
          </a:r>
        </a:p>
      </dgm:t>
    </dgm:pt>
    <dgm:pt modelId="{5F6BF555-1CFE-40B4-95C8-1D563F01A661}" type="parTrans" cxnId="{DDFD86E7-CFDF-43F9-B0CC-9A05DD590129}">
      <dgm:prSet/>
      <dgm:spPr/>
      <dgm:t>
        <a:bodyPr/>
        <a:lstStyle/>
        <a:p>
          <a:endParaRPr lang="en-US"/>
        </a:p>
      </dgm:t>
    </dgm:pt>
    <dgm:pt modelId="{CB333FC0-E79A-4726-802E-664AD1F3B730}" type="sibTrans" cxnId="{DDFD86E7-CFDF-43F9-B0CC-9A05DD590129}">
      <dgm:prSet/>
      <dgm:spPr/>
      <dgm:t>
        <a:bodyPr/>
        <a:lstStyle/>
        <a:p>
          <a:endParaRPr lang="en-US"/>
        </a:p>
      </dgm:t>
    </dgm:pt>
    <dgm:pt modelId="{67DB4A59-43F5-4594-B8FF-D57D8D360887}">
      <dgm:prSet/>
      <dgm:spPr/>
      <dgm:t>
        <a:bodyPr/>
        <a:lstStyle/>
        <a:p>
          <a:r>
            <a:rPr lang="en-US" b="1" dirty="0"/>
            <a:t>Apply </a:t>
          </a:r>
        </a:p>
      </dgm:t>
    </dgm:pt>
    <dgm:pt modelId="{E3E42DCC-0FE3-4FF1-9DE2-8B23ACCE6735}" type="parTrans" cxnId="{8A6AA977-EDD7-4265-A910-E9273B0ECB82}">
      <dgm:prSet/>
      <dgm:spPr/>
      <dgm:t>
        <a:bodyPr/>
        <a:lstStyle/>
        <a:p>
          <a:endParaRPr lang="en-US"/>
        </a:p>
      </dgm:t>
    </dgm:pt>
    <dgm:pt modelId="{59D5B548-FAD8-4F68-9137-F8F0E65ACE15}" type="sibTrans" cxnId="{8A6AA977-EDD7-4265-A910-E9273B0ECB82}">
      <dgm:prSet/>
      <dgm:spPr/>
      <dgm:t>
        <a:bodyPr/>
        <a:lstStyle/>
        <a:p>
          <a:endParaRPr lang="en-US"/>
        </a:p>
      </dgm:t>
    </dgm:pt>
    <dgm:pt modelId="{EAF502DA-7902-4ED5-9472-8F6ECAAAF578}">
      <dgm:prSet custT="1"/>
      <dgm:spPr/>
      <dgm:t>
        <a:bodyPr/>
        <a:lstStyle/>
        <a:p>
          <a:r>
            <a:rPr lang="en-US" sz="2800" dirty="0"/>
            <a:t>Apply your new knowledge and develop a plan for your first PDSA cycle with your team to test by next Tuesday.</a:t>
          </a:r>
        </a:p>
      </dgm:t>
    </dgm:pt>
    <dgm:pt modelId="{54F81A39-EF58-455C-B6EF-E2705DE4537A}" type="parTrans" cxnId="{68912E52-E821-4FE3-9A39-609F14781AA7}">
      <dgm:prSet/>
      <dgm:spPr/>
      <dgm:t>
        <a:bodyPr/>
        <a:lstStyle/>
        <a:p>
          <a:endParaRPr lang="en-US"/>
        </a:p>
      </dgm:t>
    </dgm:pt>
    <dgm:pt modelId="{0D4E45B9-F063-432F-9AD1-1AF25F4CA222}" type="sibTrans" cxnId="{68912E52-E821-4FE3-9A39-609F14781AA7}">
      <dgm:prSet/>
      <dgm:spPr/>
      <dgm:t>
        <a:bodyPr/>
        <a:lstStyle/>
        <a:p>
          <a:endParaRPr lang="en-US"/>
        </a:p>
      </dgm:t>
    </dgm:pt>
    <dgm:pt modelId="{C590B4DB-5C7B-C54F-A76C-144FF17D03BE}" type="pres">
      <dgm:prSet presAssocID="{10FA4429-BF1C-4D59-A397-929E0049A128}" presName="Name0" presStyleCnt="0">
        <dgm:presLayoutVars>
          <dgm:dir/>
          <dgm:animLvl val="lvl"/>
          <dgm:resizeHandles val="exact"/>
        </dgm:presLayoutVars>
      </dgm:prSet>
      <dgm:spPr/>
    </dgm:pt>
    <dgm:pt modelId="{083995E4-1C8A-7449-BBE6-825D5E85402B}" type="pres">
      <dgm:prSet presAssocID="{69628B0C-973F-4E25-B6FF-F2D2A3434F49}" presName="linNode" presStyleCnt="0"/>
      <dgm:spPr/>
    </dgm:pt>
    <dgm:pt modelId="{55216251-E1A0-8742-8EE9-F69D56E8CF1D}" type="pres">
      <dgm:prSet presAssocID="{69628B0C-973F-4E25-B6FF-F2D2A3434F49}" presName="parentText" presStyleLbl="solidFgAcc1" presStyleIdx="0" presStyleCnt="3">
        <dgm:presLayoutVars>
          <dgm:chMax val="1"/>
          <dgm:bulletEnabled/>
        </dgm:presLayoutVars>
      </dgm:prSet>
      <dgm:spPr/>
    </dgm:pt>
    <dgm:pt modelId="{E8221F51-55A5-2846-9D25-1B6B9DB5445B}" type="pres">
      <dgm:prSet presAssocID="{69628B0C-973F-4E25-B6FF-F2D2A3434F49}" presName="descendantText" presStyleLbl="alignNode1" presStyleIdx="0" presStyleCnt="3">
        <dgm:presLayoutVars>
          <dgm:bulletEnabled/>
        </dgm:presLayoutVars>
      </dgm:prSet>
      <dgm:spPr/>
    </dgm:pt>
    <dgm:pt modelId="{054AE5FD-2906-A247-918E-EED3920AB6F1}" type="pres">
      <dgm:prSet presAssocID="{B13404CE-C336-47A1-9940-1FE939324FFD}" presName="sp" presStyleCnt="0"/>
      <dgm:spPr/>
    </dgm:pt>
    <dgm:pt modelId="{A1AF75A6-7B32-0841-B6E8-91FFF2E20405}" type="pres">
      <dgm:prSet presAssocID="{6CF8B312-9A72-4120-86BB-44690BDE009E}" presName="linNode" presStyleCnt="0"/>
      <dgm:spPr/>
    </dgm:pt>
    <dgm:pt modelId="{B20BAC83-D428-0746-A73F-30DA206B5871}" type="pres">
      <dgm:prSet presAssocID="{6CF8B312-9A72-4120-86BB-44690BDE009E}" presName="parentText" presStyleLbl="solidFgAcc1" presStyleIdx="1" presStyleCnt="3">
        <dgm:presLayoutVars>
          <dgm:chMax val="1"/>
          <dgm:bulletEnabled/>
        </dgm:presLayoutVars>
      </dgm:prSet>
      <dgm:spPr/>
    </dgm:pt>
    <dgm:pt modelId="{D0E99BCC-505E-124F-8B70-2703834E7A43}" type="pres">
      <dgm:prSet presAssocID="{6CF8B312-9A72-4120-86BB-44690BDE009E}" presName="descendantText" presStyleLbl="alignNode1" presStyleIdx="1" presStyleCnt="3">
        <dgm:presLayoutVars>
          <dgm:bulletEnabled/>
        </dgm:presLayoutVars>
      </dgm:prSet>
      <dgm:spPr/>
    </dgm:pt>
    <dgm:pt modelId="{2051CB18-2312-9949-AFC3-B40313AD7EF7}" type="pres">
      <dgm:prSet presAssocID="{D5D02001-2646-4279-8C13-BB8179688A31}" presName="sp" presStyleCnt="0"/>
      <dgm:spPr/>
    </dgm:pt>
    <dgm:pt modelId="{1DC66106-4367-7344-99B8-6B2A08C421C1}" type="pres">
      <dgm:prSet presAssocID="{67DB4A59-43F5-4594-B8FF-D57D8D360887}" presName="linNode" presStyleCnt="0"/>
      <dgm:spPr/>
    </dgm:pt>
    <dgm:pt modelId="{19648176-06C6-3E42-8A6E-E624B13BDE2D}" type="pres">
      <dgm:prSet presAssocID="{67DB4A59-43F5-4594-B8FF-D57D8D360887}" presName="parentText" presStyleLbl="solidFgAcc1" presStyleIdx="2" presStyleCnt="3">
        <dgm:presLayoutVars>
          <dgm:chMax val="1"/>
          <dgm:bulletEnabled/>
        </dgm:presLayoutVars>
      </dgm:prSet>
      <dgm:spPr/>
    </dgm:pt>
    <dgm:pt modelId="{D84F214D-A939-ED4B-BBD7-3E8820C34E20}" type="pres">
      <dgm:prSet presAssocID="{67DB4A59-43F5-4594-B8FF-D57D8D360887}" presName="descendantText" presStyleLbl="alignNode1" presStyleIdx="2" presStyleCnt="3">
        <dgm:presLayoutVars>
          <dgm:bulletEnabled/>
        </dgm:presLayoutVars>
      </dgm:prSet>
      <dgm:spPr/>
    </dgm:pt>
  </dgm:ptLst>
  <dgm:cxnLst>
    <dgm:cxn modelId="{26DBE53A-DB96-497F-8537-55227568C767}" srcId="{10FA4429-BF1C-4D59-A397-929E0049A128}" destId="{69628B0C-973F-4E25-B6FF-F2D2A3434F49}" srcOrd="0" destOrd="0" parTransId="{38BC6435-7839-4FF0-8500-4463DBF75131}" sibTransId="{B13404CE-C336-47A1-9940-1FE939324FFD}"/>
    <dgm:cxn modelId="{AB0ED446-16A1-6544-9CC3-484CD744A3B3}" type="presOf" srcId="{586CCD3F-589E-468D-9E47-D1CF4DE9D6D9}" destId="{E8221F51-55A5-2846-9D25-1B6B9DB5445B}" srcOrd="0" destOrd="0" presId="urn:microsoft.com/office/officeart/2016/7/layout/VerticalHollowActionList"/>
    <dgm:cxn modelId="{961CEE4C-00B0-7A44-8B7E-7BE4B1EE4F98}" type="presOf" srcId="{9C69CB78-AEB7-415F-86E8-E95430110168}" destId="{D0E99BCC-505E-124F-8B70-2703834E7A43}" srcOrd="0" destOrd="0" presId="urn:microsoft.com/office/officeart/2016/7/layout/VerticalHollowActionList"/>
    <dgm:cxn modelId="{68912E52-E821-4FE3-9A39-609F14781AA7}" srcId="{67DB4A59-43F5-4594-B8FF-D57D8D360887}" destId="{EAF502DA-7902-4ED5-9472-8F6ECAAAF578}" srcOrd="0" destOrd="0" parTransId="{54F81A39-EF58-455C-B6EF-E2705DE4537A}" sibTransId="{0D4E45B9-F063-432F-9AD1-1AF25F4CA222}"/>
    <dgm:cxn modelId="{D733C753-4C1A-E746-8EDA-85473CF84EDF}" type="presOf" srcId="{67DB4A59-43F5-4594-B8FF-D57D8D360887}" destId="{19648176-06C6-3E42-8A6E-E624B13BDE2D}" srcOrd="0" destOrd="0" presId="urn:microsoft.com/office/officeart/2016/7/layout/VerticalHollowActionList"/>
    <dgm:cxn modelId="{01638664-0DA3-4A1E-BF21-FF4EE41BCD9B}" srcId="{69628B0C-973F-4E25-B6FF-F2D2A3434F49}" destId="{586CCD3F-589E-468D-9E47-D1CF4DE9D6D9}" srcOrd="0" destOrd="0" parTransId="{8ADFBB4A-0733-4BA6-B90A-CE2753DFF2FC}" sibTransId="{F99D76C8-18DA-49C1-B1A0-C6CDC32BAB03}"/>
    <dgm:cxn modelId="{23C26968-B146-4263-B12E-5663A79DA287}" srcId="{10FA4429-BF1C-4D59-A397-929E0049A128}" destId="{6CF8B312-9A72-4120-86BB-44690BDE009E}" srcOrd="1" destOrd="0" parTransId="{D73C275A-4027-419A-9492-BD454D9969A7}" sibTransId="{D5D02001-2646-4279-8C13-BB8179688A31}"/>
    <dgm:cxn modelId="{8A6AA977-EDD7-4265-A910-E9273B0ECB82}" srcId="{10FA4429-BF1C-4D59-A397-929E0049A128}" destId="{67DB4A59-43F5-4594-B8FF-D57D8D360887}" srcOrd="2" destOrd="0" parTransId="{E3E42DCC-0FE3-4FF1-9DE2-8B23ACCE6735}" sibTransId="{59D5B548-FAD8-4F68-9137-F8F0E65ACE15}"/>
    <dgm:cxn modelId="{3F6D4C98-A582-3C41-AD0C-775D28590F26}" type="presOf" srcId="{6CF8B312-9A72-4120-86BB-44690BDE009E}" destId="{B20BAC83-D428-0746-A73F-30DA206B5871}" srcOrd="0" destOrd="0" presId="urn:microsoft.com/office/officeart/2016/7/layout/VerticalHollowActionList"/>
    <dgm:cxn modelId="{2E485E9F-9932-8947-8FB8-C05968F9619A}" type="presOf" srcId="{69628B0C-973F-4E25-B6FF-F2D2A3434F49}" destId="{55216251-E1A0-8742-8EE9-F69D56E8CF1D}" srcOrd="0" destOrd="0" presId="urn:microsoft.com/office/officeart/2016/7/layout/VerticalHollowActionList"/>
    <dgm:cxn modelId="{3791C89F-33C3-494C-8249-1FAF9213A3E5}" type="presOf" srcId="{EAF502DA-7902-4ED5-9472-8F6ECAAAF578}" destId="{D84F214D-A939-ED4B-BBD7-3E8820C34E20}" srcOrd="0" destOrd="0" presId="urn:microsoft.com/office/officeart/2016/7/layout/VerticalHollowActionList"/>
    <dgm:cxn modelId="{AEE453B7-0082-A14A-9E30-3C9C3360DD95}" type="presOf" srcId="{10FA4429-BF1C-4D59-A397-929E0049A128}" destId="{C590B4DB-5C7B-C54F-A76C-144FF17D03BE}" srcOrd="0" destOrd="0" presId="urn:microsoft.com/office/officeart/2016/7/layout/VerticalHollowActionList"/>
    <dgm:cxn modelId="{DDFD86E7-CFDF-43F9-B0CC-9A05DD590129}" srcId="{6CF8B312-9A72-4120-86BB-44690BDE009E}" destId="{9C69CB78-AEB7-415F-86E8-E95430110168}" srcOrd="0" destOrd="0" parTransId="{5F6BF555-1CFE-40B4-95C8-1D563F01A661}" sibTransId="{CB333FC0-E79A-4726-802E-664AD1F3B730}"/>
    <dgm:cxn modelId="{912DE558-CBA8-FF46-B903-2A4546FFC7FC}" type="presParOf" srcId="{C590B4DB-5C7B-C54F-A76C-144FF17D03BE}" destId="{083995E4-1C8A-7449-BBE6-825D5E85402B}" srcOrd="0" destOrd="0" presId="urn:microsoft.com/office/officeart/2016/7/layout/VerticalHollowActionList"/>
    <dgm:cxn modelId="{658D880F-A1AA-5843-8A84-801149CF075F}" type="presParOf" srcId="{083995E4-1C8A-7449-BBE6-825D5E85402B}" destId="{55216251-E1A0-8742-8EE9-F69D56E8CF1D}" srcOrd="0" destOrd="0" presId="urn:microsoft.com/office/officeart/2016/7/layout/VerticalHollowActionList"/>
    <dgm:cxn modelId="{DB28004F-6C7C-DD42-BE3C-26957B2BAC4A}" type="presParOf" srcId="{083995E4-1C8A-7449-BBE6-825D5E85402B}" destId="{E8221F51-55A5-2846-9D25-1B6B9DB5445B}" srcOrd="1" destOrd="0" presId="urn:microsoft.com/office/officeart/2016/7/layout/VerticalHollowActionList"/>
    <dgm:cxn modelId="{C51974C8-964D-774B-AE5C-0E0F8367269D}" type="presParOf" srcId="{C590B4DB-5C7B-C54F-A76C-144FF17D03BE}" destId="{054AE5FD-2906-A247-918E-EED3920AB6F1}" srcOrd="1" destOrd="0" presId="urn:microsoft.com/office/officeart/2016/7/layout/VerticalHollowActionList"/>
    <dgm:cxn modelId="{356DE870-31AC-CD45-8C72-03652B6D2090}" type="presParOf" srcId="{C590B4DB-5C7B-C54F-A76C-144FF17D03BE}" destId="{A1AF75A6-7B32-0841-B6E8-91FFF2E20405}" srcOrd="2" destOrd="0" presId="urn:microsoft.com/office/officeart/2016/7/layout/VerticalHollowActionList"/>
    <dgm:cxn modelId="{BA2361AE-E907-D246-BA29-DE758EAE6037}" type="presParOf" srcId="{A1AF75A6-7B32-0841-B6E8-91FFF2E20405}" destId="{B20BAC83-D428-0746-A73F-30DA206B5871}" srcOrd="0" destOrd="0" presId="urn:microsoft.com/office/officeart/2016/7/layout/VerticalHollowActionList"/>
    <dgm:cxn modelId="{ABBDACA7-670A-B148-8728-101B18C81F0E}" type="presParOf" srcId="{A1AF75A6-7B32-0841-B6E8-91FFF2E20405}" destId="{D0E99BCC-505E-124F-8B70-2703834E7A43}" srcOrd="1" destOrd="0" presId="urn:microsoft.com/office/officeart/2016/7/layout/VerticalHollowActionList"/>
    <dgm:cxn modelId="{4346F2BA-0C76-B342-B578-1596B65F829E}" type="presParOf" srcId="{C590B4DB-5C7B-C54F-A76C-144FF17D03BE}" destId="{2051CB18-2312-9949-AFC3-B40313AD7EF7}" srcOrd="3" destOrd="0" presId="urn:microsoft.com/office/officeart/2016/7/layout/VerticalHollowActionList"/>
    <dgm:cxn modelId="{4D4947B9-C699-DC49-97AA-E3226828682F}" type="presParOf" srcId="{C590B4DB-5C7B-C54F-A76C-144FF17D03BE}" destId="{1DC66106-4367-7344-99B8-6B2A08C421C1}" srcOrd="4" destOrd="0" presId="urn:microsoft.com/office/officeart/2016/7/layout/VerticalHollowActionList"/>
    <dgm:cxn modelId="{3934251A-B63F-F349-9D09-9E41D98FCE58}" type="presParOf" srcId="{1DC66106-4367-7344-99B8-6B2A08C421C1}" destId="{19648176-06C6-3E42-8A6E-E624B13BDE2D}" srcOrd="0" destOrd="0" presId="urn:microsoft.com/office/officeart/2016/7/layout/VerticalHollowActionList"/>
    <dgm:cxn modelId="{F72DFE78-FB18-1941-9B12-61FA16F4DAE4}" type="presParOf" srcId="{1DC66106-4367-7344-99B8-6B2A08C421C1}" destId="{D84F214D-A939-ED4B-BBD7-3E8820C34E2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BC37D-95B5-4CBA-8D08-0004A3B4417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93FF735-D3D7-448D-9BEB-3B7F02F17430}">
      <dgm:prSet custT="1"/>
      <dgm:spPr/>
      <dgm:t>
        <a:bodyPr/>
        <a:lstStyle/>
        <a:p>
          <a:r>
            <a:rPr lang="en-US" sz="2800" dirty="0"/>
            <a:t>PDSA Cycles</a:t>
          </a:r>
        </a:p>
      </dgm:t>
    </dgm:pt>
    <dgm:pt modelId="{C3A12508-74EC-4FBE-9AFA-2D53D2612CB6}" type="parTrans" cxnId="{731DD065-62B7-4008-A38D-5B9542FF58F8}">
      <dgm:prSet/>
      <dgm:spPr/>
      <dgm:t>
        <a:bodyPr/>
        <a:lstStyle/>
        <a:p>
          <a:endParaRPr lang="en-US"/>
        </a:p>
      </dgm:t>
    </dgm:pt>
    <dgm:pt modelId="{7C9698C4-86B6-4674-8DF7-9F4CA488C34B}" type="sibTrans" cxnId="{731DD065-62B7-4008-A38D-5B9542FF58F8}">
      <dgm:prSet/>
      <dgm:spPr/>
      <dgm:t>
        <a:bodyPr/>
        <a:lstStyle/>
        <a:p>
          <a:endParaRPr lang="en-US"/>
        </a:p>
      </dgm:t>
    </dgm:pt>
    <dgm:pt modelId="{18171D88-AE9B-4ED1-941D-8BB8DBD6683B}">
      <dgm:prSet/>
      <dgm:spPr/>
      <dgm:t>
        <a:bodyPr/>
        <a:lstStyle/>
        <a:p>
          <a:r>
            <a:rPr lang="en-US" dirty="0"/>
            <a:t>Plan</a:t>
          </a:r>
          <a:r>
            <a:rPr lang="en-US" baseline="0" dirty="0"/>
            <a:t>	</a:t>
          </a:r>
          <a:endParaRPr lang="en-US" dirty="0"/>
        </a:p>
      </dgm:t>
    </dgm:pt>
    <dgm:pt modelId="{6934F36F-019C-4BBC-A459-8C9CDAF47516}" type="parTrans" cxnId="{F5136A6B-0087-425B-B8E2-F7839A0D7C71}">
      <dgm:prSet/>
      <dgm:spPr/>
      <dgm:t>
        <a:bodyPr/>
        <a:lstStyle/>
        <a:p>
          <a:endParaRPr lang="en-US"/>
        </a:p>
      </dgm:t>
    </dgm:pt>
    <dgm:pt modelId="{7E068A4E-D6F7-4BF3-AD9B-8A64A38D1540}" type="sibTrans" cxnId="{F5136A6B-0087-425B-B8E2-F7839A0D7C71}">
      <dgm:prSet/>
      <dgm:spPr/>
      <dgm:t>
        <a:bodyPr/>
        <a:lstStyle/>
        <a:p>
          <a:endParaRPr lang="en-US"/>
        </a:p>
      </dgm:t>
    </dgm:pt>
    <dgm:pt modelId="{4A7973A9-F34A-4D0B-93D4-20A5375CCE45}">
      <dgm:prSet/>
      <dgm:spPr/>
      <dgm:t>
        <a:bodyPr/>
        <a:lstStyle/>
        <a:p>
          <a:r>
            <a:rPr lang="en-US" dirty="0"/>
            <a:t>Do</a:t>
          </a:r>
        </a:p>
      </dgm:t>
    </dgm:pt>
    <dgm:pt modelId="{466AD54F-32A0-4C5F-85C3-EA5C4788C15C}" type="parTrans" cxnId="{00AAC89F-6CCA-4D22-8D20-CD8357BF81DF}">
      <dgm:prSet/>
      <dgm:spPr/>
      <dgm:t>
        <a:bodyPr/>
        <a:lstStyle/>
        <a:p>
          <a:endParaRPr lang="en-US"/>
        </a:p>
      </dgm:t>
    </dgm:pt>
    <dgm:pt modelId="{5CD25FC2-C412-4A7D-97AB-9D3681DE8A49}" type="sibTrans" cxnId="{00AAC89F-6CCA-4D22-8D20-CD8357BF81DF}">
      <dgm:prSet/>
      <dgm:spPr/>
      <dgm:t>
        <a:bodyPr/>
        <a:lstStyle/>
        <a:p>
          <a:endParaRPr lang="en-US"/>
        </a:p>
      </dgm:t>
    </dgm:pt>
    <dgm:pt modelId="{7FA85089-0CB1-4256-81BB-44CEB8F18467}">
      <dgm:prSet/>
      <dgm:spPr/>
      <dgm:t>
        <a:bodyPr/>
        <a:lstStyle/>
        <a:p>
          <a:r>
            <a:rPr lang="en-US" dirty="0"/>
            <a:t>Study</a:t>
          </a:r>
        </a:p>
      </dgm:t>
    </dgm:pt>
    <dgm:pt modelId="{9ED3D69A-050B-43C3-858E-1A39D71C6B58}" type="parTrans" cxnId="{3549919D-64D6-464E-AAD3-A7B817A07854}">
      <dgm:prSet/>
      <dgm:spPr/>
      <dgm:t>
        <a:bodyPr/>
        <a:lstStyle/>
        <a:p>
          <a:endParaRPr lang="en-US"/>
        </a:p>
      </dgm:t>
    </dgm:pt>
    <dgm:pt modelId="{AB5A2D41-9C1F-4A6E-BD53-F1959204465C}" type="sibTrans" cxnId="{3549919D-64D6-464E-AAD3-A7B817A07854}">
      <dgm:prSet/>
      <dgm:spPr/>
      <dgm:t>
        <a:bodyPr/>
        <a:lstStyle/>
        <a:p>
          <a:endParaRPr lang="en-US"/>
        </a:p>
      </dgm:t>
    </dgm:pt>
    <dgm:pt modelId="{B9497E2F-8FCA-4021-85C6-320D04560281}">
      <dgm:prSet/>
      <dgm:spPr/>
      <dgm:t>
        <a:bodyPr/>
        <a:lstStyle/>
        <a:p>
          <a:r>
            <a:rPr lang="en-US" dirty="0"/>
            <a:t>Act</a:t>
          </a:r>
        </a:p>
      </dgm:t>
    </dgm:pt>
    <dgm:pt modelId="{1C1CCFB1-9813-4F79-BD65-02756773CA5A}" type="parTrans" cxnId="{79E13701-2FDB-44C8-9A01-BAB975BFF1B2}">
      <dgm:prSet/>
      <dgm:spPr/>
      <dgm:t>
        <a:bodyPr/>
        <a:lstStyle/>
        <a:p>
          <a:endParaRPr lang="en-US"/>
        </a:p>
      </dgm:t>
    </dgm:pt>
    <dgm:pt modelId="{3EA4DAC8-69A8-45A2-9814-D9D5BB8414F5}" type="sibTrans" cxnId="{79E13701-2FDB-44C8-9A01-BAB975BFF1B2}">
      <dgm:prSet/>
      <dgm:spPr/>
      <dgm:t>
        <a:bodyPr/>
        <a:lstStyle/>
        <a:p>
          <a:endParaRPr lang="en-US"/>
        </a:p>
      </dgm:t>
    </dgm:pt>
    <dgm:pt modelId="{5E9BC194-F18D-4781-B38B-B51128B88245}">
      <dgm:prSet custT="1"/>
      <dgm:spPr/>
      <dgm:t>
        <a:bodyPr/>
        <a:lstStyle/>
        <a:p>
          <a:r>
            <a:rPr lang="en-US" sz="2800" dirty="0"/>
            <a:t>PDSA is a scientific approach used to perform tests of </a:t>
          </a:r>
        </a:p>
        <a:p>
          <a:r>
            <a:rPr lang="en-US" sz="2800" dirty="0"/>
            <a:t>change to drive improvement.</a:t>
          </a:r>
        </a:p>
      </dgm:t>
    </dgm:pt>
    <dgm:pt modelId="{0EAF2C50-D8DE-4207-9C1A-6DB6F74DAC9A}" type="parTrans" cxnId="{40BA2049-CBF8-4A1C-B541-7A63A3F727E9}">
      <dgm:prSet/>
      <dgm:spPr/>
      <dgm:t>
        <a:bodyPr/>
        <a:lstStyle/>
        <a:p>
          <a:endParaRPr lang="en-US"/>
        </a:p>
      </dgm:t>
    </dgm:pt>
    <dgm:pt modelId="{61922153-25B1-4A9A-BF0C-4A0AB8E0BB79}" type="sibTrans" cxnId="{40BA2049-CBF8-4A1C-B541-7A63A3F727E9}">
      <dgm:prSet/>
      <dgm:spPr/>
      <dgm:t>
        <a:bodyPr/>
        <a:lstStyle/>
        <a:p>
          <a:endParaRPr lang="en-US"/>
        </a:p>
      </dgm:t>
    </dgm:pt>
    <dgm:pt modelId="{30F3B33E-A59A-4253-AF4E-89EFC02E0631}">
      <dgm:prSet custT="1"/>
      <dgm:spPr/>
      <dgm:t>
        <a:bodyPr/>
        <a:lstStyle/>
        <a:p>
          <a:r>
            <a:rPr lang="en-US" sz="2800" dirty="0"/>
            <a:t>PDSAs are a simple and effective way to test change ideas linked to your aims and drivers.</a:t>
          </a:r>
        </a:p>
      </dgm:t>
    </dgm:pt>
    <dgm:pt modelId="{A2F36399-9CE2-4400-9C6E-0E9D43278C0F}" type="parTrans" cxnId="{19F594BD-4323-465C-8AC5-837A5A47145A}">
      <dgm:prSet/>
      <dgm:spPr/>
      <dgm:t>
        <a:bodyPr/>
        <a:lstStyle/>
        <a:p>
          <a:endParaRPr lang="en-US"/>
        </a:p>
      </dgm:t>
    </dgm:pt>
    <dgm:pt modelId="{F9CB736B-0B35-4B55-A90F-D42008B44A8F}" type="sibTrans" cxnId="{19F594BD-4323-465C-8AC5-837A5A47145A}">
      <dgm:prSet/>
      <dgm:spPr/>
      <dgm:t>
        <a:bodyPr/>
        <a:lstStyle/>
        <a:p>
          <a:endParaRPr lang="en-US"/>
        </a:p>
      </dgm:t>
    </dgm:pt>
    <dgm:pt modelId="{9C4009F1-B979-F444-BC4C-17775940A5A0}" type="pres">
      <dgm:prSet presAssocID="{F8ABC37D-95B5-4CBA-8D08-0004A3B4417A}" presName="Name0" presStyleCnt="0">
        <dgm:presLayoutVars>
          <dgm:dir/>
          <dgm:animLvl val="lvl"/>
          <dgm:resizeHandles val="exact"/>
        </dgm:presLayoutVars>
      </dgm:prSet>
      <dgm:spPr/>
    </dgm:pt>
    <dgm:pt modelId="{FFF04A8A-38D7-0743-AAAB-D24794A7F2E0}" type="pres">
      <dgm:prSet presAssocID="{30F3B33E-A59A-4253-AF4E-89EFC02E0631}" presName="boxAndChildren" presStyleCnt="0"/>
      <dgm:spPr/>
    </dgm:pt>
    <dgm:pt modelId="{C7658D64-28BD-BD4C-9C53-92959329A498}" type="pres">
      <dgm:prSet presAssocID="{30F3B33E-A59A-4253-AF4E-89EFC02E0631}" presName="parentTextBox" presStyleLbl="node1" presStyleIdx="0" presStyleCnt="3"/>
      <dgm:spPr/>
    </dgm:pt>
    <dgm:pt modelId="{C3C6D370-E321-BD47-9CA1-430F463EA430}" type="pres">
      <dgm:prSet presAssocID="{61922153-25B1-4A9A-BF0C-4A0AB8E0BB79}" presName="sp" presStyleCnt="0"/>
      <dgm:spPr/>
    </dgm:pt>
    <dgm:pt modelId="{B45F7EFB-F07A-9F4A-B59E-AAA504F50AD6}" type="pres">
      <dgm:prSet presAssocID="{5E9BC194-F18D-4781-B38B-B51128B88245}" presName="arrowAndChildren" presStyleCnt="0"/>
      <dgm:spPr/>
    </dgm:pt>
    <dgm:pt modelId="{A5EF8E13-3057-B042-B220-6A424F62FEAA}" type="pres">
      <dgm:prSet presAssocID="{5E9BC194-F18D-4781-B38B-B51128B88245}" presName="parentTextArrow" presStyleLbl="node1" presStyleIdx="1" presStyleCnt="3"/>
      <dgm:spPr/>
    </dgm:pt>
    <dgm:pt modelId="{10E74088-96C4-1B43-B132-4BDE21AAAD5E}" type="pres">
      <dgm:prSet presAssocID="{7C9698C4-86B6-4674-8DF7-9F4CA488C34B}" presName="sp" presStyleCnt="0"/>
      <dgm:spPr/>
    </dgm:pt>
    <dgm:pt modelId="{8268249F-757B-BA46-8688-4D66FA8AFC1F}" type="pres">
      <dgm:prSet presAssocID="{193FF735-D3D7-448D-9BEB-3B7F02F17430}" presName="arrowAndChildren" presStyleCnt="0"/>
      <dgm:spPr/>
    </dgm:pt>
    <dgm:pt modelId="{BED487E0-4574-2B4C-9CBC-33A440D58261}" type="pres">
      <dgm:prSet presAssocID="{193FF735-D3D7-448D-9BEB-3B7F02F17430}" presName="parentTextArrow" presStyleLbl="node1" presStyleIdx="1" presStyleCnt="3"/>
      <dgm:spPr/>
    </dgm:pt>
    <dgm:pt modelId="{C9759EE8-BC26-A04C-8D65-870A4ABFBFC7}" type="pres">
      <dgm:prSet presAssocID="{193FF735-D3D7-448D-9BEB-3B7F02F17430}" presName="arrow" presStyleLbl="node1" presStyleIdx="2" presStyleCnt="3"/>
      <dgm:spPr/>
    </dgm:pt>
    <dgm:pt modelId="{1646AECE-C576-1548-845A-B69B3E6F6715}" type="pres">
      <dgm:prSet presAssocID="{193FF735-D3D7-448D-9BEB-3B7F02F17430}" presName="descendantArrow" presStyleCnt="0"/>
      <dgm:spPr/>
    </dgm:pt>
    <dgm:pt modelId="{11EE9A29-A91C-DE4A-856B-B5ECF86CC487}" type="pres">
      <dgm:prSet presAssocID="{18171D88-AE9B-4ED1-941D-8BB8DBD6683B}" presName="childTextArrow" presStyleLbl="fgAccFollowNode1" presStyleIdx="0" presStyleCnt="4">
        <dgm:presLayoutVars>
          <dgm:bulletEnabled val="1"/>
        </dgm:presLayoutVars>
      </dgm:prSet>
      <dgm:spPr/>
    </dgm:pt>
    <dgm:pt modelId="{A0CB153B-0FFA-3B47-846A-117B0565F1F0}" type="pres">
      <dgm:prSet presAssocID="{4A7973A9-F34A-4D0B-93D4-20A5375CCE45}" presName="childTextArrow" presStyleLbl="fgAccFollowNode1" presStyleIdx="1" presStyleCnt="4">
        <dgm:presLayoutVars>
          <dgm:bulletEnabled val="1"/>
        </dgm:presLayoutVars>
      </dgm:prSet>
      <dgm:spPr/>
    </dgm:pt>
    <dgm:pt modelId="{F8EC6E22-9BC1-844F-83B7-C3598F3BFCF0}" type="pres">
      <dgm:prSet presAssocID="{7FA85089-0CB1-4256-81BB-44CEB8F18467}" presName="childTextArrow" presStyleLbl="fgAccFollowNode1" presStyleIdx="2" presStyleCnt="4">
        <dgm:presLayoutVars>
          <dgm:bulletEnabled val="1"/>
        </dgm:presLayoutVars>
      </dgm:prSet>
      <dgm:spPr/>
    </dgm:pt>
    <dgm:pt modelId="{1B0ACDF3-3431-A648-A153-F46C2304540E}" type="pres">
      <dgm:prSet presAssocID="{B9497E2F-8FCA-4021-85C6-320D04560281}" presName="childTextArrow" presStyleLbl="fgAccFollowNode1" presStyleIdx="3" presStyleCnt="4">
        <dgm:presLayoutVars>
          <dgm:bulletEnabled val="1"/>
        </dgm:presLayoutVars>
      </dgm:prSet>
      <dgm:spPr/>
    </dgm:pt>
  </dgm:ptLst>
  <dgm:cxnLst>
    <dgm:cxn modelId="{79E13701-2FDB-44C8-9A01-BAB975BFF1B2}" srcId="{193FF735-D3D7-448D-9BEB-3B7F02F17430}" destId="{B9497E2F-8FCA-4021-85C6-320D04560281}" srcOrd="3" destOrd="0" parTransId="{1C1CCFB1-9813-4F79-BD65-02756773CA5A}" sibTransId="{3EA4DAC8-69A8-45A2-9814-D9D5BB8414F5}"/>
    <dgm:cxn modelId="{A9A9890A-0C14-AE45-BBA4-5BA2A7638F8A}" type="presOf" srcId="{193FF735-D3D7-448D-9BEB-3B7F02F17430}" destId="{BED487E0-4574-2B4C-9CBC-33A440D58261}" srcOrd="0" destOrd="0" presId="urn:microsoft.com/office/officeart/2005/8/layout/process4"/>
    <dgm:cxn modelId="{0F2B4A14-FE12-8447-ADAB-4CE09F404539}" type="presOf" srcId="{B9497E2F-8FCA-4021-85C6-320D04560281}" destId="{1B0ACDF3-3431-A648-A153-F46C2304540E}" srcOrd="0" destOrd="0" presId="urn:microsoft.com/office/officeart/2005/8/layout/process4"/>
    <dgm:cxn modelId="{F84EA733-8DFA-4144-9D8D-84F0798393CB}" type="presOf" srcId="{7FA85089-0CB1-4256-81BB-44CEB8F18467}" destId="{F8EC6E22-9BC1-844F-83B7-C3598F3BFCF0}" srcOrd="0" destOrd="0" presId="urn:microsoft.com/office/officeart/2005/8/layout/process4"/>
    <dgm:cxn modelId="{40BA2049-CBF8-4A1C-B541-7A63A3F727E9}" srcId="{F8ABC37D-95B5-4CBA-8D08-0004A3B4417A}" destId="{5E9BC194-F18D-4781-B38B-B51128B88245}" srcOrd="1" destOrd="0" parTransId="{0EAF2C50-D8DE-4207-9C1A-6DB6F74DAC9A}" sibTransId="{61922153-25B1-4A9A-BF0C-4A0AB8E0BB79}"/>
    <dgm:cxn modelId="{731DD065-62B7-4008-A38D-5B9542FF58F8}" srcId="{F8ABC37D-95B5-4CBA-8D08-0004A3B4417A}" destId="{193FF735-D3D7-448D-9BEB-3B7F02F17430}" srcOrd="0" destOrd="0" parTransId="{C3A12508-74EC-4FBE-9AFA-2D53D2612CB6}" sibTransId="{7C9698C4-86B6-4674-8DF7-9F4CA488C34B}"/>
    <dgm:cxn modelId="{F5136A6B-0087-425B-B8E2-F7839A0D7C71}" srcId="{193FF735-D3D7-448D-9BEB-3B7F02F17430}" destId="{18171D88-AE9B-4ED1-941D-8BB8DBD6683B}" srcOrd="0" destOrd="0" parTransId="{6934F36F-019C-4BBC-A459-8C9CDAF47516}" sibTransId="{7E068A4E-D6F7-4BF3-AD9B-8A64A38D1540}"/>
    <dgm:cxn modelId="{1BD80F6F-CF32-464B-9C8F-E6E95AADE790}" type="presOf" srcId="{30F3B33E-A59A-4253-AF4E-89EFC02E0631}" destId="{C7658D64-28BD-BD4C-9C53-92959329A498}" srcOrd="0" destOrd="0" presId="urn:microsoft.com/office/officeart/2005/8/layout/process4"/>
    <dgm:cxn modelId="{28D36671-ABEF-1241-AECB-76962250E609}" type="presOf" srcId="{F8ABC37D-95B5-4CBA-8D08-0004A3B4417A}" destId="{9C4009F1-B979-F444-BC4C-17775940A5A0}" srcOrd="0" destOrd="0" presId="urn:microsoft.com/office/officeart/2005/8/layout/process4"/>
    <dgm:cxn modelId="{3549919D-64D6-464E-AAD3-A7B817A07854}" srcId="{193FF735-D3D7-448D-9BEB-3B7F02F17430}" destId="{7FA85089-0CB1-4256-81BB-44CEB8F18467}" srcOrd="2" destOrd="0" parTransId="{9ED3D69A-050B-43C3-858E-1A39D71C6B58}" sibTransId="{AB5A2D41-9C1F-4A6E-BD53-F1959204465C}"/>
    <dgm:cxn modelId="{00AAC89F-6CCA-4D22-8D20-CD8357BF81DF}" srcId="{193FF735-D3D7-448D-9BEB-3B7F02F17430}" destId="{4A7973A9-F34A-4D0B-93D4-20A5375CCE45}" srcOrd="1" destOrd="0" parTransId="{466AD54F-32A0-4C5F-85C3-EA5C4788C15C}" sibTransId="{5CD25FC2-C412-4A7D-97AB-9D3681DE8A49}"/>
    <dgm:cxn modelId="{436FE4B8-91E5-494C-B633-C2D1083191B9}" type="presOf" srcId="{18171D88-AE9B-4ED1-941D-8BB8DBD6683B}" destId="{11EE9A29-A91C-DE4A-856B-B5ECF86CC487}" srcOrd="0" destOrd="0" presId="urn:microsoft.com/office/officeart/2005/8/layout/process4"/>
    <dgm:cxn modelId="{19F594BD-4323-465C-8AC5-837A5A47145A}" srcId="{F8ABC37D-95B5-4CBA-8D08-0004A3B4417A}" destId="{30F3B33E-A59A-4253-AF4E-89EFC02E0631}" srcOrd="2" destOrd="0" parTransId="{A2F36399-9CE2-4400-9C6E-0E9D43278C0F}" sibTransId="{F9CB736B-0B35-4B55-A90F-D42008B44A8F}"/>
    <dgm:cxn modelId="{1E7295D0-53B4-0548-B64D-A3798513FF4A}" type="presOf" srcId="{4A7973A9-F34A-4D0B-93D4-20A5375CCE45}" destId="{A0CB153B-0FFA-3B47-846A-117B0565F1F0}" srcOrd="0" destOrd="0" presId="urn:microsoft.com/office/officeart/2005/8/layout/process4"/>
    <dgm:cxn modelId="{26909FDD-E476-FA4A-A8C1-9FD917C50916}" type="presOf" srcId="{5E9BC194-F18D-4781-B38B-B51128B88245}" destId="{A5EF8E13-3057-B042-B220-6A424F62FEAA}" srcOrd="0" destOrd="0" presId="urn:microsoft.com/office/officeart/2005/8/layout/process4"/>
    <dgm:cxn modelId="{3AE4E9EC-1959-F647-8C13-9E759A79AFCC}" type="presOf" srcId="{193FF735-D3D7-448D-9BEB-3B7F02F17430}" destId="{C9759EE8-BC26-A04C-8D65-870A4ABFBFC7}" srcOrd="1" destOrd="0" presId="urn:microsoft.com/office/officeart/2005/8/layout/process4"/>
    <dgm:cxn modelId="{F37DC020-9DCE-194C-B794-E3E94DAB7C07}" type="presParOf" srcId="{9C4009F1-B979-F444-BC4C-17775940A5A0}" destId="{FFF04A8A-38D7-0743-AAAB-D24794A7F2E0}" srcOrd="0" destOrd="0" presId="urn:microsoft.com/office/officeart/2005/8/layout/process4"/>
    <dgm:cxn modelId="{9565B17D-BD64-8041-84CB-1696CE09E2D0}" type="presParOf" srcId="{FFF04A8A-38D7-0743-AAAB-D24794A7F2E0}" destId="{C7658D64-28BD-BD4C-9C53-92959329A498}" srcOrd="0" destOrd="0" presId="urn:microsoft.com/office/officeart/2005/8/layout/process4"/>
    <dgm:cxn modelId="{4DDF436B-6AE2-4D48-BF6E-CB1F8110B901}" type="presParOf" srcId="{9C4009F1-B979-F444-BC4C-17775940A5A0}" destId="{C3C6D370-E321-BD47-9CA1-430F463EA430}" srcOrd="1" destOrd="0" presId="urn:microsoft.com/office/officeart/2005/8/layout/process4"/>
    <dgm:cxn modelId="{3C673292-5F8C-0F49-8757-E4A540AEAD45}" type="presParOf" srcId="{9C4009F1-B979-F444-BC4C-17775940A5A0}" destId="{B45F7EFB-F07A-9F4A-B59E-AAA504F50AD6}" srcOrd="2" destOrd="0" presId="urn:microsoft.com/office/officeart/2005/8/layout/process4"/>
    <dgm:cxn modelId="{38F86DEC-0F52-694F-A523-B6EA5C4C42C2}" type="presParOf" srcId="{B45F7EFB-F07A-9F4A-B59E-AAA504F50AD6}" destId="{A5EF8E13-3057-B042-B220-6A424F62FEAA}" srcOrd="0" destOrd="0" presId="urn:microsoft.com/office/officeart/2005/8/layout/process4"/>
    <dgm:cxn modelId="{81E7FFBC-6D3C-7544-989E-176B0EDEE72A}" type="presParOf" srcId="{9C4009F1-B979-F444-BC4C-17775940A5A0}" destId="{10E74088-96C4-1B43-B132-4BDE21AAAD5E}" srcOrd="3" destOrd="0" presId="urn:microsoft.com/office/officeart/2005/8/layout/process4"/>
    <dgm:cxn modelId="{36A6F52B-C25F-F347-9397-D676B6651EAB}" type="presParOf" srcId="{9C4009F1-B979-F444-BC4C-17775940A5A0}" destId="{8268249F-757B-BA46-8688-4D66FA8AFC1F}" srcOrd="4" destOrd="0" presId="urn:microsoft.com/office/officeart/2005/8/layout/process4"/>
    <dgm:cxn modelId="{7CF2044C-F053-1847-A809-DF5D6579D165}" type="presParOf" srcId="{8268249F-757B-BA46-8688-4D66FA8AFC1F}" destId="{BED487E0-4574-2B4C-9CBC-33A440D58261}" srcOrd="0" destOrd="0" presId="urn:microsoft.com/office/officeart/2005/8/layout/process4"/>
    <dgm:cxn modelId="{98573826-D36B-B54D-9B0A-CD8F2B1EFD4B}" type="presParOf" srcId="{8268249F-757B-BA46-8688-4D66FA8AFC1F}" destId="{C9759EE8-BC26-A04C-8D65-870A4ABFBFC7}" srcOrd="1" destOrd="0" presId="urn:microsoft.com/office/officeart/2005/8/layout/process4"/>
    <dgm:cxn modelId="{55C7FACE-621D-AA48-836B-BC8908CE13CB}" type="presParOf" srcId="{8268249F-757B-BA46-8688-4D66FA8AFC1F}" destId="{1646AECE-C576-1548-845A-B69B3E6F6715}" srcOrd="2" destOrd="0" presId="urn:microsoft.com/office/officeart/2005/8/layout/process4"/>
    <dgm:cxn modelId="{6EFE5CA7-0AD0-BC4C-80AC-D82B03E21BB4}" type="presParOf" srcId="{1646AECE-C576-1548-845A-B69B3E6F6715}" destId="{11EE9A29-A91C-DE4A-856B-B5ECF86CC487}" srcOrd="0" destOrd="0" presId="urn:microsoft.com/office/officeart/2005/8/layout/process4"/>
    <dgm:cxn modelId="{9FFDA35D-8AEB-0E47-8B33-3902869A4C9F}" type="presParOf" srcId="{1646AECE-C576-1548-845A-B69B3E6F6715}" destId="{A0CB153B-0FFA-3B47-846A-117B0565F1F0}" srcOrd="1" destOrd="0" presId="urn:microsoft.com/office/officeart/2005/8/layout/process4"/>
    <dgm:cxn modelId="{5F83C308-EFD7-A94D-9FD8-1D576E383677}" type="presParOf" srcId="{1646AECE-C576-1548-845A-B69B3E6F6715}" destId="{F8EC6E22-9BC1-844F-83B7-C3598F3BFCF0}" srcOrd="2" destOrd="0" presId="urn:microsoft.com/office/officeart/2005/8/layout/process4"/>
    <dgm:cxn modelId="{EB610BDF-8D5C-4447-BF5F-24D97AA080DE}" type="presParOf" srcId="{1646AECE-C576-1548-845A-B69B3E6F6715}" destId="{1B0ACDF3-3431-A648-A153-F46C2304540E}"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B03FC5-FBA1-465F-A5BE-4439AA2A101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4DFA869-F16D-4EE1-B335-3302B2CD7833}">
      <dgm:prSet custT="1"/>
      <dgm:spPr/>
      <dgm:t>
        <a:bodyPr/>
        <a:lstStyle/>
        <a:p>
          <a:r>
            <a:rPr lang="en-US" sz="2800" dirty="0"/>
            <a:t>Test your theory of improvement</a:t>
          </a:r>
        </a:p>
      </dgm:t>
    </dgm:pt>
    <dgm:pt modelId="{BA962EAF-3348-46A8-8288-79EFE391AAF0}" type="parTrans" cxnId="{CBDF6DD0-51ED-4102-B168-9E1EAD9A857E}">
      <dgm:prSet/>
      <dgm:spPr/>
      <dgm:t>
        <a:bodyPr/>
        <a:lstStyle/>
        <a:p>
          <a:endParaRPr lang="en-US"/>
        </a:p>
      </dgm:t>
    </dgm:pt>
    <dgm:pt modelId="{B8646DB6-4647-4BC4-9503-F2ACEB1AF047}" type="sibTrans" cxnId="{CBDF6DD0-51ED-4102-B168-9E1EAD9A857E}">
      <dgm:prSet/>
      <dgm:spPr/>
      <dgm:t>
        <a:bodyPr/>
        <a:lstStyle/>
        <a:p>
          <a:endParaRPr lang="en-US"/>
        </a:p>
      </dgm:t>
    </dgm:pt>
    <dgm:pt modelId="{B26F26B2-41E7-4096-8278-526E2D8C378E}">
      <dgm:prSet custT="1"/>
      <dgm:spPr/>
      <dgm:t>
        <a:bodyPr/>
        <a:lstStyle/>
        <a:p>
          <a:r>
            <a:rPr lang="en-US" sz="2800" dirty="0"/>
            <a:t>Identify key testable variables</a:t>
          </a:r>
        </a:p>
      </dgm:t>
    </dgm:pt>
    <dgm:pt modelId="{EE0316D6-9A37-488D-8D79-2992B70207BC}" type="parTrans" cxnId="{5E82CC84-F331-466D-A153-9E991D0BAEF0}">
      <dgm:prSet/>
      <dgm:spPr/>
      <dgm:t>
        <a:bodyPr/>
        <a:lstStyle/>
        <a:p>
          <a:endParaRPr lang="en-US"/>
        </a:p>
      </dgm:t>
    </dgm:pt>
    <dgm:pt modelId="{B40B9D72-06BB-48A6-9C04-803217DA4025}" type="sibTrans" cxnId="{5E82CC84-F331-466D-A153-9E991D0BAEF0}">
      <dgm:prSet/>
      <dgm:spPr/>
      <dgm:t>
        <a:bodyPr/>
        <a:lstStyle/>
        <a:p>
          <a:endParaRPr lang="en-US"/>
        </a:p>
      </dgm:t>
    </dgm:pt>
    <dgm:pt modelId="{7990839F-E5B0-4856-992A-8CD858058EC5}">
      <dgm:prSet custT="1"/>
      <dgm:spPr/>
      <dgm:t>
        <a:bodyPr/>
        <a:lstStyle/>
        <a:p>
          <a:r>
            <a:rPr lang="en-US" sz="2800" dirty="0"/>
            <a:t>Conduct rapid cycle small tests of change</a:t>
          </a:r>
        </a:p>
      </dgm:t>
    </dgm:pt>
    <dgm:pt modelId="{7EE58651-0C7B-4F2A-9A41-1D1CBB9001CD}" type="parTrans" cxnId="{5722D34F-8315-41DB-B925-D8D0E7214940}">
      <dgm:prSet/>
      <dgm:spPr/>
      <dgm:t>
        <a:bodyPr/>
        <a:lstStyle/>
        <a:p>
          <a:endParaRPr lang="en-US"/>
        </a:p>
      </dgm:t>
    </dgm:pt>
    <dgm:pt modelId="{AFEA7056-99C7-4416-B8BC-97D2A4AB8427}" type="sibTrans" cxnId="{5722D34F-8315-41DB-B925-D8D0E7214940}">
      <dgm:prSet/>
      <dgm:spPr/>
      <dgm:t>
        <a:bodyPr/>
        <a:lstStyle/>
        <a:p>
          <a:endParaRPr lang="en-US"/>
        </a:p>
      </dgm:t>
    </dgm:pt>
    <dgm:pt modelId="{F972FE9D-973F-4C35-B036-988C27B10952}">
      <dgm:prSet custT="1"/>
      <dgm:spPr/>
      <dgm:t>
        <a:bodyPr/>
        <a:lstStyle/>
        <a:p>
          <a:r>
            <a:rPr lang="en-US" sz="2800" dirty="0"/>
            <a:t>Measure the results</a:t>
          </a:r>
        </a:p>
      </dgm:t>
    </dgm:pt>
    <dgm:pt modelId="{0EAE1CDD-38C8-4310-AB5B-4D3CF06364C6}" type="parTrans" cxnId="{81B0BAAB-E3C9-4BED-AC36-C416AC2B560D}">
      <dgm:prSet/>
      <dgm:spPr/>
      <dgm:t>
        <a:bodyPr/>
        <a:lstStyle/>
        <a:p>
          <a:endParaRPr lang="en-US"/>
        </a:p>
      </dgm:t>
    </dgm:pt>
    <dgm:pt modelId="{08578271-80D1-4F30-AD71-8F1B4D89DD72}" type="sibTrans" cxnId="{81B0BAAB-E3C9-4BED-AC36-C416AC2B560D}">
      <dgm:prSet/>
      <dgm:spPr/>
      <dgm:t>
        <a:bodyPr/>
        <a:lstStyle/>
        <a:p>
          <a:endParaRPr lang="en-US"/>
        </a:p>
      </dgm:t>
    </dgm:pt>
    <dgm:pt modelId="{0B094161-87B3-7640-A3B6-FE01685CFA12}">
      <dgm:prSet custT="1"/>
      <dgm:spPr/>
      <dgm:t>
        <a:bodyPr/>
        <a:lstStyle/>
        <a:p>
          <a:r>
            <a:rPr lang="en-US" sz="2800" dirty="0"/>
            <a:t>Compare the results by benchmarking with others</a:t>
          </a:r>
        </a:p>
      </dgm:t>
    </dgm:pt>
    <dgm:pt modelId="{FF30C829-23DF-EF44-9CB8-559A4E4D8B18}" type="parTrans" cxnId="{71FF926A-CC53-D34C-979E-BE0597E7F82A}">
      <dgm:prSet/>
      <dgm:spPr/>
      <dgm:t>
        <a:bodyPr/>
        <a:lstStyle/>
        <a:p>
          <a:endParaRPr lang="en-US"/>
        </a:p>
      </dgm:t>
    </dgm:pt>
    <dgm:pt modelId="{AAD99AB9-94CD-2749-803D-A869D026C66F}" type="sibTrans" cxnId="{71FF926A-CC53-D34C-979E-BE0597E7F82A}">
      <dgm:prSet/>
      <dgm:spPr/>
      <dgm:t>
        <a:bodyPr/>
        <a:lstStyle/>
        <a:p>
          <a:endParaRPr lang="en-US"/>
        </a:p>
      </dgm:t>
    </dgm:pt>
    <dgm:pt modelId="{4F5DA8CD-5E9F-7549-8CD7-8D81DF58DCA5}" type="pres">
      <dgm:prSet presAssocID="{9AB03FC5-FBA1-465F-A5BE-4439AA2A101D}" presName="outerComposite" presStyleCnt="0">
        <dgm:presLayoutVars>
          <dgm:chMax val="5"/>
          <dgm:dir/>
          <dgm:resizeHandles val="exact"/>
        </dgm:presLayoutVars>
      </dgm:prSet>
      <dgm:spPr/>
    </dgm:pt>
    <dgm:pt modelId="{1D093207-99F1-3C4F-A095-99F46CB8CFF9}" type="pres">
      <dgm:prSet presAssocID="{9AB03FC5-FBA1-465F-A5BE-4439AA2A101D}" presName="dummyMaxCanvas" presStyleCnt="0">
        <dgm:presLayoutVars/>
      </dgm:prSet>
      <dgm:spPr/>
    </dgm:pt>
    <dgm:pt modelId="{64F61D8C-0A9D-4544-9486-4C694B49AD1B}" type="pres">
      <dgm:prSet presAssocID="{9AB03FC5-FBA1-465F-A5BE-4439AA2A101D}" presName="FiveNodes_1" presStyleLbl="node1" presStyleIdx="0" presStyleCnt="5">
        <dgm:presLayoutVars>
          <dgm:bulletEnabled val="1"/>
        </dgm:presLayoutVars>
      </dgm:prSet>
      <dgm:spPr/>
    </dgm:pt>
    <dgm:pt modelId="{0D912354-09EE-2640-859B-3C7EF464E507}" type="pres">
      <dgm:prSet presAssocID="{9AB03FC5-FBA1-465F-A5BE-4439AA2A101D}" presName="FiveNodes_2" presStyleLbl="node1" presStyleIdx="1" presStyleCnt="5">
        <dgm:presLayoutVars>
          <dgm:bulletEnabled val="1"/>
        </dgm:presLayoutVars>
      </dgm:prSet>
      <dgm:spPr/>
    </dgm:pt>
    <dgm:pt modelId="{4814F505-1BC8-C449-9E76-4D65E00DD53A}" type="pres">
      <dgm:prSet presAssocID="{9AB03FC5-FBA1-465F-A5BE-4439AA2A101D}" presName="FiveNodes_3" presStyleLbl="node1" presStyleIdx="2" presStyleCnt="5">
        <dgm:presLayoutVars>
          <dgm:bulletEnabled val="1"/>
        </dgm:presLayoutVars>
      </dgm:prSet>
      <dgm:spPr/>
    </dgm:pt>
    <dgm:pt modelId="{6F6BB090-490B-9D48-8EE0-8D29E8F7BB4B}" type="pres">
      <dgm:prSet presAssocID="{9AB03FC5-FBA1-465F-A5BE-4439AA2A101D}" presName="FiveNodes_4" presStyleLbl="node1" presStyleIdx="3" presStyleCnt="5">
        <dgm:presLayoutVars>
          <dgm:bulletEnabled val="1"/>
        </dgm:presLayoutVars>
      </dgm:prSet>
      <dgm:spPr/>
    </dgm:pt>
    <dgm:pt modelId="{A1594931-69A9-BB49-95B4-69FF28C62F30}" type="pres">
      <dgm:prSet presAssocID="{9AB03FC5-FBA1-465F-A5BE-4439AA2A101D}" presName="FiveNodes_5" presStyleLbl="node1" presStyleIdx="4" presStyleCnt="5">
        <dgm:presLayoutVars>
          <dgm:bulletEnabled val="1"/>
        </dgm:presLayoutVars>
      </dgm:prSet>
      <dgm:spPr/>
    </dgm:pt>
    <dgm:pt modelId="{9D78F75A-DB0B-3549-A163-89C780CE7DE5}" type="pres">
      <dgm:prSet presAssocID="{9AB03FC5-FBA1-465F-A5BE-4439AA2A101D}" presName="FiveConn_1-2" presStyleLbl="fgAccFollowNode1" presStyleIdx="0" presStyleCnt="4">
        <dgm:presLayoutVars>
          <dgm:bulletEnabled val="1"/>
        </dgm:presLayoutVars>
      </dgm:prSet>
      <dgm:spPr/>
    </dgm:pt>
    <dgm:pt modelId="{E05866D2-6FCF-AD4F-897F-B8F17B769607}" type="pres">
      <dgm:prSet presAssocID="{9AB03FC5-FBA1-465F-A5BE-4439AA2A101D}" presName="FiveConn_2-3" presStyleLbl="fgAccFollowNode1" presStyleIdx="1" presStyleCnt="4">
        <dgm:presLayoutVars>
          <dgm:bulletEnabled val="1"/>
        </dgm:presLayoutVars>
      </dgm:prSet>
      <dgm:spPr/>
    </dgm:pt>
    <dgm:pt modelId="{42F72304-775C-2447-AD82-F0844749799E}" type="pres">
      <dgm:prSet presAssocID="{9AB03FC5-FBA1-465F-A5BE-4439AA2A101D}" presName="FiveConn_3-4" presStyleLbl="fgAccFollowNode1" presStyleIdx="2" presStyleCnt="4">
        <dgm:presLayoutVars>
          <dgm:bulletEnabled val="1"/>
        </dgm:presLayoutVars>
      </dgm:prSet>
      <dgm:spPr/>
    </dgm:pt>
    <dgm:pt modelId="{A4D131B4-5F29-4E43-82CF-B044AA29AAA8}" type="pres">
      <dgm:prSet presAssocID="{9AB03FC5-FBA1-465F-A5BE-4439AA2A101D}" presName="FiveConn_4-5" presStyleLbl="fgAccFollowNode1" presStyleIdx="3" presStyleCnt="4">
        <dgm:presLayoutVars>
          <dgm:bulletEnabled val="1"/>
        </dgm:presLayoutVars>
      </dgm:prSet>
      <dgm:spPr/>
    </dgm:pt>
    <dgm:pt modelId="{026421B4-AD6A-9B43-9558-56D9F4101EE8}" type="pres">
      <dgm:prSet presAssocID="{9AB03FC5-FBA1-465F-A5BE-4439AA2A101D}" presName="FiveNodes_1_text" presStyleLbl="node1" presStyleIdx="4" presStyleCnt="5">
        <dgm:presLayoutVars>
          <dgm:bulletEnabled val="1"/>
        </dgm:presLayoutVars>
      </dgm:prSet>
      <dgm:spPr/>
    </dgm:pt>
    <dgm:pt modelId="{88FE37B1-F1D9-5843-9231-E0A69AE6F181}" type="pres">
      <dgm:prSet presAssocID="{9AB03FC5-FBA1-465F-A5BE-4439AA2A101D}" presName="FiveNodes_2_text" presStyleLbl="node1" presStyleIdx="4" presStyleCnt="5">
        <dgm:presLayoutVars>
          <dgm:bulletEnabled val="1"/>
        </dgm:presLayoutVars>
      </dgm:prSet>
      <dgm:spPr/>
    </dgm:pt>
    <dgm:pt modelId="{A8F097B2-B131-4740-821B-994948EB5C14}" type="pres">
      <dgm:prSet presAssocID="{9AB03FC5-FBA1-465F-A5BE-4439AA2A101D}" presName="FiveNodes_3_text" presStyleLbl="node1" presStyleIdx="4" presStyleCnt="5">
        <dgm:presLayoutVars>
          <dgm:bulletEnabled val="1"/>
        </dgm:presLayoutVars>
      </dgm:prSet>
      <dgm:spPr/>
    </dgm:pt>
    <dgm:pt modelId="{89ECF096-D8B2-B448-807F-052DEDE8A987}" type="pres">
      <dgm:prSet presAssocID="{9AB03FC5-FBA1-465F-A5BE-4439AA2A101D}" presName="FiveNodes_4_text" presStyleLbl="node1" presStyleIdx="4" presStyleCnt="5">
        <dgm:presLayoutVars>
          <dgm:bulletEnabled val="1"/>
        </dgm:presLayoutVars>
      </dgm:prSet>
      <dgm:spPr/>
    </dgm:pt>
    <dgm:pt modelId="{A478C9CD-1F50-2A42-BF81-BF17B33D51F6}" type="pres">
      <dgm:prSet presAssocID="{9AB03FC5-FBA1-465F-A5BE-4439AA2A101D}" presName="FiveNodes_5_text" presStyleLbl="node1" presStyleIdx="4" presStyleCnt="5">
        <dgm:presLayoutVars>
          <dgm:bulletEnabled val="1"/>
        </dgm:presLayoutVars>
      </dgm:prSet>
      <dgm:spPr/>
    </dgm:pt>
  </dgm:ptLst>
  <dgm:cxnLst>
    <dgm:cxn modelId="{4C08E404-AA53-EB49-BE9A-84488CE8DD57}" type="presOf" srcId="{B26F26B2-41E7-4096-8278-526E2D8C378E}" destId="{88FE37B1-F1D9-5843-9231-E0A69AE6F181}" srcOrd="1" destOrd="0" presId="urn:microsoft.com/office/officeart/2005/8/layout/vProcess5"/>
    <dgm:cxn modelId="{6E80E80C-30C2-AA43-8E72-6092797D9CF1}" type="presOf" srcId="{F4DFA869-F16D-4EE1-B335-3302B2CD7833}" destId="{026421B4-AD6A-9B43-9558-56D9F4101EE8}" srcOrd="1" destOrd="0" presId="urn:microsoft.com/office/officeart/2005/8/layout/vProcess5"/>
    <dgm:cxn modelId="{C766541F-2DE0-6645-8FB9-5409548D73A6}" type="presOf" srcId="{7990839F-E5B0-4856-992A-8CD858058EC5}" destId="{A8F097B2-B131-4740-821B-994948EB5C14}" srcOrd="1" destOrd="0" presId="urn:microsoft.com/office/officeart/2005/8/layout/vProcess5"/>
    <dgm:cxn modelId="{1CABF437-41C7-5D43-8E4C-7C9BF9CEBF10}" type="presOf" srcId="{7990839F-E5B0-4856-992A-8CD858058EC5}" destId="{4814F505-1BC8-C449-9E76-4D65E00DD53A}" srcOrd="0" destOrd="0" presId="urn:microsoft.com/office/officeart/2005/8/layout/vProcess5"/>
    <dgm:cxn modelId="{A1A1D64E-B2E6-9D4A-8775-70FF5391D6DB}" type="presOf" srcId="{AFEA7056-99C7-4416-B8BC-97D2A4AB8427}" destId="{42F72304-775C-2447-AD82-F0844749799E}" srcOrd="0" destOrd="0" presId="urn:microsoft.com/office/officeart/2005/8/layout/vProcess5"/>
    <dgm:cxn modelId="{5722D34F-8315-41DB-B925-D8D0E7214940}" srcId="{9AB03FC5-FBA1-465F-A5BE-4439AA2A101D}" destId="{7990839F-E5B0-4856-992A-8CD858058EC5}" srcOrd="2" destOrd="0" parTransId="{7EE58651-0C7B-4F2A-9A41-1D1CBB9001CD}" sibTransId="{AFEA7056-99C7-4416-B8BC-97D2A4AB8427}"/>
    <dgm:cxn modelId="{A8C3B65A-DE5B-C94F-9877-1192E83AC21E}" type="presOf" srcId="{08578271-80D1-4F30-AD71-8F1B4D89DD72}" destId="{A4D131B4-5F29-4E43-82CF-B044AA29AAA8}" srcOrd="0" destOrd="0" presId="urn:microsoft.com/office/officeart/2005/8/layout/vProcess5"/>
    <dgm:cxn modelId="{C672C35E-65A6-5549-A4B6-D0B00F01DA01}" type="presOf" srcId="{9AB03FC5-FBA1-465F-A5BE-4439AA2A101D}" destId="{4F5DA8CD-5E9F-7549-8CD7-8D81DF58DCA5}" srcOrd="0" destOrd="0" presId="urn:microsoft.com/office/officeart/2005/8/layout/vProcess5"/>
    <dgm:cxn modelId="{71FF926A-CC53-D34C-979E-BE0597E7F82A}" srcId="{9AB03FC5-FBA1-465F-A5BE-4439AA2A101D}" destId="{0B094161-87B3-7640-A3B6-FE01685CFA12}" srcOrd="4" destOrd="0" parTransId="{FF30C829-23DF-EF44-9CB8-559A4E4D8B18}" sibTransId="{AAD99AB9-94CD-2749-803D-A869D026C66F}"/>
    <dgm:cxn modelId="{201ECE71-A8EE-9847-9635-4C8052F24506}" type="presOf" srcId="{B26F26B2-41E7-4096-8278-526E2D8C378E}" destId="{0D912354-09EE-2640-859B-3C7EF464E507}" srcOrd="0" destOrd="0" presId="urn:microsoft.com/office/officeart/2005/8/layout/vProcess5"/>
    <dgm:cxn modelId="{AC4A0574-53F1-D848-9D1C-D693C9E70967}" type="presOf" srcId="{0B094161-87B3-7640-A3B6-FE01685CFA12}" destId="{A1594931-69A9-BB49-95B4-69FF28C62F30}" srcOrd="0" destOrd="0" presId="urn:microsoft.com/office/officeart/2005/8/layout/vProcess5"/>
    <dgm:cxn modelId="{BDE64577-E74B-BB4C-954F-6D3E9DDF87C3}" type="presOf" srcId="{B8646DB6-4647-4BC4-9503-F2ACEB1AF047}" destId="{9D78F75A-DB0B-3549-A163-89C780CE7DE5}" srcOrd="0" destOrd="0" presId="urn:microsoft.com/office/officeart/2005/8/layout/vProcess5"/>
    <dgm:cxn modelId="{12E3397F-6B2B-7643-8452-64ED6BBA8990}" type="presOf" srcId="{B40B9D72-06BB-48A6-9C04-803217DA4025}" destId="{E05866D2-6FCF-AD4F-897F-B8F17B769607}" srcOrd="0" destOrd="0" presId="urn:microsoft.com/office/officeart/2005/8/layout/vProcess5"/>
    <dgm:cxn modelId="{5E82CC84-F331-466D-A153-9E991D0BAEF0}" srcId="{9AB03FC5-FBA1-465F-A5BE-4439AA2A101D}" destId="{B26F26B2-41E7-4096-8278-526E2D8C378E}" srcOrd="1" destOrd="0" parTransId="{EE0316D6-9A37-488D-8D79-2992B70207BC}" sibTransId="{B40B9D72-06BB-48A6-9C04-803217DA4025}"/>
    <dgm:cxn modelId="{4138A3A6-8FAA-BE46-A662-BFADAAA7E3C4}" type="presOf" srcId="{F972FE9D-973F-4C35-B036-988C27B10952}" destId="{89ECF096-D8B2-B448-807F-052DEDE8A987}" srcOrd="1" destOrd="0" presId="urn:microsoft.com/office/officeart/2005/8/layout/vProcess5"/>
    <dgm:cxn modelId="{9C4DFBA9-7D98-604F-BF46-ED3396883F1A}" type="presOf" srcId="{F972FE9D-973F-4C35-B036-988C27B10952}" destId="{6F6BB090-490B-9D48-8EE0-8D29E8F7BB4B}" srcOrd="0" destOrd="0" presId="urn:microsoft.com/office/officeart/2005/8/layout/vProcess5"/>
    <dgm:cxn modelId="{81B0BAAB-E3C9-4BED-AC36-C416AC2B560D}" srcId="{9AB03FC5-FBA1-465F-A5BE-4439AA2A101D}" destId="{F972FE9D-973F-4C35-B036-988C27B10952}" srcOrd="3" destOrd="0" parTransId="{0EAE1CDD-38C8-4310-AB5B-4D3CF06364C6}" sibTransId="{08578271-80D1-4F30-AD71-8F1B4D89DD72}"/>
    <dgm:cxn modelId="{CBDF6DD0-51ED-4102-B168-9E1EAD9A857E}" srcId="{9AB03FC5-FBA1-465F-A5BE-4439AA2A101D}" destId="{F4DFA869-F16D-4EE1-B335-3302B2CD7833}" srcOrd="0" destOrd="0" parTransId="{BA962EAF-3348-46A8-8288-79EFE391AAF0}" sibTransId="{B8646DB6-4647-4BC4-9503-F2ACEB1AF047}"/>
    <dgm:cxn modelId="{10ACFAEC-A714-4B45-A385-E27D2EA8875A}" type="presOf" srcId="{0B094161-87B3-7640-A3B6-FE01685CFA12}" destId="{A478C9CD-1F50-2A42-BF81-BF17B33D51F6}" srcOrd="1" destOrd="0" presId="urn:microsoft.com/office/officeart/2005/8/layout/vProcess5"/>
    <dgm:cxn modelId="{7F2202F7-AD14-D543-9F5E-DFACAFD38964}" type="presOf" srcId="{F4DFA869-F16D-4EE1-B335-3302B2CD7833}" destId="{64F61D8C-0A9D-4544-9486-4C694B49AD1B}" srcOrd="0" destOrd="0" presId="urn:microsoft.com/office/officeart/2005/8/layout/vProcess5"/>
    <dgm:cxn modelId="{D8E5F952-175A-C345-8773-484E1416C0B3}" type="presParOf" srcId="{4F5DA8CD-5E9F-7549-8CD7-8D81DF58DCA5}" destId="{1D093207-99F1-3C4F-A095-99F46CB8CFF9}" srcOrd="0" destOrd="0" presId="urn:microsoft.com/office/officeart/2005/8/layout/vProcess5"/>
    <dgm:cxn modelId="{8295D76B-4B7E-B64A-8D5A-755F79A3A4D2}" type="presParOf" srcId="{4F5DA8CD-5E9F-7549-8CD7-8D81DF58DCA5}" destId="{64F61D8C-0A9D-4544-9486-4C694B49AD1B}" srcOrd="1" destOrd="0" presId="urn:microsoft.com/office/officeart/2005/8/layout/vProcess5"/>
    <dgm:cxn modelId="{4680EF01-7FE4-384D-94D2-6F0215899849}" type="presParOf" srcId="{4F5DA8CD-5E9F-7549-8CD7-8D81DF58DCA5}" destId="{0D912354-09EE-2640-859B-3C7EF464E507}" srcOrd="2" destOrd="0" presId="urn:microsoft.com/office/officeart/2005/8/layout/vProcess5"/>
    <dgm:cxn modelId="{05AE764D-14D6-094E-84FA-A33E561E0388}" type="presParOf" srcId="{4F5DA8CD-5E9F-7549-8CD7-8D81DF58DCA5}" destId="{4814F505-1BC8-C449-9E76-4D65E00DD53A}" srcOrd="3" destOrd="0" presId="urn:microsoft.com/office/officeart/2005/8/layout/vProcess5"/>
    <dgm:cxn modelId="{7469F46F-4374-1E4D-8FC5-38AF7855B1DE}" type="presParOf" srcId="{4F5DA8CD-5E9F-7549-8CD7-8D81DF58DCA5}" destId="{6F6BB090-490B-9D48-8EE0-8D29E8F7BB4B}" srcOrd="4" destOrd="0" presId="urn:microsoft.com/office/officeart/2005/8/layout/vProcess5"/>
    <dgm:cxn modelId="{88E1D866-2B24-C442-B696-B1D4B6FD3FC5}" type="presParOf" srcId="{4F5DA8CD-5E9F-7549-8CD7-8D81DF58DCA5}" destId="{A1594931-69A9-BB49-95B4-69FF28C62F30}" srcOrd="5" destOrd="0" presId="urn:microsoft.com/office/officeart/2005/8/layout/vProcess5"/>
    <dgm:cxn modelId="{D9B60333-CE28-E448-B6AF-48D621CE5B90}" type="presParOf" srcId="{4F5DA8CD-5E9F-7549-8CD7-8D81DF58DCA5}" destId="{9D78F75A-DB0B-3549-A163-89C780CE7DE5}" srcOrd="6" destOrd="0" presId="urn:microsoft.com/office/officeart/2005/8/layout/vProcess5"/>
    <dgm:cxn modelId="{F4FBBA37-0E02-BE4C-AC75-AF07E4D7C51C}" type="presParOf" srcId="{4F5DA8CD-5E9F-7549-8CD7-8D81DF58DCA5}" destId="{E05866D2-6FCF-AD4F-897F-B8F17B769607}" srcOrd="7" destOrd="0" presId="urn:microsoft.com/office/officeart/2005/8/layout/vProcess5"/>
    <dgm:cxn modelId="{58CA813E-BFE0-A94E-988A-8CE6A76E08AD}" type="presParOf" srcId="{4F5DA8CD-5E9F-7549-8CD7-8D81DF58DCA5}" destId="{42F72304-775C-2447-AD82-F0844749799E}" srcOrd="8" destOrd="0" presId="urn:microsoft.com/office/officeart/2005/8/layout/vProcess5"/>
    <dgm:cxn modelId="{BA41BFA6-80F1-4749-A480-0BAFB430525B}" type="presParOf" srcId="{4F5DA8CD-5E9F-7549-8CD7-8D81DF58DCA5}" destId="{A4D131B4-5F29-4E43-82CF-B044AA29AAA8}" srcOrd="9" destOrd="0" presId="urn:microsoft.com/office/officeart/2005/8/layout/vProcess5"/>
    <dgm:cxn modelId="{6AD9A6DC-4BB1-7C46-9BBA-EBD4D69C4DE3}" type="presParOf" srcId="{4F5DA8CD-5E9F-7549-8CD7-8D81DF58DCA5}" destId="{026421B4-AD6A-9B43-9558-56D9F4101EE8}" srcOrd="10" destOrd="0" presId="urn:microsoft.com/office/officeart/2005/8/layout/vProcess5"/>
    <dgm:cxn modelId="{215438CE-3040-6A41-9FAB-898414FB8DA6}" type="presParOf" srcId="{4F5DA8CD-5E9F-7549-8CD7-8D81DF58DCA5}" destId="{88FE37B1-F1D9-5843-9231-E0A69AE6F181}" srcOrd="11" destOrd="0" presId="urn:microsoft.com/office/officeart/2005/8/layout/vProcess5"/>
    <dgm:cxn modelId="{B468B879-EDDA-1949-88BD-F11B6D965B56}" type="presParOf" srcId="{4F5DA8CD-5E9F-7549-8CD7-8D81DF58DCA5}" destId="{A8F097B2-B131-4740-821B-994948EB5C14}" srcOrd="12" destOrd="0" presId="urn:microsoft.com/office/officeart/2005/8/layout/vProcess5"/>
    <dgm:cxn modelId="{1A10FF41-AD83-9345-82E9-108F2BBF7955}" type="presParOf" srcId="{4F5DA8CD-5E9F-7549-8CD7-8D81DF58DCA5}" destId="{89ECF096-D8B2-B448-807F-052DEDE8A987}" srcOrd="13" destOrd="0" presId="urn:microsoft.com/office/officeart/2005/8/layout/vProcess5"/>
    <dgm:cxn modelId="{6032979D-581D-8D44-A1B0-A98C437670A9}" type="presParOf" srcId="{4F5DA8CD-5E9F-7549-8CD7-8D81DF58DCA5}" destId="{A478C9CD-1F50-2A42-BF81-BF17B33D51F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21F51-55A5-2846-9D25-1B6B9DB5445B}">
      <dsp:nvSpPr>
        <dsp:cNvPr id="0" name=""/>
        <dsp:cNvSpPr/>
      </dsp:nvSpPr>
      <dsp:spPr>
        <a:xfrm>
          <a:off x="2230164" y="1495"/>
          <a:ext cx="8920660" cy="15327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389315" rIns="173086" bIns="389315" numCol="1" spcCol="1270" anchor="ctr" anchorCtr="0">
          <a:noAutofit/>
        </a:bodyPr>
        <a:lstStyle/>
        <a:p>
          <a:pPr marL="0" lvl="0" indent="0" algn="l" defTabSz="1244600">
            <a:lnSpc>
              <a:spcPct val="90000"/>
            </a:lnSpc>
            <a:spcBef>
              <a:spcPct val="0"/>
            </a:spcBef>
            <a:spcAft>
              <a:spcPct val="35000"/>
            </a:spcAft>
            <a:buNone/>
          </a:pPr>
          <a:r>
            <a:rPr lang="en-US" sz="2800" kern="1200" dirty="0"/>
            <a:t>Describe a PDSA cycle and link it to the questions in the Model for Improvement.</a:t>
          </a:r>
        </a:p>
      </dsp:txBody>
      <dsp:txXfrm>
        <a:off x="2230164" y="1495"/>
        <a:ext cx="8920660" cy="1532737"/>
      </dsp:txXfrm>
    </dsp:sp>
    <dsp:sp modelId="{55216251-E1A0-8742-8EE9-F69D56E8CF1D}">
      <dsp:nvSpPr>
        <dsp:cNvPr id="0" name=""/>
        <dsp:cNvSpPr/>
      </dsp:nvSpPr>
      <dsp:spPr>
        <a:xfrm>
          <a:off x="0" y="1495"/>
          <a:ext cx="2230165" cy="153273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51400" rIns="118013"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Describe</a:t>
          </a:r>
          <a:r>
            <a:rPr lang="en-US" sz="2800" b="1" kern="1200" baseline="0" dirty="0"/>
            <a:t> </a:t>
          </a:r>
          <a:endParaRPr lang="en-US" sz="2800" b="1" kern="1200" dirty="0"/>
        </a:p>
      </dsp:txBody>
      <dsp:txXfrm>
        <a:off x="0" y="1495"/>
        <a:ext cx="2230165" cy="1532737"/>
      </dsp:txXfrm>
    </dsp:sp>
    <dsp:sp modelId="{D0E99BCC-505E-124F-8B70-2703834E7A43}">
      <dsp:nvSpPr>
        <dsp:cNvPr id="0" name=""/>
        <dsp:cNvSpPr/>
      </dsp:nvSpPr>
      <dsp:spPr>
        <a:xfrm>
          <a:off x="2230165" y="1626197"/>
          <a:ext cx="8920660" cy="15327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389315" rIns="173086" bIns="389315" numCol="1" spcCol="1270" anchor="ctr" anchorCtr="0">
          <a:noAutofit/>
        </a:bodyPr>
        <a:lstStyle/>
        <a:p>
          <a:pPr marL="0" lvl="0" indent="0" algn="l" defTabSz="1244600">
            <a:lnSpc>
              <a:spcPct val="90000"/>
            </a:lnSpc>
            <a:spcBef>
              <a:spcPct val="0"/>
            </a:spcBef>
            <a:spcAft>
              <a:spcPct val="35000"/>
            </a:spcAft>
            <a:buNone/>
          </a:pPr>
          <a:r>
            <a:rPr lang="en-US" sz="2800" kern="1200" dirty="0"/>
            <a:t>Review the components and ramping of the PDSA cycle.</a:t>
          </a:r>
        </a:p>
      </dsp:txBody>
      <dsp:txXfrm>
        <a:off x="2230165" y="1626197"/>
        <a:ext cx="8920660" cy="1532737"/>
      </dsp:txXfrm>
    </dsp:sp>
    <dsp:sp modelId="{B20BAC83-D428-0746-A73F-30DA206B5871}">
      <dsp:nvSpPr>
        <dsp:cNvPr id="0" name=""/>
        <dsp:cNvSpPr/>
      </dsp:nvSpPr>
      <dsp:spPr>
        <a:xfrm>
          <a:off x="0" y="1626197"/>
          <a:ext cx="2230165" cy="153273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51400" rIns="118013"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Review</a:t>
          </a:r>
        </a:p>
      </dsp:txBody>
      <dsp:txXfrm>
        <a:off x="0" y="1626197"/>
        <a:ext cx="2230165" cy="1532737"/>
      </dsp:txXfrm>
    </dsp:sp>
    <dsp:sp modelId="{D84F214D-A939-ED4B-BBD7-3E8820C34E20}">
      <dsp:nvSpPr>
        <dsp:cNvPr id="0" name=""/>
        <dsp:cNvSpPr/>
      </dsp:nvSpPr>
      <dsp:spPr>
        <a:xfrm>
          <a:off x="2230165" y="3250899"/>
          <a:ext cx="8920660" cy="153273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086" tIns="389315" rIns="173086" bIns="389315" numCol="1" spcCol="1270" anchor="ctr" anchorCtr="0">
          <a:noAutofit/>
        </a:bodyPr>
        <a:lstStyle/>
        <a:p>
          <a:pPr marL="0" lvl="0" indent="0" algn="l" defTabSz="1244600">
            <a:lnSpc>
              <a:spcPct val="90000"/>
            </a:lnSpc>
            <a:spcBef>
              <a:spcPct val="0"/>
            </a:spcBef>
            <a:spcAft>
              <a:spcPct val="35000"/>
            </a:spcAft>
            <a:buNone/>
          </a:pPr>
          <a:r>
            <a:rPr lang="en-US" sz="2800" kern="1200" dirty="0"/>
            <a:t>Apply your new knowledge and develop a plan for your first PDSA cycle with your team to test by next Tuesday.</a:t>
          </a:r>
        </a:p>
      </dsp:txBody>
      <dsp:txXfrm>
        <a:off x="2230165" y="3250899"/>
        <a:ext cx="8920660" cy="1532737"/>
      </dsp:txXfrm>
    </dsp:sp>
    <dsp:sp modelId="{19648176-06C6-3E42-8A6E-E624B13BDE2D}">
      <dsp:nvSpPr>
        <dsp:cNvPr id="0" name=""/>
        <dsp:cNvSpPr/>
      </dsp:nvSpPr>
      <dsp:spPr>
        <a:xfrm>
          <a:off x="0" y="3250899"/>
          <a:ext cx="2230165" cy="153273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013" tIns="151400" rIns="118013" bIns="151400" numCol="1" spcCol="1270" anchor="ctr" anchorCtr="0">
          <a:noAutofit/>
        </a:bodyPr>
        <a:lstStyle/>
        <a:p>
          <a:pPr marL="0" lvl="0" indent="0" algn="ctr" defTabSz="1244600">
            <a:lnSpc>
              <a:spcPct val="90000"/>
            </a:lnSpc>
            <a:spcBef>
              <a:spcPct val="0"/>
            </a:spcBef>
            <a:spcAft>
              <a:spcPct val="35000"/>
            </a:spcAft>
            <a:buNone/>
          </a:pPr>
          <a:r>
            <a:rPr lang="en-US" sz="2800" b="1" kern="1200" dirty="0"/>
            <a:t>Apply </a:t>
          </a:r>
        </a:p>
      </dsp:txBody>
      <dsp:txXfrm>
        <a:off x="0" y="3250899"/>
        <a:ext cx="2230165" cy="153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58D64-28BD-BD4C-9C53-92959329A498}">
      <dsp:nvSpPr>
        <dsp:cNvPr id="0" name=""/>
        <dsp:cNvSpPr/>
      </dsp:nvSpPr>
      <dsp:spPr>
        <a:xfrm>
          <a:off x="0" y="3681039"/>
          <a:ext cx="10515600" cy="12081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PDSAs are a simple and effective way to test change ideas linked to your aims and drivers.</a:t>
          </a:r>
        </a:p>
      </dsp:txBody>
      <dsp:txXfrm>
        <a:off x="0" y="3681039"/>
        <a:ext cx="10515600" cy="1208199"/>
      </dsp:txXfrm>
    </dsp:sp>
    <dsp:sp modelId="{A5EF8E13-3057-B042-B220-6A424F62FEAA}">
      <dsp:nvSpPr>
        <dsp:cNvPr id="0" name=""/>
        <dsp:cNvSpPr/>
      </dsp:nvSpPr>
      <dsp:spPr>
        <a:xfrm rot="10800000">
          <a:off x="0" y="1840951"/>
          <a:ext cx="10515600" cy="18582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PDSA is a scientific approach used to perform tests of </a:t>
          </a:r>
        </a:p>
        <a:p>
          <a:pPr marL="0" lvl="0" indent="0" algn="ctr" defTabSz="1244600">
            <a:lnSpc>
              <a:spcPct val="90000"/>
            </a:lnSpc>
            <a:spcBef>
              <a:spcPct val="0"/>
            </a:spcBef>
            <a:spcAft>
              <a:spcPct val="35000"/>
            </a:spcAft>
            <a:buNone/>
          </a:pPr>
          <a:r>
            <a:rPr lang="en-US" sz="2800" kern="1200" dirty="0"/>
            <a:t>change to drive improvement.</a:t>
          </a:r>
        </a:p>
      </dsp:txBody>
      <dsp:txXfrm rot="10800000">
        <a:off x="0" y="1840951"/>
        <a:ext cx="10515600" cy="1207409"/>
      </dsp:txXfrm>
    </dsp:sp>
    <dsp:sp modelId="{C9759EE8-BC26-A04C-8D65-870A4ABFBFC7}">
      <dsp:nvSpPr>
        <dsp:cNvPr id="0" name=""/>
        <dsp:cNvSpPr/>
      </dsp:nvSpPr>
      <dsp:spPr>
        <a:xfrm rot="10800000">
          <a:off x="0" y="864"/>
          <a:ext cx="10515600" cy="185821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PDSA Cycles</a:t>
          </a:r>
        </a:p>
      </dsp:txBody>
      <dsp:txXfrm rot="-10800000">
        <a:off x="0" y="864"/>
        <a:ext cx="10515600" cy="652231"/>
      </dsp:txXfrm>
    </dsp:sp>
    <dsp:sp modelId="{11EE9A29-A91C-DE4A-856B-B5ECF86CC487}">
      <dsp:nvSpPr>
        <dsp:cNvPr id="0" name=""/>
        <dsp:cNvSpPr/>
      </dsp:nvSpPr>
      <dsp:spPr>
        <a:xfrm>
          <a:off x="0" y="653096"/>
          <a:ext cx="2628899" cy="5556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Plan</a:t>
          </a:r>
          <a:r>
            <a:rPr lang="en-US" sz="3300" kern="1200" baseline="0" dirty="0"/>
            <a:t>	</a:t>
          </a:r>
          <a:endParaRPr lang="en-US" sz="3300" kern="1200" dirty="0"/>
        </a:p>
      </dsp:txBody>
      <dsp:txXfrm>
        <a:off x="0" y="653096"/>
        <a:ext cx="2628899" cy="555604"/>
      </dsp:txXfrm>
    </dsp:sp>
    <dsp:sp modelId="{A0CB153B-0FFA-3B47-846A-117B0565F1F0}">
      <dsp:nvSpPr>
        <dsp:cNvPr id="0" name=""/>
        <dsp:cNvSpPr/>
      </dsp:nvSpPr>
      <dsp:spPr>
        <a:xfrm>
          <a:off x="2628900" y="653096"/>
          <a:ext cx="2628899" cy="5556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Do</a:t>
          </a:r>
        </a:p>
      </dsp:txBody>
      <dsp:txXfrm>
        <a:off x="2628900" y="653096"/>
        <a:ext cx="2628899" cy="555604"/>
      </dsp:txXfrm>
    </dsp:sp>
    <dsp:sp modelId="{F8EC6E22-9BC1-844F-83B7-C3598F3BFCF0}">
      <dsp:nvSpPr>
        <dsp:cNvPr id="0" name=""/>
        <dsp:cNvSpPr/>
      </dsp:nvSpPr>
      <dsp:spPr>
        <a:xfrm>
          <a:off x="5257800" y="653096"/>
          <a:ext cx="2628899" cy="55560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Study</a:t>
          </a:r>
        </a:p>
      </dsp:txBody>
      <dsp:txXfrm>
        <a:off x="5257800" y="653096"/>
        <a:ext cx="2628899" cy="555604"/>
      </dsp:txXfrm>
    </dsp:sp>
    <dsp:sp modelId="{1B0ACDF3-3431-A648-A153-F46C2304540E}">
      <dsp:nvSpPr>
        <dsp:cNvPr id="0" name=""/>
        <dsp:cNvSpPr/>
      </dsp:nvSpPr>
      <dsp:spPr>
        <a:xfrm>
          <a:off x="7886700" y="653096"/>
          <a:ext cx="2628899" cy="5556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Act</a:t>
          </a:r>
        </a:p>
      </dsp:txBody>
      <dsp:txXfrm>
        <a:off x="7886700" y="653096"/>
        <a:ext cx="2628899" cy="555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1D8C-0A9D-4544-9486-4C694B49AD1B}">
      <dsp:nvSpPr>
        <dsp:cNvPr id="0" name=""/>
        <dsp:cNvSpPr/>
      </dsp:nvSpPr>
      <dsp:spPr>
        <a:xfrm>
          <a:off x="0" y="0"/>
          <a:ext cx="7040880" cy="9663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Test your theory of improvement</a:t>
          </a:r>
        </a:p>
      </dsp:txBody>
      <dsp:txXfrm>
        <a:off x="28303" y="28303"/>
        <a:ext cx="5885074" cy="909723"/>
      </dsp:txXfrm>
    </dsp:sp>
    <dsp:sp modelId="{0D912354-09EE-2640-859B-3C7EF464E507}">
      <dsp:nvSpPr>
        <dsp:cNvPr id="0" name=""/>
        <dsp:cNvSpPr/>
      </dsp:nvSpPr>
      <dsp:spPr>
        <a:xfrm>
          <a:off x="525779" y="1100541"/>
          <a:ext cx="7040880" cy="966329"/>
        </a:xfrm>
        <a:prstGeom prst="roundRect">
          <a:avLst>
            <a:gd name="adj" fmla="val 10000"/>
          </a:avLst>
        </a:prstGeom>
        <a:solidFill>
          <a:schemeClr val="accent2">
            <a:hueOff val="1591615"/>
            <a:satOff val="270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Identify key testable variables</a:t>
          </a:r>
        </a:p>
      </dsp:txBody>
      <dsp:txXfrm>
        <a:off x="554082" y="1128844"/>
        <a:ext cx="5830379" cy="909723"/>
      </dsp:txXfrm>
    </dsp:sp>
    <dsp:sp modelId="{4814F505-1BC8-C449-9E76-4D65E00DD53A}">
      <dsp:nvSpPr>
        <dsp:cNvPr id="0" name=""/>
        <dsp:cNvSpPr/>
      </dsp:nvSpPr>
      <dsp:spPr>
        <a:xfrm>
          <a:off x="1051559" y="2201083"/>
          <a:ext cx="7040880" cy="966329"/>
        </a:xfrm>
        <a:prstGeom prst="roundRect">
          <a:avLst>
            <a:gd name="adj" fmla="val 10000"/>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Conduct rapid cycle small tests of change</a:t>
          </a:r>
        </a:p>
      </dsp:txBody>
      <dsp:txXfrm>
        <a:off x="1079862" y="2229386"/>
        <a:ext cx="5830379" cy="909723"/>
      </dsp:txXfrm>
    </dsp:sp>
    <dsp:sp modelId="{6F6BB090-490B-9D48-8EE0-8D29E8F7BB4B}">
      <dsp:nvSpPr>
        <dsp:cNvPr id="0" name=""/>
        <dsp:cNvSpPr/>
      </dsp:nvSpPr>
      <dsp:spPr>
        <a:xfrm>
          <a:off x="1577339" y="3301625"/>
          <a:ext cx="7040880" cy="966329"/>
        </a:xfrm>
        <a:prstGeom prst="roundRect">
          <a:avLst>
            <a:gd name="adj" fmla="val 10000"/>
          </a:avLst>
        </a:prstGeom>
        <a:solidFill>
          <a:schemeClr val="accent2">
            <a:hueOff val="4774846"/>
            <a:satOff val="81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Measure the results</a:t>
          </a:r>
        </a:p>
      </dsp:txBody>
      <dsp:txXfrm>
        <a:off x="1605642" y="3329928"/>
        <a:ext cx="5830379" cy="909723"/>
      </dsp:txXfrm>
    </dsp:sp>
    <dsp:sp modelId="{A1594931-69A9-BB49-95B4-69FF28C62F30}">
      <dsp:nvSpPr>
        <dsp:cNvPr id="0" name=""/>
        <dsp:cNvSpPr/>
      </dsp:nvSpPr>
      <dsp:spPr>
        <a:xfrm>
          <a:off x="2103119" y="4402167"/>
          <a:ext cx="7040880" cy="966329"/>
        </a:xfrm>
        <a:prstGeom prst="roundRect">
          <a:avLst>
            <a:gd name="adj" fmla="val 10000"/>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Compare the results by benchmarking with others</a:t>
          </a:r>
        </a:p>
      </dsp:txBody>
      <dsp:txXfrm>
        <a:off x="2131422" y="4430470"/>
        <a:ext cx="5830379" cy="909723"/>
      </dsp:txXfrm>
    </dsp:sp>
    <dsp:sp modelId="{9D78F75A-DB0B-3549-A163-89C780CE7DE5}">
      <dsp:nvSpPr>
        <dsp:cNvPr id="0" name=""/>
        <dsp:cNvSpPr/>
      </dsp:nvSpPr>
      <dsp:spPr>
        <a:xfrm>
          <a:off x="6412765" y="705957"/>
          <a:ext cx="628114" cy="62811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554091" y="705957"/>
        <a:ext cx="345462" cy="472656"/>
      </dsp:txXfrm>
    </dsp:sp>
    <dsp:sp modelId="{E05866D2-6FCF-AD4F-897F-B8F17B769607}">
      <dsp:nvSpPr>
        <dsp:cNvPr id="0" name=""/>
        <dsp:cNvSpPr/>
      </dsp:nvSpPr>
      <dsp:spPr>
        <a:xfrm>
          <a:off x="6938545" y="1806499"/>
          <a:ext cx="628114" cy="628114"/>
        </a:xfrm>
        <a:prstGeom prst="downArrow">
          <a:avLst>
            <a:gd name="adj1" fmla="val 55000"/>
            <a:gd name="adj2" fmla="val 45000"/>
          </a:avLst>
        </a:prstGeom>
        <a:solidFill>
          <a:schemeClr val="accent2">
            <a:tint val="40000"/>
            <a:alpha val="90000"/>
            <a:hueOff val="2092019"/>
            <a:satOff val="3259"/>
            <a:lumOff val="187"/>
            <a:alphaOff val="0"/>
          </a:schemeClr>
        </a:solidFill>
        <a:ln w="12700" cap="flat" cmpd="sng" algn="ctr">
          <a:solidFill>
            <a:schemeClr val="accent2">
              <a:tint val="40000"/>
              <a:alpha val="90000"/>
              <a:hueOff val="2092019"/>
              <a:satOff val="3259"/>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079871" y="1806499"/>
        <a:ext cx="345462" cy="472656"/>
      </dsp:txXfrm>
    </dsp:sp>
    <dsp:sp modelId="{42F72304-775C-2447-AD82-F0844749799E}">
      <dsp:nvSpPr>
        <dsp:cNvPr id="0" name=""/>
        <dsp:cNvSpPr/>
      </dsp:nvSpPr>
      <dsp:spPr>
        <a:xfrm>
          <a:off x="7464325" y="2890935"/>
          <a:ext cx="628114" cy="628114"/>
        </a:xfrm>
        <a:prstGeom prst="downArrow">
          <a:avLst>
            <a:gd name="adj1" fmla="val 55000"/>
            <a:gd name="adj2" fmla="val 45000"/>
          </a:avLst>
        </a:prstGeom>
        <a:solidFill>
          <a:schemeClr val="accent2">
            <a:tint val="40000"/>
            <a:alpha val="90000"/>
            <a:hueOff val="4184038"/>
            <a:satOff val="6517"/>
            <a:lumOff val="373"/>
            <a:alphaOff val="0"/>
          </a:schemeClr>
        </a:solidFill>
        <a:ln w="12700" cap="flat" cmpd="sng" algn="ctr">
          <a:solidFill>
            <a:schemeClr val="accent2">
              <a:tint val="40000"/>
              <a:alpha val="90000"/>
              <a:hueOff val="4184038"/>
              <a:satOff val="6517"/>
              <a:lumOff val="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605651" y="2890935"/>
        <a:ext cx="345462" cy="472656"/>
      </dsp:txXfrm>
    </dsp:sp>
    <dsp:sp modelId="{A4D131B4-5F29-4E43-82CF-B044AA29AAA8}">
      <dsp:nvSpPr>
        <dsp:cNvPr id="0" name=""/>
        <dsp:cNvSpPr/>
      </dsp:nvSpPr>
      <dsp:spPr>
        <a:xfrm>
          <a:off x="7990105" y="4002214"/>
          <a:ext cx="628114" cy="628114"/>
        </a:xfrm>
        <a:prstGeom prst="downArrow">
          <a:avLst>
            <a:gd name="adj1" fmla="val 55000"/>
            <a:gd name="adj2" fmla="val 45000"/>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131431" y="4002214"/>
        <a:ext cx="345462" cy="47265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12C197-2F69-3248-A523-265C93630C5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07A1A2-5494-3F4E-965A-B3453E98923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98366D7-21BC-B64C-857F-2793366775BD}" type="datetimeFigureOut">
              <a:rPr lang="en-US" smtClean="0"/>
              <a:t>12/5/23</a:t>
            </a:fld>
            <a:endParaRPr lang="en-US"/>
          </a:p>
        </p:txBody>
      </p:sp>
      <p:sp>
        <p:nvSpPr>
          <p:cNvPr id="4" name="Footer Placeholder 3">
            <a:extLst>
              <a:ext uri="{FF2B5EF4-FFF2-40B4-BE49-F238E27FC236}">
                <a16:creationId xmlns:a16="http://schemas.microsoft.com/office/drawing/2014/main" id="{038E5211-89EC-0745-AC49-A58381F5260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6E062-98A2-8143-BECF-3A183012BB8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DE744DB-540D-A942-8416-683A681C49EC}" type="slidenum">
              <a:rPr lang="en-US" smtClean="0"/>
              <a:t>‹#›</a:t>
            </a:fld>
            <a:endParaRPr lang="en-US"/>
          </a:p>
        </p:txBody>
      </p:sp>
    </p:spTree>
    <p:extLst>
      <p:ext uri="{BB962C8B-B14F-4D97-AF65-F5344CB8AC3E}">
        <p14:creationId xmlns:p14="http://schemas.microsoft.com/office/powerpoint/2010/main" val="313148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449EE8C-861C-1E40-B655-CBEA3051F00A}" type="datetimeFigureOut">
              <a:rPr lang="en-US" smtClean="0"/>
              <a:t>12/5/23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9521ED-408D-6946-86AB-901511709B01}" type="slidenum">
              <a:rPr lang="en-US" smtClean="0"/>
              <a:t>‹#›</a:t>
            </a:fld>
            <a:endParaRPr lang="en-US"/>
          </a:p>
        </p:txBody>
      </p:sp>
    </p:spTree>
    <p:extLst>
      <p:ext uri="{BB962C8B-B14F-4D97-AF65-F5344CB8AC3E}">
        <p14:creationId xmlns:p14="http://schemas.microsoft.com/office/powerpoint/2010/main" val="97261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avidmwilliamsphd.com/coin-spin-pdsa/step-four-debrie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provide you with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This lesson is called Crafting a SMART Aim, and the purpose of this lesson is for teams to gain</a:t>
            </a:r>
            <a:r>
              <a:rPr lang="en-US" sz="1200" kern="1200" dirty="0">
                <a:solidFill>
                  <a:schemeClr val="tx1"/>
                </a:solidFill>
                <a:effectLst/>
                <a:latin typeface="+mn-lt"/>
                <a:ea typeface="+mn-ea"/>
                <a:cs typeface="+mn-cs"/>
              </a:rPr>
              <a:t> a better understanding of where the plan-do-study-act cycle fits into the Model for Improvement. By the end of this lesson, you and your team will be prepared to plan your first PDSA cycle to set out on achieving your SMART Aim.</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r>
              <a:rPr lang="en-US" b="0" i="1" dirty="0"/>
              <a:t>Read summary of lesson take </a:t>
            </a:r>
            <a:r>
              <a:rPr lang="en-US" b="0" i="1" dirty="0" err="1"/>
              <a:t>aways</a:t>
            </a:r>
            <a:endParaRPr lang="en-US" b="0" i="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30</a:t>
            </a:r>
            <a:r>
              <a:rPr lang="en-US" sz="1200" dirty="0"/>
              <a:t> seconds</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92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endParaRPr lang="en-US" b="1" dirty="0"/>
          </a:p>
          <a:p>
            <a:pPr marL="0" lvl="0" indent="0" algn="l" rtl="0">
              <a:spcBef>
                <a:spcPts val="0"/>
              </a:spcBef>
              <a:spcAft>
                <a:spcPts val="0"/>
              </a:spcAft>
              <a:buNone/>
            </a:pPr>
            <a:r>
              <a:rPr lang="en-US" b="0" dirty="0"/>
              <a:t>Here are some resources for you to explore, that may be found in the supplemental lesson materials. </a:t>
            </a:r>
          </a:p>
          <a:p>
            <a:endParaRPr lang="en-US" dirty="0"/>
          </a:p>
          <a:p>
            <a:r>
              <a:rPr lang="en-US" b="1" dirty="0"/>
              <a:t>INSTRUCTOR NOTES: </a:t>
            </a:r>
            <a:endParaRPr lang="en-US" b="0" i="1" dirty="0"/>
          </a:p>
          <a:p>
            <a:r>
              <a:rPr lang="en-US" b="0" i="1" dirty="0"/>
              <a:t>If you will be coaching others you </a:t>
            </a:r>
            <a:r>
              <a:rPr lang="en-US" i="1" dirty="0"/>
              <a:t>will find reviewing at least these brief resources will enrich your learning and help you meet your team’s needs more completely.</a:t>
            </a:r>
          </a:p>
          <a:p>
            <a:r>
              <a:rPr lang="en-US" i="1" dirty="0"/>
              <a:t>Also, it is often  important to share these resources with eager or more advanced learners on your QI team may help you to meet their learning needs.  </a:t>
            </a:r>
          </a:p>
          <a:p>
            <a:endParaRPr lang="en-US" b="1" dirty="0"/>
          </a:p>
          <a:p>
            <a:r>
              <a:rPr lang="en-US" b="1" dirty="0"/>
              <a:t>TIME: </a:t>
            </a:r>
            <a:r>
              <a:rPr lang="en-US" b="0" dirty="0"/>
              <a:t>30 seconds</a:t>
            </a:r>
          </a:p>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83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If the Collaborative is currently in an Action Period of an Improvement Initiative, you may be asked to take some next steps at this time, such as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Check with IBD </a:t>
            </a:r>
            <a:r>
              <a:rPr lang="en-US" b="0" i="0" dirty="0" err="1"/>
              <a:t>Qorus</a:t>
            </a:r>
            <a:r>
              <a:rPr lang="en-US" b="0" i="0" dirty="0"/>
              <a:t> Leadership to see what next steps are right for you!</a:t>
            </a:r>
          </a:p>
          <a:p>
            <a:endParaRPr lang="en-US" b="1" dirty="0"/>
          </a:p>
          <a:p>
            <a:endParaRPr lang="en-US" b="1" dirty="0"/>
          </a:p>
          <a:p>
            <a:r>
              <a:rPr lang="en-US" b="1" dirty="0"/>
              <a:t>INSTRUCTOR NOTES:</a:t>
            </a:r>
          </a:p>
          <a:p>
            <a:endParaRPr lang="en-US" b="1" dirty="0"/>
          </a:p>
          <a:p>
            <a:r>
              <a:rPr lang="en-US" b="1" dirty="0"/>
              <a:t>TIME: </a:t>
            </a:r>
            <a:r>
              <a:rPr lang="en-US" b="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5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INSTRUCTOR NOTE: </a:t>
            </a:r>
            <a:r>
              <a:rPr lang="en-US" b="0" i="1" dirty="0"/>
              <a:t>If time allows here is a PDSA exercise you can conduct with one small team or multiple teams, the following has been adapted to run in a virtual/online context. Adapt if in person.</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Please refer to PDSA Coin Exercise Facilitator Prompts for additional guidance on how to lead this exercise in a group setting. </a:t>
            </a:r>
          </a:p>
          <a:p>
            <a:endParaRPr lang="en-US" b="1" dirty="0"/>
          </a:p>
          <a:p>
            <a:r>
              <a:rPr lang="en-US" sz="1200" b="0" i="1" kern="1200" dirty="0">
                <a:solidFill>
                  <a:schemeClr val="tx1"/>
                </a:solidFill>
                <a:effectLst/>
                <a:latin typeface="+mn-lt"/>
                <a:ea typeface="+mn-ea"/>
                <a:cs typeface="+mn-cs"/>
              </a:rPr>
              <a:t>The Coin Spin PDSA Exercise may be used to teach participants the concepts and value of designing experiments for quality improvement. </a:t>
            </a:r>
          </a:p>
          <a:p>
            <a:r>
              <a:rPr lang="en-US" sz="1200" b="0" i="1" kern="1200" dirty="0">
                <a:solidFill>
                  <a:schemeClr val="tx1"/>
                </a:solidFill>
                <a:effectLst/>
                <a:latin typeface="+mn-lt"/>
                <a:ea typeface="+mn-ea"/>
                <a:cs typeface="+mn-cs"/>
              </a:rPr>
              <a:t>Factors may include the coin, technique, and surface. Levels include variations on each factor such as type of coin used. </a:t>
            </a:r>
          </a:p>
          <a:p>
            <a:r>
              <a:rPr lang="en-US" sz="1200" b="0" i="1" kern="1200" dirty="0">
                <a:solidFill>
                  <a:schemeClr val="tx1"/>
                </a:solidFill>
                <a:effectLst/>
                <a:latin typeface="+mn-lt"/>
                <a:ea typeface="+mn-ea"/>
                <a:cs typeface="+mn-cs"/>
              </a:rPr>
              <a:t>Participants may design an experiment, complete the PDSAs and data collection, and quickly learn the combination of factors that results in the longest spin.</a:t>
            </a:r>
          </a:p>
          <a:p>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30</a:t>
            </a:r>
            <a:r>
              <a:rPr lang="en-US" sz="1200" dirty="0"/>
              <a:t> seconds</a:t>
            </a:r>
          </a:p>
          <a:p>
            <a:endParaRPr lang="en-US" dirty="0"/>
          </a:p>
          <a:p>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207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dirty="0"/>
              <a:t>Test your theory of improvement.</a:t>
            </a:r>
          </a:p>
          <a:p>
            <a:r>
              <a:rPr lang="en-US" dirty="0"/>
              <a:t>Identify key testable variables.</a:t>
            </a:r>
          </a:p>
          <a:p>
            <a:r>
              <a:rPr lang="en-US" dirty="0"/>
              <a:t>Conduct rapid cycle small tests of change.</a:t>
            </a:r>
          </a:p>
          <a:p>
            <a:r>
              <a:rPr lang="en-US" dirty="0"/>
              <a:t>Measure the results.</a:t>
            </a:r>
          </a:p>
          <a:p>
            <a:r>
              <a:rPr lang="en-US" dirty="0"/>
              <a:t>Compare the results by benchmarking with others.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30</a:t>
            </a:r>
            <a:r>
              <a:rPr lang="en-US" sz="1200" dirty="0"/>
              <a:t>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07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SCRIPT:</a:t>
            </a:r>
          </a:p>
          <a:p>
            <a:r>
              <a:rPr lang="en-US" dirty="0"/>
              <a:t>What if someone is on their own? Lesson is –you need a team to be efficient and effective when testing new interventions</a:t>
            </a:r>
          </a:p>
          <a:p>
            <a:endParaRPr lang="en-US" dirty="0"/>
          </a:p>
          <a:p>
            <a:r>
              <a:rPr lang="en-US" dirty="0"/>
              <a:t>In virtual context what tools will they need—how can we make this easy</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30</a:t>
            </a:r>
            <a:r>
              <a:rPr lang="en-US" sz="1200" dirty="0"/>
              <a:t>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21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INSTRUCTOR NOTE: </a:t>
            </a:r>
            <a:r>
              <a:rPr lang="en-US" sz="1200" i="1" kern="1200" dirty="0">
                <a:solidFill>
                  <a:schemeClr val="tx1"/>
                </a:solidFill>
                <a:effectLst/>
                <a:latin typeface="+mn-lt"/>
                <a:ea typeface="+mn-ea"/>
                <a:cs typeface="+mn-cs"/>
              </a:rPr>
              <a:t>Walk teams through the steps of the PDSA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60</a:t>
            </a:r>
            <a:r>
              <a:rPr lang="en-US" sz="1200" dirty="0"/>
              <a:t>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88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INSTRUCTOR NOTE: </a:t>
            </a:r>
            <a:r>
              <a:rPr lang="en-US" b="0" i="1" dirty="0"/>
              <a:t>Walk teams through the measurement steps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60</a:t>
            </a:r>
            <a:r>
              <a:rPr lang="en-US" sz="1200" dirty="0"/>
              <a:t>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640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INSTRUCTOR NOTE:  </a:t>
            </a:r>
            <a:r>
              <a:rPr lang="en-US" sz="1200" i="1" kern="1200" dirty="0">
                <a:solidFill>
                  <a:schemeClr val="tx1"/>
                </a:solidFill>
                <a:effectLst/>
                <a:latin typeface="+mn-lt"/>
                <a:ea typeface="+mn-ea"/>
                <a:cs typeface="+mn-cs"/>
              </a:rPr>
              <a:t>Describe the activities / steps.</a:t>
            </a:r>
            <a:r>
              <a:rPr lang="en-US" dirty="0">
                <a:effectLst/>
              </a:rPr>
              <a:t> </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30</a:t>
            </a:r>
            <a:r>
              <a:rPr lang="en-US" sz="1200" dirty="0"/>
              <a:t> seconds</a:t>
            </a:r>
          </a:p>
          <a:p>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55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INSTRUCTOR NOTE: </a:t>
            </a:r>
            <a:r>
              <a:rPr lang="en-US" b="0" i="0" dirty="0"/>
              <a:t>Review as a large  group.</a:t>
            </a:r>
          </a:p>
          <a:p>
            <a:endParaRPr lang="en-US" b="0" i="0" dirty="0"/>
          </a:p>
          <a:p>
            <a:r>
              <a:rPr lang="en-US" b="1" i="0" dirty="0"/>
              <a:t>Timing: </a:t>
            </a:r>
            <a:r>
              <a:rPr lang="en-US" b="0" i="0" dirty="0"/>
              <a:t>60 seconds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91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SUGGESTED SCRIPT:</a:t>
            </a:r>
          </a:p>
          <a:p>
            <a:r>
              <a:rPr lang="en-US" b="0" dirty="0"/>
              <a:t>Our learning objectives for today are to (read slide). </a:t>
            </a:r>
          </a:p>
          <a:p>
            <a:endParaRPr lang="en-US" b="1" dirty="0"/>
          </a:p>
          <a:p>
            <a:r>
              <a:rPr lang="en-US" b="1" dirty="0"/>
              <a:t>INSTRUCTOR NOTES</a:t>
            </a:r>
            <a:r>
              <a:rPr lang="en-US" b="1" i="1" dirty="0"/>
              <a:t>:</a:t>
            </a:r>
            <a:r>
              <a:rPr lang="en-US" i="1" dirty="0"/>
              <a:t> </a:t>
            </a:r>
          </a:p>
          <a:p>
            <a:r>
              <a:rPr lang="en-US" i="1" dirty="0"/>
              <a:t>Note the active verbs in the learning objectives (define, review, analyze) move from simple to more complex applied learning.</a:t>
            </a:r>
          </a:p>
          <a:p>
            <a:r>
              <a:rPr lang="en-US" i="1" dirty="0"/>
              <a:t>Explicitly verbally stating your learning objectives at both the beginning of the lesson and summarizing what was learned at the end of the lesson, is important. It helps learners prepare for what you will teach them. Data suggests that learners listen more carefully, and, are more likely to retain key teaching points.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30</a:t>
            </a:r>
            <a:r>
              <a:rPr lang="en-US" sz="1200" dirty="0"/>
              <a:t> seconds</a:t>
            </a:r>
          </a:p>
          <a:p>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579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INSTRUCTOR NOTES: </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“If you had to run a test and all you had was an index card and a pen you could still collect data”</a:t>
            </a:r>
          </a:p>
          <a:p>
            <a:r>
              <a:rPr lang="en-US" sz="1200" i="1" kern="1200" dirty="0">
                <a:solidFill>
                  <a:schemeClr val="tx1"/>
                </a:solidFill>
                <a:effectLst/>
                <a:latin typeface="+mn-lt"/>
                <a:ea typeface="+mn-ea"/>
                <a:cs typeface="+mn-cs"/>
              </a:rPr>
              <a:t>What questions? Theories? Predictions? What do you see? How Long? How did what you see match prediction? What now? Adopt, adapt, abandon?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Timing: </a:t>
            </a:r>
            <a:r>
              <a:rPr lang="en-US" b="0" i="0" dirty="0"/>
              <a:t>60 seconds</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3140-5457-4449-9BC6-796A486F6A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37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INSTRUCTOR NOTE:</a:t>
            </a: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ACT Phase: This is where teams skip over too quickly and do not take the time to pause and learn from the test and the results. Encourage teams to pause to discuss what they learned and use the data to inform the next PDSA.</a:t>
            </a:r>
            <a:endParaRPr lang="en-US" sz="1200" kern="1200" dirty="0">
              <a:solidFill>
                <a:schemeClr val="tx1"/>
              </a:solidFill>
              <a:effectLst/>
              <a:latin typeface="+mn-lt"/>
              <a:ea typeface="+mn-ea"/>
              <a:cs typeface="+mn-cs"/>
            </a:endParaRPr>
          </a:p>
          <a:p>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Timing: </a:t>
            </a:r>
            <a:r>
              <a:rPr lang="en-US" b="0" i="0" dirty="0"/>
              <a:t>30 – 60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9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INSTRUCTOR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Describe how teams will break out, how much time they have and how we will return to compare team results. Also indicate that if they experience technical issues when moving to a virtual breakout room what should they do to get assistance.</a:t>
            </a:r>
            <a:endParaRPr lang="en-US" sz="1200" kern="1200" dirty="0">
              <a:solidFill>
                <a:schemeClr val="tx1"/>
              </a:solidFill>
              <a:effectLst/>
              <a:latin typeface="+mn-lt"/>
              <a:ea typeface="+mn-ea"/>
              <a:cs typeface="+mn-cs"/>
            </a:endParaRPr>
          </a:p>
          <a:p>
            <a:endParaRPr lang="en-US" b="1"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Timing: </a:t>
            </a:r>
            <a:r>
              <a:rPr lang="en-US" b="0" i="0" dirty="0"/>
              <a:t>60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2456D-4345-1440-AB62-6D47E7100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25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t>I</a:t>
            </a:r>
            <a:r>
              <a:rPr lang="en-US" b="1" i="1" dirty="0"/>
              <a:t>nstructor notes: </a:t>
            </a:r>
            <a:r>
              <a:rPr lang="en-US" i="1" dirty="0"/>
              <a:t>Considerations for Debriefing </a:t>
            </a:r>
          </a:p>
          <a:p>
            <a:pPr fontAlgn="base"/>
            <a:r>
              <a:rPr lang="en-US" i="1" dirty="0">
                <a:hlinkClick r:id="rId3"/>
              </a:rPr>
              <a:t>https://www.davidmwilliamsphd.com/coin-spin-pdsa/step-four-debrief/</a:t>
            </a:r>
            <a:endParaRPr lang="en-US" i="1" dirty="0"/>
          </a:p>
          <a:p>
            <a:pPr fontAlgn="base"/>
            <a:endParaRPr lang="en-US" sz="1200" b="1" i="1" kern="1200" dirty="0">
              <a:solidFill>
                <a:schemeClr val="tx1"/>
              </a:solidFill>
              <a:effectLst/>
              <a:latin typeface="+mn-lt"/>
              <a:ea typeface="+mn-ea"/>
              <a:cs typeface="+mn-cs"/>
            </a:endParaRPr>
          </a:p>
          <a:p>
            <a:pPr fontAlgn="base"/>
            <a:r>
              <a:rPr lang="en-US" sz="1200" b="1" i="1" kern="1200" dirty="0">
                <a:solidFill>
                  <a:schemeClr val="tx1"/>
                </a:solidFill>
                <a:effectLst/>
                <a:latin typeface="+mn-lt"/>
                <a:ea typeface="+mn-ea"/>
                <a:cs typeface="+mn-cs"/>
              </a:rPr>
              <a:t>Test vs. Talk</a:t>
            </a:r>
            <a:r>
              <a:rPr lang="en-US" sz="1200" b="0" i="1" kern="1200" dirty="0">
                <a:solidFill>
                  <a:schemeClr val="tx1"/>
                </a:solidFill>
                <a:effectLst/>
                <a:latin typeface="+mn-lt"/>
                <a:ea typeface="+mn-ea"/>
                <a:cs typeface="+mn-cs"/>
              </a:rPr>
              <a:t> – Teams frequently spend too much time planning and not enough time testing and learning. Testing leads to learning that facilitates future tests and improvement. Testing reveals considerations that cannot be predicted.</a:t>
            </a:r>
          </a:p>
          <a:p>
            <a:pPr fontAlgn="base"/>
            <a:r>
              <a:rPr lang="en-US" sz="1200" b="1" i="1" kern="1200" dirty="0">
                <a:solidFill>
                  <a:schemeClr val="tx1"/>
                </a:solidFill>
                <a:effectLst/>
                <a:latin typeface="+mn-lt"/>
                <a:ea typeface="+mn-ea"/>
                <a:cs typeface="+mn-cs"/>
              </a:rPr>
              <a:t>Parallel Testing</a:t>
            </a:r>
            <a:r>
              <a:rPr lang="en-US" sz="1200" b="0" i="1" kern="1200" dirty="0">
                <a:solidFill>
                  <a:schemeClr val="tx1"/>
                </a:solidFill>
                <a:effectLst/>
                <a:latin typeface="+mn-lt"/>
                <a:ea typeface="+mn-ea"/>
                <a:cs typeface="+mn-cs"/>
              </a:rPr>
              <a:t> – Discourage parallel testing of change ideas in the exercise. This can lead to multiple participants testing different ideas but not learning together.</a:t>
            </a:r>
          </a:p>
          <a:p>
            <a:pPr fontAlgn="base"/>
            <a:r>
              <a:rPr lang="en-US" sz="1200" b="1" i="1" kern="1200" dirty="0">
                <a:solidFill>
                  <a:schemeClr val="tx1"/>
                </a:solidFill>
                <a:effectLst/>
                <a:latin typeface="+mn-lt"/>
                <a:ea typeface="+mn-ea"/>
                <a:cs typeface="+mn-cs"/>
              </a:rPr>
              <a:t>Competition</a:t>
            </a:r>
            <a:r>
              <a:rPr lang="en-US" sz="1200" b="0" i="1" kern="1200" dirty="0">
                <a:solidFill>
                  <a:schemeClr val="tx1"/>
                </a:solidFill>
                <a:effectLst/>
                <a:latin typeface="+mn-lt"/>
                <a:ea typeface="+mn-ea"/>
                <a:cs typeface="+mn-cs"/>
              </a:rPr>
              <a:t> – While competition between teams is not introduced in the aim, teams frequently become competitive and challenge winning teams and times that are significantly better than others. Note the competition that emerges and inquire if it is helpful for improvement work.</a:t>
            </a:r>
          </a:p>
          <a:p>
            <a:pPr fontAlgn="base"/>
            <a:r>
              <a:rPr lang="en-US" sz="1200" b="1" i="1" kern="1200" dirty="0">
                <a:solidFill>
                  <a:schemeClr val="tx1"/>
                </a:solidFill>
                <a:effectLst/>
                <a:latin typeface="+mn-lt"/>
                <a:ea typeface="+mn-ea"/>
                <a:cs typeface="+mn-cs"/>
              </a:rPr>
              <a:t>Collaboration</a:t>
            </a:r>
            <a:r>
              <a:rPr lang="en-US" sz="1200" b="0" i="1" kern="1200" dirty="0">
                <a:solidFill>
                  <a:schemeClr val="tx1"/>
                </a:solidFill>
                <a:effectLst/>
                <a:latin typeface="+mn-lt"/>
                <a:ea typeface="+mn-ea"/>
                <a:cs typeface="+mn-cs"/>
              </a:rPr>
              <a:t> – It’s very common for teams to never think to visit another team to learn ideas and share knowledge. Ask why no one visited another team and highlight the missed opportunity.</a:t>
            </a:r>
          </a:p>
          <a:p>
            <a:pPr fontAlgn="base"/>
            <a:r>
              <a:rPr lang="en-US" sz="1200" b="1" i="1" kern="1200" dirty="0">
                <a:solidFill>
                  <a:schemeClr val="tx1"/>
                </a:solidFill>
                <a:effectLst/>
                <a:latin typeface="+mn-lt"/>
                <a:ea typeface="+mn-ea"/>
                <a:cs typeface="+mn-cs"/>
              </a:rPr>
              <a:t>Documentation </a:t>
            </a:r>
            <a:r>
              <a:rPr lang="en-US" sz="1200" b="0" i="1" kern="1200" dirty="0">
                <a:solidFill>
                  <a:schemeClr val="tx1"/>
                </a:solidFill>
                <a:effectLst/>
                <a:latin typeface="+mn-lt"/>
                <a:ea typeface="+mn-ea"/>
                <a:cs typeface="+mn-cs"/>
              </a:rPr>
              <a:t>– Ask how much time it took to complete the PDSA tracking form and run chart for each test. Note that documenting improvement does not need to be a burden. Some participants will fail to document their PDSAs and run chart data or abandon it; inquire why and discuss the missed learning.</a:t>
            </a:r>
          </a:p>
          <a:p>
            <a:pPr fontAlgn="base"/>
            <a:r>
              <a:rPr lang="en-US" sz="1200" b="1" i="1" kern="1200" dirty="0">
                <a:solidFill>
                  <a:schemeClr val="tx1"/>
                </a:solidFill>
                <a:effectLst/>
                <a:latin typeface="+mn-lt"/>
                <a:ea typeface="+mn-ea"/>
                <a:cs typeface="+mn-cs"/>
              </a:rPr>
              <a:t>Testing Considerations </a:t>
            </a:r>
            <a:r>
              <a:rPr lang="en-US" sz="1200" b="0" i="1" kern="1200" dirty="0">
                <a:solidFill>
                  <a:schemeClr val="tx1"/>
                </a:solidFill>
                <a:effectLst/>
                <a:latin typeface="+mn-lt"/>
                <a:ea typeface="+mn-ea"/>
                <a:cs typeface="+mn-cs"/>
              </a:rPr>
              <a:t>– Teams will often ask about several testing considerations including switching testers and changing test ideas versus iterative testing on a single idea. Each consideration offers a chance to discuss various considerations you might encounter when doing PDSA testing.</a:t>
            </a:r>
          </a:p>
          <a:p>
            <a:pPr fontAlgn="base"/>
            <a:r>
              <a:rPr lang="en-US" sz="1200" b="1" i="1" kern="1200" dirty="0">
                <a:solidFill>
                  <a:schemeClr val="tx1"/>
                </a:solidFill>
                <a:effectLst/>
                <a:latin typeface="+mn-lt"/>
                <a:ea typeface="+mn-ea"/>
                <a:cs typeface="+mn-cs"/>
              </a:rPr>
              <a:t>Collaborative or Networked Learning </a:t>
            </a:r>
            <a:r>
              <a:rPr lang="en-US" sz="1200" b="0" i="1" kern="1200" dirty="0">
                <a:solidFill>
                  <a:schemeClr val="tx1"/>
                </a:solidFill>
                <a:effectLst/>
                <a:latin typeface="+mn-lt"/>
                <a:ea typeface="+mn-ea"/>
                <a:cs typeface="+mn-cs"/>
              </a:rPr>
              <a:t>– If participants are participating in an IHI Breakthrough Series Collaborative or networked learning process, it can be helpful to show the group’s aggregate mean scores along with a small multiples for each table. Note the variation represented in the group and connect how this is similar to the variation noted in teams or sites participating in collaborative or networked improvement initiatives.</a:t>
            </a:r>
          </a:p>
          <a:p>
            <a:pPr marL="0" indent="0"/>
            <a:endParaRPr lang="en-US" dirty="0"/>
          </a:p>
          <a:p>
            <a:pPr marL="0" indent="0"/>
            <a:endParaRPr lang="en-US" dirty="0"/>
          </a:p>
          <a:p>
            <a:pPr marL="0" indent="0"/>
            <a:r>
              <a:rPr lang="en-US" b="1" dirty="0"/>
              <a:t>Timing: </a:t>
            </a:r>
            <a:r>
              <a:rPr lang="en-US" dirty="0"/>
              <a:t>5 or more minutes for reflection depending on the time allotted for the exercise</a:t>
            </a:r>
            <a:endParaRPr dirty="0"/>
          </a:p>
        </p:txBody>
      </p:sp>
      <p:sp>
        <p:nvSpPr>
          <p:cNvPr id="249" name="Google Shape;249;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37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1" dirty="0"/>
              <a:t>SUGGESTED SCRIPT:  </a:t>
            </a:r>
            <a:r>
              <a:rPr lang="en-US" b="0" dirty="0"/>
              <a:t>The Plan-Do-Study-Act</a:t>
            </a:r>
            <a:r>
              <a:rPr lang="en-US" b="0" baseline="0" dirty="0"/>
              <a:t> (PDSA) cycle is derived from the scientific method and is a commonly used to move the bottom box of the model for improvement into action! The PDSA method is a simple scientific approach to conduct repeated small-scale experiments, or tests of change, aimed at facilitating improvement.</a:t>
            </a:r>
            <a:endParaRPr lang="en-US" b="0" dirty="0"/>
          </a:p>
          <a:p>
            <a:endParaRPr lang="en-US" b="1" dirty="0"/>
          </a:p>
          <a:p>
            <a:r>
              <a:rPr lang="en-US" b="1" i="1" dirty="0"/>
              <a:t>INSTRUCTOR NOTE: </a:t>
            </a:r>
            <a:r>
              <a:rPr lang="en-US" b="0" i="1" dirty="0"/>
              <a:t>Emphasize the scientific nature of the PDSA and that it is iterative and small scale, and</a:t>
            </a:r>
            <a:r>
              <a:rPr lang="en-US" b="0" i="1" baseline="0" dirty="0"/>
              <a:t> most often</a:t>
            </a:r>
            <a:r>
              <a:rPr lang="en-US" b="0" i="1" dirty="0"/>
              <a:t> employed in</a:t>
            </a:r>
            <a:r>
              <a:rPr lang="en-US" b="0" i="1" baseline="0" dirty="0"/>
              <a:t> multiple cycles of shorter duration.</a:t>
            </a:r>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45</a:t>
            </a:r>
            <a:r>
              <a:rPr lang="en-US" sz="1200" dirty="0"/>
              <a:t> seconds</a:t>
            </a:r>
          </a:p>
          <a:p>
            <a:pPr marL="0" lvl="0" indent="0" algn="l" rtl="0">
              <a:spcBef>
                <a:spcPts val="0"/>
              </a:spcBef>
              <a:spcAft>
                <a:spcPts val="0"/>
              </a:spcAft>
              <a:buNone/>
            </a:pPr>
            <a:endParaRPr lang="en-US" dirty="0"/>
          </a:p>
        </p:txBody>
      </p:sp>
      <p:sp>
        <p:nvSpPr>
          <p:cNvPr id="717" name="Google Shape;71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3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665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SUGGESTED SCRIPT: </a:t>
            </a:r>
            <a:r>
              <a:rPr lang="en-US" sz="1200" kern="1200" dirty="0">
                <a:solidFill>
                  <a:schemeClr val="tx1"/>
                </a:solidFill>
                <a:effectLst/>
                <a:latin typeface="+mn-lt"/>
                <a:ea typeface="+mn-ea"/>
                <a:cs typeface="+mn-cs"/>
              </a:rPr>
              <a:t>The Plan-Do-Study-Act cycle is a scientific method for testing a change by planning it, trying it, observing the results, and acting on what is learned.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recommend that you start with the</a:t>
            </a:r>
            <a:r>
              <a:rPr lang="en-US" sz="1200" b="1" kern="1200" dirty="0">
                <a:solidFill>
                  <a:schemeClr val="tx1"/>
                </a:solidFill>
                <a:effectLst/>
                <a:latin typeface="+mn-lt"/>
                <a:ea typeface="+mn-ea"/>
                <a:cs typeface="+mn-cs"/>
              </a:rPr>
              <a:t> planning </a:t>
            </a:r>
            <a:r>
              <a:rPr lang="en-US" sz="1200" kern="1200" dirty="0">
                <a:solidFill>
                  <a:schemeClr val="tx1"/>
                </a:solidFill>
                <a:effectLst/>
                <a:latin typeface="+mn-lt"/>
                <a:ea typeface="+mn-ea"/>
                <a:cs typeface="+mn-cs"/>
              </a:rPr>
              <a:t>phase. This includes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Clearly stating the objective of the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predictions about what will happen,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 a plan to test the change. (Who? What? When? Where? How? What data need to be collected?)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you run a small scale “test” the Do</a:t>
            </a:r>
            <a:r>
              <a:rPr lang="en-US" sz="1200" kern="1200" dirty="0">
                <a:solidFill>
                  <a:schemeClr val="tx1"/>
                </a:solidFill>
                <a:effectLst/>
                <a:latin typeface="+mn-lt"/>
                <a:ea typeface="+mn-ea"/>
                <a:cs typeface="+mn-cs"/>
              </a:rPr>
              <a:t> Phase</a:t>
            </a:r>
          </a:p>
          <a:p>
            <a:r>
              <a:rPr lang="en-US" sz="1200" kern="1200" dirty="0">
                <a:solidFill>
                  <a:schemeClr val="tx1"/>
                </a:solidFill>
                <a:effectLst/>
                <a:latin typeface="+mn-lt"/>
                <a:ea typeface="+mn-ea"/>
                <a:cs typeface="+mn-cs"/>
              </a:rPr>
              <a:t>a. Carry out the plan</a:t>
            </a:r>
          </a:p>
          <a:p>
            <a:r>
              <a:rPr lang="en-US" sz="1200" kern="1200" dirty="0">
                <a:solidFill>
                  <a:schemeClr val="tx1"/>
                </a:solidFill>
                <a:effectLst/>
                <a:latin typeface="+mn-lt"/>
                <a:ea typeface="+mn-ea"/>
                <a:cs typeface="+mn-cs"/>
              </a:rPr>
              <a:t>b. Record your results and document problems or unexpected observations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Study</a:t>
            </a:r>
            <a:r>
              <a:rPr lang="en-US" sz="1200" kern="1200" dirty="0">
                <a:solidFill>
                  <a:schemeClr val="tx1"/>
                </a:solidFill>
                <a:effectLst/>
                <a:latin typeface="+mn-lt"/>
                <a:ea typeface="+mn-ea"/>
                <a:cs typeface="+mn-cs"/>
              </a:rPr>
              <a:t> the results; set aside time to analyze the data</a:t>
            </a:r>
          </a:p>
          <a:p>
            <a:r>
              <a:rPr lang="en-US" sz="1200" kern="1200" dirty="0">
                <a:solidFill>
                  <a:schemeClr val="tx1"/>
                </a:solidFill>
                <a:effectLst/>
                <a:latin typeface="+mn-lt"/>
                <a:ea typeface="+mn-ea"/>
                <a:cs typeface="+mn-cs"/>
              </a:rPr>
              <a:t>a. Complete the analysis of the data</a:t>
            </a:r>
          </a:p>
          <a:p>
            <a:r>
              <a:rPr lang="en-US" sz="1200" kern="1200" dirty="0">
                <a:solidFill>
                  <a:schemeClr val="tx1"/>
                </a:solidFill>
                <a:effectLst/>
                <a:latin typeface="+mn-lt"/>
                <a:ea typeface="+mn-ea"/>
                <a:cs typeface="+mn-cs"/>
              </a:rPr>
              <a:t>b. Compare the data to your predictions</a:t>
            </a:r>
          </a:p>
          <a:p>
            <a:r>
              <a:rPr lang="en-US" sz="1200" kern="1200" dirty="0">
                <a:solidFill>
                  <a:schemeClr val="tx1"/>
                </a:solidFill>
                <a:effectLst/>
                <a:latin typeface="+mn-lt"/>
                <a:ea typeface="+mn-ea"/>
                <a:cs typeface="+mn-cs"/>
              </a:rPr>
              <a:t>c. Summarize and reflect on what was learned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 </a:t>
            </a:r>
            <a:r>
              <a:rPr lang="en-US" sz="1200" kern="1200" dirty="0">
                <a:solidFill>
                  <a:schemeClr val="tx1"/>
                </a:solidFill>
                <a:effectLst/>
                <a:latin typeface="+mn-lt"/>
                <a:ea typeface="+mn-ea"/>
                <a:cs typeface="+mn-cs"/>
              </a:rPr>
              <a:t>based on what was learned from the test – Adapt, Adopt, or Abandon?</a:t>
            </a:r>
          </a:p>
          <a:p>
            <a:r>
              <a:rPr lang="en-US" sz="1200" kern="1200" dirty="0">
                <a:solidFill>
                  <a:schemeClr val="tx1"/>
                </a:solidFill>
                <a:effectLst/>
                <a:latin typeface="+mn-lt"/>
                <a:ea typeface="+mn-ea"/>
                <a:cs typeface="+mn-cs"/>
              </a:rPr>
              <a:t>a. Determine what modifications should be made</a:t>
            </a:r>
          </a:p>
          <a:p>
            <a:r>
              <a:rPr lang="en-US" sz="1200" kern="1200" dirty="0">
                <a:solidFill>
                  <a:schemeClr val="tx1"/>
                </a:solidFill>
                <a:effectLst/>
                <a:latin typeface="+mn-lt"/>
                <a:ea typeface="+mn-ea"/>
                <a:cs typeface="+mn-cs"/>
              </a:rPr>
              <a:t>b. Prepare a plan for the next test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INSTRUCTOR NOTES: </a:t>
            </a:r>
            <a:r>
              <a:rPr lang="en-US" sz="1200" i="1" kern="1200" dirty="0">
                <a:solidFill>
                  <a:schemeClr val="tx1"/>
                </a:solidFill>
                <a:effectLst/>
                <a:latin typeface="+mn-lt"/>
                <a:ea typeface="+mn-ea"/>
                <a:cs typeface="+mn-cs"/>
              </a:rPr>
              <a:t>IT WOULD BE HELPFUL TO PROVIDE A SIMPLE EXAMPLE OF A “N OF 1” PDSA CYCLE EITHER A HEALTHCARE EXAMPLE OR A PERSONAL EXAMPLE</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90</a:t>
            </a:r>
            <a:r>
              <a:rPr lang="en-US" sz="1200" dirty="0"/>
              <a:t> seconds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18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SUGGESTED SCRIPT: </a:t>
            </a:r>
          </a:p>
          <a:p>
            <a:pPr>
              <a:lnSpc>
                <a:spcPct val="100000"/>
              </a:lnSpc>
            </a:pPr>
            <a:r>
              <a:rPr lang="en-US" b="0" dirty="0"/>
              <a:t>Evidence suggests that there is wide variation in the use of the PDSA method. It is important to apply each step of the method in your approach to assure the outcomes you are seeking.</a:t>
            </a:r>
          </a:p>
          <a:p>
            <a:pPr>
              <a:lnSpc>
                <a:spcPct val="100000"/>
              </a:lnSpc>
            </a:pPr>
            <a:endParaRPr lang="en-US" b="0" dirty="0"/>
          </a:p>
          <a:p>
            <a:pPr>
              <a:lnSpc>
                <a:spcPct val="100000"/>
              </a:lnSpc>
            </a:pPr>
            <a:r>
              <a:rPr lang="en-US" b="0" dirty="0"/>
              <a:t>Here we can crosswalk the stages of the PDSA Method to the Scientific Method.</a:t>
            </a:r>
            <a:endParaRPr lang="en-US" b="0" i="0" baseline="0" dirty="0"/>
          </a:p>
          <a:p>
            <a:pPr marL="171450" indent="-171450">
              <a:lnSpc>
                <a:spcPct val="100000"/>
              </a:lnSpc>
              <a:buFont typeface="Arial" panose="020B0604020202020204" pitchFamily="34" charset="0"/>
              <a:buChar char="•"/>
            </a:pPr>
            <a:r>
              <a:rPr lang="en-US" b="0" i="0" baseline="0" dirty="0"/>
              <a:t>The plan phase is analogous to developing your hypothesis for improvement.</a:t>
            </a:r>
          </a:p>
          <a:p>
            <a:pPr marL="171450" indent="-171450">
              <a:lnSpc>
                <a:spcPct val="100000"/>
              </a:lnSpc>
              <a:buFont typeface="Arial" panose="020B0604020202020204" pitchFamily="34" charset="0"/>
              <a:buChar char="•"/>
            </a:pPr>
            <a:r>
              <a:rPr lang="en-US" b="0" i="0" baseline="0" dirty="0"/>
              <a:t>Do is similar to conducting your study protocol and collecting data.</a:t>
            </a:r>
          </a:p>
          <a:p>
            <a:pPr marL="171450" indent="-171450">
              <a:lnSpc>
                <a:spcPct val="100000"/>
              </a:lnSpc>
              <a:buFont typeface="Arial" panose="020B0604020202020204" pitchFamily="34" charset="0"/>
              <a:buChar char="•"/>
            </a:pPr>
            <a:r>
              <a:rPr lang="en-US" b="0" i="0" baseline="0" dirty="0"/>
              <a:t>Study is the analysis and interpretation of your results.</a:t>
            </a:r>
          </a:p>
          <a:p>
            <a:pPr marL="171450" indent="-171450">
              <a:lnSpc>
                <a:spcPct val="100000"/>
              </a:lnSpc>
              <a:buFont typeface="Arial" panose="020B0604020202020204" pitchFamily="34" charset="0"/>
              <a:buChar char="•"/>
            </a:pPr>
            <a:r>
              <a:rPr lang="en-US" b="0" i="0" baseline="0" dirty="0"/>
              <a:t>Followed by the Act phase and researcher’s plans for what to do next based on their hypothesis and final results.</a:t>
            </a:r>
          </a:p>
          <a:p>
            <a:endParaRPr lang="en-US" b="0" i="0" baseline="0" dirty="0"/>
          </a:p>
          <a:p>
            <a:r>
              <a:rPr lang="en-US" b="0" i="0" baseline="0" dirty="0"/>
              <a:t>To realize the full benefits of the methodology (ANIMATE) it is important to apply the five key features of the PDSA 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To achieve an </a:t>
            </a:r>
            <a:r>
              <a:rPr lang="en-US" sz="1200" b="1" kern="1200" dirty="0">
                <a:solidFill>
                  <a:schemeClr val="dk1"/>
                </a:solidFill>
                <a:effectLst/>
                <a:latin typeface="+mn-lt"/>
                <a:ea typeface="+mn-ea"/>
                <a:cs typeface="+mn-cs"/>
              </a:rPr>
              <a:t>iterative approach</a:t>
            </a:r>
            <a:r>
              <a:rPr lang="en-US" sz="1200" kern="1200" dirty="0">
                <a:solidFill>
                  <a:schemeClr val="dk1"/>
                </a:solidFill>
                <a:effectLst/>
                <a:latin typeface="+mn-lt"/>
                <a:ea typeface="+mn-ea"/>
                <a:cs typeface="+mn-cs"/>
              </a:rPr>
              <a:t>, multiple PDSA cycles must occur. Lessons learned from one cycle link and inform cycles that follow. Ineffective cycles can be abandoned early on, in the do stage therefore eliminating the need to go through all the remaining stages. Ineffective changes will result in learning, which is a fundamental principle behind a PDSA cycle. However minor an abandoned trial may be, it can still be usefully described as a PDSA 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A </a:t>
            </a:r>
            <a:r>
              <a:rPr lang="en-US" sz="1200" b="1" kern="1200" dirty="0">
                <a:solidFill>
                  <a:schemeClr val="dk1"/>
                </a:solidFill>
                <a:effectLst/>
                <a:latin typeface="+mn-lt"/>
                <a:ea typeface="+mn-ea"/>
                <a:cs typeface="+mn-cs"/>
              </a:rPr>
              <a:t>prediction</a:t>
            </a:r>
            <a:r>
              <a:rPr lang="en-US" sz="1200" kern="1200" dirty="0">
                <a:solidFill>
                  <a:schemeClr val="dk1"/>
                </a:solidFill>
                <a:effectLst/>
                <a:latin typeface="+mn-lt"/>
                <a:ea typeface="+mn-ea"/>
                <a:cs typeface="+mn-cs"/>
              </a:rPr>
              <a:t> of the outcome of a change is developed in the ‘plan’ stage of a cycle. This change is then tested and examined by comparison of results with the prediction. Do not skip this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PDSAs </a:t>
            </a:r>
            <a:r>
              <a:rPr lang="en-US" sz="1200" b="1" kern="1200" dirty="0">
                <a:solidFill>
                  <a:schemeClr val="dk1"/>
                </a:solidFill>
                <a:effectLst/>
                <a:latin typeface="+mn-lt"/>
                <a:ea typeface="+mn-ea"/>
                <a:cs typeface="+mn-cs"/>
              </a:rPr>
              <a:t>start small in scale </a:t>
            </a:r>
            <a:r>
              <a:rPr lang="en-US" sz="1200" kern="1200" dirty="0">
                <a:solidFill>
                  <a:schemeClr val="dk1"/>
                </a:solidFill>
                <a:effectLst/>
                <a:latin typeface="+mn-lt"/>
                <a:ea typeface="+mn-ea"/>
                <a:cs typeface="+mn-cs"/>
              </a:rPr>
              <a:t>and build in scale as confidence grows. This allows the change to be adapted according to feedback, minimizes risk and facilitates rapid change and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The use of </a:t>
            </a:r>
            <a:r>
              <a:rPr lang="en-US" sz="1200" b="1" kern="1200" dirty="0">
                <a:solidFill>
                  <a:schemeClr val="dk1"/>
                </a:solidFill>
                <a:effectLst/>
                <a:latin typeface="+mn-lt"/>
                <a:ea typeface="+mn-ea"/>
                <a:cs typeface="+mn-cs"/>
              </a:rPr>
              <a:t>data over time</a:t>
            </a:r>
            <a:r>
              <a:rPr lang="en-US" sz="1200" kern="1200" dirty="0">
                <a:solidFill>
                  <a:schemeClr val="dk1"/>
                </a:solidFill>
                <a:effectLst/>
                <a:latin typeface="+mn-lt"/>
                <a:ea typeface="+mn-ea"/>
                <a:cs typeface="+mn-cs"/>
              </a:rPr>
              <a:t> increases understanding regarding the variation inherent in a complex healthcare system and is necessary to understand the impact of a change on the process or outcome of interest. You will learn more about data over time in Run Chart lessons at a later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dk1"/>
                </a:solidFill>
                <a:effectLst/>
                <a:latin typeface="+mn-lt"/>
                <a:ea typeface="+mn-ea"/>
                <a:cs typeface="+mn-cs"/>
              </a:rPr>
              <a:t>Documentation</a:t>
            </a:r>
            <a:r>
              <a:rPr lang="en-US" sz="1200" kern="1200" dirty="0">
                <a:solidFill>
                  <a:schemeClr val="dk1"/>
                </a:solidFill>
                <a:effectLst/>
                <a:latin typeface="+mn-lt"/>
                <a:ea typeface="+mn-ea"/>
                <a:cs typeface="+mn-cs"/>
              </a:rPr>
              <a:t> is crucial to support local learning and transferability of learning to other settings</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TIME: 3 minutes</a:t>
            </a:r>
            <a:endParaRPr lang="en-US" sz="1200" b="1"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mn-lt"/>
              <a:ea typeface="+mn-ea"/>
              <a:cs typeface="+mn-cs"/>
            </a:endParaRPr>
          </a:p>
          <a:p>
            <a:pPr marL="171450" indent="-171450">
              <a:buFont typeface="Arial" panose="020B0604020202020204" pitchFamily="34" charset="0"/>
              <a:buChar char="•"/>
            </a:pPr>
            <a:endParaRPr lang="en-US" b="0" i="0" baseline="0" dirty="0"/>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60</a:t>
            </a:r>
            <a:r>
              <a:rPr lang="en-US" sz="1200" dirty="0"/>
              <a:t> seconds</a:t>
            </a:r>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5</a:t>
            </a:fld>
            <a:endParaRPr lang="en-US"/>
          </a:p>
        </p:txBody>
      </p:sp>
    </p:spTree>
    <p:extLst>
      <p:ext uri="{BB962C8B-B14F-4D97-AF65-F5344CB8AC3E}">
        <p14:creationId xmlns:p14="http://schemas.microsoft.com/office/powerpoint/2010/main" val="342259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b="1" dirty="0"/>
              <a:t>SUGGESTED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 your team conducts PDSA tests of your different change ideas, it is important to track and document what you learned. Those change ideas that did not turn out as predicted and were abandoned or adapted in the ACT phase of the PDSA cycle should be captured continuously in your PDSA Tracking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lessons you learn including the “failures” are important to document for those that intend to replicate your theory of change, to avoid pitfalls or waste in time and resources on change ideas that did not result in the predicted outcome. This also will be helpful when annotating your run chart and writing your results down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Timing: </a:t>
            </a:r>
            <a:r>
              <a:rPr lang="en-US" sz="1200" kern="1200" dirty="0">
                <a:solidFill>
                  <a:schemeClr val="tx1"/>
                </a:solidFill>
                <a:effectLst/>
                <a:latin typeface="+mn-lt"/>
                <a:ea typeface="+mn-ea"/>
                <a:cs typeface="+mn-cs"/>
              </a:rPr>
              <a:t>30 seconds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4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lvl="0" defTabSz="914400">
              <a:defRPr/>
            </a:pPr>
            <a:r>
              <a:rPr lang="en-US" b="1" dirty="0"/>
              <a:t>SUGGESTED SCRIPT: </a:t>
            </a:r>
          </a:p>
          <a:p>
            <a:pPr lvl="0" defTabSz="914400">
              <a:defRPr/>
            </a:pPr>
            <a:r>
              <a:rPr lang="en-US" dirty="0"/>
              <a:t>Here you can see how PDSAs link to your Key Driver Diagram.</a:t>
            </a:r>
          </a:p>
          <a:p>
            <a:pPr lvl="0" defTabSz="914400">
              <a:defRPr/>
            </a:pPr>
            <a:r>
              <a:rPr lang="en-US" dirty="0"/>
              <a:t>You can think of PDSA as a method to test changes that will affect key drivers linked to your aims.  </a:t>
            </a:r>
            <a:endParaRPr lang="en-US" b="1" dirty="0"/>
          </a:p>
          <a:p>
            <a:pPr lvl="0" defTabSz="914400">
              <a:defRPr/>
            </a:pPr>
            <a:endParaRPr lang="en-US" dirty="0"/>
          </a:p>
          <a:p>
            <a:pPr lvl="0" defTabSz="914400">
              <a:defRPr/>
            </a:pPr>
            <a:r>
              <a:rPr lang="en-US" b="1" dirty="0"/>
              <a:t>Timing: </a:t>
            </a:r>
            <a:r>
              <a:rPr lang="en-US" dirty="0"/>
              <a:t>30 seconds</a:t>
            </a:r>
          </a:p>
          <a:p>
            <a:pPr marL="0" lvl="0" indent="0" algn="l" rtl="0">
              <a:spcBef>
                <a:spcPts val="0"/>
              </a:spcBef>
              <a:spcAft>
                <a:spcPts val="0"/>
              </a:spcAft>
              <a:buNone/>
            </a:pPr>
            <a:endParaRPr dirty="0"/>
          </a:p>
        </p:txBody>
      </p:sp>
      <p:sp>
        <p:nvSpPr>
          <p:cNvPr id="696" name="Google Shape;696;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SCRIPT: </a:t>
            </a:r>
          </a:p>
          <a:p>
            <a:r>
              <a:rPr lang="en-US" dirty="0"/>
              <a:t>A PDSA Ramp is a series of</a:t>
            </a:r>
            <a:r>
              <a:rPr lang="en-US" dirty="0">
                <a:solidFill>
                  <a:srgbClr val="FF0000"/>
                </a:solidFill>
              </a:rPr>
              <a:t> sequential </a:t>
            </a:r>
            <a:r>
              <a:rPr lang="en-US" dirty="0"/>
              <a:t>small tests of change that relate to a similar goal.</a:t>
            </a:r>
          </a:p>
          <a:p>
            <a:endParaRPr lang="en-US" dirty="0"/>
          </a:p>
          <a:p>
            <a:r>
              <a:rPr lang="en-US" dirty="0"/>
              <a:t>The first PDSA begins with a theory or a hunch that if we try ”X” an outcome of interest “Y” will improve. The team begins with a very small test of change, as they have nothing more than a hunch that it will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PDSA</a:t>
            </a:r>
            <a:r>
              <a:rPr lang="en-US" b="0" baseline="0" dirty="0"/>
              <a:t> cycles start out very small. Then, a</a:t>
            </a:r>
            <a:r>
              <a:rPr lang="en-US" dirty="0"/>
              <a:t>s the degree of belief that the change will be successful increases, the scale of the test can be increased, and wider tests can be conducted with multiple team members and ultimately across multiple contexts.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later stages, as your confidence in the intervention increases, and you are considering full-scale implementation of a change, PDSA cycles are often used to optimize and sustain the change (i.e., implementation) or to address problems with the implementation (when the implementation does not proceed as planned).</a:t>
            </a:r>
            <a:endParaRPr lang="en-US" b="1" dirty="0"/>
          </a:p>
          <a:p>
            <a:endParaRPr lang="en-US" dirty="0"/>
          </a:p>
        </p:txBody>
      </p:sp>
      <p:sp>
        <p:nvSpPr>
          <p:cNvPr id="4" name="Slide Number Placeholder 3"/>
          <p:cNvSpPr>
            <a:spLocks noGrp="1"/>
          </p:cNvSpPr>
          <p:nvPr>
            <p:ph type="sldNum" sz="quarter" idx="5"/>
          </p:nvPr>
        </p:nvSpPr>
        <p:spPr/>
        <p:txBody>
          <a:bodyPr/>
          <a:lstStyle/>
          <a:p>
            <a:fld id="{8A9521ED-408D-6946-86AB-901511709B01}" type="slidenum">
              <a:rPr lang="en-US" smtClean="0"/>
              <a:t>8</a:t>
            </a:fld>
            <a:endParaRPr lang="en-US"/>
          </a:p>
        </p:txBody>
      </p:sp>
    </p:spTree>
    <p:extLst>
      <p:ext uri="{BB962C8B-B14F-4D97-AF65-F5344CB8AC3E}">
        <p14:creationId xmlns:p14="http://schemas.microsoft.com/office/powerpoint/2010/main" val="298029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strongly urge you to start small,</a:t>
            </a:r>
            <a:r>
              <a:rPr lang="en-US" sz="1200" b="0" i="0" kern="1200" dirty="0">
                <a:solidFill>
                  <a:schemeClr val="tx1"/>
                </a:solidFill>
                <a:effectLst/>
                <a:latin typeface="+mn-lt"/>
                <a:ea typeface="+mn-ea"/>
                <a:cs typeface="+mn-cs"/>
              </a:rPr>
              <a:t> something that’s an easy win</a:t>
            </a:r>
            <a:r>
              <a:rPr lang="en-US" dirty="0"/>
              <a:t>. Team huddles are a great time to discuss PDSAs results – study how it went, and decide will you adapt, adopt, or abandon?</a:t>
            </a:r>
          </a:p>
          <a:p>
            <a:r>
              <a:rPr lang="en-US" sz="1200" kern="1200" dirty="0">
                <a:solidFill>
                  <a:schemeClr val="tx1"/>
                </a:solidFill>
                <a:effectLst/>
                <a:latin typeface="+mn-lt"/>
                <a:ea typeface="+mn-ea"/>
                <a:cs typeface="+mn-cs"/>
              </a:rPr>
              <a:t>After testing a change on a small scale, learning from each test, and refining the change through several PDSA cycles, your team may implement the change</a:t>
            </a:r>
          </a:p>
          <a:p>
            <a:r>
              <a:rPr lang="en-US" sz="1200" kern="1200" dirty="0">
                <a:solidFill>
                  <a:schemeClr val="tx1"/>
                </a:solidFill>
                <a:effectLst/>
                <a:latin typeface="+mn-lt"/>
                <a:ea typeface="+mn-ea"/>
                <a:cs typeface="+mn-cs"/>
              </a:rPr>
              <a:t>on a broader scale.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INSTRUCTOR NOT</a:t>
            </a:r>
            <a:r>
              <a:rPr lang="en-US" i="1" dirty="0"/>
              <a:t>E: Discussion: What might your team test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Timing: </a:t>
            </a:r>
            <a:r>
              <a:rPr lang="en-US" sz="1200" b="0" dirty="0"/>
              <a:t>60</a:t>
            </a:r>
            <a:r>
              <a:rPr lang="en-US" sz="1200" dirty="0"/>
              <a:t>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1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98697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4460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8294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12/5/23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19682467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12/5/23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9656688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69022157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6997616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12/5/23</a:t>
            </a:fld>
            <a:endParaRPr lang="en-US"/>
          </a:p>
        </p:txBody>
      </p:sp>
      <p:sp>
        <p:nvSpPr>
          <p:cNvPr id="8" name="Footer Placeholder 7"/>
          <p:cNvSpPr>
            <a:spLocks noGrp="1"/>
          </p:cNvSpPr>
          <p:nvPr>
            <p:ph type="ftr" sz="quarter" idx="11"/>
          </p:nvPr>
        </p:nvSpPr>
        <p:spPr/>
        <p:txBody>
          <a:bodyPr/>
          <a:lstStyle/>
          <a:p>
            <a:r>
              <a:rPr lang="en-US"/>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506845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12/5/23</a:t>
            </a:fld>
            <a:endParaRPr lang="en-US"/>
          </a:p>
        </p:txBody>
      </p:sp>
      <p:sp>
        <p:nvSpPr>
          <p:cNvPr id="4" name="Footer Placeholder 3"/>
          <p:cNvSpPr>
            <a:spLocks noGrp="1"/>
          </p:cNvSpPr>
          <p:nvPr>
            <p:ph type="ftr" sz="quarter" idx="11"/>
          </p:nvPr>
        </p:nvSpPr>
        <p:spPr/>
        <p:txBody>
          <a:bodyPr/>
          <a:lstStyle/>
          <a:p>
            <a:r>
              <a:rPr lang="en-US"/>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284627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140541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12/5/23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285251617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962845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9322326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44250966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10282887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86229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2928" userDrawn="1">
          <p15:clr>
            <a:srgbClr val="FBAE40"/>
          </p15:clr>
        </p15:guide>
        <p15:guide id="6" orient="horz" pos="4128" userDrawn="1">
          <p15:clr>
            <a:srgbClr val="FBAE40"/>
          </p15:clr>
        </p15:guide>
        <p15:guide id="7" pos="7424" userDrawn="1">
          <p15:clr>
            <a:srgbClr val="FBAE40"/>
          </p15:clr>
        </p15:guide>
        <p15:guide id="8" orient="horz" pos="3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218007067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95914952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724753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7214388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12/5/23</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8182744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12/5/23</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4970561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58107-9992-F647-9810-E2D7BD4A6ACA}"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8066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653983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77205234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9102867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89444456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39161798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4294300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12/5/23</a:t>
            </a:fld>
            <a:endParaRPr lang="en-US"/>
          </a:p>
        </p:txBody>
      </p:sp>
      <p:sp>
        <p:nvSpPr>
          <p:cNvPr id="5" name="Footer Placeholder 4"/>
          <p:cNvSpPr>
            <a:spLocks noGrp="1"/>
          </p:cNvSpPr>
          <p:nvPr>
            <p:ph type="ftr" sz="quarter" idx="11"/>
          </p:nvPr>
        </p:nvSpPr>
        <p:spPr/>
        <p:txBody>
          <a:bodyPr/>
          <a:lstStyle/>
          <a:p>
            <a:r>
              <a:rPr lang="en-US"/>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3029504023"/>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12/5/23</a:t>
            </a:fld>
            <a:endParaRPr lang="en-US" dirty="0"/>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D34B878D-D8EC-DA48-8819-ACA03A1BA3A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National 2" panose="020B0504030502020203" pitchFamily="34" charset="77"/>
            </a:endParaRPr>
          </a:p>
        </p:txBody>
      </p:sp>
      <p:sp>
        <p:nvSpPr>
          <p:cNvPr id="8" name="Rectangle 7">
            <a:extLst>
              <a:ext uri="{FF2B5EF4-FFF2-40B4-BE49-F238E27FC236}">
                <a16:creationId xmlns:a16="http://schemas.microsoft.com/office/drawing/2014/main" id="{913FFEBE-07C2-4845-85F8-832A0C6AF92F}"/>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National 2" panose="020B0504030502020203" pitchFamily="34" charset="77"/>
            </a:endParaRPr>
          </a:p>
        </p:txBody>
      </p:sp>
      <p:sp>
        <p:nvSpPr>
          <p:cNvPr id="9" name="Rectangle 8">
            <a:extLst>
              <a:ext uri="{FF2B5EF4-FFF2-40B4-BE49-F238E27FC236}">
                <a16:creationId xmlns:a16="http://schemas.microsoft.com/office/drawing/2014/main" id="{AA19FDA2-E426-C343-86B2-C44A732E33DC}"/>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National 2" panose="020B0504030502020203" pitchFamily="34" charset="77"/>
            </a:endParaRPr>
          </a:p>
        </p:txBody>
      </p:sp>
      <p:sp>
        <p:nvSpPr>
          <p:cNvPr id="10" name="Rectangle 9">
            <a:extLst>
              <a:ext uri="{FF2B5EF4-FFF2-40B4-BE49-F238E27FC236}">
                <a16:creationId xmlns:a16="http://schemas.microsoft.com/office/drawing/2014/main" id="{49242783-F426-4443-9678-597B7CC0E29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National 2" panose="020B0504030502020203" pitchFamily="34" charset="77"/>
            </a:endParaRPr>
          </a:p>
        </p:txBody>
      </p:sp>
      <p:sp>
        <p:nvSpPr>
          <p:cNvPr id="11" name="Rectangle 10">
            <a:extLst>
              <a:ext uri="{FF2B5EF4-FFF2-40B4-BE49-F238E27FC236}">
                <a16:creationId xmlns:a16="http://schemas.microsoft.com/office/drawing/2014/main" id="{9669B09A-A8D7-F241-9A7E-CC40AD372B59}"/>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25594DF0-5FD1-3A49-99BD-C286EC9C4F2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6B54C23-9629-924B-96A5-6B9C3DD388FF}"/>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9CE285-2C38-D240-BC1C-88908A81BD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25489AA7-BF01-9D40-9C99-4A2A39563D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07932735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730983FB-AD45-9642-9540-EF98A71A5BF6}"/>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3F85EA74-D451-E349-85FE-D9F0867D6F8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0FDEA450-ACD9-C04F-9D1D-F0DF4B784115}"/>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F607643-ABDA-A947-97D4-D5F9875F544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1" name="Straight Connector 10">
            <a:extLst>
              <a:ext uri="{FF2B5EF4-FFF2-40B4-BE49-F238E27FC236}">
                <a16:creationId xmlns:a16="http://schemas.microsoft.com/office/drawing/2014/main" id="{F584721D-682A-9141-AB9E-48914B3A64D1}"/>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F6D3DB67-33C9-8444-9466-ACDD7B8786A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BEC5CDE4-090E-824D-AF9E-77691D5769C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F85B0AD9-BF85-AB4D-971A-CAF5939E6F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97521A3-7946-194C-A7B2-FFFB57DBFE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18024482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a:p>
        </p:txBody>
      </p:sp>
      <p:sp>
        <p:nvSpPr>
          <p:cNvPr id="6" name="Footer Placeholder 5"/>
          <p:cNvSpPr>
            <a:spLocks noGrp="1"/>
          </p:cNvSpPr>
          <p:nvPr>
            <p:ph type="ftr" sz="quarter" idx="11"/>
          </p:nvPr>
        </p:nvSpPr>
        <p:spPr/>
        <p:txBody>
          <a:bodyPr/>
          <a:lstStyle/>
          <a:p>
            <a:r>
              <a:rPr lang="en-US"/>
              <a:t>tdi.dartmouth.edu</a:t>
            </a:r>
            <a:endParaRPr lang="en-US" dirty="0"/>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A7CD8D62-1313-E246-9C47-BA8940F8D716}"/>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D99F47A2-7F25-F840-932C-BB89754BA0A9}"/>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DBB47AC1-D82B-8545-AD2C-0E6BC9AD730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CB28F9A-7617-0140-A22B-22AD87938708}"/>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0569C227-93E1-564E-B9B5-51DC41389E1A}"/>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AE65D1C-7A49-7C43-B523-B11B163C9BEE}"/>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7DC02413-1D16-D34D-9B06-A0C47FD8AFB4}"/>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057E820B-BF92-CB41-94A2-62DA41D75E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7D45FA53-5994-3A4D-86E2-76931AE4EF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0303924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D58107-9992-F647-9810-E2D7BD4A6ACA}"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166741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12/5/23</a:t>
            </a:fld>
            <a:endParaRPr lang="en-US"/>
          </a:p>
        </p:txBody>
      </p:sp>
      <p:sp>
        <p:nvSpPr>
          <p:cNvPr id="8" name="Footer Placeholder 7"/>
          <p:cNvSpPr>
            <a:spLocks noGrp="1"/>
          </p:cNvSpPr>
          <p:nvPr>
            <p:ph type="ftr" sz="quarter" idx="11"/>
          </p:nvPr>
        </p:nvSpPr>
        <p:spPr/>
        <p:txBody>
          <a:bodyPr/>
          <a:lstStyle/>
          <a:p>
            <a:r>
              <a:rPr lang="en-US"/>
              <a:t>tdi.dartmouth.edu</a:t>
            </a:r>
            <a:endParaRPr lang="en-US" dirty="0"/>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a:p>
        </p:txBody>
      </p:sp>
      <p:sp>
        <p:nvSpPr>
          <p:cNvPr id="10" name="Rectangle 9">
            <a:extLst>
              <a:ext uri="{FF2B5EF4-FFF2-40B4-BE49-F238E27FC236}">
                <a16:creationId xmlns:a16="http://schemas.microsoft.com/office/drawing/2014/main" id="{6DC96856-089E-4B42-9E29-0152B4FBA54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19E7036-C86B-3448-852D-051D1FDD1658}"/>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3B0066ED-8268-4F46-8605-A9C8109E0F35}"/>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6890EA13-6C0D-C546-80B6-8CEEAEBE21FD}"/>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B1C1608B-6F8B-C844-80F2-BFC451A7425A}"/>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52634E2-3CC1-044C-A4D7-83E9C8600CF0}"/>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33025DDD-1BBE-974E-AE0D-243F662BEC4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B5368946-0C13-684C-9132-23FD29EEA5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70C941F5-9771-734C-A003-CE0A7BFEB6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48092225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12/5/23</a:t>
            </a:fld>
            <a:endParaRPr lang="en-US"/>
          </a:p>
        </p:txBody>
      </p:sp>
      <p:sp>
        <p:nvSpPr>
          <p:cNvPr id="4" name="Footer Placeholder 3"/>
          <p:cNvSpPr>
            <a:spLocks noGrp="1"/>
          </p:cNvSpPr>
          <p:nvPr>
            <p:ph type="ftr" sz="quarter" idx="11"/>
          </p:nvPr>
        </p:nvSpPr>
        <p:spPr/>
        <p:txBody>
          <a:bodyPr/>
          <a:lstStyle/>
          <a:p>
            <a:r>
              <a:rPr lang="en-US"/>
              <a:t>tdi.dartmouth.edu</a:t>
            </a:r>
            <a:endParaRPr lang="en-US" dirty="0"/>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a:p>
        </p:txBody>
      </p:sp>
      <p:sp>
        <p:nvSpPr>
          <p:cNvPr id="6" name="Rectangle 5">
            <a:extLst>
              <a:ext uri="{FF2B5EF4-FFF2-40B4-BE49-F238E27FC236}">
                <a16:creationId xmlns:a16="http://schemas.microsoft.com/office/drawing/2014/main" id="{BD115E45-ED59-9C45-95D2-F0B61111FA1E}"/>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6487A80B-2192-2146-A07F-7CFFF673FA6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C5A1A3D2-0B65-9243-B3A0-BC0DB7E4CDD4}"/>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FC2F93B-DA9E-D042-B9FE-0623B93A802F}"/>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A428EFF2-6509-AA4E-A39D-002E1F5A7E0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C1480627-9E57-3942-BB4E-1A1689984F7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D0E646A4-776D-AF4C-9B59-0BC5496931FE}"/>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CE03F619-9DDD-BE4D-9373-766671C56D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C6FA6B6E-DD26-6B4B-8326-DA60134450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44458877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a:p>
        </p:txBody>
      </p:sp>
    </p:spTree>
    <p:extLst>
      <p:ext uri="{BB962C8B-B14F-4D97-AF65-F5344CB8AC3E}">
        <p14:creationId xmlns:p14="http://schemas.microsoft.com/office/powerpoint/2010/main" val="2889761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12/5/23</a:t>
            </a:fld>
            <a:endParaRPr lang="en-US"/>
          </a:p>
        </p:txBody>
      </p:sp>
      <p:sp>
        <p:nvSpPr>
          <p:cNvPr id="6" name="Footer Placeholder 5"/>
          <p:cNvSpPr>
            <a:spLocks noGrp="1"/>
          </p:cNvSpPr>
          <p:nvPr>
            <p:ph type="ftr" sz="quarter" idx="11"/>
          </p:nvPr>
        </p:nvSpPr>
        <p:spPr/>
        <p:txBody>
          <a:bodyPr/>
          <a:lstStyle/>
          <a:p>
            <a:r>
              <a:rPr lang="en-US"/>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Tree>
    <p:extLst>
      <p:ext uri="{BB962C8B-B14F-4D97-AF65-F5344CB8AC3E}">
        <p14:creationId xmlns:p14="http://schemas.microsoft.com/office/powerpoint/2010/main" val="395499480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12/5/23</a:t>
            </a:fld>
            <a:endParaRPr lang="en-US"/>
          </a:p>
        </p:txBody>
      </p:sp>
      <p:sp>
        <p:nvSpPr>
          <p:cNvPr id="6" name="Footer Placeholder 5"/>
          <p:cNvSpPr>
            <a:spLocks noGrp="1"/>
          </p:cNvSpPr>
          <p:nvPr>
            <p:ph type="ftr" sz="quarter" idx="11"/>
          </p:nvPr>
        </p:nvSpPr>
        <p:spPr/>
        <p:txBody>
          <a:bodyPr/>
          <a:lstStyle/>
          <a:p>
            <a:r>
              <a:rPr lang="en-US"/>
              <a:t>tdi.dartmouth.edu</a:t>
            </a:r>
            <a:endParaRPr lang="en-US" dirty="0"/>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a:p>
        </p:txBody>
      </p:sp>
      <p:sp>
        <p:nvSpPr>
          <p:cNvPr id="8" name="Rectangle 7">
            <a:extLst>
              <a:ext uri="{FF2B5EF4-FFF2-40B4-BE49-F238E27FC236}">
                <a16:creationId xmlns:a16="http://schemas.microsoft.com/office/drawing/2014/main" id="{CE4082C5-13EF-B34B-8F0A-29A4515CFB8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467A36F5-6A99-7644-8797-6D08E223F5D9}"/>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7B0B79F-D702-174B-9C47-2C35ED9E5EB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DCE43A39-4EB5-DA4F-8FCE-DD3E999406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26596E01-3AEA-0A48-AF28-D7B58C578B3C}"/>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6DD300B-441D-F54B-A960-1F565E71D419}"/>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4625516A-45AA-7346-AA95-42FBFBF49A78}"/>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0D139966-A307-384D-8C76-73937CF011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9DCD27E5-F962-114B-8892-ECF0F006E8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98827443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9D4B6D78-7E60-B34D-9F24-89F9769A7172}"/>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54D36349-9A1B-2C49-811B-A86B3C69B21F}"/>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83364589-664F-584F-B599-2A69DE1D965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39E94F55-C672-D741-B08D-00CE70544C77}"/>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11" name="Straight Connector 10">
            <a:extLst>
              <a:ext uri="{FF2B5EF4-FFF2-40B4-BE49-F238E27FC236}">
                <a16:creationId xmlns:a16="http://schemas.microsoft.com/office/drawing/2014/main" id="{E177888A-92BD-B945-ACFF-567B2DD4DFD9}"/>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69A9EEE-36E4-9147-A1B9-341057B307A9}"/>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270F3F2E-2833-004E-8005-BAABC521E2DF}"/>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05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C5428937-13AA-C547-B55E-03E70BFE1A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6514DC67-BB32-2344-9892-028067B90E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81514433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12/5/23</a:t>
            </a:fld>
            <a:endParaRPr lang="en-US" dirty="0"/>
          </a:p>
        </p:txBody>
      </p:sp>
      <p:sp>
        <p:nvSpPr>
          <p:cNvPr id="5" name="Footer Placeholder 4"/>
          <p:cNvSpPr>
            <a:spLocks noGrp="1"/>
          </p:cNvSpPr>
          <p:nvPr>
            <p:ph type="ftr" sz="quarter" idx="11"/>
          </p:nvPr>
        </p:nvSpPr>
        <p:spPr/>
        <p:txBody>
          <a:bodyPr/>
          <a:lstStyle/>
          <a:p>
            <a:r>
              <a:rPr lang="en-US"/>
              <a:t>tdi.dartmouth.edu</a:t>
            </a:r>
            <a:endParaRPr lang="en-US" dirty="0"/>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a:p>
        </p:txBody>
      </p:sp>
      <p:sp>
        <p:nvSpPr>
          <p:cNvPr id="7" name="Rectangle 6">
            <a:extLst>
              <a:ext uri="{FF2B5EF4-FFF2-40B4-BE49-F238E27FC236}">
                <a16:creationId xmlns:a16="http://schemas.microsoft.com/office/drawing/2014/main" id="{B2B73346-408D-0A41-879A-9A8C4F331031}"/>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F064E570-76D5-8E4D-B367-2E244B2F7072}"/>
              </a:ext>
            </a:extLst>
          </p:cNvPr>
          <p:cNvSpPr/>
          <p:nvPr userDrawn="1"/>
        </p:nvSpPr>
        <p:spPr>
          <a:xfrm rot="5400000">
            <a:off x="-1158106" y="5166545"/>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D0A08DF7-85AB-3445-A309-A0DDBCF17995}"/>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8E250C4-78C1-5E46-BE04-0B48719D70FA}"/>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B74A065-436F-574A-84C3-680AE2D26895}"/>
              </a:ext>
            </a:extLst>
          </p:cNvPr>
          <p:cNvSpPr/>
          <p:nvPr userDrawn="1"/>
        </p:nvSpPr>
        <p:spPr>
          <a:xfrm rot="5400000">
            <a:off x="8257034"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4E742C5-9727-064E-A85F-A658085AB64E}"/>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493A7AB3-3041-2146-88A0-6F727C7C7F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4"/>
            <a:ext cx="2743200" cy="484093"/>
          </a:xfrm>
          <a:prstGeom prst="rect">
            <a:avLst/>
          </a:prstGeom>
        </p:spPr>
      </p:pic>
      <p:pic>
        <p:nvPicPr>
          <p:cNvPr id="14" name="Picture 13">
            <a:extLst>
              <a:ext uri="{FF2B5EF4-FFF2-40B4-BE49-F238E27FC236}">
                <a16:creationId xmlns:a16="http://schemas.microsoft.com/office/drawing/2014/main" id="{2EA45D74-542D-7542-8178-DFBE369A0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249404734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2551174348"/>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guide id="3" pos="216">
          <p15:clr>
            <a:srgbClr val="FBAE40"/>
          </p15:clr>
        </p15:guide>
        <p15:guide id="4" pos="4104">
          <p15:clr>
            <a:srgbClr val="FBAE40"/>
          </p15:clr>
        </p15:guide>
        <p15:guide id="5" orient="horz" pos="2928">
          <p15:clr>
            <a:srgbClr val="FBAE40"/>
          </p15:clr>
        </p15:guide>
        <p15:guide id="6" orient="horz" pos="4128">
          <p15:clr>
            <a:srgbClr val="FBAE40"/>
          </p15:clr>
        </p15:guide>
        <p15:guide id="7" pos="4176">
          <p15:clr>
            <a:srgbClr val="FBAE40"/>
          </p15:clr>
        </p15:guide>
        <p15:guide id="8" orient="horz" pos="36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3248579101"/>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guide id="3" pos="216">
          <p15:clr>
            <a:srgbClr val="FBAE40"/>
          </p15:clr>
        </p15:guide>
        <p15:guide id="4" pos="4104">
          <p15:clr>
            <a:srgbClr val="FBAE40"/>
          </p15:clr>
        </p15:guide>
        <p15:guide id="5" orient="horz" pos="2928">
          <p15:clr>
            <a:srgbClr val="FBAE40"/>
          </p15:clr>
        </p15:guide>
        <p15:guide id="6" orient="horz" pos="4128">
          <p15:clr>
            <a:srgbClr val="FBAE40"/>
          </p15:clr>
        </p15:guide>
        <p15:guide id="7" pos="4176">
          <p15:clr>
            <a:srgbClr val="FBAE40"/>
          </p15:clr>
        </p15:guide>
        <p15:guide id="8" orient="horz" pos="36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BA2256-4C8E-CF44-A84A-CB725741F683}"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428655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D58107-9992-F647-9810-E2D7BD4A6ACA}"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544514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A2256-4C8E-CF44-A84A-CB725741F683}"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1952113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A2256-4C8E-CF44-A84A-CB725741F683}"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3271606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BA2256-4C8E-CF44-A84A-CB725741F683}"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4164679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A2256-4C8E-CF44-A84A-CB725741F683}"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798755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BA2256-4C8E-CF44-A84A-CB725741F683}"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1508820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2256-4C8E-CF44-A84A-CB725741F683}"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3213358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A2256-4C8E-CF44-A84A-CB725741F683}"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2377192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A2256-4C8E-CF44-A84A-CB725741F683}"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2211842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A2256-4C8E-CF44-A84A-CB725741F683}"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2533937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A2256-4C8E-CF44-A84A-CB725741F683}"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004D2-A937-D145-A6D5-9C1F253B341A}" type="slidenum">
              <a:rPr lang="en-US" smtClean="0"/>
              <a:t>‹#›</a:t>
            </a:fld>
            <a:endParaRPr lang="en-US"/>
          </a:p>
        </p:txBody>
      </p:sp>
    </p:spTree>
    <p:extLst>
      <p:ext uri="{BB962C8B-B14F-4D97-AF65-F5344CB8AC3E}">
        <p14:creationId xmlns:p14="http://schemas.microsoft.com/office/powerpoint/2010/main" val="34314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D58107-9992-F647-9810-E2D7BD4A6ACA}"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482515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5"/>
        <p:cNvGrpSpPr/>
        <p:nvPr/>
      </p:nvGrpSpPr>
      <p:grpSpPr>
        <a:xfrm>
          <a:off x="0" y="0"/>
          <a:ext cx="0" cy="0"/>
          <a:chOff x="0" y="0"/>
          <a:chExt cx="0" cy="0"/>
        </a:xfrm>
      </p:grpSpPr>
      <p:sp>
        <p:nvSpPr>
          <p:cNvPr id="316" name="Google Shape;316;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8" name="Google Shape;318;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8568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6"/>
        <p:cNvGrpSpPr/>
        <p:nvPr/>
      </p:nvGrpSpPr>
      <p:grpSpPr>
        <a:xfrm>
          <a:off x="0" y="0"/>
          <a:ext cx="0" cy="0"/>
          <a:chOff x="0" y="0"/>
          <a:chExt cx="0" cy="0"/>
        </a:xfrm>
      </p:grpSpPr>
      <p:sp>
        <p:nvSpPr>
          <p:cNvPr id="327" name="Google Shape;327;p3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3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9" name="Google Shape;329;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77383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3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5" name="Google Shape;335;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614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8"/>
        <p:cNvGrpSpPr/>
        <p:nvPr/>
      </p:nvGrpSpPr>
      <p:grpSpPr>
        <a:xfrm>
          <a:off x="0" y="0"/>
          <a:ext cx="0" cy="0"/>
          <a:chOff x="0" y="0"/>
          <a:chExt cx="0" cy="0"/>
        </a:xfrm>
      </p:grpSpPr>
      <p:sp>
        <p:nvSpPr>
          <p:cNvPr id="339" name="Google Shape;339;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3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1" name="Google Shape;341;p3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2" name="Google Shape;342;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1118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5"/>
        <p:cNvGrpSpPr/>
        <p:nvPr/>
      </p:nvGrpSpPr>
      <p:grpSpPr>
        <a:xfrm>
          <a:off x="0" y="0"/>
          <a:ext cx="0" cy="0"/>
          <a:chOff x="0" y="0"/>
          <a:chExt cx="0" cy="0"/>
        </a:xfrm>
      </p:grpSpPr>
      <p:sp>
        <p:nvSpPr>
          <p:cNvPr id="346" name="Google Shape;346;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4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8" name="Google Shape;348;p4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9" name="Google Shape;349;p4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0" name="Google Shape;350;p4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1" name="Google Shape;351;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9579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
        <p:nvSpPr>
          <p:cNvPr id="355" name="Google Shape;355;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535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8"/>
        <p:cNvGrpSpPr/>
        <p:nvPr/>
      </p:nvGrpSpPr>
      <p:grpSpPr>
        <a:xfrm>
          <a:off x="0" y="0"/>
          <a:ext cx="0" cy="0"/>
          <a:chOff x="0" y="0"/>
          <a:chExt cx="0" cy="0"/>
        </a:xfrm>
      </p:grpSpPr>
      <p:sp>
        <p:nvSpPr>
          <p:cNvPr id="359" name="Google Shape;359;p4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4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1" name="Google Shape;361;p4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2" name="Google Shape;362;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01741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4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8" name="Google Shape;368;p4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9" name="Google Shape;369;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0629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72"/>
        <p:cNvGrpSpPr/>
        <p:nvPr/>
      </p:nvGrpSpPr>
      <p:grpSpPr>
        <a:xfrm>
          <a:off x="0" y="0"/>
          <a:ext cx="0" cy="0"/>
          <a:chOff x="0" y="0"/>
          <a:chExt cx="0" cy="0"/>
        </a:xfrm>
      </p:grpSpPr>
      <p:sp>
        <p:nvSpPr>
          <p:cNvPr id="373" name="Google Shape;373;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5" name="Google Shape;375;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735771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45"/>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828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8107-9992-F647-9810-E2D7BD4A6ACA}"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21471926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2572497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253962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376444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39157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58107-9992-F647-9810-E2D7BD4A6ACA}"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FA558-B2EA-7940-A283-55301741F3A3}" type="slidenum">
              <a:rPr lang="en-US" smtClean="0"/>
              <a:t>‹#›</a:t>
            </a:fld>
            <a:endParaRPr lang="en-US"/>
          </a:p>
        </p:txBody>
      </p:sp>
    </p:spTree>
    <p:extLst>
      <p:ext uri="{BB962C8B-B14F-4D97-AF65-F5344CB8AC3E}">
        <p14:creationId xmlns:p14="http://schemas.microsoft.com/office/powerpoint/2010/main" val="107736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6.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58107-9992-F647-9810-E2D7BD4A6ACA}" type="datetimeFigureOut">
              <a:rPr lang="en-US" smtClean="0"/>
              <a:t>12/5/23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FA558-B2EA-7940-A283-55301741F3A3}" type="slidenum">
              <a:rPr lang="en-US" smtClean="0"/>
              <a:t>‹#›</a:t>
            </a:fld>
            <a:endParaRPr lang="en-US"/>
          </a:p>
        </p:txBody>
      </p:sp>
    </p:spTree>
    <p:extLst>
      <p:ext uri="{BB962C8B-B14F-4D97-AF65-F5344CB8AC3E}">
        <p14:creationId xmlns:p14="http://schemas.microsoft.com/office/powerpoint/2010/main" val="3654421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a:p>
        </p:txBody>
      </p:sp>
    </p:spTree>
    <p:extLst>
      <p:ext uri="{BB962C8B-B14F-4D97-AF65-F5344CB8AC3E}">
        <p14:creationId xmlns:p14="http://schemas.microsoft.com/office/powerpoint/2010/main" val="149759471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12/5/23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51012137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2256-4C8E-CF44-A84A-CB725741F683}" type="datetimeFigureOut">
              <a:rPr lang="en-US" smtClean="0"/>
              <a:t>12/5/23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004D2-A937-D145-A6D5-9C1F253B341A}" type="slidenum">
              <a:rPr lang="en-US" smtClean="0"/>
              <a:t>‹#›</a:t>
            </a:fld>
            <a:endParaRPr lang="en-US"/>
          </a:p>
        </p:txBody>
      </p:sp>
    </p:spTree>
    <p:extLst>
      <p:ext uri="{BB962C8B-B14F-4D97-AF65-F5344CB8AC3E}">
        <p14:creationId xmlns:p14="http://schemas.microsoft.com/office/powerpoint/2010/main" val="384403843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2256-4C8E-CF44-A84A-CB725741F683}" type="datetimeFigureOut">
              <a:rPr lang="en-US" smtClean="0"/>
              <a:t>12/5/23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004D2-A937-D145-A6D5-9C1F253B341A}" type="slidenum">
              <a:rPr lang="en-US" smtClean="0"/>
              <a:t>‹#›</a:t>
            </a:fld>
            <a:endParaRPr lang="en-US"/>
          </a:p>
        </p:txBody>
      </p:sp>
    </p:spTree>
    <p:extLst>
      <p:ext uri="{BB962C8B-B14F-4D97-AF65-F5344CB8AC3E}">
        <p14:creationId xmlns:p14="http://schemas.microsoft.com/office/powerpoint/2010/main" val="112023133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2" name="Google Shape;312;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8440299"/>
      </p:ext>
    </p:extLst>
  </p:cSld>
  <p:clrMap bg1="lt1" tx1="dk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257825910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eYoJxjmv_QI" TargetMode="External"/><Relationship Id="rId5" Type="http://schemas.openxmlformats.org/officeDocument/2006/relationships/hyperlink" Target="https://youtu.be/_-ceS9Ta820" TargetMode="Externa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avidmwilliamsphd.com/coin-spin-pdsa/"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hyperlink" Target="https://www.pexels.com/photo/app-apps-cellphone-cellular-461452/"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hyperlink" Target="https://creativecommons.org/licenses/by-sa/3.0/" TargetMode="External"/><Relationship Id="rId4" Type="http://schemas.openxmlformats.org/officeDocument/2006/relationships/hyperlink" Target="https://en.wikiversity.org/wiki/Motivation_and_emotion/Book/2017/Bias_to_ac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hyperlink" Target="https://creativecommons.org/licenses/by-sa/3.0/" TargetMode="External"/><Relationship Id="rId5" Type="http://schemas.openxmlformats.org/officeDocument/2006/relationships/image" Target="../media/image67.png"/><Relationship Id="rId4" Type="http://schemas.openxmlformats.org/officeDocument/2006/relationships/hyperlink" Target="http://commons.wikimedia.org/wiki/File:Penny_cents_copper_Lincoln_coin_macro.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Arial"/>
                <a:sym typeface="Arial"/>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4" name="Google Shape;196;p1">
            <a:extLst>
              <a:ext uri="{FF2B5EF4-FFF2-40B4-BE49-F238E27FC236}">
                <a16:creationId xmlns:a16="http://schemas.microsoft.com/office/drawing/2014/main" id="{656EFD0A-3E44-A9E1-114D-EE577109B74A}"/>
              </a:ext>
            </a:extLst>
          </p:cNvPr>
          <p:cNvSpPr txBox="1"/>
          <p:nvPr/>
        </p:nvSpPr>
        <p:spPr>
          <a:xfrm>
            <a:off x="351800" y="250031"/>
            <a:ext cx="8948400" cy="2176176"/>
          </a:xfrm>
          <a:prstGeom prst="rect">
            <a:avLst/>
          </a:prstGeom>
          <a:noFill/>
          <a:ln>
            <a:noFill/>
          </a:ln>
        </p:spPr>
        <p:txBody>
          <a:bodyPr spcFirstLastPara="1" vert="horz" wrap="square" lIns="91425" tIns="45700" rIns="91425" bIns="45700" rtlCol="0" anchor="b" anchorCtr="0">
            <a:noAutofit/>
          </a:bodyPr>
          <a:lstStyle>
            <a:defPPr>
              <a:defRPr lang="en-US"/>
            </a:defPPr>
            <a:lvl1pPr>
              <a:lnSpc>
                <a:spcPct val="90000"/>
              </a:lnSpc>
              <a:spcBef>
                <a:spcPts val="0"/>
              </a:spcBef>
              <a:buClr>
                <a:schemeClr val="accent1"/>
              </a:buClr>
              <a:buSzPts val="3200"/>
              <a:buFont typeface="Arial"/>
              <a:buNone/>
              <a:defRPr sz="4000" b="1" i="0">
                <a:latin typeface="National 2" panose="020B0504030502020203" pitchFamily="34" charset="77"/>
                <a:ea typeface="+mj-ea"/>
                <a:cs typeface="+mj-cs"/>
              </a:defRPr>
            </a:lvl1pPr>
          </a:lstStyle>
          <a:p>
            <a:pPr marL="0" marR="0" lvl="0" indent="0" defTabSz="457200" rtl="0" eaLnBrk="1" fontAlgn="auto" latinLnBrk="0" hangingPunct="1">
              <a:lnSpc>
                <a:spcPct val="90000"/>
              </a:lnSpc>
              <a:spcBef>
                <a:spcPts val="0"/>
              </a:spcBef>
              <a:spcAft>
                <a:spcPts val="0"/>
              </a:spcAft>
              <a:buClr>
                <a:srgbClr val="1D9A78"/>
              </a:buClr>
              <a:buSzPts val="3200"/>
              <a:buFont typeface="Arial"/>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j-ea"/>
                <a:cs typeface="+mj-cs"/>
              </a:rPr>
              <a:t>Plan-Do-Study-Act</a:t>
            </a:r>
          </a:p>
          <a:p>
            <a:pPr marL="0" marR="0" lvl="0" indent="0" defTabSz="457200" rtl="0" eaLnBrk="1" fontAlgn="auto" latinLnBrk="0" hangingPunct="1">
              <a:lnSpc>
                <a:spcPct val="90000"/>
              </a:lnSpc>
              <a:spcBef>
                <a:spcPts val="0"/>
              </a:spcBef>
              <a:spcAft>
                <a:spcPts val="0"/>
              </a:spcAft>
              <a:buClr>
                <a:srgbClr val="1D9A78"/>
              </a:buClr>
              <a:buSzPts val="3200"/>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defTabSz="457200" rtl="0" eaLnBrk="1" fontAlgn="auto" latinLnBrk="0" hangingPunct="1">
              <a:lnSpc>
                <a:spcPct val="150000"/>
              </a:lnSpc>
              <a:spcBef>
                <a:spcPts val="0"/>
              </a:spcBef>
              <a:spcAft>
                <a:spcPts val="0"/>
              </a:spcAft>
              <a:buClr>
                <a:srgbClr val="1D9A78"/>
              </a:buClr>
              <a:buSzPts val="3200"/>
              <a:buFont typeface="Arial"/>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j-ea"/>
                <a:cs typeface="+mj-cs"/>
              </a:rPr>
              <a:t>Iterating Your Way to Improvement</a:t>
            </a:r>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3F625C-CAE2-0D45-A454-B4B4C0DF9599}"/>
              </a:ext>
            </a:extLst>
          </p:cNvPr>
          <p:cNvSpPr txBox="1">
            <a:spLocks/>
          </p:cNvSpPr>
          <p:nvPr/>
        </p:nvSpPr>
        <p:spPr>
          <a:xfrm>
            <a:off x="838200" y="275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t>Summary</a:t>
            </a:r>
          </a:p>
        </p:txBody>
      </p:sp>
      <p:graphicFrame>
        <p:nvGraphicFramePr>
          <p:cNvPr id="45" name="Content Placeholder 2">
            <a:extLst>
              <a:ext uri="{FF2B5EF4-FFF2-40B4-BE49-F238E27FC236}">
                <a16:creationId xmlns:a16="http://schemas.microsoft.com/office/drawing/2014/main" id="{63B1B825-5036-492B-AE93-BCA4F6B2C194}"/>
              </a:ext>
            </a:extLst>
          </p:cNvPr>
          <p:cNvGraphicFramePr/>
          <p:nvPr>
            <p:extLst>
              <p:ext uri="{D42A27DB-BD31-4B8C-83A1-F6EECF244321}">
                <p14:modId xmlns:p14="http://schemas.microsoft.com/office/powerpoint/2010/main" val="1977466591"/>
              </p:ext>
            </p:extLst>
          </p:nvPr>
        </p:nvGraphicFramePr>
        <p:xfrm>
          <a:off x="838200" y="1244600"/>
          <a:ext cx="10515600" cy="489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57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375834" y="125282"/>
            <a:ext cx="94403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j-ea"/>
                <a:cs typeface="+mj-cs"/>
              </a:rPr>
              <a:t>Resources</a:t>
            </a:r>
          </a:p>
        </p:txBody>
      </p:sp>
      <p:pic>
        <p:nvPicPr>
          <p:cNvPr id="10" name="Graphic 9" descr="Open book outline">
            <a:extLst>
              <a:ext uri="{FF2B5EF4-FFF2-40B4-BE49-F238E27FC236}">
                <a16:creationId xmlns:a16="http://schemas.microsoft.com/office/drawing/2014/main" id="{B5F6B67E-CAA9-1246-925F-716DD4D45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66" y="330863"/>
            <a:ext cx="914400" cy="914400"/>
          </a:xfrm>
          <a:prstGeom prst="rect">
            <a:avLst/>
          </a:prstGeom>
        </p:spPr>
      </p:pic>
      <p:sp>
        <p:nvSpPr>
          <p:cNvPr id="2" name="Rectangle 1">
            <a:extLst>
              <a:ext uri="{FF2B5EF4-FFF2-40B4-BE49-F238E27FC236}">
                <a16:creationId xmlns:a16="http://schemas.microsoft.com/office/drawing/2014/main" id="{F46C7813-B43F-EF4A-8992-B5E3F5B01D28}"/>
              </a:ext>
            </a:extLst>
          </p:cNvPr>
          <p:cNvSpPr/>
          <p:nvPr/>
        </p:nvSpPr>
        <p:spPr>
          <a:xfrm>
            <a:off x="760141" y="1663908"/>
            <a:ext cx="11049000" cy="4499184"/>
          </a:xfrm>
          <a:prstGeom prst="rect">
            <a:avLst/>
          </a:prstGeom>
        </p:spPr>
        <p:txBody>
          <a:bodyPr vert="horz" lIns="91440" tIns="45720" rIns="91440" bIns="45720" rtlCol="0">
            <a:normAutofit/>
          </a:bodyPr>
          <a:lstStyle/>
          <a:p>
            <a:r>
              <a:rPr lang="en-US" sz="2000" dirty="0"/>
              <a:t>Leis JA, </a:t>
            </a:r>
            <a:r>
              <a:rPr lang="en-US" sz="2000" dirty="0" err="1"/>
              <a:t>Shojana</a:t>
            </a:r>
            <a:r>
              <a:rPr lang="en-US" sz="2000" dirty="0"/>
              <a:t> KG (2016).  A primer of PDSA: Executing Plan-Do-Study-Act cycles in practice, not just in name.  </a:t>
            </a:r>
            <a:r>
              <a:rPr lang="en-US" sz="2000" i="1" dirty="0"/>
              <a:t>BMJ Open; </a:t>
            </a:r>
            <a:r>
              <a:rPr lang="en-US" sz="2000" dirty="0"/>
              <a:t>26:572-577.</a:t>
            </a:r>
          </a:p>
          <a:p>
            <a:endParaRPr lang="en-US" sz="2000" dirty="0"/>
          </a:p>
          <a:p>
            <a:r>
              <a:rPr lang="en-US" sz="2000" dirty="0"/>
              <a:t>Reed JE, Card AJ (2015).  The problem with PDSA cycles.  </a:t>
            </a:r>
            <a:r>
              <a:rPr lang="en-US" sz="2000" i="1" dirty="0"/>
              <a:t>BMJ Quality &amp; Safety; </a:t>
            </a:r>
            <a:r>
              <a:rPr lang="en-US" sz="2000" dirty="0"/>
              <a:t>25:147-152</a:t>
            </a:r>
            <a:r>
              <a:rPr lang="en-US" sz="2000" i="1" dirty="0"/>
              <a:t>.</a:t>
            </a:r>
            <a:endParaRPr lang="en-US" sz="2000" dirty="0"/>
          </a:p>
          <a:p>
            <a:endParaRPr lang="en-US" sz="2000" dirty="0"/>
          </a:p>
          <a:p>
            <a:r>
              <a:rPr lang="en-US" sz="2000" dirty="0"/>
              <a:t>Taylor MJ, McNicholas C, Nicolay C, et al. (2013).  Systematic review of the application of the Plan-Do-Study-Act method to improve quality in health care.  </a:t>
            </a:r>
            <a:r>
              <a:rPr lang="en-US" sz="2000" i="1" dirty="0"/>
              <a:t>BMJ Quality &amp; Safety; </a:t>
            </a:r>
            <a:r>
              <a:rPr lang="en-US" sz="2000" dirty="0"/>
              <a:t>23:290-298.</a:t>
            </a:r>
            <a:endParaRPr lang="en-US" sz="2000" b="1" dirty="0"/>
          </a:p>
          <a:p>
            <a:pPr>
              <a:lnSpc>
                <a:spcPct val="115000"/>
              </a:lnSpc>
            </a:pPr>
            <a:endParaRPr lang="en-US" sz="2000" b="1" dirty="0"/>
          </a:p>
          <a:p>
            <a:pPr>
              <a:lnSpc>
                <a:spcPct val="115000"/>
              </a:lnSpc>
            </a:pPr>
            <a:r>
              <a:rPr lang="en-US" sz="2000" dirty="0"/>
              <a:t>PDSA Part I: PDSAs in Everyday Life (4:45) </a:t>
            </a:r>
          </a:p>
          <a:p>
            <a:pPr>
              <a:lnSpc>
                <a:spcPct val="115000"/>
              </a:lnSpc>
            </a:pPr>
            <a:r>
              <a:rPr lang="en-US" sz="2000" dirty="0">
                <a:hlinkClick r:id="rId5"/>
              </a:rPr>
              <a:t>https://youtu.be/_-ceS9Ta820</a:t>
            </a:r>
            <a:endParaRPr lang="en-US" sz="2000" dirty="0"/>
          </a:p>
          <a:p>
            <a:pPr>
              <a:lnSpc>
                <a:spcPct val="115000"/>
              </a:lnSpc>
            </a:pPr>
            <a:endParaRPr lang="en-US" sz="2000" dirty="0"/>
          </a:p>
          <a:p>
            <a:pPr>
              <a:lnSpc>
                <a:spcPct val="115000"/>
              </a:lnSpc>
            </a:pPr>
            <a:r>
              <a:rPr lang="en-US" sz="2000" dirty="0"/>
              <a:t>PDSA Part II: PDSAs a Healthcare Example (3:48) </a:t>
            </a:r>
          </a:p>
          <a:p>
            <a:pPr>
              <a:lnSpc>
                <a:spcPct val="115000"/>
              </a:lnSpc>
            </a:pPr>
            <a:r>
              <a:rPr lang="en-US" sz="2000" dirty="0">
                <a:hlinkClick r:id="rId6"/>
              </a:rPr>
              <a:t>https://youtu.be/eYoJxjmv_QI</a:t>
            </a:r>
            <a:endParaRPr lang="en-US" sz="2000" dirty="0"/>
          </a:p>
          <a:p>
            <a:pPr>
              <a:lnSpc>
                <a:spcPct val="115000"/>
              </a:lnSpc>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8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600076" y="0"/>
            <a:ext cx="7886700" cy="831431"/>
          </a:xfrm>
        </p:spPr>
        <p:txBody>
          <a:bodyPr>
            <a:normAutofit/>
          </a:bodyPr>
          <a:lstStyle/>
          <a:p>
            <a:r>
              <a:rPr lang="en-US" dirty="0"/>
              <a:t>Next Steps</a:t>
            </a:r>
          </a:p>
        </p:txBody>
      </p:sp>
      <p:graphicFrame>
        <p:nvGraphicFramePr>
          <p:cNvPr id="6" name="Table 5">
            <a:extLst>
              <a:ext uri="{FF2B5EF4-FFF2-40B4-BE49-F238E27FC236}">
                <a16:creationId xmlns:a16="http://schemas.microsoft.com/office/drawing/2014/main" id="{E6520E3C-B9D7-A645-80F1-90F83ADA828F}"/>
              </a:ext>
            </a:extLst>
          </p:cNvPr>
          <p:cNvGraphicFramePr>
            <a:graphicFrameLocks noGrp="1"/>
          </p:cNvGraphicFramePr>
          <p:nvPr>
            <p:extLst>
              <p:ext uri="{D42A27DB-BD31-4B8C-83A1-F6EECF244321}">
                <p14:modId xmlns:p14="http://schemas.microsoft.com/office/powerpoint/2010/main" val="358888561"/>
              </p:ext>
            </p:extLst>
          </p:nvPr>
        </p:nvGraphicFramePr>
        <p:xfrm>
          <a:off x="721112" y="907177"/>
          <a:ext cx="10749775" cy="5581888"/>
        </p:xfrm>
        <a:graphic>
          <a:graphicData uri="http://schemas.openxmlformats.org/drawingml/2006/table">
            <a:tbl>
              <a:tblPr firstRow="1" firstCol="1" bandRow="1">
                <a:tableStyleId>{1FECB4D8-DB02-4DC6-A0A2-4F2EBAE1DC90}</a:tableStyleId>
              </a:tblPr>
              <a:tblGrid>
                <a:gridCol w="5174257">
                  <a:extLst>
                    <a:ext uri="{9D8B030D-6E8A-4147-A177-3AD203B41FA5}">
                      <a16:colId xmlns:a16="http://schemas.microsoft.com/office/drawing/2014/main" val="4098875490"/>
                    </a:ext>
                  </a:extLst>
                </a:gridCol>
                <a:gridCol w="5575518">
                  <a:extLst>
                    <a:ext uri="{9D8B030D-6E8A-4147-A177-3AD203B41FA5}">
                      <a16:colId xmlns:a16="http://schemas.microsoft.com/office/drawing/2014/main" val="1409788209"/>
                    </a:ext>
                  </a:extLst>
                </a:gridCol>
              </a:tblGrid>
              <a:tr h="385740">
                <a:tc>
                  <a:txBody>
                    <a:bodyPr/>
                    <a:lstStyle/>
                    <a:p>
                      <a:pPr marL="0" marR="0">
                        <a:lnSpc>
                          <a:spcPct val="115000"/>
                        </a:lnSpc>
                        <a:spcBef>
                          <a:spcPts val="0"/>
                        </a:spcBef>
                        <a:spcAft>
                          <a:spcPts val="0"/>
                        </a:spcAft>
                      </a:pPr>
                      <a:r>
                        <a:rPr lang="en-US" sz="2000" dirty="0">
                          <a:effectLst/>
                        </a:rPr>
                        <a:t>ACTIVITY</a:t>
                      </a:r>
                      <a:endParaRPr lang="en-US" sz="2000" dirty="0">
                        <a:effectLst/>
                        <a:latin typeface="Times New Roman" panose="02020603050405020304" pitchFamily="18" charset="0"/>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rPr>
                        <a:t>MATERIALS</a:t>
                      </a:r>
                      <a:endParaRPr lang="en-US" sz="2000" dirty="0">
                        <a:effectLst/>
                        <a:latin typeface="Times New Roman" panose="02020603050405020304" pitchFamily="18" charset="0"/>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1090220">
                <a:tc>
                  <a:txBody>
                    <a:bodyPr/>
                    <a:lstStyle/>
                    <a:p>
                      <a:pPr marL="0" marR="0">
                        <a:lnSpc>
                          <a:spcPct val="115000"/>
                        </a:lnSpc>
                        <a:spcBef>
                          <a:spcPts val="0"/>
                        </a:spcBef>
                        <a:spcAft>
                          <a:spcPts val="0"/>
                        </a:spcAft>
                      </a:pPr>
                      <a:r>
                        <a:rPr lang="en-US" sz="1800" kern="1200" dirty="0">
                          <a:effectLst/>
                        </a:rPr>
                        <a:t>Review PDSA Microlesson &amp; Share With Your Team </a:t>
                      </a:r>
                    </a:p>
                    <a:p>
                      <a:pPr marL="0" marR="0">
                        <a:lnSpc>
                          <a:spcPct val="115000"/>
                        </a:lnSpc>
                        <a:spcBef>
                          <a:spcPts val="0"/>
                        </a:spcBef>
                        <a:spcAft>
                          <a:spcPts val="0"/>
                        </a:spcAft>
                      </a:pPr>
                      <a:endParaRPr lang="en-US" sz="1800" b="1" kern="1200" dirty="0">
                        <a:solidFill>
                          <a:schemeClr val="tx1"/>
                        </a:solidFill>
                        <a:effectLst/>
                        <a:latin typeface="+mn-lt"/>
                        <a:ea typeface="+mn-ea"/>
                        <a:cs typeface="+mn-cs"/>
                      </a:endParaRPr>
                    </a:p>
                  </a:txBody>
                  <a:tcPr marL="68347" marR="68347" marT="0" marB="0"/>
                </a:tc>
                <a:tc>
                  <a:txBody>
                    <a:bodyPr/>
                    <a:lstStyle/>
                    <a:p>
                      <a:pPr marL="0" marR="0" lvl="0" indent="0" algn="l" defTabSz="457200" rtl="0" eaLnBrk="1" fontAlgn="auto" latinLnBrk="0" hangingPunct="1">
                        <a:lnSpc>
                          <a:spcPct val="150000"/>
                        </a:lnSpc>
                        <a:spcBef>
                          <a:spcPts val="0"/>
                        </a:spcBef>
                        <a:spcAft>
                          <a:spcPts val="0"/>
                        </a:spcAft>
                        <a:buClr>
                          <a:srgbClr val="1D9A78"/>
                        </a:buClr>
                        <a:buSzPts val="3200"/>
                        <a:buFont typeface="Arial"/>
                        <a:buNone/>
                        <a:tabLst/>
                        <a:defRPr/>
                      </a:pPr>
                      <a:r>
                        <a:rPr lang="en-US" sz="1800" u="none" kern="1200" dirty="0">
                          <a:effectLst/>
                        </a:rPr>
                        <a:t>PDSA: </a:t>
                      </a:r>
                      <a:r>
                        <a:rPr kumimoji="0" lang="en-US" sz="1800" b="0" i="0" u="none" strike="noStrike" kern="1200" cap="none" spc="0" normalizeH="0" baseline="0" noProof="0" dirty="0">
                          <a:ln>
                            <a:noFill/>
                          </a:ln>
                          <a:solidFill>
                            <a:prstClr val="black"/>
                          </a:solidFill>
                          <a:effectLst/>
                          <a:uLnTx/>
                          <a:uFillTx/>
                          <a:latin typeface="+mn-lt"/>
                          <a:ea typeface="+mn-ea"/>
                          <a:cs typeface="+mn-cs"/>
                        </a:rPr>
                        <a:t>Iterating Your Way to Success microlesson</a:t>
                      </a:r>
                    </a:p>
                    <a:p>
                      <a:pPr marL="0" marR="0">
                        <a:lnSpc>
                          <a:spcPct val="115000"/>
                        </a:lnSpc>
                        <a:spcBef>
                          <a:spcPts val="0"/>
                        </a:spcBef>
                        <a:spcAft>
                          <a:spcPts val="0"/>
                        </a:spcAft>
                      </a:pPr>
                      <a:endParaRPr lang="en-US" sz="1800" b="0" u="none" dirty="0">
                        <a:effectLst/>
                        <a:latin typeface="Times New Roman" panose="02020603050405020304" pitchFamily="18" charset="0"/>
                        <a:ea typeface="Calibri" panose="020F0502020204030204" pitchFamily="34" charset="0"/>
                      </a:endParaRPr>
                    </a:p>
                  </a:txBody>
                  <a:tcPr marL="68347" marR="68347" marT="0" marB="0"/>
                </a:tc>
                <a:extLst>
                  <a:ext uri="{0D108BD9-81ED-4DB2-BD59-A6C34878D82A}">
                    <a16:rowId xmlns:a16="http://schemas.microsoft.com/office/drawing/2014/main" val="3591126480"/>
                  </a:ext>
                </a:extLst>
              </a:tr>
              <a:tr h="127742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effectLst/>
                        </a:rPr>
                        <a:t>View instructional videos on PDSA cycles</a:t>
                      </a:r>
                    </a:p>
                    <a:p>
                      <a:pPr marL="0" marR="0">
                        <a:lnSpc>
                          <a:spcPct val="115000"/>
                        </a:lnSpc>
                        <a:spcBef>
                          <a:spcPts val="0"/>
                        </a:spcBef>
                        <a:spcAft>
                          <a:spcPts val="0"/>
                        </a:spcAft>
                      </a:pPr>
                      <a:endParaRPr lang="en-US" sz="1800" b="1" kern="1200" dirty="0">
                        <a:solidFill>
                          <a:schemeClr val="tx1"/>
                        </a:solidFill>
                        <a:effectLst/>
                        <a:latin typeface="+mn-lt"/>
                        <a:ea typeface="+mn-ea"/>
                        <a:cs typeface="+mn-cs"/>
                      </a:endParaRPr>
                    </a:p>
                  </a:txBody>
                  <a:tcPr marL="68347" marR="68347"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t>PDSA Part I: PDSAs in Everyday Life</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t>PDSA Part II: PDSAs a Healthcare Example </a:t>
                      </a:r>
                      <a:endParaRPr lang="en-US" sz="1800" b="0" u="none"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1324362393"/>
                  </a:ext>
                </a:extLst>
              </a:tr>
              <a:tr h="888654">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effectLst/>
                        </a:rPr>
                        <a:t>Draft your team’s PDSA plan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effectLst/>
                        </a:rPr>
                        <a:t>Run the test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effectLst/>
                        </a:rPr>
                        <a:t>Study and document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rPr>
                        <a:t>Capture multiple PDSA cycles on the tracking worksheet—this can be used to inform your annotated run chart as well!</a:t>
                      </a:r>
                    </a:p>
                  </a:txBody>
                  <a:tcPr marL="68347" marR="68347" marT="0" marB="0"/>
                </a:tc>
                <a:tc>
                  <a:txBody>
                    <a:bodyPr/>
                    <a:lstStyle/>
                    <a:p>
                      <a:pPr marL="342900" indent="-342900">
                        <a:lnSpc>
                          <a:spcPct val="115000"/>
                        </a:lnSpc>
                        <a:buFont typeface="Arial" panose="020B0604020202020204" pitchFamily="34" charset="0"/>
                        <a:buChar char="•"/>
                      </a:pPr>
                      <a:r>
                        <a:rPr lang="en-US" sz="1800" dirty="0"/>
                        <a:t>PDSA Worksheet</a:t>
                      </a:r>
                    </a:p>
                    <a:p>
                      <a:pPr marL="342900" indent="-342900">
                        <a:lnSpc>
                          <a:spcPct val="115000"/>
                        </a:lnSpc>
                        <a:buFont typeface="Arial" panose="020B0604020202020204" pitchFamily="34" charset="0"/>
                        <a:buChar char="•"/>
                      </a:pPr>
                      <a:r>
                        <a:rPr lang="en-US" sz="1800" dirty="0"/>
                        <a:t>PDSA Tracker</a:t>
                      </a:r>
                      <a:endParaRPr lang="en-US" sz="1800" b="1" dirty="0"/>
                    </a:p>
                  </a:txBody>
                  <a:tcPr marL="68347" marR="68347" marT="0" marB="0"/>
                </a:tc>
                <a:extLst>
                  <a:ext uri="{0D108BD9-81ED-4DB2-BD59-A6C34878D82A}">
                    <a16:rowId xmlns:a16="http://schemas.microsoft.com/office/drawing/2014/main" val="3540372471"/>
                  </a:ext>
                </a:extLst>
              </a:tr>
              <a:tr h="77110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effectLst/>
                        </a:rPr>
                        <a:t>Share &amp; Compare </a:t>
                      </a:r>
                    </a:p>
                  </a:txBody>
                  <a:tcPr marL="68347" marR="68347" marT="0" marB="0"/>
                </a:tc>
                <a:tc>
                  <a:txBody>
                    <a:bodyPr/>
                    <a:lstStyle/>
                    <a:p>
                      <a:pPr marL="0" marR="0">
                        <a:lnSpc>
                          <a:spcPct val="115000"/>
                        </a:lnSpc>
                        <a:spcBef>
                          <a:spcPts val="0"/>
                        </a:spcBef>
                        <a:spcAft>
                          <a:spcPts val="0"/>
                        </a:spcAft>
                      </a:pPr>
                      <a:r>
                        <a:rPr lang="en-US" sz="1800" u="none" dirty="0">
                          <a:effectLst/>
                        </a:rPr>
                        <a:t>Share the results of your PDSA with colleagues/other teams!</a:t>
                      </a:r>
                      <a:endParaRPr lang="en-US" sz="1800" u="none" dirty="0">
                        <a:effectLst/>
                        <a:highlight>
                          <a:srgbClr val="FFFF00"/>
                        </a:highlight>
                        <a:latin typeface="+mn-lt"/>
                        <a:ea typeface="Calibri" panose="020F0502020204030204" pitchFamily="34" charset="0"/>
                      </a:endParaRPr>
                    </a:p>
                  </a:txBody>
                  <a:tcPr marL="68347" marR="68347" marT="0" marB="0"/>
                </a:tc>
                <a:extLst>
                  <a:ext uri="{0D108BD9-81ED-4DB2-BD59-A6C34878D82A}">
                    <a16:rowId xmlns:a16="http://schemas.microsoft.com/office/drawing/2014/main" val="2351919600"/>
                  </a:ext>
                </a:extLst>
              </a:tr>
            </a:tbl>
          </a:graphicData>
        </a:graphic>
      </p:graphicFrame>
    </p:spTree>
    <p:extLst>
      <p:ext uri="{BB962C8B-B14F-4D97-AF65-F5344CB8AC3E}">
        <p14:creationId xmlns:p14="http://schemas.microsoft.com/office/powerpoint/2010/main" val="356628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9182A-6954-DC49-A88F-0D4438CCBD49}"/>
              </a:ext>
            </a:extLst>
          </p:cNvPr>
          <p:cNvSpPr>
            <a:spLocks noGrp="1"/>
          </p:cNvSpPr>
          <p:nvPr>
            <p:ph type="ctrTitle"/>
          </p:nvPr>
        </p:nvSpPr>
        <p:spPr>
          <a:xfrm>
            <a:off x="890337" y="640080"/>
            <a:ext cx="4294979" cy="3566160"/>
          </a:xfrm>
        </p:spPr>
        <p:txBody>
          <a:bodyPr vert="horz" lIns="91440" tIns="45720" rIns="91440" bIns="45720" rtlCol="0" anchor="b">
            <a:normAutofit/>
          </a:bodyPr>
          <a:lstStyle/>
          <a:p>
            <a:pPr algn="l"/>
            <a:r>
              <a:rPr lang="en-US" sz="5000" dirty="0"/>
              <a:t>PDSA Simulation</a:t>
            </a:r>
            <a:br>
              <a:rPr lang="en-US" sz="5000" dirty="0"/>
            </a:br>
            <a:r>
              <a:rPr lang="en-US" sz="5000" dirty="0"/>
              <a:t>Exercise</a:t>
            </a:r>
          </a:p>
        </p:txBody>
      </p:sp>
      <p:sp>
        <p:nvSpPr>
          <p:cNvPr id="3" name="Subtitle 2">
            <a:extLst>
              <a:ext uri="{FF2B5EF4-FFF2-40B4-BE49-F238E27FC236}">
                <a16:creationId xmlns:a16="http://schemas.microsoft.com/office/drawing/2014/main" id="{56F88EF8-B731-D24B-9817-B39CFA419480}"/>
              </a:ext>
            </a:extLst>
          </p:cNvPr>
          <p:cNvSpPr>
            <a:spLocks noGrp="1"/>
          </p:cNvSpPr>
          <p:nvPr>
            <p:ph type="subTitle" idx="1"/>
          </p:nvPr>
        </p:nvSpPr>
        <p:spPr>
          <a:xfrm>
            <a:off x="681206" y="4642141"/>
            <a:ext cx="3949290" cy="1779958"/>
          </a:xfrm>
        </p:spPr>
        <p:txBody>
          <a:bodyPr vert="horz" lIns="91440" tIns="45720" rIns="91440" bIns="45720" rtlCol="0">
            <a:normAutofit fontScale="92500"/>
          </a:bodyPr>
          <a:lstStyle/>
          <a:p>
            <a:pPr algn="l"/>
            <a:r>
              <a:rPr lang="en-US" sz="1400" dirty="0"/>
              <a:t>Adapted From:</a:t>
            </a:r>
          </a:p>
          <a:p>
            <a:pPr algn="l" fontAlgn="base"/>
            <a:r>
              <a:rPr lang="en-US" sz="1400" dirty="0"/>
              <a:t>Williams, D.M. </a:t>
            </a:r>
            <a:r>
              <a:rPr lang="en-US" sz="1400" i="1" dirty="0"/>
              <a:t>Coin Spin PDSA Exercise Facilitator Guide</a:t>
            </a:r>
            <a:r>
              <a:rPr lang="en-US" sz="1400" dirty="0"/>
              <a:t>. Austin, TX: DMW Austin, LLC. 2019. </a:t>
            </a:r>
          </a:p>
          <a:p>
            <a:pPr algn="l" fontAlgn="base"/>
            <a:r>
              <a:rPr lang="en-US" sz="1400" dirty="0"/>
              <a:t>Available at </a:t>
            </a:r>
            <a:r>
              <a:rPr lang="en-US" sz="1400" dirty="0" err="1"/>
              <a:t>www.davidmwilliamsphd.com</a:t>
            </a:r>
            <a:endParaRPr lang="en-US" sz="1400" dirty="0"/>
          </a:p>
          <a:p>
            <a:pPr algn="l"/>
            <a:r>
              <a:rPr lang="en-US" sz="1400" u="sng" dirty="0">
                <a:hlinkClick r:id="rId3"/>
              </a:rPr>
              <a:t>https://www.davidmwilliamsphd.com/coin-spin-pdsa/</a:t>
            </a:r>
            <a:r>
              <a:rPr lang="en-US" sz="1400" dirty="0"/>
              <a:t> </a:t>
            </a:r>
          </a:p>
          <a:p>
            <a:pPr algn="l"/>
            <a:r>
              <a:rPr lang="en-US" sz="1400" dirty="0"/>
              <a:t>Copyright © 2019 DMW Austin, LLC</a:t>
            </a:r>
          </a:p>
        </p:txBody>
      </p:sp>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a:extLst>
              <a:ext uri="{FF2B5EF4-FFF2-40B4-BE49-F238E27FC236}">
                <a16:creationId xmlns:a16="http://schemas.microsoft.com/office/drawing/2014/main" id="{26B1E32C-3B26-4002-89C6-94B85C1DBE44}"/>
              </a:ext>
            </a:extLst>
          </p:cNvPr>
          <p:cNvPicPr>
            <a:picLocks noChangeAspect="1"/>
          </p:cNvPicPr>
          <p:nvPr/>
        </p:nvPicPr>
        <p:blipFill rotWithShape="1">
          <a:blip r:embed="rId4"/>
          <a:srcRect l="10949" r="220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7129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BFAEF1-D77F-7C49-80A9-28E3CBDC354D}"/>
              </a:ext>
            </a:extLst>
          </p:cNvPr>
          <p:cNvSpPr txBox="1">
            <a:spLocks/>
          </p:cNvSpPr>
          <p:nvPr/>
        </p:nvSpPr>
        <p:spPr>
          <a:xfrm>
            <a:off x="191249" y="150864"/>
            <a:ext cx="7879842" cy="7183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latin typeface="Calibri Light" panose="020F0302020204030204"/>
              </a:rPr>
              <a:t>Exercise Learning Objectives</a:t>
            </a:r>
          </a:p>
        </p:txBody>
      </p:sp>
      <p:graphicFrame>
        <p:nvGraphicFramePr>
          <p:cNvPr id="12" name="Content Placeholder 2">
            <a:extLst>
              <a:ext uri="{FF2B5EF4-FFF2-40B4-BE49-F238E27FC236}">
                <a16:creationId xmlns:a16="http://schemas.microsoft.com/office/drawing/2014/main" id="{706D1AD9-9C33-4FD0-A9FB-5FED220F6E42}"/>
              </a:ext>
            </a:extLst>
          </p:cNvPr>
          <p:cNvGraphicFramePr/>
          <p:nvPr>
            <p:extLst>
              <p:ext uri="{D42A27DB-BD31-4B8C-83A1-F6EECF244321}">
                <p14:modId xmlns:p14="http://schemas.microsoft.com/office/powerpoint/2010/main" val="3304988258"/>
              </p:ext>
            </p:extLst>
          </p:nvPr>
        </p:nvGraphicFramePr>
        <p:xfrm>
          <a:off x="1790313" y="978615"/>
          <a:ext cx="9144000" cy="5368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58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2799EEF-2F8F-F94B-A863-B51A09B3E423}"/>
              </a:ext>
            </a:extLst>
          </p:cNvPr>
          <p:cNvSpPr>
            <a:spLocks noGrp="1"/>
          </p:cNvSpPr>
          <p:nvPr>
            <p:ph type="title"/>
          </p:nvPr>
        </p:nvSpPr>
        <p:spPr>
          <a:xfrm>
            <a:off x="459486" y="974153"/>
            <a:ext cx="4704588" cy="1545336"/>
          </a:xfrm>
        </p:spPr>
        <p:txBody>
          <a:bodyPr vert="horz" lIns="91440" tIns="45720" rIns="91440" bIns="45720" rtlCol="0" anchor="b">
            <a:normAutofit/>
          </a:bodyPr>
          <a:lstStyle/>
          <a:p>
            <a:r>
              <a:rPr lang="en-US" sz="4800"/>
              <a:t>What You Will Need</a:t>
            </a:r>
            <a:endParaRPr lang="en-US" sz="4800" dirty="0"/>
          </a:p>
        </p:txBody>
      </p:sp>
      <p:sp>
        <p:nvSpPr>
          <p:cNvPr id="78" name="Rectangle 77">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2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pic>
        <p:nvPicPr>
          <p:cNvPr id="11" name="Picture 10" descr="A close up of electronics&#10;&#10;Description automatically generated">
            <a:extLst>
              <a:ext uri="{FF2B5EF4-FFF2-40B4-BE49-F238E27FC236}">
                <a16:creationId xmlns:a16="http://schemas.microsoft.com/office/drawing/2014/main" id="{5FE4F471-33E4-AF42-A009-DC624D68ADA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633" r="-6" b="10014"/>
          <a:stretch/>
        </p:blipFill>
        <p:spPr>
          <a:xfrm>
            <a:off x="9534947" y="4991100"/>
            <a:ext cx="2817495" cy="1866900"/>
          </a:xfrm>
          <a:prstGeom prst="rect">
            <a:avLst/>
          </a:prstGeom>
        </p:spPr>
      </p:pic>
      <p:sp>
        <p:nvSpPr>
          <p:cNvPr id="80" name="Rectangle 79">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0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49FC39D9-A267-C544-AEE0-13F84992BAAC}"/>
              </a:ext>
            </a:extLst>
          </p:cNvPr>
          <p:cNvSpPr>
            <a:spLocks noGrp="1"/>
          </p:cNvSpPr>
          <p:nvPr>
            <p:ph sz="half" idx="2"/>
          </p:nvPr>
        </p:nvSpPr>
        <p:spPr>
          <a:xfrm>
            <a:off x="591312" y="3369881"/>
            <a:ext cx="4704588" cy="2825496"/>
          </a:xfrm>
        </p:spPr>
        <p:txBody>
          <a:bodyPr vert="horz" lIns="91440" tIns="45720" rIns="91440" bIns="45720" rtlCol="0">
            <a:normAutofit lnSpcReduction="10000"/>
          </a:bodyPr>
          <a:lstStyle/>
          <a:p>
            <a:pPr>
              <a:lnSpc>
                <a:spcPct val="150000"/>
              </a:lnSpc>
            </a:pPr>
            <a:r>
              <a:rPr lang="en-US" dirty="0"/>
              <a:t>1-2 Pennies</a:t>
            </a:r>
          </a:p>
          <a:p>
            <a:pPr>
              <a:lnSpc>
                <a:spcPct val="150000"/>
              </a:lnSpc>
            </a:pPr>
            <a:r>
              <a:rPr lang="en-US" dirty="0"/>
              <a:t>PDSA tracker &amp; run chart tool</a:t>
            </a:r>
          </a:p>
          <a:p>
            <a:pPr>
              <a:lnSpc>
                <a:spcPct val="150000"/>
              </a:lnSpc>
            </a:pPr>
            <a:r>
              <a:rPr lang="en-US" dirty="0"/>
              <a:t>Cellphone or watch for a timer</a:t>
            </a:r>
          </a:p>
        </p:txBody>
      </p:sp>
      <p:pic>
        <p:nvPicPr>
          <p:cNvPr id="9" name="Content Placeholder 8">
            <a:extLst>
              <a:ext uri="{FF2B5EF4-FFF2-40B4-BE49-F238E27FC236}">
                <a16:creationId xmlns:a16="http://schemas.microsoft.com/office/drawing/2014/main" id="{D93F96B4-920C-2645-8799-8AF7918AC207}"/>
              </a:ext>
            </a:extLst>
          </p:cNvPr>
          <p:cNvPicPr>
            <a:picLocks noGrp="1" noChangeAspect="1"/>
          </p:cNvPicPr>
          <p:nvPr>
            <p:ph sz="half" idx="1"/>
          </p:nvPr>
        </p:nvPicPr>
        <p:blipFill rotWithShape="1">
          <a:blip r:embed="rId5"/>
          <a:srcRect t="427" r="4" b="4"/>
          <a:stretch/>
        </p:blipFill>
        <p:spPr>
          <a:xfrm>
            <a:off x="5041931" y="114838"/>
            <a:ext cx="2817496" cy="1866901"/>
          </a:xfrm>
          <a:prstGeom prst="rect">
            <a:avLst/>
          </a:prstGeom>
        </p:spPr>
      </p:pic>
      <p:pic>
        <p:nvPicPr>
          <p:cNvPr id="5" name="Picture 4" descr="Table&#10;&#10;Description automatically generated">
            <a:extLst>
              <a:ext uri="{FF2B5EF4-FFF2-40B4-BE49-F238E27FC236}">
                <a16:creationId xmlns:a16="http://schemas.microsoft.com/office/drawing/2014/main" id="{4C07BAF1-D2CD-824E-AB73-68A83EC0B272}"/>
              </a:ext>
            </a:extLst>
          </p:cNvPr>
          <p:cNvPicPr>
            <a:picLocks noChangeAspect="1"/>
          </p:cNvPicPr>
          <p:nvPr/>
        </p:nvPicPr>
        <p:blipFill>
          <a:blip r:embed="rId6"/>
          <a:stretch>
            <a:fillRect/>
          </a:stretch>
        </p:blipFill>
        <p:spPr>
          <a:xfrm>
            <a:off x="7692536" y="241172"/>
            <a:ext cx="3684822" cy="2694369"/>
          </a:xfrm>
          <a:prstGeom prst="rect">
            <a:avLst/>
          </a:prstGeom>
          <a:ln>
            <a:solidFill>
              <a:schemeClr val="tx1">
                <a:lumMod val="65000"/>
                <a:lumOff val="35000"/>
              </a:schemeClr>
            </a:solidFill>
          </a:ln>
        </p:spPr>
      </p:pic>
      <p:pic>
        <p:nvPicPr>
          <p:cNvPr id="8" name="Picture 7" descr="Graphical user interface, application, table, Excel&#10;&#10;Description automatically generated">
            <a:extLst>
              <a:ext uri="{FF2B5EF4-FFF2-40B4-BE49-F238E27FC236}">
                <a16:creationId xmlns:a16="http://schemas.microsoft.com/office/drawing/2014/main" id="{0FC83C4C-A328-0442-91C7-174B7EB6F600}"/>
              </a:ext>
            </a:extLst>
          </p:cNvPr>
          <p:cNvPicPr>
            <a:picLocks noChangeAspect="1"/>
          </p:cNvPicPr>
          <p:nvPr/>
        </p:nvPicPr>
        <p:blipFill>
          <a:blip r:embed="rId7"/>
          <a:stretch>
            <a:fillRect/>
          </a:stretch>
        </p:blipFill>
        <p:spPr>
          <a:xfrm>
            <a:off x="6426571" y="3176713"/>
            <a:ext cx="3532768" cy="2516956"/>
          </a:xfrm>
          <a:prstGeom prst="rect">
            <a:avLst/>
          </a:prstGeom>
          <a:ln>
            <a:solidFill>
              <a:schemeClr val="tx1">
                <a:lumMod val="65000"/>
                <a:lumOff val="35000"/>
              </a:schemeClr>
            </a:solidFill>
          </a:ln>
        </p:spPr>
      </p:pic>
    </p:spTree>
    <p:extLst>
      <p:ext uri="{BB962C8B-B14F-4D97-AF65-F5344CB8AC3E}">
        <p14:creationId xmlns:p14="http://schemas.microsoft.com/office/powerpoint/2010/main" val="402464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4DDA-8B5A-3E4F-A30D-E77ABC9ECA37}"/>
              </a:ext>
            </a:extLst>
          </p:cNvPr>
          <p:cNvSpPr>
            <a:spLocks noGrp="1"/>
          </p:cNvSpPr>
          <p:nvPr>
            <p:ph type="title" idx="4294967295"/>
          </p:nvPr>
        </p:nvSpPr>
        <p:spPr>
          <a:xfrm>
            <a:off x="729221" y="331680"/>
            <a:ext cx="1852566" cy="788901"/>
          </a:xfrm>
        </p:spPr>
        <p:txBody>
          <a:bodyPr anchor="b">
            <a:normAutofit/>
          </a:bodyPr>
          <a:lstStyle/>
          <a:p>
            <a:r>
              <a:rPr lang="en-US" b="1" dirty="0"/>
              <a:t>PLAN</a:t>
            </a:r>
            <a:r>
              <a:rPr lang="en-US" dirty="0"/>
              <a:t> </a:t>
            </a:r>
          </a:p>
        </p:txBody>
      </p:sp>
      <p:grpSp>
        <p:nvGrpSpPr>
          <p:cNvPr id="3" name="Group 2">
            <a:extLst>
              <a:ext uri="{FF2B5EF4-FFF2-40B4-BE49-F238E27FC236}">
                <a16:creationId xmlns:a16="http://schemas.microsoft.com/office/drawing/2014/main" id="{9AC57557-9B6D-4643-A9B0-3C50C5707AB8}"/>
              </a:ext>
            </a:extLst>
          </p:cNvPr>
          <p:cNvGrpSpPr/>
          <p:nvPr/>
        </p:nvGrpSpPr>
        <p:grpSpPr>
          <a:xfrm>
            <a:off x="591016" y="1204332"/>
            <a:ext cx="10989721" cy="5634281"/>
            <a:chOff x="642011" y="1784498"/>
            <a:chExt cx="8323609" cy="4689225"/>
          </a:xfrm>
        </p:grpSpPr>
        <p:sp>
          <p:nvSpPr>
            <p:cNvPr id="4" name="Rectangle 3" descr="Checkmark">
              <a:extLst>
                <a:ext uri="{FF2B5EF4-FFF2-40B4-BE49-F238E27FC236}">
                  <a16:creationId xmlns:a16="http://schemas.microsoft.com/office/drawing/2014/main" id="{17483801-C15B-5F47-BA33-00E11A6C5608}"/>
                </a:ext>
              </a:extLst>
            </p:cNvPr>
            <p:cNvSpPr/>
            <p:nvPr/>
          </p:nvSpPr>
          <p:spPr>
            <a:xfrm>
              <a:off x="959918" y="1802417"/>
              <a:ext cx="625509" cy="655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914400"/>
              <a:endParaRPr lang="en-US">
                <a:solidFill>
                  <a:prstClr val="white"/>
                </a:solidFill>
                <a:latin typeface="Calibri" panose="020F0502020204030204"/>
              </a:endParaRPr>
            </a:p>
          </p:txBody>
        </p:sp>
        <p:sp>
          <p:nvSpPr>
            <p:cNvPr id="6" name="Freeform 5">
              <a:extLst>
                <a:ext uri="{FF2B5EF4-FFF2-40B4-BE49-F238E27FC236}">
                  <a16:creationId xmlns:a16="http://schemas.microsoft.com/office/drawing/2014/main" id="{17620F89-E0EB-604C-AEA5-354B4EC1BE1D}"/>
                </a:ext>
              </a:extLst>
            </p:cNvPr>
            <p:cNvSpPr/>
            <p:nvPr/>
          </p:nvSpPr>
          <p:spPr>
            <a:xfrm>
              <a:off x="642011" y="2624241"/>
              <a:ext cx="1378943" cy="991903"/>
            </a:xfrm>
            <a:custGeom>
              <a:avLst/>
              <a:gdLst>
                <a:gd name="connsiteX0" fmla="*/ 0 w 1378943"/>
                <a:gd name="connsiteY0" fmla="*/ 0 h 991903"/>
                <a:gd name="connsiteX1" fmla="*/ 1378943 w 1378943"/>
                <a:gd name="connsiteY1" fmla="*/ 0 h 991903"/>
                <a:gd name="connsiteX2" fmla="*/ 1378943 w 1378943"/>
                <a:gd name="connsiteY2" fmla="*/ 991903 h 991903"/>
                <a:gd name="connsiteX3" fmla="*/ 0 w 1378943"/>
                <a:gd name="connsiteY3" fmla="*/ 991903 h 991903"/>
                <a:gd name="connsiteX4" fmla="*/ 0 w 1378943"/>
                <a:gd name="connsiteY4" fmla="*/ 0 h 99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991903">
                  <a:moveTo>
                    <a:pt x="0" y="0"/>
                  </a:moveTo>
                  <a:lnTo>
                    <a:pt x="1378943" y="0"/>
                  </a:lnTo>
                  <a:lnTo>
                    <a:pt x="1378943" y="991903"/>
                  </a:lnTo>
                  <a:lnTo>
                    <a:pt x="0" y="991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spcBef>
                  <a:spcPct val="0"/>
                </a:spcBef>
                <a:spcAft>
                  <a:spcPct val="35000"/>
                </a:spcAft>
                <a:defRPr b="1"/>
              </a:pPr>
              <a:r>
                <a:rPr lang="en-US" sz="2000" b="1" dirty="0">
                  <a:solidFill>
                    <a:prstClr val="black">
                      <a:hueOff val="0"/>
                      <a:satOff val="0"/>
                      <a:lumOff val="0"/>
                      <a:alphaOff val="0"/>
                    </a:prstClr>
                  </a:solidFill>
                  <a:latin typeface="Calibri" panose="020F0502020204030204"/>
                </a:rPr>
                <a:t>Use the PDSA tracker and run chart tool to draft your plan </a:t>
              </a:r>
            </a:p>
          </p:txBody>
        </p:sp>
        <p:sp>
          <p:nvSpPr>
            <p:cNvPr id="7" name="Rectangle 6">
              <a:extLst>
                <a:ext uri="{FF2B5EF4-FFF2-40B4-BE49-F238E27FC236}">
                  <a16:creationId xmlns:a16="http://schemas.microsoft.com/office/drawing/2014/main" id="{51E5740B-0020-7449-B0A8-F5B9A1B97D92}"/>
                </a:ext>
              </a:extLst>
            </p:cNvPr>
            <p:cNvSpPr/>
            <p:nvPr/>
          </p:nvSpPr>
          <p:spPr>
            <a:xfrm>
              <a:off x="642011" y="3701706"/>
              <a:ext cx="1378943" cy="25423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914400"/>
              <a:endParaRPr lang="en-US">
                <a:solidFill>
                  <a:prstClr val="black">
                    <a:hueOff val="0"/>
                    <a:satOff val="0"/>
                    <a:lumOff val="0"/>
                    <a:alphaOff val="0"/>
                  </a:prstClr>
                </a:solidFill>
                <a:latin typeface="Calibri" panose="020F0502020204030204"/>
              </a:endParaRPr>
            </a:p>
          </p:txBody>
        </p:sp>
        <p:sp>
          <p:nvSpPr>
            <p:cNvPr id="8" name="Rectangle 7" descr="Coins">
              <a:extLst>
                <a:ext uri="{FF2B5EF4-FFF2-40B4-BE49-F238E27FC236}">
                  <a16:creationId xmlns:a16="http://schemas.microsoft.com/office/drawing/2014/main" id="{93932254-91F0-B644-A473-654C35214421}"/>
                </a:ext>
              </a:extLst>
            </p:cNvPr>
            <p:cNvSpPr/>
            <p:nvPr/>
          </p:nvSpPr>
          <p:spPr>
            <a:xfrm>
              <a:off x="2580177" y="1802419"/>
              <a:ext cx="625509" cy="65578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defTabSz="914400"/>
              <a:endParaRPr lang="en-US">
                <a:solidFill>
                  <a:prstClr val="white"/>
                </a:solidFill>
                <a:latin typeface="Calibri" panose="020F0502020204030204"/>
              </a:endParaRPr>
            </a:p>
          </p:txBody>
        </p:sp>
        <p:sp>
          <p:nvSpPr>
            <p:cNvPr id="10" name="Freeform 9">
              <a:extLst>
                <a:ext uri="{FF2B5EF4-FFF2-40B4-BE49-F238E27FC236}">
                  <a16:creationId xmlns:a16="http://schemas.microsoft.com/office/drawing/2014/main" id="{AA8D030F-B104-0840-AB7C-4D9832EBBB7A}"/>
                </a:ext>
              </a:extLst>
            </p:cNvPr>
            <p:cNvSpPr/>
            <p:nvPr/>
          </p:nvSpPr>
          <p:spPr>
            <a:xfrm>
              <a:off x="2152098" y="2636468"/>
              <a:ext cx="1378943" cy="991903"/>
            </a:xfrm>
            <a:custGeom>
              <a:avLst/>
              <a:gdLst>
                <a:gd name="connsiteX0" fmla="*/ 0 w 1378943"/>
                <a:gd name="connsiteY0" fmla="*/ 0 h 991903"/>
                <a:gd name="connsiteX1" fmla="*/ 1378943 w 1378943"/>
                <a:gd name="connsiteY1" fmla="*/ 0 h 991903"/>
                <a:gd name="connsiteX2" fmla="*/ 1378943 w 1378943"/>
                <a:gd name="connsiteY2" fmla="*/ 991903 h 991903"/>
                <a:gd name="connsiteX3" fmla="*/ 0 w 1378943"/>
                <a:gd name="connsiteY3" fmla="*/ 991903 h 991903"/>
                <a:gd name="connsiteX4" fmla="*/ 0 w 1378943"/>
                <a:gd name="connsiteY4" fmla="*/ 0 h 99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991903">
                  <a:moveTo>
                    <a:pt x="0" y="0"/>
                  </a:moveTo>
                  <a:lnTo>
                    <a:pt x="1378943" y="0"/>
                  </a:lnTo>
                  <a:lnTo>
                    <a:pt x="1378943" y="991903"/>
                  </a:lnTo>
                  <a:lnTo>
                    <a:pt x="0" y="991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spcBef>
                  <a:spcPct val="0"/>
                </a:spcBef>
                <a:spcAft>
                  <a:spcPct val="35000"/>
                </a:spcAft>
                <a:defRPr b="1"/>
              </a:pPr>
              <a:r>
                <a:rPr lang="en-US" sz="2000" b="1" dirty="0">
                  <a:solidFill>
                    <a:prstClr val="black">
                      <a:hueOff val="0"/>
                      <a:satOff val="0"/>
                      <a:lumOff val="0"/>
                      <a:alphaOff val="0"/>
                    </a:prstClr>
                  </a:solidFill>
                  <a:latin typeface="Calibri" panose="020F0502020204030204"/>
                </a:rPr>
                <a:t>Organize your coins</a:t>
              </a:r>
            </a:p>
          </p:txBody>
        </p:sp>
        <p:sp>
          <p:nvSpPr>
            <p:cNvPr id="12" name="Rectangle 11">
              <a:extLst>
                <a:ext uri="{FF2B5EF4-FFF2-40B4-BE49-F238E27FC236}">
                  <a16:creationId xmlns:a16="http://schemas.microsoft.com/office/drawing/2014/main" id="{5E421A52-E1B9-CF42-A628-2B80E548EA09}"/>
                </a:ext>
              </a:extLst>
            </p:cNvPr>
            <p:cNvSpPr/>
            <p:nvPr/>
          </p:nvSpPr>
          <p:spPr>
            <a:xfrm>
              <a:off x="2262269" y="3701706"/>
              <a:ext cx="1378943" cy="25423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914400"/>
              <a:endParaRPr lang="en-US">
                <a:solidFill>
                  <a:prstClr val="black">
                    <a:hueOff val="0"/>
                    <a:satOff val="0"/>
                    <a:lumOff val="0"/>
                    <a:alphaOff val="0"/>
                  </a:prstClr>
                </a:solidFill>
                <a:latin typeface="Calibri" panose="020F0502020204030204"/>
              </a:endParaRPr>
            </a:p>
          </p:txBody>
        </p:sp>
        <p:sp>
          <p:nvSpPr>
            <p:cNvPr id="14" name="Rectangle 13" descr="Group of People">
              <a:extLst>
                <a:ext uri="{FF2B5EF4-FFF2-40B4-BE49-F238E27FC236}">
                  <a16:creationId xmlns:a16="http://schemas.microsoft.com/office/drawing/2014/main" id="{847A99AE-15A6-A44C-BA04-D305C6A06630}"/>
                </a:ext>
              </a:extLst>
            </p:cNvPr>
            <p:cNvSpPr/>
            <p:nvPr/>
          </p:nvSpPr>
          <p:spPr>
            <a:xfrm>
              <a:off x="4168433" y="1784498"/>
              <a:ext cx="625509" cy="65578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defTabSz="914400"/>
              <a:endParaRPr lang="en-US">
                <a:solidFill>
                  <a:prstClr val="white"/>
                </a:solidFill>
                <a:latin typeface="Calibri" panose="020F0502020204030204"/>
              </a:endParaRPr>
            </a:p>
          </p:txBody>
        </p:sp>
        <p:sp>
          <p:nvSpPr>
            <p:cNvPr id="15" name="Freeform 14">
              <a:extLst>
                <a:ext uri="{FF2B5EF4-FFF2-40B4-BE49-F238E27FC236}">
                  <a16:creationId xmlns:a16="http://schemas.microsoft.com/office/drawing/2014/main" id="{B2C0ED52-B927-A740-AB28-0E642FE43A18}"/>
                </a:ext>
              </a:extLst>
            </p:cNvPr>
            <p:cNvSpPr/>
            <p:nvPr/>
          </p:nvSpPr>
          <p:spPr>
            <a:xfrm>
              <a:off x="3775851" y="2636467"/>
              <a:ext cx="1378943" cy="991903"/>
            </a:xfrm>
            <a:custGeom>
              <a:avLst/>
              <a:gdLst>
                <a:gd name="connsiteX0" fmla="*/ 0 w 1378943"/>
                <a:gd name="connsiteY0" fmla="*/ 0 h 991903"/>
                <a:gd name="connsiteX1" fmla="*/ 1378943 w 1378943"/>
                <a:gd name="connsiteY1" fmla="*/ 0 h 991903"/>
                <a:gd name="connsiteX2" fmla="*/ 1378943 w 1378943"/>
                <a:gd name="connsiteY2" fmla="*/ 991903 h 991903"/>
                <a:gd name="connsiteX3" fmla="*/ 0 w 1378943"/>
                <a:gd name="connsiteY3" fmla="*/ 991903 h 991903"/>
                <a:gd name="connsiteX4" fmla="*/ 0 w 1378943"/>
                <a:gd name="connsiteY4" fmla="*/ 0 h 99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991903">
                  <a:moveTo>
                    <a:pt x="0" y="0"/>
                  </a:moveTo>
                  <a:lnTo>
                    <a:pt x="1378943" y="0"/>
                  </a:lnTo>
                  <a:lnTo>
                    <a:pt x="1378943" y="991903"/>
                  </a:lnTo>
                  <a:lnTo>
                    <a:pt x="0" y="991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spcBef>
                  <a:spcPct val="0"/>
                </a:spcBef>
                <a:spcAft>
                  <a:spcPct val="35000"/>
                </a:spcAft>
                <a:defRPr b="1"/>
              </a:pPr>
              <a:r>
                <a:rPr lang="en-US" sz="2000" b="1" dirty="0">
                  <a:solidFill>
                    <a:prstClr val="black">
                      <a:hueOff val="0"/>
                      <a:satOff val="0"/>
                      <a:lumOff val="0"/>
                      <a:alphaOff val="0"/>
                    </a:prstClr>
                  </a:solidFill>
                  <a:latin typeface="Calibri" panose="020F0502020204030204"/>
                </a:rPr>
                <a:t>Identify team roles</a:t>
              </a:r>
            </a:p>
          </p:txBody>
        </p:sp>
        <p:sp>
          <p:nvSpPr>
            <p:cNvPr id="16" name="Freeform 15">
              <a:extLst>
                <a:ext uri="{FF2B5EF4-FFF2-40B4-BE49-F238E27FC236}">
                  <a16:creationId xmlns:a16="http://schemas.microsoft.com/office/drawing/2014/main" id="{4962AE25-9538-4543-BBE4-E576836D423A}"/>
                </a:ext>
              </a:extLst>
            </p:cNvPr>
            <p:cNvSpPr/>
            <p:nvPr/>
          </p:nvSpPr>
          <p:spPr>
            <a:xfrm>
              <a:off x="3793235" y="3931365"/>
              <a:ext cx="1925304" cy="2542358"/>
            </a:xfrm>
            <a:custGeom>
              <a:avLst/>
              <a:gdLst>
                <a:gd name="connsiteX0" fmla="*/ 0 w 1378943"/>
                <a:gd name="connsiteY0" fmla="*/ 0 h 2542358"/>
                <a:gd name="connsiteX1" fmla="*/ 1378943 w 1378943"/>
                <a:gd name="connsiteY1" fmla="*/ 0 h 2542358"/>
                <a:gd name="connsiteX2" fmla="*/ 1378943 w 1378943"/>
                <a:gd name="connsiteY2" fmla="*/ 2542358 h 2542358"/>
                <a:gd name="connsiteX3" fmla="*/ 0 w 1378943"/>
                <a:gd name="connsiteY3" fmla="*/ 2542358 h 2542358"/>
                <a:gd name="connsiteX4" fmla="*/ 0 w 1378943"/>
                <a:gd name="connsiteY4" fmla="*/ 0 h 254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2542358">
                  <a:moveTo>
                    <a:pt x="0" y="0"/>
                  </a:moveTo>
                  <a:lnTo>
                    <a:pt x="1378943" y="0"/>
                  </a:lnTo>
                  <a:lnTo>
                    <a:pt x="1378943" y="2542358"/>
                  </a:lnTo>
                  <a:lnTo>
                    <a:pt x="0" y="2542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Coach </a:t>
              </a:r>
            </a:p>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Observers</a:t>
              </a:r>
            </a:p>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Timekeeper</a:t>
              </a:r>
            </a:p>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Tester / “coin spinner”</a:t>
              </a:r>
            </a:p>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Data collector </a:t>
              </a:r>
            </a:p>
          </p:txBody>
        </p:sp>
        <p:sp>
          <p:nvSpPr>
            <p:cNvPr id="17" name="Rectangle 16" descr="Flowchart">
              <a:extLst>
                <a:ext uri="{FF2B5EF4-FFF2-40B4-BE49-F238E27FC236}">
                  <a16:creationId xmlns:a16="http://schemas.microsoft.com/office/drawing/2014/main" id="{34BE9AAF-496A-4244-84C2-6182209245B7}"/>
                </a:ext>
              </a:extLst>
            </p:cNvPr>
            <p:cNvSpPr/>
            <p:nvPr/>
          </p:nvSpPr>
          <p:spPr>
            <a:xfrm>
              <a:off x="5801198" y="1784498"/>
              <a:ext cx="625509" cy="65578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pPr defTabSz="914400"/>
              <a:endParaRPr lang="en-US">
                <a:solidFill>
                  <a:prstClr val="white"/>
                </a:solidFill>
                <a:latin typeface="Calibri" panose="020F0502020204030204"/>
              </a:endParaRPr>
            </a:p>
          </p:txBody>
        </p:sp>
        <p:sp>
          <p:nvSpPr>
            <p:cNvPr id="18" name="Freeform 17">
              <a:extLst>
                <a:ext uri="{FF2B5EF4-FFF2-40B4-BE49-F238E27FC236}">
                  <a16:creationId xmlns:a16="http://schemas.microsoft.com/office/drawing/2014/main" id="{073B2752-B36B-A240-9E5C-E4A51F557C44}"/>
                </a:ext>
              </a:extLst>
            </p:cNvPr>
            <p:cNvSpPr/>
            <p:nvPr/>
          </p:nvSpPr>
          <p:spPr>
            <a:xfrm>
              <a:off x="5502786" y="2624241"/>
              <a:ext cx="1378943" cy="991903"/>
            </a:xfrm>
            <a:custGeom>
              <a:avLst/>
              <a:gdLst>
                <a:gd name="connsiteX0" fmla="*/ 0 w 1378943"/>
                <a:gd name="connsiteY0" fmla="*/ 0 h 991903"/>
                <a:gd name="connsiteX1" fmla="*/ 1378943 w 1378943"/>
                <a:gd name="connsiteY1" fmla="*/ 0 h 991903"/>
                <a:gd name="connsiteX2" fmla="*/ 1378943 w 1378943"/>
                <a:gd name="connsiteY2" fmla="*/ 991903 h 991903"/>
                <a:gd name="connsiteX3" fmla="*/ 0 w 1378943"/>
                <a:gd name="connsiteY3" fmla="*/ 991903 h 991903"/>
                <a:gd name="connsiteX4" fmla="*/ 0 w 1378943"/>
                <a:gd name="connsiteY4" fmla="*/ 0 h 99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991903">
                  <a:moveTo>
                    <a:pt x="0" y="0"/>
                  </a:moveTo>
                  <a:lnTo>
                    <a:pt x="1378943" y="0"/>
                  </a:lnTo>
                  <a:lnTo>
                    <a:pt x="1378943" y="991903"/>
                  </a:lnTo>
                  <a:lnTo>
                    <a:pt x="0" y="991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spcBef>
                  <a:spcPct val="0"/>
                </a:spcBef>
                <a:spcAft>
                  <a:spcPct val="35000"/>
                </a:spcAft>
                <a:defRPr b="1"/>
              </a:pPr>
              <a:r>
                <a:rPr lang="en-US" sz="2000" b="1" dirty="0">
                  <a:solidFill>
                    <a:prstClr val="black">
                      <a:hueOff val="0"/>
                      <a:satOff val="0"/>
                      <a:lumOff val="0"/>
                      <a:alphaOff val="0"/>
                    </a:prstClr>
                  </a:solidFill>
                  <a:latin typeface="Calibri" panose="020F0502020204030204"/>
                </a:rPr>
                <a:t>Select the Testing Site </a:t>
              </a:r>
            </a:p>
          </p:txBody>
        </p:sp>
        <p:sp>
          <p:nvSpPr>
            <p:cNvPr id="19" name="Freeform 18">
              <a:extLst>
                <a:ext uri="{FF2B5EF4-FFF2-40B4-BE49-F238E27FC236}">
                  <a16:creationId xmlns:a16="http://schemas.microsoft.com/office/drawing/2014/main" id="{F4CF5F4F-54E3-7445-9DEA-F7D777F43BDB}"/>
                </a:ext>
              </a:extLst>
            </p:cNvPr>
            <p:cNvSpPr/>
            <p:nvPr/>
          </p:nvSpPr>
          <p:spPr>
            <a:xfrm>
              <a:off x="5571106" y="3858029"/>
              <a:ext cx="1772281" cy="2542358"/>
            </a:xfrm>
            <a:custGeom>
              <a:avLst/>
              <a:gdLst>
                <a:gd name="connsiteX0" fmla="*/ 0 w 1378943"/>
                <a:gd name="connsiteY0" fmla="*/ 0 h 2542358"/>
                <a:gd name="connsiteX1" fmla="*/ 1378943 w 1378943"/>
                <a:gd name="connsiteY1" fmla="*/ 0 h 2542358"/>
                <a:gd name="connsiteX2" fmla="*/ 1378943 w 1378943"/>
                <a:gd name="connsiteY2" fmla="*/ 2542358 h 2542358"/>
                <a:gd name="connsiteX3" fmla="*/ 0 w 1378943"/>
                <a:gd name="connsiteY3" fmla="*/ 2542358 h 2542358"/>
                <a:gd name="connsiteX4" fmla="*/ 0 w 1378943"/>
                <a:gd name="connsiteY4" fmla="*/ 0 h 254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2542358">
                  <a:moveTo>
                    <a:pt x="0" y="0"/>
                  </a:moveTo>
                  <a:lnTo>
                    <a:pt x="1378943" y="0"/>
                  </a:lnTo>
                  <a:lnTo>
                    <a:pt x="1378943" y="2542358"/>
                  </a:lnTo>
                  <a:lnTo>
                    <a:pt x="0" y="2542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Where will you conduct the test (i.e. where will you spin?) </a:t>
              </a:r>
            </a:p>
            <a:p>
              <a:pPr marL="285750"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Is the test site “ready” to test</a:t>
              </a:r>
            </a:p>
            <a:p>
              <a:pPr marL="742950" lvl="1"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Clear? </a:t>
              </a:r>
            </a:p>
            <a:p>
              <a:pPr marL="742950" lvl="1"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Aware?</a:t>
              </a:r>
            </a:p>
            <a:p>
              <a:pPr marL="742950" lvl="1" indent="-285750" defTabSz="800100">
                <a:lnSpc>
                  <a:spcPct val="90000"/>
                </a:lnSpc>
                <a:spcBef>
                  <a:spcPct val="0"/>
                </a:spcBef>
                <a:spcAft>
                  <a:spcPct val="35000"/>
                </a:spcAft>
                <a:buFont typeface="Arial" panose="020B0604020202020204" pitchFamily="34" charset="0"/>
                <a:buChar char="•"/>
              </a:pPr>
              <a:r>
                <a:rPr lang="en-US" sz="2000" dirty="0">
                  <a:solidFill>
                    <a:prstClr val="black">
                      <a:hueOff val="0"/>
                      <a:satOff val="0"/>
                      <a:lumOff val="0"/>
                      <a:alphaOff val="0"/>
                    </a:prstClr>
                  </a:solidFill>
                  <a:latin typeface="Calibri" panose="020F0502020204030204"/>
                </a:rPr>
                <a:t>Participatory?</a:t>
              </a:r>
            </a:p>
          </p:txBody>
        </p:sp>
        <p:sp>
          <p:nvSpPr>
            <p:cNvPr id="20" name="Rectangle 19" descr="Question mark">
              <a:extLst>
                <a:ext uri="{FF2B5EF4-FFF2-40B4-BE49-F238E27FC236}">
                  <a16:creationId xmlns:a16="http://schemas.microsoft.com/office/drawing/2014/main" id="{57B3FD11-886F-334F-AE90-B98417D53004}"/>
                </a:ext>
              </a:extLst>
            </p:cNvPr>
            <p:cNvSpPr/>
            <p:nvPr/>
          </p:nvSpPr>
          <p:spPr>
            <a:xfrm>
              <a:off x="7612751" y="1784498"/>
              <a:ext cx="625509" cy="655784"/>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pPr defTabSz="914400"/>
              <a:endParaRPr lang="en-US" dirty="0">
                <a:solidFill>
                  <a:prstClr val="white"/>
                </a:solidFill>
                <a:latin typeface="Calibri" panose="020F0502020204030204"/>
              </a:endParaRPr>
            </a:p>
          </p:txBody>
        </p:sp>
        <p:sp>
          <p:nvSpPr>
            <p:cNvPr id="21" name="Freeform 20">
              <a:extLst>
                <a:ext uri="{FF2B5EF4-FFF2-40B4-BE49-F238E27FC236}">
                  <a16:creationId xmlns:a16="http://schemas.microsoft.com/office/drawing/2014/main" id="{8274E6EE-A289-F24E-86AD-3E9B2CE0ACCE}"/>
                </a:ext>
              </a:extLst>
            </p:cNvPr>
            <p:cNvSpPr/>
            <p:nvPr/>
          </p:nvSpPr>
          <p:spPr>
            <a:xfrm>
              <a:off x="7343387" y="2624551"/>
              <a:ext cx="1378943" cy="991903"/>
            </a:xfrm>
            <a:custGeom>
              <a:avLst/>
              <a:gdLst>
                <a:gd name="connsiteX0" fmla="*/ 0 w 1378943"/>
                <a:gd name="connsiteY0" fmla="*/ 0 h 991903"/>
                <a:gd name="connsiteX1" fmla="*/ 1378943 w 1378943"/>
                <a:gd name="connsiteY1" fmla="*/ 0 h 991903"/>
                <a:gd name="connsiteX2" fmla="*/ 1378943 w 1378943"/>
                <a:gd name="connsiteY2" fmla="*/ 991903 h 991903"/>
                <a:gd name="connsiteX3" fmla="*/ 0 w 1378943"/>
                <a:gd name="connsiteY3" fmla="*/ 991903 h 991903"/>
                <a:gd name="connsiteX4" fmla="*/ 0 w 1378943"/>
                <a:gd name="connsiteY4" fmla="*/ 0 h 99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991903">
                  <a:moveTo>
                    <a:pt x="0" y="0"/>
                  </a:moveTo>
                  <a:lnTo>
                    <a:pt x="1378943" y="0"/>
                  </a:lnTo>
                  <a:lnTo>
                    <a:pt x="1378943" y="991903"/>
                  </a:lnTo>
                  <a:lnTo>
                    <a:pt x="0" y="991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spcBef>
                  <a:spcPct val="0"/>
                </a:spcBef>
                <a:spcAft>
                  <a:spcPct val="35000"/>
                </a:spcAft>
                <a:defRPr b="1"/>
              </a:pPr>
              <a:r>
                <a:rPr lang="en-US" sz="2000" b="1" dirty="0">
                  <a:solidFill>
                    <a:prstClr val="black">
                      <a:hueOff val="0"/>
                      <a:satOff val="0"/>
                      <a:lumOff val="0"/>
                      <a:alphaOff val="0"/>
                    </a:prstClr>
                  </a:solidFill>
                  <a:latin typeface="Calibri" panose="020F0502020204030204"/>
                </a:rPr>
                <a:t>What do you PREDICT will happen?</a:t>
              </a:r>
            </a:p>
          </p:txBody>
        </p:sp>
        <p:sp>
          <p:nvSpPr>
            <p:cNvPr id="22" name="Freeform 21">
              <a:extLst>
                <a:ext uri="{FF2B5EF4-FFF2-40B4-BE49-F238E27FC236}">
                  <a16:creationId xmlns:a16="http://schemas.microsoft.com/office/drawing/2014/main" id="{F0702B33-0101-8649-BD0C-ABF2DE08B03B}"/>
                </a:ext>
              </a:extLst>
            </p:cNvPr>
            <p:cNvSpPr/>
            <p:nvPr/>
          </p:nvSpPr>
          <p:spPr>
            <a:xfrm>
              <a:off x="7519408" y="3858030"/>
              <a:ext cx="1446212" cy="2542358"/>
            </a:xfrm>
            <a:custGeom>
              <a:avLst/>
              <a:gdLst>
                <a:gd name="connsiteX0" fmla="*/ 0 w 1378943"/>
                <a:gd name="connsiteY0" fmla="*/ 0 h 2542358"/>
                <a:gd name="connsiteX1" fmla="*/ 1378943 w 1378943"/>
                <a:gd name="connsiteY1" fmla="*/ 0 h 2542358"/>
                <a:gd name="connsiteX2" fmla="*/ 1378943 w 1378943"/>
                <a:gd name="connsiteY2" fmla="*/ 2542358 h 2542358"/>
                <a:gd name="connsiteX3" fmla="*/ 0 w 1378943"/>
                <a:gd name="connsiteY3" fmla="*/ 2542358 h 2542358"/>
                <a:gd name="connsiteX4" fmla="*/ 0 w 1378943"/>
                <a:gd name="connsiteY4" fmla="*/ 0 h 254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943" h="2542358">
                  <a:moveTo>
                    <a:pt x="0" y="0"/>
                  </a:moveTo>
                  <a:lnTo>
                    <a:pt x="1378943" y="0"/>
                  </a:lnTo>
                  <a:lnTo>
                    <a:pt x="1378943" y="2542358"/>
                  </a:lnTo>
                  <a:lnTo>
                    <a:pt x="0" y="25423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800100">
                <a:lnSpc>
                  <a:spcPct val="90000"/>
                </a:lnSpc>
                <a:spcBef>
                  <a:spcPct val="0"/>
                </a:spcBef>
                <a:spcAft>
                  <a:spcPct val="35000"/>
                </a:spcAft>
              </a:pPr>
              <a:r>
                <a:rPr lang="en-US" sz="2000" dirty="0">
                  <a:solidFill>
                    <a:prstClr val="black">
                      <a:hueOff val="0"/>
                      <a:satOff val="0"/>
                      <a:lumOff val="0"/>
                      <a:alphaOff val="0"/>
                    </a:prstClr>
                  </a:solidFill>
                  <a:latin typeface="Calibri" panose="020F0502020204030204"/>
                </a:rPr>
                <a:t>Write down your predictions </a:t>
              </a:r>
            </a:p>
            <a:p>
              <a:pPr defTabSz="800100">
                <a:lnSpc>
                  <a:spcPct val="90000"/>
                </a:lnSpc>
                <a:spcBef>
                  <a:spcPct val="0"/>
                </a:spcBef>
                <a:spcAft>
                  <a:spcPct val="35000"/>
                </a:spcAft>
              </a:pPr>
              <a:endParaRPr lang="en-US" sz="2000" dirty="0">
                <a:solidFill>
                  <a:prstClr val="black">
                    <a:hueOff val="0"/>
                    <a:satOff val="0"/>
                    <a:lumOff val="0"/>
                    <a:alphaOff val="0"/>
                  </a:prstClr>
                </a:solidFill>
                <a:latin typeface="Calibri" panose="020F0502020204030204"/>
              </a:endParaRPr>
            </a:p>
          </p:txBody>
        </p:sp>
      </p:grpSp>
      <p:sp>
        <p:nvSpPr>
          <p:cNvPr id="5" name="TextBox 4">
            <a:extLst>
              <a:ext uri="{FF2B5EF4-FFF2-40B4-BE49-F238E27FC236}">
                <a16:creationId xmlns:a16="http://schemas.microsoft.com/office/drawing/2014/main" id="{90961CB2-9190-3747-B1C8-32DC0BD12B59}"/>
              </a:ext>
            </a:extLst>
          </p:cNvPr>
          <p:cNvSpPr txBox="1"/>
          <p:nvPr/>
        </p:nvSpPr>
        <p:spPr>
          <a:xfrm>
            <a:off x="611263" y="3803236"/>
            <a:ext cx="2194215" cy="1631216"/>
          </a:xfrm>
          <a:prstGeom prst="rect">
            <a:avLst/>
          </a:prstGeom>
          <a:noFill/>
        </p:spPr>
        <p:txBody>
          <a:bodyPr wrap="square" rtlCol="0">
            <a:spAutoFit/>
          </a:bodyPr>
          <a:lstStyle/>
          <a:p>
            <a:pPr defTabSz="914400"/>
            <a:r>
              <a:rPr lang="en-US" sz="2000" dirty="0">
                <a:solidFill>
                  <a:prstClr val="black"/>
                </a:solidFill>
                <a:latin typeface="Calibri" panose="020F0502020204030204"/>
              </a:rPr>
              <a:t>“If I use both hands to spin the coin, it might produce a more stable spin that lasts longer.”</a:t>
            </a:r>
          </a:p>
        </p:txBody>
      </p:sp>
      <p:cxnSp>
        <p:nvCxnSpPr>
          <p:cNvPr id="11" name="Straight Connector 10">
            <a:extLst>
              <a:ext uri="{FF2B5EF4-FFF2-40B4-BE49-F238E27FC236}">
                <a16:creationId xmlns:a16="http://schemas.microsoft.com/office/drawing/2014/main" id="{19A70307-996D-5F41-A018-E52A20900A03}"/>
              </a:ext>
            </a:extLst>
          </p:cNvPr>
          <p:cNvCxnSpPr/>
          <p:nvPr/>
        </p:nvCxnSpPr>
        <p:spPr>
          <a:xfrm>
            <a:off x="729221" y="3601844"/>
            <a:ext cx="10233898" cy="0"/>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744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B3C9-66FA-0245-8F40-79D4463BFC20}"/>
              </a:ext>
            </a:extLst>
          </p:cNvPr>
          <p:cNvSpPr>
            <a:spLocks noGrp="1"/>
          </p:cNvSpPr>
          <p:nvPr>
            <p:ph type="title" idx="4294967295"/>
          </p:nvPr>
        </p:nvSpPr>
        <p:spPr>
          <a:xfrm>
            <a:off x="266131" y="270965"/>
            <a:ext cx="9227671" cy="777875"/>
          </a:xfrm>
        </p:spPr>
        <p:txBody>
          <a:bodyPr anchor="b">
            <a:normAutofit/>
          </a:bodyPr>
          <a:lstStyle/>
          <a:p>
            <a:r>
              <a:rPr lang="en-US" dirty="0"/>
              <a:t>Standardized Measurement </a:t>
            </a:r>
          </a:p>
        </p:txBody>
      </p:sp>
      <p:grpSp>
        <p:nvGrpSpPr>
          <p:cNvPr id="3" name="Group 2">
            <a:extLst>
              <a:ext uri="{FF2B5EF4-FFF2-40B4-BE49-F238E27FC236}">
                <a16:creationId xmlns:a16="http://schemas.microsoft.com/office/drawing/2014/main" id="{0847F2F3-01D2-8A4F-8AE9-D1B4C7521C2E}"/>
              </a:ext>
            </a:extLst>
          </p:cNvPr>
          <p:cNvGrpSpPr/>
          <p:nvPr/>
        </p:nvGrpSpPr>
        <p:grpSpPr>
          <a:xfrm>
            <a:off x="1185359" y="1233787"/>
            <a:ext cx="11006641" cy="5210864"/>
            <a:chOff x="1211988" y="1798416"/>
            <a:chExt cx="8159003" cy="5210864"/>
          </a:xfrm>
        </p:grpSpPr>
        <p:sp>
          <p:nvSpPr>
            <p:cNvPr id="4" name="Oval 3">
              <a:extLst>
                <a:ext uri="{FF2B5EF4-FFF2-40B4-BE49-F238E27FC236}">
                  <a16:creationId xmlns:a16="http://schemas.microsoft.com/office/drawing/2014/main" id="{09CC0FD6-C119-7D4B-A4E7-F36834788DAC}"/>
                </a:ext>
              </a:extLst>
            </p:cNvPr>
            <p:cNvSpPr/>
            <p:nvPr/>
          </p:nvSpPr>
          <p:spPr>
            <a:xfrm>
              <a:off x="1211989" y="1798416"/>
              <a:ext cx="763189" cy="96606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6" name="Rectangle 5" descr="Workflow">
              <a:extLst>
                <a:ext uri="{FF2B5EF4-FFF2-40B4-BE49-F238E27FC236}">
                  <a16:creationId xmlns:a16="http://schemas.microsoft.com/office/drawing/2014/main" id="{D198C197-1524-D54B-AC44-9DC4A1C2BE5A}"/>
                </a:ext>
              </a:extLst>
            </p:cNvPr>
            <p:cNvSpPr/>
            <p:nvPr/>
          </p:nvSpPr>
          <p:spPr>
            <a:xfrm>
              <a:off x="1398805" y="2001289"/>
              <a:ext cx="373498" cy="56031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Freeform 6">
              <a:extLst>
                <a:ext uri="{FF2B5EF4-FFF2-40B4-BE49-F238E27FC236}">
                  <a16:creationId xmlns:a16="http://schemas.microsoft.com/office/drawing/2014/main" id="{097E3C9E-B0B0-5242-B472-5E557B104FFF}"/>
                </a:ext>
              </a:extLst>
            </p:cNvPr>
            <p:cNvSpPr/>
            <p:nvPr/>
          </p:nvSpPr>
          <p:spPr>
            <a:xfrm>
              <a:off x="1847817" y="1869556"/>
              <a:ext cx="6506433" cy="966061"/>
            </a:xfrm>
            <a:custGeom>
              <a:avLst/>
              <a:gdLst>
                <a:gd name="connsiteX0" fmla="*/ 0 w 2277145"/>
                <a:gd name="connsiteY0" fmla="*/ 0 h 966061"/>
                <a:gd name="connsiteX1" fmla="*/ 2277145 w 2277145"/>
                <a:gd name="connsiteY1" fmla="*/ 0 h 966061"/>
                <a:gd name="connsiteX2" fmla="*/ 2277145 w 2277145"/>
                <a:gd name="connsiteY2" fmla="*/ 966061 h 966061"/>
                <a:gd name="connsiteX3" fmla="*/ 0 w 2277145"/>
                <a:gd name="connsiteY3" fmla="*/ 966061 h 966061"/>
                <a:gd name="connsiteX4" fmla="*/ 0 w 2277145"/>
                <a:gd name="connsiteY4" fmla="*/ 0 h 96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145" h="966061">
                  <a:moveTo>
                    <a:pt x="0" y="0"/>
                  </a:moveTo>
                  <a:lnTo>
                    <a:pt x="2277145" y="0"/>
                  </a:lnTo>
                  <a:lnTo>
                    <a:pt x="2277145" y="966061"/>
                  </a:lnTo>
                  <a:lnTo>
                    <a:pt x="0" y="966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lnSpc>
                  <a:spcPct val="90000"/>
                </a:lnSpc>
                <a:spcBef>
                  <a:spcPct val="0"/>
                </a:spcBef>
                <a:spcAft>
                  <a:spcPct val="35000"/>
                </a:spcAft>
              </a:pPr>
              <a:r>
                <a:rPr lang="en-US" sz="2600" dirty="0">
                  <a:solidFill>
                    <a:prstClr val="black">
                      <a:hueOff val="0"/>
                      <a:satOff val="0"/>
                      <a:lumOff val="0"/>
                      <a:alphaOff val="0"/>
                    </a:prstClr>
                  </a:solidFill>
                  <a:latin typeface="Calibri" panose="020F0502020204030204"/>
                </a:rPr>
                <a:t>	How will we know a change is an improvement?</a:t>
              </a:r>
            </a:p>
          </p:txBody>
        </p:sp>
        <p:sp>
          <p:nvSpPr>
            <p:cNvPr id="8" name="Oval 7">
              <a:extLst>
                <a:ext uri="{FF2B5EF4-FFF2-40B4-BE49-F238E27FC236}">
                  <a16:creationId xmlns:a16="http://schemas.microsoft.com/office/drawing/2014/main" id="{F8E71324-E024-3642-8CFB-3A65C9EF3195}"/>
                </a:ext>
              </a:extLst>
            </p:cNvPr>
            <p:cNvSpPr/>
            <p:nvPr/>
          </p:nvSpPr>
          <p:spPr>
            <a:xfrm>
              <a:off x="1211988" y="2835617"/>
              <a:ext cx="763189" cy="966061"/>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0" name="Rectangle 9" descr="Checkmark">
              <a:extLst>
                <a:ext uri="{FF2B5EF4-FFF2-40B4-BE49-F238E27FC236}">
                  <a16:creationId xmlns:a16="http://schemas.microsoft.com/office/drawing/2014/main" id="{D3501054-8CD8-CD46-816A-2FB443A6E479}"/>
                </a:ext>
              </a:extLst>
            </p:cNvPr>
            <p:cNvSpPr/>
            <p:nvPr/>
          </p:nvSpPr>
          <p:spPr>
            <a:xfrm>
              <a:off x="1398805" y="3038490"/>
              <a:ext cx="373498" cy="56031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11">
              <a:extLst>
                <a:ext uri="{FF2B5EF4-FFF2-40B4-BE49-F238E27FC236}">
                  <a16:creationId xmlns:a16="http://schemas.microsoft.com/office/drawing/2014/main" id="{CD477FAC-CDB6-3E43-BF56-9CDC747717DB}"/>
                </a:ext>
              </a:extLst>
            </p:cNvPr>
            <p:cNvSpPr/>
            <p:nvPr/>
          </p:nvSpPr>
          <p:spPr>
            <a:xfrm>
              <a:off x="1843676" y="2853496"/>
              <a:ext cx="5783361" cy="966061"/>
            </a:xfrm>
            <a:custGeom>
              <a:avLst/>
              <a:gdLst>
                <a:gd name="connsiteX0" fmla="*/ 0 w 2277145"/>
                <a:gd name="connsiteY0" fmla="*/ 0 h 966061"/>
                <a:gd name="connsiteX1" fmla="*/ 2277145 w 2277145"/>
                <a:gd name="connsiteY1" fmla="*/ 0 h 966061"/>
                <a:gd name="connsiteX2" fmla="*/ 2277145 w 2277145"/>
                <a:gd name="connsiteY2" fmla="*/ 966061 h 966061"/>
                <a:gd name="connsiteX3" fmla="*/ 0 w 2277145"/>
                <a:gd name="connsiteY3" fmla="*/ 966061 h 966061"/>
                <a:gd name="connsiteX4" fmla="*/ 0 w 2277145"/>
                <a:gd name="connsiteY4" fmla="*/ 0 h 96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145" h="966061">
                  <a:moveTo>
                    <a:pt x="0" y="0"/>
                  </a:moveTo>
                  <a:lnTo>
                    <a:pt x="2277145" y="0"/>
                  </a:lnTo>
                  <a:lnTo>
                    <a:pt x="2277145" y="966061"/>
                  </a:lnTo>
                  <a:lnTo>
                    <a:pt x="0" y="966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lnSpc>
                  <a:spcPct val="90000"/>
                </a:lnSpc>
                <a:spcBef>
                  <a:spcPct val="0"/>
                </a:spcBef>
                <a:spcAft>
                  <a:spcPct val="35000"/>
                </a:spcAft>
              </a:pPr>
              <a:r>
                <a:rPr lang="en-US" sz="2600" dirty="0">
                  <a:solidFill>
                    <a:prstClr val="black">
                      <a:hueOff val="0"/>
                      <a:satOff val="0"/>
                      <a:lumOff val="0"/>
                      <a:alphaOff val="0"/>
                    </a:prstClr>
                  </a:solidFill>
                  <a:latin typeface="Calibri" panose="020F0502020204030204"/>
                </a:rPr>
                <a:t>	Are our results comparable?</a:t>
              </a:r>
            </a:p>
          </p:txBody>
        </p:sp>
        <p:sp>
          <p:nvSpPr>
            <p:cNvPr id="14" name="Oval 13">
              <a:extLst>
                <a:ext uri="{FF2B5EF4-FFF2-40B4-BE49-F238E27FC236}">
                  <a16:creationId xmlns:a16="http://schemas.microsoft.com/office/drawing/2014/main" id="{8EABC594-B207-DC40-895B-DFA99C107AA8}"/>
                </a:ext>
              </a:extLst>
            </p:cNvPr>
            <p:cNvSpPr/>
            <p:nvPr/>
          </p:nvSpPr>
          <p:spPr>
            <a:xfrm>
              <a:off x="1211989" y="3858748"/>
              <a:ext cx="763189" cy="966061"/>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5" name="Rectangle 14" descr="Gears">
              <a:extLst>
                <a:ext uri="{FF2B5EF4-FFF2-40B4-BE49-F238E27FC236}">
                  <a16:creationId xmlns:a16="http://schemas.microsoft.com/office/drawing/2014/main" id="{D8022EA7-FCF0-1B40-ACD6-DB3D4981EA98}"/>
                </a:ext>
              </a:extLst>
            </p:cNvPr>
            <p:cNvSpPr/>
            <p:nvPr/>
          </p:nvSpPr>
          <p:spPr>
            <a:xfrm>
              <a:off x="1398805" y="4061621"/>
              <a:ext cx="373498" cy="56031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extLst>
                <a:ext uri="{FF2B5EF4-FFF2-40B4-BE49-F238E27FC236}">
                  <a16:creationId xmlns:a16="http://schemas.microsoft.com/office/drawing/2014/main" id="{45A37508-80F2-9848-8766-D198C6AAE6A7}"/>
                </a:ext>
              </a:extLst>
            </p:cNvPr>
            <p:cNvSpPr/>
            <p:nvPr/>
          </p:nvSpPr>
          <p:spPr>
            <a:xfrm>
              <a:off x="1847817" y="3916636"/>
              <a:ext cx="4073831" cy="966061"/>
            </a:xfrm>
            <a:custGeom>
              <a:avLst/>
              <a:gdLst>
                <a:gd name="connsiteX0" fmla="*/ 0 w 2277145"/>
                <a:gd name="connsiteY0" fmla="*/ 0 h 966061"/>
                <a:gd name="connsiteX1" fmla="*/ 2277145 w 2277145"/>
                <a:gd name="connsiteY1" fmla="*/ 0 h 966061"/>
                <a:gd name="connsiteX2" fmla="*/ 2277145 w 2277145"/>
                <a:gd name="connsiteY2" fmla="*/ 966061 h 966061"/>
                <a:gd name="connsiteX3" fmla="*/ 0 w 2277145"/>
                <a:gd name="connsiteY3" fmla="*/ 966061 h 966061"/>
                <a:gd name="connsiteX4" fmla="*/ 0 w 2277145"/>
                <a:gd name="connsiteY4" fmla="*/ 0 h 96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145" h="966061">
                  <a:moveTo>
                    <a:pt x="0" y="0"/>
                  </a:moveTo>
                  <a:lnTo>
                    <a:pt x="2277145" y="0"/>
                  </a:lnTo>
                  <a:lnTo>
                    <a:pt x="2277145" y="966061"/>
                  </a:lnTo>
                  <a:lnTo>
                    <a:pt x="0" y="966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lnSpc>
                  <a:spcPct val="90000"/>
                </a:lnSpc>
                <a:spcBef>
                  <a:spcPct val="0"/>
                </a:spcBef>
                <a:spcAft>
                  <a:spcPct val="35000"/>
                </a:spcAft>
              </a:pPr>
              <a:r>
                <a:rPr lang="en-US" sz="2600" dirty="0">
                  <a:solidFill>
                    <a:prstClr val="black">
                      <a:hueOff val="0"/>
                      <a:satOff val="0"/>
                      <a:lumOff val="0"/>
                      <a:alphaOff val="0"/>
                    </a:prstClr>
                  </a:solidFill>
                  <a:latin typeface="Calibri" panose="020F0502020204030204"/>
                </a:rPr>
                <a:t>	Operational definitions</a:t>
              </a:r>
            </a:p>
          </p:txBody>
        </p:sp>
        <p:sp>
          <p:nvSpPr>
            <p:cNvPr id="17" name="Oval 16">
              <a:extLst>
                <a:ext uri="{FF2B5EF4-FFF2-40B4-BE49-F238E27FC236}">
                  <a16:creationId xmlns:a16="http://schemas.microsoft.com/office/drawing/2014/main" id="{07A35C0F-914A-2546-A2FD-C4BFA07EB358}"/>
                </a:ext>
              </a:extLst>
            </p:cNvPr>
            <p:cNvSpPr/>
            <p:nvPr/>
          </p:nvSpPr>
          <p:spPr>
            <a:xfrm>
              <a:off x="1214217" y="4900672"/>
              <a:ext cx="763189" cy="966061"/>
            </a:xfrm>
            <a:prstGeom prst="ellipse">
              <a:avLst/>
            </a:prstGeom>
            <a:solidFill>
              <a:schemeClr val="accent6"/>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18" name="Rectangle 17" descr="Hourglass">
              <a:extLst>
                <a:ext uri="{FF2B5EF4-FFF2-40B4-BE49-F238E27FC236}">
                  <a16:creationId xmlns:a16="http://schemas.microsoft.com/office/drawing/2014/main" id="{40FDDA99-3C71-4A4C-81D2-09619948557E}"/>
                </a:ext>
              </a:extLst>
            </p:cNvPr>
            <p:cNvSpPr/>
            <p:nvPr/>
          </p:nvSpPr>
          <p:spPr>
            <a:xfrm>
              <a:off x="1401034" y="5103545"/>
              <a:ext cx="373498" cy="56031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Freeform 18">
              <a:extLst>
                <a:ext uri="{FF2B5EF4-FFF2-40B4-BE49-F238E27FC236}">
                  <a16:creationId xmlns:a16="http://schemas.microsoft.com/office/drawing/2014/main" id="{D88690F9-3048-E74F-93D9-8EBA75FE0A0E}"/>
                </a:ext>
              </a:extLst>
            </p:cNvPr>
            <p:cNvSpPr/>
            <p:nvPr/>
          </p:nvSpPr>
          <p:spPr>
            <a:xfrm>
              <a:off x="1843676" y="4998316"/>
              <a:ext cx="6294784" cy="966061"/>
            </a:xfrm>
            <a:custGeom>
              <a:avLst/>
              <a:gdLst>
                <a:gd name="connsiteX0" fmla="*/ 0 w 2277145"/>
                <a:gd name="connsiteY0" fmla="*/ 0 h 966061"/>
                <a:gd name="connsiteX1" fmla="*/ 2277145 w 2277145"/>
                <a:gd name="connsiteY1" fmla="*/ 0 h 966061"/>
                <a:gd name="connsiteX2" fmla="*/ 2277145 w 2277145"/>
                <a:gd name="connsiteY2" fmla="*/ 966061 h 966061"/>
                <a:gd name="connsiteX3" fmla="*/ 0 w 2277145"/>
                <a:gd name="connsiteY3" fmla="*/ 966061 h 966061"/>
                <a:gd name="connsiteX4" fmla="*/ 0 w 2277145"/>
                <a:gd name="connsiteY4" fmla="*/ 0 h 96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145" h="966061">
                  <a:moveTo>
                    <a:pt x="0" y="0"/>
                  </a:moveTo>
                  <a:lnTo>
                    <a:pt x="2277145" y="0"/>
                  </a:lnTo>
                  <a:lnTo>
                    <a:pt x="2277145" y="966061"/>
                  </a:lnTo>
                  <a:lnTo>
                    <a:pt x="0" y="966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lnSpc>
                  <a:spcPct val="90000"/>
                </a:lnSpc>
                <a:spcBef>
                  <a:spcPct val="0"/>
                </a:spcBef>
                <a:spcAft>
                  <a:spcPct val="35000"/>
                </a:spcAft>
              </a:pPr>
              <a:r>
                <a:rPr lang="en-US" sz="2600" dirty="0">
                  <a:solidFill>
                    <a:prstClr val="black">
                      <a:hueOff val="0"/>
                      <a:satOff val="0"/>
                      <a:lumOff val="0"/>
                      <a:alphaOff val="0"/>
                    </a:prstClr>
                  </a:solidFill>
                  <a:latin typeface="Calibri" panose="020F0502020204030204"/>
                </a:rPr>
                <a:t>	START: Timer starts when the tester starts to spin the 	coin.</a:t>
              </a:r>
            </a:p>
          </p:txBody>
        </p:sp>
        <p:sp>
          <p:nvSpPr>
            <p:cNvPr id="20" name="Oval 19">
              <a:extLst>
                <a:ext uri="{FF2B5EF4-FFF2-40B4-BE49-F238E27FC236}">
                  <a16:creationId xmlns:a16="http://schemas.microsoft.com/office/drawing/2014/main" id="{167050FB-C2FD-E64F-BF4A-299D8AC782B9}"/>
                </a:ext>
              </a:extLst>
            </p:cNvPr>
            <p:cNvSpPr/>
            <p:nvPr/>
          </p:nvSpPr>
          <p:spPr>
            <a:xfrm>
              <a:off x="1211989" y="5932323"/>
              <a:ext cx="763189" cy="966061"/>
            </a:xfrm>
            <a:prstGeom prst="ellipse">
              <a:avLst/>
            </a:prstGeom>
            <a:solidFill>
              <a:schemeClr val="accent5"/>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US"/>
            </a:p>
          </p:txBody>
        </p:sp>
        <p:sp>
          <p:nvSpPr>
            <p:cNvPr id="21" name="Rectangle 20" descr="Raised hand">
              <a:extLst>
                <a:ext uri="{FF2B5EF4-FFF2-40B4-BE49-F238E27FC236}">
                  <a16:creationId xmlns:a16="http://schemas.microsoft.com/office/drawing/2014/main" id="{29C206B1-8075-C240-B05F-11A9F06C4693}"/>
                </a:ext>
              </a:extLst>
            </p:cNvPr>
            <p:cNvSpPr/>
            <p:nvPr/>
          </p:nvSpPr>
          <p:spPr>
            <a:xfrm>
              <a:off x="1398805" y="6135196"/>
              <a:ext cx="373498" cy="560315"/>
            </a:xfrm>
            <a:prstGeom prst="rect">
              <a:avLst/>
            </a:prstGeom>
            <a:blipFill>
              <a:blip r:embed="rId11">
                <a:extLs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Freeform 21">
              <a:extLst>
                <a:ext uri="{FF2B5EF4-FFF2-40B4-BE49-F238E27FC236}">
                  <a16:creationId xmlns:a16="http://schemas.microsoft.com/office/drawing/2014/main" id="{BBE4E367-4FD3-6747-9704-6E0884FA2340}"/>
                </a:ext>
              </a:extLst>
            </p:cNvPr>
            <p:cNvSpPr/>
            <p:nvPr/>
          </p:nvSpPr>
          <p:spPr>
            <a:xfrm>
              <a:off x="1847817" y="6043219"/>
              <a:ext cx="7523174" cy="966061"/>
            </a:xfrm>
            <a:custGeom>
              <a:avLst/>
              <a:gdLst>
                <a:gd name="connsiteX0" fmla="*/ 0 w 2277145"/>
                <a:gd name="connsiteY0" fmla="*/ 0 h 966061"/>
                <a:gd name="connsiteX1" fmla="*/ 2277145 w 2277145"/>
                <a:gd name="connsiteY1" fmla="*/ 0 h 966061"/>
                <a:gd name="connsiteX2" fmla="*/ 2277145 w 2277145"/>
                <a:gd name="connsiteY2" fmla="*/ 966061 h 966061"/>
                <a:gd name="connsiteX3" fmla="*/ 0 w 2277145"/>
                <a:gd name="connsiteY3" fmla="*/ 966061 h 966061"/>
                <a:gd name="connsiteX4" fmla="*/ 0 w 2277145"/>
                <a:gd name="connsiteY4" fmla="*/ 0 h 96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145" h="966061">
                  <a:moveTo>
                    <a:pt x="0" y="0"/>
                  </a:moveTo>
                  <a:lnTo>
                    <a:pt x="2277145" y="0"/>
                  </a:lnTo>
                  <a:lnTo>
                    <a:pt x="2277145" y="966061"/>
                  </a:lnTo>
                  <a:lnTo>
                    <a:pt x="0" y="966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defTabSz="800100">
                <a:lnSpc>
                  <a:spcPct val="90000"/>
                </a:lnSpc>
                <a:spcBef>
                  <a:spcPct val="0"/>
                </a:spcBef>
                <a:spcAft>
                  <a:spcPct val="35000"/>
                </a:spcAft>
              </a:pPr>
              <a:r>
                <a:rPr lang="en-US" sz="2600" dirty="0">
                  <a:solidFill>
                    <a:prstClr val="black">
                      <a:hueOff val="0"/>
                      <a:satOff val="0"/>
                      <a:lumOff val="0"/>
                      <a:alphaOff val="0"/>
                    </a:prstClr>
                  </a:solidFill>
                  <a:latin typeface="Calibri" panose="020F0502020204030204"/>
                </a:rPr>
                <a:t>	STOP: Time stops when the coin stops spinning on the test surface.</a:t>
              </a:r>
            </a:p>
          </p:txBody>
        </p:sp>
      </p:grpSp>
    </p:spTree>
    <p:extLst>
      <p:ext uri="{BB962C8B-B14F-4D97-AF65-F5344CB8AC3E}">
        <p14:creationId xmlns:p14="http://schemas.microsoft.com/office/powerpoint/2010/main" val="187102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2D0A-0330-1D41-8B11-32A9DBD84EF9}"/>
              </a:ext>
            </a:extLst>
          </p:cNvPr>
          <p:cNvSpPr>
            <a:spLocks noGrp="1"/>
          </p:cNvSpPr>
          <p:nvPr>
            <p:ph type="title" idx="4294967295"/>
          </p:nvPr>
        </p:nvSpPr>
        <p:spPr>
          <a:xfrm>
            <a:off x="718931" y="398777"/>
            <a:ext cx="1147529" cy="720725"/>
          </a:xfrm>
        </p:spPr>
        <p:txBody>
          <a:bodyPr anchor="b">
            <a:normAutofit/>
          </a:bodyPr>
          <a:lstStyle/>
          <a:p>
            <a:r>
              <a:rPr lang="en-US" dirty="0"/>
              <a:t>DO  </a:t>
            </a:r>
          </a:p>
        </p:txBody>
      </p:sp>
      <p:grpSp>
        <p:nvGrpSpPr>
          <p:cNvPr id="3" name="Group 2">
            <a:extLst>
              <a:ext uri="{FF2B5EF4-FFF2-40B4-BE49-F238E27FC236}">
                <a16:creationId xmlns:a16="http://schemas.microsoft.com/office/drawing/2014/main" id="{DC3ED99E-CA48-F84F-A516-EB59B3089F33}"/>
              </a:ext>
            </a:extLst>
          </p:cNvPr>
          <p:cNvGrpSpPr/>
          <p:nvPr/>
        </p:nvGrpSpPr>
        <p:grpSpPr>
          <a:xfrm>
            <a:off x="1376482" y="2108201"/>
            <a:ext cx="9439035" cy="3401700"/>
            <a:chOff x="644765" y="2725556"/>
            <a:chExt cx="7854469" cy="2758943"/>
          </a:xfrm>
        </p:grpSpPr>
        <p:sp>
          <p:nvSpPr>
            <p:cNvPr id="4" name="Rectangle 3" descr="Coins">
              <a:extLst>
                <a:ext uri="{FF2B5EF4-FFF2-40B4-BE49-F238E27FC236}">
                  <a16:creationId xmlns:a16="http://schemas.microsoft.com/office/drawing/2014/main" id="{73520A28-57E7-5C48-9B23-E9CA7F55ED28}"/>
                </a:ext>
              </a:extLst>
            </p:cNvPr>
            <p:cNvSpPr/>
            <p:nvPr/>
          </p:nvSpPr>
          <p:spPr>
            <a:xfrm>
              <a:off x="1637859" y="2725556"/>
              <a:ext cx="1625062" cy="162506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Freeform 5">
              <a:extLst>
                <a:ext uri="{FF2B5EF4-FFF2-40B4-BE49-F238E27FC236}">
                  <a16:creationId xmlns:a16="http://schemas.microsoft.com/office/drawing/2014/main" id="{7BAB51BD-3ED6-C342-9562-8AA80D07F90A}"/>
                </a:ext>
              </a:extLst>
            </p:cNvPr>
            <p:cNvSpPr/>
            <p:nvPr/>
          </p:nvSpPr>
          <p:spPr>
            <a:xfrm>
              <a:off x="644765" y="4764499"/>
              <a:ext cx="3611250" cy="720000"/>
            </a:xfrm>
            <a:custGeom>
              <a:avLst/>
              <a:gdLst>
                <a:gd name="connsiteX0" fmla="*/ 0 w 3611250"/>
                <a:gd name="connsiteY0" fmla="*/ 0 h 720000"/>
                <a:gd name="connsiteX1" fmla="*/ 3611250 w 3611250"/>
                <a:gd name="connsiteY1" fmla="*/ 0 h 720000"/>
                <a:gd name="connsiteX2" fmla="*/ 3611250 w 3611250"/>
                <a:gd name="connsiteY2" fmla="*/ 720000 h 720000"/>
                <a:gd name="connsiteX3" fmla="*/ 0 w 3611250"/>
                <a:gd name="connsiteY3" fmla="*/ 720000 h 720000"/>
                <a:gd name="connsiteX4" fmla="*/ 0 w 361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250" h="720000">
                  <a:moveTo>
                    <a:pt x="0" y="0"/>
                  </a:moveTo>
                  <a:lnTo>
                    <a:pt x="3611250" y="0"/>
                  </a:lnTo>
                  <a:lnTo>
                    <a:pt x="361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244600">
                <a:lnSpc>
                  <a:spcPct val="90000"/>
                </a:lnSpc>
                <a:spcBef>
                  <a:spcPct val="0"/>
                </a:spcBef>
                <a:spcAft>
                  <a:spcPct val="35000"/>
                </a:spcAft>
              </a:pPr>
              <a:r>
                <a:rPr lang="en-US" sz="2800">
                  <a:solidFill>
                    <a:prstClr val="black">
                      <a:hueOff val="0"/>
                      <a:satOff val="0"/>
                      <a:lumOff val="0"/>
                      <a:alphaOff val="0"/>
                    </a:prstClr>
                  </a:solidFill>
                  <a:latin typeface="Calibri" panose="020F0502020204030204"/>
                </a:rPr>
                <a:t>Spin the coin</a:t>
              </a:r>
            </a:p>
          </p:txBody>
        </p:sp>
        <p:sp>
          <p:nvSpPr>
            <p:cNvPr id="7" name="Rectangle 6" descr="Stopwatch">
              <a:extLst>
                <a:ext uri="{FF2B5EF4-FFF2-40B4-BE49-F238E27FC236}">
                  <a16:creationId xmlns:a16="http://schemas.microsoft.com/office/drawing/2014/main" id="{49A3D698-ABD7-9940-B6A4-B74C0E12E266}"/>
                </a:ext>
              </a:extLst>
            </p:cNvPr>
            <p:cNvSpPr/>
            <p:nvPr/>
          </p:nvSpPr>
          <p:spPr>
            <a:xfrm>
              <a:off x="5881078" y="2725556"/>
              <a:ext cx="1625062" cy="1625062"/>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7">
              <a:extLst>
                <a:ext uri="{FF2B5EF4-FFF2-40B4-BE49-F238E27FC236}">
                  <a16:creationId xmlns:a16="http://schemas.microsoft.com/office/drawing/2014/main" id="{4AC28F63-A658-6C4C-93E1-6DA2C769FF56}"/>
                </a:ext>
              </a:extLst>
            </p:cNvPr>
            <p:cNvSpPr/>
            <p:nvPr/>
          </p:nvSpPr>
          <p:spPr>
            <a:xfrm>
              <a:off x="4887984" y="4764499"/>
              <a:ext cx="3611250" cy="720000"/>
            </a:xfrm>
            <a:custGeom>
              <a:avLst/>
              <a:gdLst>
                <a:gd name="connsiteX0" fmla="*/ 0 w 3611250"/>
                <a:gd name="connsiteY0" fmla="*/ 0 h 720000"/>
                <a:gd name="connsiteX1" fmla="*/ 3611250 w 3611250"/>
                <a:gd name="connsiteY1" fmla="*/ 0 h 720000"/>
                <a:gd name="connsiteX2" fmla="*/ 3611250 w 3611250"/>
                <a:gd name="connsiteY2" fmla="*/ 720000 h 720000"/>
                <a:gd name="connsiteX3" fmla="*/ 0 w 3611250"/>
                <a:gd name="connsiteY3" fmla="*/ 720000 h 720000"/>
                <a:gd name="connsiteX4" fmla="*/ 0 w 361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250" h="720000">
                  <a:moveTo>
                    <a:pt x="0" y="0"/>
                  </a:moveTo>
                  <a:lnTo>
                    <a:pt x="3611250" y="0"/>
                  </a:lnTo>
                  <a:lnTo>
                    <a:pt x="361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244600">
                <a:lnSpc>
                  <a:spcPct val="90000"/>
                </a:lnSpc>
                <a:spcBef>
                  <a:spcPct val="0"/>
                </a:spcBef>
                <a:spcAft>
                  <a:spcPct val="35000"/>
                </a:spcAft>
              </a:pPr>
              <a:r>
                <a:rPr lang="en-US" sz="2800" dirty="0">
                  <a:solidFill>
                    <a:prstClr val="black">
                      <a:hueOff val="0"/>
                      <a:satOff val="0"/>
                      <a:lumOff val="0"/>
                      <a:alphaOff val="0"/>
                    </a:prstClr>
                  </a:solidFill>
                  <a:latin typeface="Calibri" panose="020F0502020204030204"/>
                </a:rPr>
                <a:t>Note the time &amp; record it</a:t>
              </a:r>
            </a:p>
          </p:txBody>
        </p:sp>
      </p:grpSp>
    </p:spTree>
    <p:extLst>
      <p:ext uri="{BB962C8B-B14F-4D97-AF65-F5344CB8AC3E}">
        <p14:creationId xmlns:p14="http://schemas.microsoft.com/office/powerpoint/2010/main" val="13067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B237-830C-144A-8C08-150337577D56}"/>
              </a:ext>
            </a:extLst>
          </p:cNvPr>
          <p:cNvSpPr>
            <a:spLocks noGrp="1"/>
          </p:cNvSpPr>
          <p:nvPr>
            <p:ph type="title" idx="4294967295"/>
          </p:nvPr>
        </p:nvSpPr>
        <p:spPr>
          <a:xfrm>
            <a:off x="299876" y="377826"/>
            <a:ext cx="2336800" cy="749303"/>
          </a:xfrm>
        </p:spPr>
        <p:txBody>
          <a:bodyPr anchor="b">
            <a:normAutofit/>
          </a:bodyPr>
          <a:lstStyle/>
          <a:p>
            <a:r>
              <a:rPr lang="en-US" dirty="0"/>
              <a:t>STUDY</a:t>
            </a:r>
          </a:p>
        </p:txBody>
      </p:sp>
      <p:grpSp>
        <p:nvGrpSpPr>
          <p:cNvPr id="3" name="Group 2">
            <a:extLst>
              <a:ext uri="{FF2B5EF4-FFF2-40B4-BE49-F238E27FC236}">
                <a16:creationId xmlns:a16="http://schemas.microsoft.com/office/drawing/2014/main" id="{C94EEF03-27D2-1843-AA8B-14C485EA7D20}"/>
              </a:ext>
            </a:extLst>
          </p:cNvPr>
          <p:cNvGrpSpPr/>
          <p:nvPr/>
        </p:nvGrpSpPr>
        <p:grpSpPr>
          <a:xfrm>
            <a:off x="680224" y="1669809"/>
            <a:ext cx="10968008" cy="3518381"/>
            <a:chOff x="385710" y="2284666"/>
            <a:chExt cx="8604768" cy="2610494"/>
          </a:xfrm>
        </p:grpSpPr>
        <p:sp>
          <p:nvSpPr>
            <p:cNvPr id="4" name="Rectangle 3" descr="Eye">
              <a:extLst>
                <a:ext uri="{FF2B5EF4-FFF2-40B4-BE49-F238E27FC236}">
                  <a16:creationId xmlns:a16="http://schemas.microsoft.com/office/drawing/2014/main" id="{D5C3B747-5091-5145-9372-AAA1900FF4B7}"/>
                </a:ext>
              </a:extLst>
            </p:cNvPr>
            <p:cNvSpPr/>
            <p:nvPr/>
          </p:nvSpPr>
          <p:spPr>
            <a:xfrm>
              <a:off x="652013" y="2284666"/>
              <a:ext cx="794190" cy="75033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6" name="Freeform 5">
              <a:extLst>
                <a:ext uri="{FF2B5EF4-FFF2-40B4-BE49-F238E27FC236}">
                  <a16:creationId xmlns:a16="http://schemas.microsoft.com/office/drawing/2014/main" id="{C137AD53-04C9-B84A-A193-3FAA282BEC09}"/>
                </a:ext>
              </a:extLst>
            </p:cNvPr>
            <p:cNvSpPr/>
            <p:nvPr/>
          </p:nvSpPr>
          <p:spPr>
            <a:xfrm>
              <a:off x="449277" y="3276805"/>
              <a:ext cx="1326796" cy="1554840"/>
            </a:xfrm>
            <a:custGeom>
              <a:avLst/>
              <a:gdLst>
                <a:gd name="connsiteX0" fmla="*/ 0 w 1326796"/>
                <a:gd name="connsiteY0" fmla="*/ 0 h 1554840"/>
                <a:gd name="connsiteX1" fmla="*/ 1326796 w 1326796"/>
                <a:gd name="connsiteY1" fmla="*/ 0 h 1554840"/>
                <a:gd name="connsiteX2" fmla="*/ 1326796 w 1326796"/>
                <a:gd name="connsiteY2" fmla="*/ 1554840 h 1554840"/>
                <a:gd name="connsiteX3" fmla="*/ 0 w 1326796"/>
                <a:gd name="connsiteY3" fmla="*/ 1554840 h 1554840"/>
                <a:gd name="connsiteX4" fmla="*/ 0 w 1326796"/>
                <a:gd name="connsiteY4" fmla="*/ 0 h 155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96" h="1554840">
                  <a:moveTo>
                    <a:pt x="0" y="0"/>
                  </a:moveTo>
                  <a:lnTo>
                    <a:pt x="1326796" y="0"/>
                  </a:lnTo>
                  <a:lnTo>
                    <a:pt x="1326796" y="1554840"/>
                  </a:lnTo>
                  <a:lnTo>
                    <a:pt x="0" y="1554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n-US" sz="2400" b="1" dirty="0">
                  <a:solidFill>
                    <a:prstClr val="black">
                      <a:hueOff val="0"/>
                      <a:satOff val="0"/>
                      <a:lumOff val="0"/>
                      <a:alphaOff val="0"/>
                    </a:prstClr>
                  </a:solidFill>
                  <a:latin typeface="Calibri" panose="020F0502020204030204"/>
                </a:rPr>
                <a:t>Study – what did you observe?</a:t>
              </a:r>
            </a:p>
          </p:txBody>
        </p:sp>
        <p:sp>
          <p:nvSpPr>
            <p:cNvPr id="10" name="Rectangle 9">
              <a:extLst>
                <a:ext uri="{FF2B5EF4-FFF2-40B4-BE49-F238E27FC236}">
                  <a16:creationId xmlns:a16="http://schemas.microsoft.com/office/drawing/2014/main" id="{475D1962-7DFA-264F-BF5F-F1226A73C451}"/>
                </a:ext>
              </a:extLst>
            </p:cNvPr>
            <p:cNvSpPr/>
            <p:nvPr/>
          </p:nvSpPr>
          <p:spPr>
            <a:xfrm>
              <a:off x="385710" y="4582663"/>
              <a:ext cx="1326796" cy="5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Rectangle 11" descr="Statistics">
              <a:extLst>
                <a:ext uri="{FF2B5EF4-FFF2-40B4-BE49-F238E27FC236}">
                  <a16:creationId xmlns:a16="http://schemas.microsoft.com/office/drawing/2014/main" id="{BBAF7A35-8698-FE41-98F7-4272B830BE26}"/>
                </a:ext>
              </a:extLst>
            </p:cNvPr>
            <p:cNvSpPr/>
            <p:nvPr/>
          </p:nvSpPr>
          <p:spPr>
            <a:xfrm>
              <a:off x="2211000" y="2284666"/>
              <a:ext cx="794190" cy="7503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4">
                <a:hueOff val="-2799437"/>
                <a:satOff val="1315"/>
                <a:lumOff val="49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5E9FC1CB-F80D-E244-A124-8D6676D0173F}"/>
                </a:ext>
              </a:extLst>
            </p:cNvPr>
            <p:cNvSpPr/>
            <p:nvPr/>
          </p:nvSpPr>
          <p:spPr>
            <a:xfrm>
              <a:off x="1919275" y="3314914"/>
              <a:ext cx="1326796" cy="1554840"/>
            </a:xfrm>
            <a:custGeom>
              <a:avLst/>
              <a:gdLst>
                <a:gd name="connsiteX0" fmla="*/ 0 w 1326796"/>
                <a:gd name="connsiteY0" fmla="*/ 0 h 1554840"/>
                <a:gd name="connsiteX1" fmla="*/ 1326796 w 1326796"/>
                <a:gd name="connsiteY1" fmla="*/ 0 h 1554840"/>
                <a:gd name="connsiteX2" fmla="*/ 1326796 w 1326796"/>
                <a:gd name="connsiteY2" fmla="*/ 1554840 h 1554840"/>
                <a:gd name="connsiteX3" fmla="*/ 0 w 1326796"/>
                <a:gd name="connsiteY3" fmla="*/ 1554840 h 1554840"/>
                <a:gd name="connsiteX4" fmla="*/ 0 w 1326796"/>
                <a:gd name="connsiteY4" fmla="*/ 0 h 155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96" h="1554840">
                  <a:moveTo>
                    <a:pt x="0" y="0"/>
                  </a:moveTo>
                  <a:lnTo>
                    <a:pt x="1326796" y="0"/>
                  </a:lnTo>
                  <a:lnTo>
                    <a:pt x="1326796" y="1554840"/>
                  </a:lnTo>
                  <a:lnTo>
                    <a:pt x="0" y="1554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n-US" sz="2400" b="1" dirty="0">
                  <a:solidFill>
                    <a:prstClr val="black">
                      <a:hueOff val="0"/>
                      <a:satOff val="0"/>
                      <a:lumOff val="0"/>
                      <a:alphaOff val="0"/>
                    </a:prstClr>
                  </a:solidFill>
                  <a:latin typeface="Calibri" panose="020F0502020204030204"/>
                </a:rPr>
                <a:t>What do the data tell you?</a:t>
              </a:r>
            </a:p>
          </p:txBody>
        </p:sp>
        <p:sp>
          <p:nvSpPr>
            <p:cNvPr id="15" name="Rectangle 14">
              <a:extLst>
                <a:ext uri="{FF2B5EF4-FFF2-40B4-BE49-F238E27FC236}">
                  <a16:creationId xmlns:a16="http://schemas.microsoft.com/office/drawing/2014/main" id="{EB02F421-8660-364E-8B26-C18878EEB804}"/>
                </a:ext>
              </a:extLst>
            </p:cNvPr>
            <p:cNvSpPr/>
            <p:nvPr/>
          </p:nvSpPr>
          <p:spPr>
            <a:xfrm>
              <a:off x="1944696" y="4582663"/>
              <a:ext cx="1326796" cy="5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descr="Target">
              <a:extLst>
                <a:ext uri="{FF2B5EF4-FFF2-40B4-BE49-F238E27FC236}">
                  <a16:creationId xmlns:a16="http://schemas.microsoft.com/office/drawing/2014/main" id="{AF3B9557-D238-3748-A802-DA6EB369C7B6}"/>
                </a:ext>
              </a:extLst>
            </p:cNvPr>
            <p:cNvSpPr/>
            <p:nvPr/>
          </p:nvSpPr>
          <p:spPr>
            <a:xfrm>
              <a:off x="3920905" y="2305871"/>
              <a:ext cx="794190" cy="75033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4">
                <a:hueOff val="-5598875"/>
                <a:satOff val="2630"/>
                <a:lumOff val="98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3654899A-1CC3-9A4B-82A6-987BFF08ED66}"/>
                </a:ext>
              </a:extLst>
            </p:cNvPr>
            <p:cNvSpPr/>
            <p:nvPr/>
          </p:nvSpPr>
          <p:spPr>
            <a:xfrm>
              <a:off x="3617423" y="3314914"/>
              <a:ext cx="1326796" cy="1554840"/>
            </a:xfrm>
            <a:custGeom>
              <a:avLst/>
              <a:gdLst>
                <a:gd name="connsiteX0" fmla="*/ 0 w 1326796"/>
                <a:gd name="connsiteY0" fmla="*/ 0 h 1554840"/>
                <a:gd name="connsiteX1" fmla="*/ 1326796 w 1326796"/>
                <a:gd name="connsiteY1" fmla="*/ 0 h 1554840"/>
                <a:gd name="connsiteX2" fmla="*/ 1326796 w 1326796"/>
                <a:gd name="connsiteY2" fmla="*/ 1554840 h 1554840"/>
                <a:gd name="connsiteX3" fmla="*/ 0 w 1326796"/>
                <a:gd name="connsiteY3" fmla="*/ 1554840 h 1554840"/>
                <a:gd name="connsiteX4" fmla="*/ 0 w 1326796"/>
                <a:gd name="connsiteY4" fmla="*/ 0 h 155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96" h="1554840">
                  <a:moveTo>
                    <a:pt x="0" y="0"/>
                  </a:moveTo>
                  <a:lnTo>
                    <a:pt x="1326796" y="0"/>
                  </a:lnTo>
                  <a:lnTo>
                    <a:pt x="1326796" y="1554840"/>
                  </a:lnTo>
                  <a:lnTo>
                    <a:pt x="0" y="1554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n-US" sz="2400" b="1" dirty="0">
                  <a:solidFill>
                    <a:prstClr val="black">
                      <a:hueOff val="0"/>
                      <a:satOff val="0"/>
                      <a:lumOff val="0"/>
                      <a:alphaOff val="0"/>
                    </a:prstClr>
                  </a:solidFill>
                  <a:latin typeface="Calibri" panose="020F0502020204030204"/>
                </a:rPr>
                <a:t>Was your prediction accurate or not? </a:t>
              </a:r>
            </a:p>
          </p:txBody>
        </p:sp>
        <p:sp>
          <p:nvSpPr>
            <p:cNvPr id="18" name="Rectangle 17">
              <a:extLst>
                <a:ext uri="{FF2B5EF4-FFF2-40B4-BE49-F238E27FC236}">
                  <a16:creationId xmlns:a16="http://schemas.microsoft.com/office/drawing/2014/main" id="{CEA766A5-6423-A640-912C-44AE53A4D166}"/>
                </a:ext>
              </a:extLst>
            </p:cNvPr>
            <p:cNvSpPr/>
            <p:nvPr/>
          </p:nvSpPr>
          <p:spPr>
            <a:xfrm>
              <a:off x="3503683" y="4582663"/>
              <a:ext cx="1326796" cy="5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Rectangle 18" descr="Chat Bubble">
              <a:extLst>
                <a:ext uri="{FF2B5EF4-FFF2-40B4-BE49-F238E27FC236}">
                  <a16:creationId xmlns:a16="http://schemas.microsoft.com/office/drawing/2014/main" id="{37E0977E-0FD4-6C48-BD8A-2862EFCCBEAA}"/>
                </a:ext>
              </a:extLst>
            </p:cNvPr>
            <p:cNvSpPr/>
            <p:nvPr/>
          </p:nvSpPr>
          <p:spPr>
            <a:xfrm>
              <a:off x="5733891" y="2284666"/>
              <a:ext cx="794190" cy="75033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4">
                <a:hueOff val="-8398312"/>
                <a:satOff val="3945"/>
                <a:lumOff val="1469"/>
                <a:alphaOff val="0"/>
              </a:schemeClr>
            </a:effectRef>
            <a:fontRef idx="minor">
              <a:schemeClr val="lt1"/>
            </a:fontRef>
          </p:style>
          <p:txBody>
            <a:bodyPr/>
            <a:lstStyle/>
            <a:p>
              <a:endParaRPr lang="en-US"/>
            </a:p>
          </p:txBody>
        </p:sp>
        <p:sp>
          <p:nvSpPr>
            <p:cNvPr id="20" name="Freeform 19">
              <a:extLst>
                <a:ext uri="{FF2B5EF4-FFF2-40B4-BE49-F238E27FC236}">
                  <a16:creationId xmlns:a16="http://schemas.microsoft.com/office/drawing/2014/main" id="{07A1EA85-157B-0D48-8A2B-E3EC2AB895D1}"/>
                </a:ext>
              </a:extLst>
            </p:cNvPr>
            <p:cNvSpPr/>
            <p:nvPr/>
          </p:nvSpPr>
          <p:spPr>
            <a:xfrm>
              <a:off x="5480298" y="3340320"/>
              <a:ext cx="1326796" cy="1554840"/>
            </a:xfrm>
            <a:custGeom>
              <a:avLst/>
              <a:gdLst>
                <a:gd name="connsiteX0" fmla="*/ 0 w 1326796"/>
                <a:gd name="connsiteY0" fmla="*/ 0 h 1554840"/>
                <a:gd name="connsiteX1" fmla="*/ 1326796 w 1326796"/>
                <a:gd name="connsiteY1" fmla="*/ 0 h 1554840"/>
                <a:gd name="connsiteX2" fmla="*/ 1326796 w 1326796"/>
                <a:gd name="connsiteY2" fmla="*/ 1554840 h 1554840"/>
                <a:gd name="connsiteX3" fmla="*/ 0 w 1326796"/>
                <a:gd name="connsiteY3" fmla="*/ 1554840 h 1554840"/>
                <a:gd name="connsiteX4" fmla="*/ 0 w 1326796"/>
                <a:gd name="connsiteY4" fmla="*/ 0 h 155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96" h="1554840">
                  <a:moveTo>
                    <a:pt x="0" y="0"/>
                  </a:moveTo>
                  <a:lnTo>
                    <a:pt x="1326796" y="0"/>
                  </a:lnTo>
                  <a:lnTo>
                    <a:pt x="1326796" y="1554840"/>
                  </a:lnTo>
                  <a:lnTo>
                    <a:pt x="0" y="1554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n-US" sz="2400" b="1" dirty="0">
                  <a:solidFill>
                    <a:prstClr val="black">
                      <a:hueOff val="0"/>
                      <a:satOff val="0"/>
                      <a:lumOff val="0"/>
                      <a:alphaOff val="0"/>
                    </a:prstClr>
                  </a:solidFill>
                  <a:latin typeface="Calibri" panose="020F0502020204030204"/>
                </a:rPr>
                <a:t>Text your time into the chat</a:t>
              </a:r>
            </a:p>
          </p:txBody>
        </p:sp>
        <p:sp>
          <p:nvSpPr>
            <p:cNvPr id="21" name="Freeform 20">
              <a:extLst>
                <a:ext uri="{FF2B5EF4-FFF2-40B4-BE49-F238E27FC236}">
                  <a16:creationId xmlns:a16="http://schemas.microsoft.com/office/drawing/2014/main" id="{3EE858C0-55C0-9849-BB3D-1D04454CA312}"/>
                </a:ext>
              </a:extLst>
            </p:cNvPr>
            <p:cNvSpPr/>
            <p:nvPr/>
          </p:nvSpPr>
          <p:spPr>
            <a:xfrm>
              <a:off x="5062669" y="4582663"/>
              <a:ext cx="2136633" cy="51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1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pPr>
              <a:endParaRPr lang="en-US" sz="2000" dirty="0">
                <a:solidFill>
                  <a:prstClr val="black">
                    <a:hueOff val="0"/>
                    <a:satOff val="0"/>
                    <a:lumOff val="0"/>
                    <a:alphaOff val="0"/>
                  </a:prstClr>
                </a:solidFill>
                <a:latin typeface="Calibri" panose="020F0502020204030204"/>
              </a:endParaRPr>
            </a:p>
          </p:txBody>
        </p:sp>
        <p:sp>
          <p:nvSpPr>
            <p:cNvPr id="22" name="Rectangle 21" descr="Check List">
              <a:extLst>
                <a:ext uri="{FF2B5EF4-FFF2-40B4-BE49-F238E27FC236}">
                  <a16:creationId xmlns:a16="http://schemas.microsoft.com/office/drawing/2014/main" id="{724C052C-9A30-9A43-AA38-AE7D0E26CB09}"/>
                </a:ext>
              </a:extLst>
            </p:cNvPr>
            <p:cNvSpPr/>
            <p:nvPr/>
          </p:nvSpPr>
          <p:spPr>
            <a:xfrm>
              <a:off x="7697796" y="2284666"/>
              <a:ext cx="794190" cy="75033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4">
                <a:hueOff val="-11197749"/>
                <a:satOff val="5260"/>
                <a:lumOff val="1959"/>
                <a:alphaOff val="0"/>
              </a:schemeClr>
            </a:effectRef>
            <a:fontRef idx="minor">
              <a:schemeClr val="lt1"/>
            </a:fontRef>
          </p:style>
          <p:txBody>
            <a:bodyPr/>
            <a:lstStyle/>
            <a:p>
              <a:endParaRPr lang="en-US"/>
            </a:p>
          </p:txBody>
        </p:sp>
        <p:sp>
          <p:nvSpPr>
            <p:cNvPr id="23" name="Freeform 22">
              <a:extLst>
                <a:ext uri="{FF2B5EF4-FFF2-40B4-BE49-F238E27FC236}">
                  <a16:creationId xmlns:a16="http://schemas.microsoft.com/office/drawing/2014/main" id="{940EDEEB-33BA-484E-AE6A-B274FC057834}"/>
                </a:ext>
              </a:extLst>
            </p:cNvPr>
            <p:cNvSpPr/>
            <p:nvPr/>
          </p:nvSpPr>
          <p:spPr>
            <a:xfrm>
              <a:off x="7224723" y="3327617"/>
              <a:ext cx="1765755" cy="1554840"/>
            </a:xfrm>
            <a:custGeom>
              <a:avLst/>
              <a:gdLst>
                <a:gd name="connsiteX0" fmla="*/ 0 w 1326796"/>
                <a:gd name="connsiteY0" fmla="*/ 0 h 1554840"/>
                <a:gd name="connsiteX1" fmla="*/ 1326796 w 1326796"/>
                <a:gd name="connsiteY1" fmla="*/ 0 h 1554840"/>
                <a:gd name="connsiteX2" fmla="*/ 1326796 w 1326796"/>
                <a:gd name="connsiteY2" fmla="*/ 1554840 h 1554840"/>
                <a:gd name="connsiteX3" fmla="*/ 0 w 1326796"/>
                <a:gd name="connsiteY3" fmla="*/ 1554840 h 1554840"/>
                <a:gd name="connsiteX4" fmla="*/ 0 w 1326796"/>
                <a:gd name="connsiteY4" fmla="*/ 0 h 155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96" h="1554840">
                  <a:moveTo>
                    <a:pt x="0" y="0"/>
                  </a:moveTo>
                  <a:lnTo>
                    <a:pt x="1326796" y="0"/>
                  </a:lnTo>
                  <a:lnTo>
                    <a:pt x="1326796" y="1554840"/>
                  </a:lnTo>
                  <a:lnTo>
                    <a:pt x="0" y="1554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n-US" sz="2400" b="1" dirty="0">
                  <a:solidFill>
                    <a:prstClr val="black">
                      <a:hueOff val="0"/>
                      <a:satOff val="0"/>
                      <a:lumOff val="0"/>
                      <a:alphaOff val="0"/>
                    </a:prstClr>
                  </a:solidFill>
                  <a:latin typeface="Calibri" panose="020F0502020204030204"/>
                </a:rPr>
                <a:t>What might you test next?</a:t>
              </a:r>
            </a:p>
            <a:p>
              <a:pPr algn="ctr" defTabSz="889000">
                <a:spcBef>
                  <a:spcPct val="0"/>
                </a:spcBef>
                <a:spcAft>
                  <a:spcPct val="35000"/>
                </a:spcAft>
                <a:defRPr b="1"/>
              </a:pPr>
              <a:r>
                <a:rPr lang="en-US" sz="2400" b="1" dirty="0">
                  <a:solidFill>
                    <a:prstClr val="black">
                      <a:hueOff val="0"/>
                      <a:satOff val="0"/>
                      <a:lumOff val="0"/>
                      <a:alphaOff val="0"/>
                    </a:prstClr>
                  </a:solidFill>
                  <a:latin typeface="Calibri" panose="020F0502020204030204"/>
                </a:rPr>
                <a:t> Prioritize &amp; plan </a:t>
              </a:r>
            </a:p>
          </p:txBody>
        </p:sp>
        <p:sp>
          <p:nvSpPr>
            <p:cNvPr id="24" name="Rectangle 23">
              <a:extLst>
                <a:ext uri="{FF2B5EF4-FFF2-40B4-BE49-F238E27FC236}">
                  <a16:creationId xmlns:a16="http://schemas.microsoft.com/office/drawing/2014/main" id="{E21F3BCD-59FB-2B41-99D6-B76BD4E02534}"/>
                </a:ext>
              </a:extLst>
            </p:cNvPr>
            <p:cNvSpPr/>
            <p:nvPr/>
          </p:nvSpPr>
          <p:spPr>
            <a:xfrm>
              <a:off x="7431492" y="4582663"/>
              <a:ext cx="1326796" cy="5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pic>
        <p:nvPicPr>
          <p:cNvPr id="7" name="Picture 6" descr="A picture containing knife&#10;&#10;Description automatically generated">
            <a:extLst>
              <a:ext uri="{FF2B5EF4-FFF2-40B4-BE49-F238E27FC236}">
                <a16:creationId xmlns:a16="http://schemas.microsoft.com/office/drawing/2014/main" id="{4072CD0C-E9AC-3848-9E00-1CBE9440614D}"/>
              </a:ext>
            </a:extLst>
          </p:cNvPr>
          <p:cNvPicPr>
            <a:picLocks noChangeAspect="1"/>
          </p:cNvPicPr>
          <p:nvPr/>
        </p:nvPicPr>
        <p:blipFill>
          <a:blip r:embed="rId13"/>
          <a:stretch>
            <a:fillRect/>
          </a:stretch>
        </p:blipFill>
        <p:spPr>
          <a:xfrm>
            <a:off x="6942670" y="5421565"/>
            <a:ext cx="4635500" cy="1219200"/>
          </a:xfrm>
          <a:prstGeom prst="rect">
            <a:avLst/>
          </a:prstGeom>
          <a:ln>
            <a:solidFill>
              <a:schemeClr val="tx1">
                <a:lumMod val="65000"/>
                <a:lumOff val="35000"/>
              </a:schemeClr>
            </a:solidFill>
          </a:ln>
        </p:spPr>
      </p:pic>
      <p:sp>
        <p:nvSpPr>
          <p:cNvPr id="8" name="TextBox 7">
            <a:extLst>
              <a:ext uri="{FF2B5EF4-FFF2-40B4-BE49-F238E27FC236}">
                <a16:creationId xmlns:a16="http://schemas.microsoft.com/office/drawing/2014/main" id="{CC6AEE33-0EB9-9241-9645-5039929D887B}"/>
              </a:ext>
            </a:extLst>
          </p:cNvPr>
          <p:cNvSpPr txBox="1"/>
          <p:nvPr/>
        </p:nvSpPr>
        <p:spPr>
          <a:xfrm rot="5400000">
            <a:off x="6831136" y="4446322"/>
            <a:ext cx="461665" cy="1408309"/>
          </a:xfrm>
          <a:prstGeom prst="rect">
            <a:avLst/>
          </a:prstGeom>
          <a:noFill/>
        </p:spPr>
        <p:txBody>
          <a:bodyPr vert="vert270" wrap="square" rtlCol="0" anchor="ctr">
            <a:spAutoFit/>
          </a:bodyPr>
          <a:lstStyle/>
          <a:p>
            <a:pPr algn="ctr" defTabSz="914400"/>
            <a:r>
              <a:rPr lang="en-US" dirty="0">
                <a:solidFill>
                  <a:prstClr val="black"/>
                </a:solidFill>
                <a:latin typeface="Calibri" panose="020F0502020204030204"/>
              </a:rPr>
              <a:t>EXAMPLE</a:t>
            </a:r>
          </a:p>
        </p:txBody>
      </p:sp>
    </p:spTree>
    <p:extLst>
      <p:ext uri="{BB962C8B-B14F-4D97-AF65-F5344CB8AC3E}">
        <p14:creationId xmlns:p14="http://schemas.microsoft.com/office/powerpoint/2010/main" val="360251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F56AA0E-236E-824B-A2E5-6D172A8D9C1F}"/>
              </a:ext>
            </a:extLst>
          </p:cNvPr>
          <p:cNvSpPr txBox="1">
            <a:spLocks/>
          </p:cNvSpPr>
          <p:nvPr/>
        </p:nvSpPr>
        <p:spPr>
          <a:xfrm>
            <a:off x="388587" y="182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dirty="0">
                <a:solidFill>
                  <a:prstClr val="black"/>
                </a:solidFill>
                <a:latin typeface="Calibri Light" panose="020F0302020204030204"/>
              </a:rPr>
              <a:t>Learning Objectives</a:t>
            </a:r>
            <a:endParaRPr lang="en-US" sz="1800" dirty="0">
              <a:solidFill>
                <a:prstClr val="black"/>
              </a:solidFill>
              <a:latin typeface="Calibri Light" panose="020F0302020204030204"/>
            </a:endParaRPr>
          </a:p>
        </p:txBody>
      </p:sp>
      <p:graphicFrame>
        <p:nvGraphicFramePr>
          <p:cNvPr id="50" name="Content Placeholder 2">
            <a:extLst>
              <a:ext uri="{FF2B5EF4-FFF2-40B4-BE49-F238E27FC236}">
                <a16:creationId xmlns:a16="http://schemas.microsoft.com/office/drawing/2014/main" id="{766F4037-217F-43A3-AB20-982CBB18BC0B}"/>
              </a:ext>
            </a:extLst>
          </p:cNvPr>
          <p:cNvGraphicFramePr/>
          <p:nvPr>
            <p:extLst>
              <p:ext uri="{D42A27DB-BD31-4B8C-83A1-F6EECF244321}">
                <p14:modId xmlns:p14="http://schemas.microsoft.com/office/powerpoint/2010/main" val="4050240682"/>
              </p:ext>
            </p:extLst>
          </p:nvPr>
        </p:nvGraphicFramePr>
        <p:xfrm>
          <a:off x="534074" y="1391830"/>
          <a:ext cx="11150825" cy="478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60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53B919-AB44-4141-954D-EAFDCEC28B0B}"/>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defRPr/>
            </a:pPr>
            <a:r>
              <a:rPr lang="en-US" sz="5400" b="1">
                <a:solidFill>
                  <a:srgbClr val="FFFFFF"/>
                </a:solidFill>
                <a:latin typeface="+mj-lt"/>
                <a:ea typeface="+mj-ea"/>
                <a:cs typeface="+mj-cs"/>
              </a:rPr>
              <a:t>Simple PDSA Tracker &amp; Run Chart Tool</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application, table, Excel&#10;&#10;Description automatically generated">
            <a:extLst>
              <a:ext uri="{FF2B5EF4-FFF2-40B4-BE49-F238E27FC236}">
                <a16:creationId xmlns:a16="http://schemas.microsoft.com/office/drawing/2014/main" id="{072AFCDA-9C35-914D-972F-7567E52B7212}"/>
              </a:ext>
            </a:extLst>
          </p:cNvPr>
          <p:cNvPicPr>
            <a:picLocks noChangeAspect="1"/>
          </p:cNvPicPr>
          <p:nvPr/>
        </p:nvPicPr>
        <p:blipFill>
          <a:blip r:embed="rId3"/>
          <a:stretch>
            <a:fillRect/>
          </a:stretch>
        </p:blipFill>
        <p:spPr>
          <a:xfrm>
            <a:off x="6379758" y="2523476"/>
            <a:ext cx="5455917" cy="3900979"/>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Table&#10;&#10;Description automatically generated">
            <a:extLst>
              <a:ext uri="{FF2B5EF4-FFF2-40B4-BE49-F238E27FC236}">
                <a16:creationId xmlns:a16="http://schemas.microsoft.com/office/drawing/2014/main" id="{74191B32-77A1-CC40-B771-B1B72C4E2D86}"/>
              </a:ext>
            </a:extLst>
          </p:cNvPr>
          <p:cNvPicPr>
            <a:picLocks noChangeAspect="1"/>
          </p:cNvPicPr>
          <p:nvPr/>
        </p:nvPicPr>
        <p:blipFill>
          <a:blip r:embed="rId4"/>
          <a:stretch>
            <a:fillRect/>
          </a:stretch>
        </p:blipFill>
        <p:spPr>
          <a:xfrm>
            <a:off x="528621" y="2596836"/>
            <a:ext cx="5455917" cy="3382668"/>
          </a:xfrm>
          <a:prstGeom prst="rect">
            <a:avLst/>
          </a:prstGeom>
        </p:spPr>
      </p:pic>
    </p:spTree>
    <p:extLst>
      <p:ext uri="{BB962C8B-B14F-4D97-AF65-F5344CB8AC3E}">
        <p14:creationId xmlns:p14="http://schemas.microsoft.com/office/powerpoint/2010/main" val="234008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useBgFill="1">
        <p:nvSpPr>
          <p:cNvPr id="13" name="Rectangle 12">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9813" y="4218906"/>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72ADCD7-CADF-2346-A2CE-B83899595993}"/>
              </a:ext>
            </a:extLst>
          </p:cNvPr>
          <p:cNvSpPr>
            <a:spLocks noGrp="1"/>
          </p:cNvSpPr>
          <p:nvPr>
            <p:ph type="title"/>
          </p:nvPr>
        </p:nvSpPr>
        <p:spPr>
          <a:xfrm>
            <a:off x="2312670" y="4495466"/>
            <a:ext cx="2708910" cy="1536192"/>
          </a:xfrm>
        </p:spPr>
        <p:txBody>
          <a:bodyPr>
            <a:normAutofit/>
          </a:bodyPr>
          <a:lstStyle/>
          <a:p>
            <a:r>
              <a:rPr lang="en-US" dirty="0"/>
              <a:t>ACT</a:t>
            </a:r>
          </a:p>
        </p:txBody>
      </p:sp>
      <p:pic>
        <p:nvPicPr>
          <p:cNvPr id="5" name="Picture 4" descr="A close up of a green street sign&#10;&#10;Description automatically generated">
            <a:extLst>
              <a:ext uri="{FF2B5EF4-FFF2-40B4-BE49-F238E27FC236}">
                <a16:creationId xmlns:a16="http://schemas.microsoft.com/office/drawing/2014/main" id="{B65AC3DF-A59A-D347-A037-5C2BFA6242D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081" b="5246"/>
          <a:stretch/>
        </p:blipFill>
        <p:spPr>
          <a:xfrm>
            <a:off x="1524020" y="11"/>
            <a:ext cx="9143980" cy="3994473"/>
          </a:xfrm>
          <a:prstGeom prst="rect">
            <a:avLst/>
          </a:prstGeom>
        </p:spPr>
      </p:pic>
      <p:sp>
        <p:nvSpPr>
          <p:cNvPr id="15" name="Rectangle 14">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1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23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ECF9588-D43A-C14B-87EE-98F0E84033DE}"/>
              </a:ext>
            </a:extLst>
          </p:cNvPr>
          <p:cNvSpPr>
            <a:spLocks noGrp="1"/>
          </p:cNvSpPr>
          <p:nvPr>
            <p:ph idx="1"/>
          </p:nvPr>
        </p:nvSpPr>
        <p:spPr>
          <a:xfrm>
            <a:off x="5495870" y="4495466"/>
            <a:ext cx="4545767" cy="1536192"/>
          </a:xfrm>
        </p:spPr>
        <p:txBody>
          <a:bodyPr anchor="ctr">
            <a:normAutofit/>
          </a:bodyPr>
          <a:lstStyle/>
          <a:p>
            <a:r>
              <a:rPr lang="en-US" dirty="0"/>
              <a:t>Adopt</a:t>
            </a:r>
          </a:p>
          <a:p>
            <a:r>
              <a:rPr lang="en-US" dirty="0"/>
              <a:t>Adapt</a:t>
            </a:r>
          </a:p>
          <a:p>
            <a:r>
              <a:rPr lang="en-US" dirty="0"/>
              <a:t>Abandon </a:t>
            </a:r>
            <a:endParaRPr lang="en-GB" dirty="0">
              <a:latin typeface="Calibri" panose="020F0502020204030204" pitchFamily="34" charset="0"/>
            </a:endParaRPr>
          </a:p>
          <a:p>
            <a:endParaRPr lang="en-US" sz="1600" dirty="0"/>
          </a:p>
        </p:txBody>
      </p:sp>
      <p:sp>
        <p:nvSpPr>
          <p:cNvPr id="6" name="TextBox 5">
            <a:extLst>
              <a:ext uri="{FF2B5EF4-FFF2-40B4-BE49-F238E27FC236}">
                <a16:creationId xmlns:a16="http://schemas.microsoft.com/office/drawing/2014/main" id="{96518AB2-1208-124F-AC0D-94EAB421E801}"/>
              </a:ext>
            </a:extLst>
          </p:cNvPr>
          <p:cNvSpPr txBox="1"/>
          <p:nvPr/>
        </p:nvSpPr>
        <p:spPr>
          <a:xfrm>
            <a:off x="8360958" y="3794429"/>
            <a:ext cx="2307042" cy="200055"/>
          </a:xfrm>
          <a:prstGeom prst="rect">
            <a:avLst/>
          </a:prstGeom>
          <a:solidFill>
            <a:srgbClr val="000000"/>
          </a:solidFill>
        </p:spPr>
        <p:txBody>
          <a:bodyPr wrap="none" rtlCol="0">
            <a:spAutoFit/>
          </a:bodyPr>
          <a:lstStyle/>
          <a:p>
            <a:pPr algn="r" defTabSz="914400">
              <a:spcAft>
                <a:spcPts val="600"/>
              </a:spcAft>
            </a:pPr>
            <a:r>
              <a:rPr lang="en-US" sz="700">
                <a:solidFill>
                  <a:srgbClr val="FFFFFF"/>
                </a:solidFill>
                <a:latin typeface="Calibri" panose="020F0502020204030204"/>
                <a:hlinkClick r:id="rId4" tooltip="https://en.wikiversity.org/wiki/Motivation_and_emotion/Book/2017/Bias_to_action">
                  <a:extLst>
                    <a:ext uri="{A12FA001-AC4F-418D-AE19-62706E023703}">
                      <ahyp:hlinkClr xmlns:ahyp="http://schemas.microsoft.com/office/drawing/2018/hyperlinkcolor" val="tx"/>
                    </a:ext>
                  </a:extLst>
                </a:hlinkClick>
              </a:rPr>
              <a:t>This Photo</a:t>
            </a:r>
            <a:r>
              <a:rPr lang="en-US" sz="700">
                <a:solidFill>
                  <a:srgbClr val="FFFFFF"/>
                </a:solidFill>
                <a:latin typeface="Calibri" panose="020F0502020204030204"/>
              </a:rPr>
              <a:t> by Unknown Author is licensed under </a:t>
            </a:r>
            <a:r>
              <a:rPr lang="en-US" sz="700">
                <a:solidFill>
                  <a:srgbClr val="FFFFFF"/>
                </a:solidFill>
                <a:latin typeface="Calibri" panose="020F0502020204030204"/>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Calibri" panose="020F0502020204030204"/>
            </a:endParaRPr>
          </a:p>
        </p:txBody>
      </p:sp>
    </p:spTree>
    <p:extLst>
      <p:ext uri="{BB962C8B-B14F-4D97-AF65-F5344CB8AC3E}">
        <p14:creationId xmlns:p14="http://schemas.microsoft.com/office/powerpoint/2010/main" val="194215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87EA4E9-DFD6-45D4-965D-8A79984E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29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91FEE-7312-954E-B995-B71C61A31613}"/>
              </a:ext>
            </a:extLst>
          </p:cNvPr>
          <p:cNvSpPr>
            <a:spLocks noGrp="1"/>
          </p:cNvSpPr>
          <p:nvPr>
            <p:ph type="title"/>
          </p:nvPr>
        </p:nvSpPr>
        <p:spPr>
          <a:xfrm>
            <a:off x="847344" y="300505"/>
            <a:ext cx="10506456" cy="1197864"/>
          </a:xfrm>
        </p:spPr>
        <p:txBody>
          <a:bodyPr vert="horz" lIns="91440" tIns="45720" rIns="91440" bIns="45720" rtlCol="0" anchor="b">
            <a:normAutofit/>
          </a:bodyPr>
          <a:lstStyle/>
          <a:p>
            <a:pPr algn="ctr"/>
            <a:r>
              <a:rPr lang="en-US" sz="5400">
                <a:solidFill>
                  <a:schemeClr val="bg1"/>
                </a:solidFill>
              </a:rPr>
              <a:t>Teams into Action</a:t>
            </a:r>
          </a:p>
        </p:txBody>
      </p:sp>
      <p:pic>
        <p:nvPicPr>
          <p:cNvPr id="4" name="Picture 3" descr="A gold coin with a person's head on it&#10;&#10;Description automatically generated with medium confidence">
            <a:extLst>
              <a:ext uri="{FF2B5EF4-FFF2-40B4-BE49-F238E27FC236}">
                <a16:creationId xmlns:a16="http://schemas.microsoft.com/office/drawing/2014/main" id="{AD3A0026-25A3-6B47-83FF-CDD3244223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7241" y="2811439"/>
            <a:ext cx="4615122" cy="3461342"/>
          </a:xfrm>
          <a:prstGeom prst="rect">
            <a:avLst/>
          </a:prstGeom>
        </p:spPr>
      </p:pic>
      <p:pic>
        <p:nvPicPr>
          <p:cNvPr id="1026" name="Picture 2" descr="Managing Breakout Rooms – Zoom Help Center">
            <a:extLst>
              <a:ext uri="{FF2B5EF4-FFF2-40B4-BE49-F238E27FC236}">
                <a16:creationId xmlns:a16="http://schemas.microsoft.com/office/drawing/2014/main" id="{0526F80B-E887-724F-B73E-CE33D91E463A}"/>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1506" r="22969" b="2"/>
          <a:stretch/>
        </p:blipFill>
        <p:spPr bwMode="auto">
          <a:xfrm>
            <a:off x="7223130" y="2811438"/>
            <a:ext cx="3508136" cy="3461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C88541-BDD0-AF4F-8BED-6F75A4C6354A}"/>
              </a:ext>
            </a:extLst>
          </p:cNvPr>
          <p:cNvSpPr txBox="1"/>
          <p:nvPr/>
        </p:nvSpPr>
        <p:spPr>
          <a:xfrm>
            <a:off x="3215321" y="6072726"/>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Penny_cents_copper_Lincoln_coin_macro.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349747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pic>
        <p:nvPicPr>
          <p:cNvPr id="7" name="Picture 6" descr="A group of people sitting at a table in a room&#10;&#10;Description automatically generated">
            <a:extLst>
              <a:ext uri="{FF2B5EF4-FFF2-40B4-BE49-F238E27FC236}">
                <a16:creationId xmlns:a16="http://schemas.microsoft.com/office/drawing/2014/main" id="{32D1D40D-8C5E-AB45-A38B-F23826B37E92}"/>
              </a:ext>
            </a:extLst>
          </p:cNvPr>
          <p:cNvPicPr>
            <a:picLocks noChangeAspect="1"/>
          </p:cNvPicPr>
          <p:nvPr/>
        </p:nvPicPr>
        <p:blipFill rotWithShape="1">
          <a:blip r:embed="rId3"/>
          <a:srcRect t="851" b="14880"/>
          <a:stretch/>
        </p:blipFill>
        <p:spPr>
          <a:xfrm>
            <a:off x="-1" y="10"/>
            <a:ext cx="12192000" cy="6857990"/>
          </a:xfrm>
          <a:prstGeom prst="rect">
            <a:avLst/>
          </a:prstGeom>
        </p:spPr>
      </p:pic>
      <p:sp>
        <p:nvSpPr>
          <p:cNvPr id="26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51" name="Google Shape;251;p6"/>
          <p:cNvSpPr txBox="1">
            <a:spLocks noGrp="1"/>
          </p:cNvSpPr>
          <p:nvPr>
            <p:ph type="title"/>
          </p:nvPr>
        </p:nvSpPr>
        <p:spPr>
          <a:xfrm>
            <a:off x="709448" y="1913950"/>
            <a:ext cx="4204137" cy="1342754"/>
          </a:xfrm>
          <a:prstGeom prst="rect">
            <a:avLst/>
          </a:prstGeom>
        </p:spPr>
        <p:txBody>
          <a:bodyPr spcFirstLastPara="1" vert="horz" lIns="91440" tIns="45720" rIns="91440" bIns="45720" rtlCol="0" anchor="ctr" anchorCtr="0">
            <a:normAutofit/>
          </a:bodyPr>
          <a:lstStyle/>
          <a:p>
            <a:pPr algn="ctr">
              <a:buClr>
                <a:schemeClr val="dk1"/>
              </a:buClr>
              <a:buSzPts val="4400"/>
            </a:pPr>
            <a:r>
              <a:rPr lang="en-US" sz="6000" b="1" dirty="0"/>
              <a:t>DEBRIEF</a:t>
            </a:r>
            <a:endParaRPr lang="en-US" sz="6000" dirty="0"/>
          </a:p>
        </p:txBody>
      </p:sp>
      <p:cxnSp>
        <p:nvCxnSpPr>
          <p:cNvPr id="264" name="Straight Connector 26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071B22-04A5-284F-9EAC-1A47A6BFE412}"/>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algn="ctr" defTabSz="914400">
              <a:lnSpc>
                <a:spcPct val="90000"/>
              </a:lnSpc>
              <a:spcAft>
                <a:spcPts val="450"/>
              </a:spcAft>
            </a:pPr>
            <a:r>
              <a:rPr lang="en-US" sz="2800" dirty="0"/>
              <a:t>LESSONS LEARNED</a:t>
            </a:r>
          </a:p>
          <a:p>
            <a:pPr marL="85725" indent="-228600" defTabSz="914400">
              <a:lnSpc>
                <a:spcPct val="90000"/>
              </a:lnSpc>
              <a:spcAft>
                <a:spcPts val="450"/>
              </a:spcAft>
              <a:buFont typeface="Arial" panose="020B0604020202020204" pitchFamily="34" charset="0"/>
              <a:buChar char="•"/>
            </a:pPr>
            <a:endParaRPr lang="en-US" dirty="0"/>
          </a:p>
          <a:p>
            <a:pPr marL="257175" indent="-228600" defTabSz="914400">
              <a:lnSpc>
                <a:spcPct val="90000"/>
              </a:lnSpc>
              <a:spcAft>
                <a:spcPts val="450"/>
              </a:spcAft>
              <a:buFont typeface="Arial" panose="020B0604020202020204" pitchFamily="34" charset="0"/>
              <a:buChar char="•"/>
            </a:pPr>
            <a:endParaRPr lang="en-US" dirty="0"/>
          </a:p>
        </p:txBody>
      </p:sp>
    </p:spTree>
    <p:extLst>
      <p:ext uri="{BB962C8B-B14F-4D97-AF65-F5344CB8AC3E}">
        <p14:creationId xmlns:p14="http://schemas.microsoft.com/office/powerpoint/2010/main" val="88758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Google Shape;719;p52">
            <a:extLst>
              <a:ext uri="{FF2B5EF4-FFF2-40B4-BE49-F238E27FC236}">
                <a16:creationId xmlns:a16="http://schemas.microsoft.com/office/drawing/2014/main" id="{03412479-EC4C-52EF-BD19-DE5810D9BBC1}"/>
              </a:ext>
            </a:extLst>
          </p:cNvPr>
          <p:cNvSpPr txBox="1">
            <a:spLocks/>
          </p:cNvSpPr>
          <p:nvPr/>
        </p:nvSpPr>
        <p:spPr>
          <a:xfrm>
            <a:off x="838201" y="300580"/>
            <a:ext cx="9829800" cy="1089529"/>
          </a:xfrm>
          <a:prstGeom prst="rect">
            <a:avLst/>
          </a:prstGeom>
        </p:spPr>
        <p:txBody>
          <a:bodyPr spcFirstLastPara="1"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
                <a:srgbClr val="1D9A78"/>
              </a:buClr>
              <a:buSzPts val="32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Cornerstone of Our Methodology:</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b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sym typeface="Arial"/>
              </a:rPr>
              <a:t>The IHI Model for Improvement</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Rectangle 3">
            <a:extLst>
              <a:ext uri="{FF2B5EF4-FFF2-40B4-BE49-F238E27FC236}">
                <a16:creationId xmlns:a16="http://schemas.microsoft.com/office/drawing/2014/main" id="{B1F3091F-BEB7-B451-EC16-0F7730AB6702}"/>
              </a:ext>
            </a:extLst>
          </p:cNvPr>
          <p:cNvSpPr/>
          <p:nvPr/>
        </p:nvSpPr>
        <p:spPr>
          <a:xfrm>
            <a:off x="4088424" y="1725952"/>
            <a:ext cx="3463163" cy="26939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 Box 13">
            <a:extLst>
              <a:ext uri="{FF2B5EF4-FFF2-40B4-BE49-F238E27FC236}">
                <a16:creationId xmlns:a16="http://schemas.microsoft.com/office/drawing/2014/main" id="{D4AB0E42-3A70-7A28-3CCF-9495822A6A33}"/>
              </a:ext>
            </a:extLst>
          </p:cNvPr>
          <p:cNvSpPr txBox="1"/>
          <p:nvPr/>
        </p:nvSpPr>
        <p:spPr>
          <a:xfrm>
            <a:off x="4223045" y="1877718"/>
            <a:ext cx="3158986" cy="531126"/>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AIM</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are we trying to accomplish?</a:t>
            </a:r>
          </a:p>
        </p:txBody>
      </p:sp>
      <p:sp>
        <p:nvSpPr>
          <p:cNvPr id="6" name="Text Box 13">
            <a:extLst>
              <a:ext uri="{FF2B5EF4-FFF2-40B4-BE49-F238E27FC236}">
                <a16:creationId xmlns:a16="http://schemas.microsoft.com/office/drawing/2014/main" id="{C6F314E6-F408-DA92-504E-3875C30D983F}"/>
              </a:ext>
            </a:extLst>
          </p:cNvPr>
          <p:cNvSpPr txBox="1"/>
          <p:nvPr/>
        </p:nvSpPr>
        <p:spPr>
          <a:xfrm>
            <a:off x="4240512" y="2551149"/>
            <a:ext cx="3158986" cy="835350"/>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MEASURE</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How will we know that a change is an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Arc 6">
            <a:extLst>
              <a:ext uri="{FF2B5EF4-FFF2-40B4-BE49-F238E27FC236}">
                <a16:creationId xmlns:a16="http://schemas.microsoft.com/office/drawing/2014/main" id="{23614191-D359-DAEE-AD81-8FD331C3EAE1}"/>
              </a:ext>
            </a:extLst>
          </p:cNvPr>
          <p:cNvSpPr/>
          <p:nvPr/>
        </p:nvSpPr>
        <p:spPr>
          <a:xfrm rot="14080308">
            <a:off x="4874935" y="3257097"/>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8" name="Arc 7">
            <a:extLst>
              <a:ext uri="{FF2B5EF4-FFF2-40B4-BE49-F238E27FC236}">
                <a16:creationId xmlns:a16="http://schemas.microsoft.com/office/drawing/2014/main" id="{40D2EB65-5830-5CD3-D558-522F5A275B12}"/>
              </a:ext>
            </a:extLst>
          </p:cNvPr>
          <p:cNvSpPr/>
          <p:nvPr/>
        </p:nvSpPr>
        <p:spPr>
          <a:xfrm rot="2827942">
            <a:off x="3683677" y="3997516"/>
            <a:ext cx="3175635" cy="3989705"/>
          </a:xfrm>
          <a:prstGeom prst="arc">
            <a:avLst>
              <a:gd name="adj1" fmla="val 16301118"/>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Arc 12">
            <a:extLst>
              <a:ext uri="{FF2B5EF4-FFF2-40B4-BE49-F238E27FC236}">
                <a16:creationId xmlns:a16="http://schemas.microsoft.com/office/drawing/2014/main" id="{716976C2-71A1-AF1F-A316-5C7998FB6014}"/>
              </a:ext>
            </a:extLst>
          </p:cNvPr>
          <p:cNvSpPr/>
          <p:nvPr/>
        </p:nvSpPr>
        <p:spPr>
          <a:xfrm rot="8484575">
            <a:off x="3890638" y="2976959"/>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5" name="Text Box 13">
            <a:extLst>
              <a:ext uri="{FF2B5EF4-FFF2-40B4-BE49-F238E27FC236}">
                <a16:creationId xmlns:a16="http://schemas.microsoft.com/office/drawing/2014/main" id="{B811E131-A2F4-0FE5-4EA0-E5840EE01588}"/>
              </a:ext>
            </a:extLst>
          </p:cNvPr>
          <p:cNvSpPr txBox="1"/>
          <p:nvPr/>
        </p:nvSpPr>
        <p:spPr>
          <a:xfrm>
            <a:off x="4223045" y="3527765"/>
            <a:ext cx="3158986" cy="784044"/>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CHANGES</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change can we make that will result in improvement?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Oval 16">
            <a:extLst>
              <a:ext uri="{FF2B5EF4-FFF2-40B4-BE49-F238E27FC236}">
                <a16:creationId xmlns:a16="http://schemas.microsoft.com/office/drawing/2014/main" id="{33313134-A6F9-2A57-61C5-9548FC2C5783}"/>
              </a:ext>
            </a:extLst>
          </p:cNvPr>
          <p:cNvSpPr>
            <a:spLocks noChangeAspect="1"/>
          </p:cNvSpPr>
          <p:nvPr/>
        </p:nvSpPr>
        <p:spPr>
          <a:xfrm>
            <a:off x="4746237" y="4492233"/>
            <a:ext cx="2194560" cy="2195830"/>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Text Box 11">
            <a:extLst>
              <a:ext uri="{FF2B5EF4-FFF2-40B4-BE49-F238E27FC236}">
                <a16:creationId xmlns:a16="http://schemas.microsoft.com/office/drawing/2014/main" id="{60EEB724-BA04-46B6-DB9F-B4C400582F6A}"/>
              </a:ext>
            </a:extLst>
          </p:cNvPr>
          <p:cNvSpPr txBox="1"/>
          <p:nvPr/>
        </p:nvSpPr>
        <p:spPr>
          <a:xfrm>
            <a:off x="5043821" y="4924965"/>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Act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 Box 11">
            <a:extLst>
              <a:ext uri="{FF2B5EF4-FFF2-40B4-BE49-F238E27FC236}">
                <a16:creationId xmlns:a16="http://schemas.microsoft.com/office/drawing/2014/main" id="{C0BA4252-3240-111D-B32C-6D30799930DD}"/>
              </a:ext>
            </a:extLst>
          </p:cNvPr>
          <p:cNvSpPr txBox="1"/>
          <p:nvPr/>
        </p:nvSpPr>
        <p:spPr>
          <a:xfrm>
            <a:off x="5975366" y="4924965"/>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Plan</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0" name="Text Box 11">
            <a:extLst>
              <a:ext uri="{FF2B5EF4-FFF2-40B4-BE49-F238E27FC236}">
                <a16:creationId xmlns:a16="http://schemas.microsoft.com/office/drawing/2014/main" id="{DA346FD3-63B7-4976-EEE1-AAD99AA50629}"/>
              </a:ext>
            </a:extLst>
          </p:cNvPr>
          <p:cNvSpPr txBox="1"/>
          <p:nvPr/>
        </p:nvSpPr>
        <p:spPr>
          <a:xfrm>
            <a:off x="5043821" y="5746655"/>
            <a:ext cx="656532"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Study</a:t>
            </a:r>
            <a:endParaRPr kumimoji="0" lang="en-US"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1" name="Text Box 11">
            <a:extLst>
              <a:ext uri="{FF2B5EF4-FFF2-40B4-BE49-F238E27FC236}">
                <a16:creationId xmlns:a16="http://schemas.microsoft.com/office/drawing/2014/main" id="{E622A1CF-A76E-D535-CA3B-0E15B3BDE37B}"/>
              </a:ext>
            </a:extLst>
          </p:cNvPr>
          <p:cNvSpPr txBox="1"/>
          <p:nvPr/>
        </p:nvSpPr>
        <p:spPr>
          <a:xfrm>
            <a:off x="5958221" y="5746655"/>
            <a:ext cx="668655" cy="440055"/>
          </a:xfrm>
          <a:prstGeom prst="round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Do</a:t>
            </a:r>
            <a:endParaRPr kumimoji="0" lang="en-US" sz="16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22" name="Straight Connector 21">
            <a:extLst>
              <a:ext uri="{FF2B5EF4-FFF2-40B4-BE49-F238E27FC236}">
                <a16:creationId xmlns:a16="http://schemas.microsoft.com/office/drawing/2014/main" id="{18B8D345-8BD6-1D1B-3D95-0345B426250F}"/>
              </a:ext>
            </a:extLst>
          </p:cNvPr>
          <p:cNvCxnSpPr/>
          <p:nvPr/>
        </p:nvCxnSpPr>
        <p:spPr>
          <a:xfrm>
            <a:off x="5829286" y="4492233"/>
            <a:ext cx="0" cy="219583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1B905BD-817B-6182-F6BD-01C41248EF1B}"/>
              </a:ext>
            </a:extLst>
          </p:cNvPr>
          <p:cNvCxnSpPr/>
          <p:nvPr/>
        </p:nvCxnSpPr>
        <p:spPr>
          <a:xfrm flipH="1">
            <a:off x="4738991" y="5605388"/>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391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244;p17">
            <a:extLst>
              <a:ext uri="{FF2B5EF4-FFF2-40B4-BE49-F238E27FC236}">
                <a16:creationId xmlns:a16="http://schemas.microsoft.com/office/drawing/2014/main" id="{96050266-C398-6A4C-B92E-523E548F74E8}"/>
              </a:ext>
            </a:extLst>
          </p:cNvPr>
          <p:cNvGrpSpPr/>
          <p:nvPr/>
        </p:nvGrpSpPr>
        <p:grpSpPr>
          <a:xfrm>
            <a:off x="1754931" y="753812"/>
            <a:ext cx="8939382" cy="6003449"/>
            <a:chOff x="406400" y="0"/>
            <a:chExt cx="5754164" cy="4063999"/>
          </a:xfrm>
        </p:grpSpPr>
        <p:sp>
          <p:nvSpPr>
            <p:cNvPr id="8" name="Google Shape;245;p17">
              <a:extLst>
                <a:ext uri="{FF2B5EF4-FFF2-40B4-BE49-F238E27FC236}">
                  <a16:creationId xmlns:a16="http://schemas.microsoft.com/office/drawing/2014/main" id="{4749D479-D750-CC4C-95C1-A337030B483C}"/>
                </a:ext>
              </a:extLst>
            </p:cNvPr>
            <p:cNvSpPr/>
            <p:nvPr/>
          </p:nvSpPr>
          <p:spPr>
            <a:xfrm>
              <a:off x="3681984" y="2763519"/>
              <a:ext cx="2193887" cy="130048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pPr defTabSz="342900"/>
              <a:endParaRPr sz="2400" dirty="0">
                <a:solidFill>
                  <a:prstClr val="black"/>
                </a:solidFill>
                <a:latin typeface="Calibri" panose="020F0502020204030204"/>
              </a:endParaRPr>
            </a:p>
          </p:txBody>
        </p:sp>
        <p:sp>
          <p:nvSpPr>
            <p:cNvPr id="9" name="Google Shape;246;p17">
              <a:extLst>
                <a:ext uri="{FF2B5EF4-FFF2-40B4-BE49-F238E27FC236}">
                  <a16:creationId xmlns:a16="http://schemas.microsoft.com/office/drawing/2014/main" id="{444297BD-3A3C-D24C-933F-77C6BC582E6E}"/>
                </a:ext>
              </a:extLst>
            </p:cNvPr>
            <p:cNvSpPr txBox="1"/>
            <p:nvPr/>
          </p:nvSpPr>
          <p:spPr>
            <a:xfrm>
              <a:off x="4594878" y="2952496"/>
              <a:ext cx="1244304" cy="918226"/>
            </a:xfrm>
            <a:prstGeom prst="rect">
              <a:avLst/>
            </a:prstGeom>
            <a:noFill/>
            <a:ln>
              <a:noFill/>
            </a:ln>
          </p:spPr>
          <p:txBody>
            <a:bodyPr spcFirstLastPara="1" wrap="square" lIns="39994" tIns="39994" rIns="39994" bIns="39994" anchor="t" anchorCtr="0">
              <a:noAutofit/>
            </a:bodyPr>
            <a:lstStyle/>
            <a:p>
              <a:pPr marL="0" lvl="1" defTabSz="342900">
                <a:lnSpc>
                  <a:spcPct val="90000"/>
                </a:lnSpc>
                <a:spcBef>
                  <a:spcPts val="124"/>
                </a:spcBef>
                <a:buClr>
                  <a:prstClr val="black"/>
                </a:buClr>
                <a:buSzPts val="1100"/>
              </a:pPr>
              <a:r>
                <a:rPr lang="en-US" sz="2400" dirty="0">
                  <a:solidFill>
                    <a:prstClr val="black"/>
                  </a:solidFill>
                  <a:latin typeface="Calibri" panose="020F0502020204030204"/>
                  <a:ea typeface="Arial"/>
                  <a:cs typeface="Arial"/>
                  <a:sym typeface="Arial"/>
                </a:rPr>
                <a:t>Carry out the plan</a:t>
              </a:r>
              <a:endParaRPr sz="2400" dirty="0">
                <a:solidFill>
                  <a:prstClr val="black"/>
                </a:solidFill>
                <a:latin typeface="Calibri" panose="020F0502020204030204"/>
              </a:endParaRPr>
            </a:p>
            <a:p>
              <a:pPr marL="0" lvl="1" defTabSz="342900">
                <a:lnSpc>
                  <a:spcPct val="90000"/>
                </a:lnSpc>
                <a:spcBef>
                  <a:spcPts val="124"/>
                </a:spcBef>
                <a:buClr>
                  <a:prstClr val="black"/>
                </a:buClr>
                <a:buSzPts val="1100"/>
              </a:pPr>
              <a:endParaRPr lang="en-US" sz="2400" dirty="0">
                <a:solidFill>
                  <a:prstClr val="black"/>
                </a:solidFill>
                <a:latin typeface="Calibri" panose="020F0502020204030204"/>
                <a:ea typeface="Arial"/>
                <a:cs typeface="Arial"/>
                <a:sym typeface="Arial"/>
              </a:endParaRPr>
            </a:p>
            <a:p>
              <a:pPr marL="0" lvl="1" defTabSz="342900">
                <a:lnSpc>
                  <a:spcPct val="90000"/>
                </a:lnSpc>
                <a:spcBef>
                  <a:spcPts val="124"/>
                </a:spcBef>
                <a:buClr>
                  <a:prstClr val="black"/>
                </a:buClr>
                <a:buSzPts val="1100"/>
              </a:pPr>
              <a:r>
                <a:rPr lang="en-US" sz="2400" dirty="0">
                  <a:solidFill>
                    <a:prstClr val="black"/>
                  </a:solidFill>
                  <a:latin typeface="Calibri" panose="020F0502020204030204"/>
                  <a:ea typeface="Arial"/>
                  <a:cs typeface="Arial"/>
                  <a:sym typeface="Arial"/>
                </a:rPr>
                <a:t>Record results</a:t>
              </a:r>
              <a:endParaRPr sz="2400" dirty="0">
                <a:solidFill>
                  <a:prstClr val="black"/>
                </a:solidFill>
                <a:latin typeface="Calibri" panose="020F0502020204030204"/>
              </a:endParaRPr>
            </a:p>
          </p:txBody>
        </p:sp>
        <p:sp>
          <p:nvSpPr>
            <p:cNvPr id="10" name="Google Shape;247;p17">
              <a:extLst>
                <a:ext uri="{FF2B5EF4-FFF2-40B4-BE49-F238E27FC236}">
                  <a16:creationId xmlns:a16="http://schemas.microsoft.com/office/drawing/2014/main" id="{BCBD3D5A-48FC-1A41-9C8B-BC67F94C0B6B}"/>
                </a:ext>
              </a:extLst>
            </p:cNvPr>
            <p:cNvSpPr/>
            <p:nvPr/>
          </p:nvSpPr>
          <p:spPr>
            <a:xfrm>
              <a:off x="406400" y="2763519"/>
              <a:ext cx="2007616" cy="130048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pPr defTabSz="342900"/>
              <a:endParaRPr>
                <a:solidFill>
                  <a:prstClr val="black"/>
                </a:solidFill>
                <a:latin typeface="Calibri" panose="020F0502020204030204"/>
              </a:endParaRPr>
            </a:p>
          </p:txBody>
        </p:sp>
        <p:sp>
          <p:nvSpPr>
            <p:cNvPr id="11" name="Google Shape;248;p17">
              <a:extLst>
                <a:ext uri="{FF2B5EF4-FFF2-40B4-BE49-F238E27FC236}">
                  <a16:creationId xmlns:a16="http://schemas.microsoft.com/office/drawing/2014/main" id="{0B0F222F-5436-334F-B8AD-8898FFB56698}"/>
                </a:ext>
              </a:extLst>
            </p:cNvPr>
            <p:cNvSpPr txBox="1"/>
            <p:nvPr/>
          </p:nvSpPr>
          <p:spPr>
            <a:xfrm>
              <a:off x="434967" y="3029950"/>
              <a:ext cx="1611160" cy="918226"/>
            </a:xfrm>
            <a:prstGeom prst="rect">
              <a:avLst/>
            </a:prstGeom>
            <a:noFill/>
            <a:ln>
              <a:noFill/>
            </a:ln>
          </p:spPr>
          <p:txBody>
            <a:bodyPr spcFirstLastPara="1" wrap="square" lIns="31425" tIns="31425" rIns="31425" bIns="31425" anchor="t" anchorCtr="0">
              <a:noAutofit/>
            </a:bodyPr>
            <a:lstStyle/>
            <a:p>
              <a:pPr marL="0" lvl="1" defTabSz="342900">
                <a:lnSpc>
                  <a:spcPct val="90000"/>
                </a:lnSpc>
                <a:spcBef>
                  <a:spcPts val="101"/>
                </a:spcBef>
                <a:buClr>
                  <a:prstClr val="black"/>
                </a:buClr>
                <a:buSzPts val="1100"/>
              </a:pPr>
              <a:r>
                <a:rPr lang="en-US" sz="2400" dirty="0">
                  <a:solidFill>
                    <a:prstClr val="black"/>
                  </a:solidFill>
                  <a:latin typeface="Calibri" panose="020F0502020204030204"/>
                  <a:ea typeface="Arial"/>
                  <a:cs typeface="Arial"/>
                  <a:sym typeface="Arial"/>
                </a:rPr>
                <a:t>Analyze data</a:t>
              </a:r>
              <a:endParaRPr sz="2400" dirty="0">
                <a:solidFill>
                  <a:prstClr val="black"/>
                </a:solidFill>
                <a:latin typeface="Calibri" panose="020F0502020204030204"/>
              </a:endParaRPr>
            </a:p>
            <a:p>
              <a:pPr marL="0" lvl="1" defTabSz="342900">
                <a:lnSpc>
                  <a:spcPct val="90000"/>
                </a:lnSpc>
                <a:spcBef>
                  <a:spcPts val="124"/>
                </a:spcBef>
                <a:buClr>
                  <a:prstClr val="black"/>
                </a:buClr>
                <a:buSzPts val="1100"/>
              </a:pPr>
              <a:endParaRPr lang="en-US" sz="2400" dirty="0">
                <a:solidFill>
                  <a:prstClr val="black"/>
                </a:solidFill>
                <a:latin typeface="Calibri" panose="020F0502020204030204"/>
                <a:ea typeface="Arial"/>
                <a:cs typeface="Arial"/>
                <a:sym typeface="Arial"/>
              </a:endParaRPr>
            </a:p>
            <a:p>
              <a:pPr marL="0" lvl="1" defTabSz="342900">
                <a:lnSpc>
                  <a:spcPct val="90000"/>
                </a:lnSpc>
                <a:spcBef>
                  <a:spcPts val="124"/>
                </a:spcBef>
                <a:buClr>
                  <a:prstClr val="black"/>
                </a:buClr>
                <a:buSzPts val="1100"/>
              </a:pPr>
              <a:r>
                <a:rPr lang="en-US" sz="2400" dirty="0">
                  <a:solidFill>
                    <a:prstClr val="black"/>
                  </a:solidFill>
                  <a:latin typeface="Calibri" panose="020F0502020204030204"/>
                  <a:ea typeface="Arial"/>
                  <a:cs typeface="Arial"/>
                  <a:sym typeface="Arial"/>
                </a:rPr>
                <a:t>Summarize what was learned</a:t>
              </a:r>
              <a:endParaRPr sz="2400" dirty="0">
                <a:solidFill>
                  <a:prstClr val="black"/>
                </a:solidFill>
                <a:latin typeface="Calibri" panose="020F0502020204030204"/>
              </a:endParaRPr>
            </a:p>
            <a:p>
              <a:pPr marL="42863" lvl="1" defTabSz="342900">
                <a:lnSpc>
                  <a:spcPct val="90000"/>
                </a:lnSpc>
                <a:spcBef>
                  <a:spcPts val="124"/>
                </a:spcBef>
                <a:buClr>
                  <a:prstClr val="black"/>
                </a:buClr>
                <a:buSzPts val="900"/>
              </a:pPr>
              <a:endParaRPr sz="1000" dirty="0">
                <a:solidFill>
                  <a:prstClr val="black"/>
                </a:solidFill>
                <a:latin typeface="Calibri" panose="020F0502020204030204"/>
                <a:ea typeface="Arial"/>
                <a:cs typeface="Arial"/>
                <a:sym typeface="Arial"/>
              </a:endParaRPr>
            </a:p>
            <a:p>
              <a:pPr marL="42863" lvl="1" defTabSz="342900">
                <a:lnSpc>
                  <a:spcPct val="90000"/>
                </a:lnSpc>
                <a:spcBef>
                  <a:spcPts val="101"/>
                </a:spcBef>
                <a:buClr>
                  <a:prstClr val="black"/>
                </a:buClr>
                <a:buSzPts val="900"/>
              </a:pPr>
              <a:endParaRPr sz="1000" dirty="0">
                <a:solidFill>
                  <a:prstClr val="black"/>
                </a:solidFill>
                <a:latin typeface="Calibri" panose="020F0502020204030204"/>
                <a:ea typeface="Arial"/>
                <a:cs typeface="Arial"/>
                <a:sym typeface="Arial"/>
              </a:endParaRPr>
            </a:p>
          </p:txBody>
        </p:sp>
        <p:sp>
          <p:nvSpPr>
            <p:cNvPr id="12" name="Google Shape;249;p17">
              <a:extLst>
                <a:ext uri="{FF2B5EF4-FFF2-40B4-BE49-F238E27FC236}">
                  <a16:creationId xmlns:a16="http://schemas.microsoft.com/office/drawing/2014/main" id="{76366C31-60E1-C747-BB9E-D9443496C063}"/>
                </a:ext>
              </a:extLst>
            </p:cNvPr>
            <p:cNvSpPr/>
            <p:nvPr/>
          </p:nvSpPr>
          <p:spPr>
            <a:xfrm>
              <a:off x="3822715" y="0"/>
              <a:ext cx="2081723" cy="130048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13" name="Google Shape;250;p17">
              <a:extLst>
                <a:ext uri="{FF2B5EF4-FFF2-40B4-BE49-F238E27FC236}">
                  <a16:creationId xmlns:a16="http://schemas.microsoft.com/office/drawing/2014/main" id="{34525135-A80D-8648-A88E-B966987307F8}"/>
                </a:ext>
              </a:extLst>
            </p:cNvPr>
            <p:cNvSpPr txBox="1"/>
            <p:nvPr/>
          </p:nvSpPr>
          <p:spPr>
            <a:xfrm>
              <a:off x="4685452" y="81320"/>
              <a:ext cx="1475112" cy="1128810"/>
            </a:xfrm>
            <a:prstGeom prst="rect">
              <a:avLst/>
            </a:prstGeom>
            <a:noFill/>
            <a:ln>
              <a:noFill/>
            </a:ln>
          </p:spPr>
          <p:txBody>
            <a:bodyPr spcFirstLastPara="1" wrap="square" lIns="31425" tIns="31425" rIns="31425" bIns="31425" anchor="t" anchorCtr="0">
              <a:noAutofit/>
            </a:bodyPr>
            <a:lstStyle/>
            <a:p>
              <a:pPr marL="0" lvl="1" defTabSz="342900">
                <a:lnSpc>
                  <a:spcPct val="90000"/>
                </a:lnSpc>
                <a:buClr>
                  <a:prstClr val="black"/>
                </a:buClr>
                <a:buSzPts val="1100"/>
              </a:pPr>
              <a:r>
                <a:rPr lang="en-US" sz="2400" dirty="0">
                  <a:solidFill>
                    <a:prstClr val="black"/>
                  </a:solidFill>
                  <a:latin typeface="Calibri" panose="020F0502020204030204"/>
                  <a:ea typeface="Arial"/>
                  <a:cs typeface="Arial"/>
                  <a:sym typeface="Arial"/>
                </a:rPr>
                <a:t>Who, what, where, when, how</a:t>
              </a:r>
              <a:endParaRPr sz="2400" dirty="0">
                <a:solidFill>
                  <a:prstClr val="black"/>
                </a:solidFill>
                <a:latin typeface="Calibri" panose="020F0502020204030204"/>
              </a:endParaRPr>
            </a:p>
          </p:txBody>
        </p:sp>
        <p:sp>
          <p:nvSpPr>
            <p:cNvPr id="14" name="Google Shape;251;p17">
              <a:extLst>
                <a:ext uri="{FF2B5EF4-FFF2-40B4-BE49-F238E27FC236}">
                  <a16:creationId xmlns:a16="http://schemas.microsoft.com/office/drawing/2014/main" id="{9576AFB9-1A71-C142-A73C-13B791C69D02}"/>
                </a:ext>
              </a:extLst>
            </p:cNvPr>
            <p:cNvSpPr/>
            <p:nvPr/>
          </p:nvSpPr>
          <p:spPr>
            <a:xfrm>
              <a:off x="406400" y="0"/>
              <a:ext cx="2007616" cy="1300480"/>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15" name="Google Shape;252;p17">
              <a:extLst>
                <a:ext uri="{FF2B5EF4-FFF2-40B4-BE49-F238E27FC236}">
                  <a16:creationId xmlns:a16="http://schemas.microsoft.com/office/drawing/2014/main" id="{92FB018F-1CDD-EC48-8648-4AF0C33DB7BA}"/>
                </a:ext>
              </a:extLst>
            </p:cNvPr>
            <p:cNvSpPr txBox="1"/>
            <p:nvPr/>
          </p:nvSpPr>
          <p:spPr>
            <a:xfrm>
              <a:off x="434967" y="28566"/>
              <a:ext cx="1681977" cy="1271913"/>
            </a:xfrm>
            <a:prstGeom prst="rect">
              <a:avLst/>
            </a:prstGeom>
            <a:noFill/>
            <a:ln>
              <a:noFill/>
            </a:ln>
          </p:spPr>
          <p:txBody>
            <a:bodyPr spcFirstLastPara="1" wrap="square" lIns="31425" tIns="31425" rIns="31425" bIns="31425" anchor="t" anchorCtr="0">
              <a:noAutofit/>
            </a:bodyPr>
            <a:lstStyle/>
            <a:p>
              <a:pPr marL="0" lvl="1" defTabSz="342900">
                <a:lnSpc>
                  <a:spcPct val="90000"/>
                </a:lnSpc>
                <a:spcBef>
                  <a:spcPts val="135"/>
                </a:spcBef>
                <a:buClr>
                  <a:prstClr val="black"/>
                </a:buClr>
                <a:buSzPts val="1100"/>
              </a:pPr>
              <a:r>
                <a:rPr lang="en-US" sz="2400" dirty="0">
                  <a:solidFill>
                    <a:prstClr val="black"/>
                  </a:solidFill>
                  <a:latin typeface="Calibri" panose="020F0502020204030204"/>
                  <a:ea typeface="Arial"/>
                  <a:cs typeface="Arial"/>
                  <a:sym typeface="Arial"/>
                </a:rPr>
                <a:t>Define next steps</a:t>
              </a:r>
            </a:p>
            <a:p>
              <a:pPr marL="342900" lvl="1" indent="-114300" defTabSz="342900">
                <a:lnSpc>
                  <a:spcPct val="90000"/>
                </a:lnSpc>
                <a:spcBef>
                  <a:spcPts val="135"/>
                </a:spcBef>
                <a:buClr>
                  <a:prstClr val="black"/>
                </a:buClr>
                <a:buSzPts val="1100"/>
                <a:buFont typeface="Arial" panose="020B0604020202020204" pitchFamily="34" charset="0"/>
                <a:buChar char="•"/>
              </a:pPr>
              <a:r>
                <a:rPr lang="en-US" sz="2400" dirty="0">
                  <a:solidFill>
                    <a:prstClr val="black"/>
                  </a:solidFill>
                  <a:latin typeface="Calibri" panose="020F0502020204030204"/>
                  <a:cs typeface="Arial"/>
                  <a:sym typeface="Arial"/>
                </a:rPr>
                <a:t>Adapt</a:t>
              </a:r>
            </a:p>
            <a:p>
              <a:pPr marL="342900" lvl="1" indent="-114300" defTabSz="342900">
                <a:lnSpc>
                  <a:spcPct val="90000"/>
                </a:lnSpc>
                <a:spcBef>
                  <a:spcPts val="135"/>
                </a:spcBef>
                <a:buClr>
                  <a:prstClr val="black"/>
                </a:buClr>
                <a:buSzPts val="1100"/>
                <a:buFont typeface="Arial" panose="020B0604020202020204" pitchFamily="34" charset="0"/>
                <a:buChar char="•"/>
              </a:pPr>
              <a:r>
                <a:rPr lang="en-US" sz="2400" dirty="0">
                  <a:solidFill>
                    <a:prstClr val="black"/>
                  </a:solidFill>
                  <a:latin typeface="Calibri" panose="020F0502020204030204"/>
                  <a:cs typeface="Arial"/>
                  <a:sym typeface="Arial"/>
                </a:rPr>
                <a:t>Adopt</a:t>
              </a:r>
            </a:p>
            <a:p>
              <a:pPr marL="342900" lvl="1" indent="-114300" defTabSz="342900">
                <a:lnSpc>
                  <a:spcPct val="90000"/>
                </a:lnSpc>
                <a:spcBef>
                  <a:spcPts val="135"/>
                </a:spcBef>
                <a:buClr>
                  <a:prstClr val="black"/>
                </a:buClr>
                <a:buSzPts val="1100"/>
                <a:buFont typeface="Arial" panose="020B0604020202020204" pitchFamily="34" charset="0"/>
                <a:buChar char="•"/>
              </a:pPr>
              <a:r>
                <a:rPr lang="en-US" sz="2400" dirty="0">
                  <a:solidFill>
                    <a:prstClr val="black"/>
                  </a:solidFill>
                  <a:latin typeface="Calibri" panose="020F0502020204030204"/>
                  <a:cs typeface="Arial"/>
                  <a:sym typeface="Arial"/>
                </a:rPr>
                <a:t>Abandon</a:t>
              </a:r>
              <a:endParaRPr lang="en-US" sz="2400" dirty="0">
                <a:solidFill>
                  <a:prstClr val="black"/>
                </a:solidFill>
                <a:latin typeface="Calibri" panose="020F0502020204030204"/>
                <a:ea typeface="Arial"/>
                <a:cs typeface="Arial"/>
                <a:sym typeface="Arial"/>
              </a:endParaRPr>
            </a:p>
          </p:txBody>
        </p:sp>
        <p:sp>
          <p:nvSpPr>
            <p:cNvPr id="16" name="Google Shape;253;p17">
              <a:extLst>
                <a:ext uri="{FF2B5EF4-FFF2-40B4-BE49-F238E27FC236}">
                  <a16:creationId xmlns:a16="http://schemas.microsoft.com/office/drawing/2014/main" id="{620F3F08-97ED-6E4F-B60C-ED7CA36868C8}"/>
                </a:ext>
              </a:extLst>
            </p:cNvPr>
            <p:cNvSpPr/>
            <p:nvPr/>
          </p:nvSpPr>
          <p:spPr>
            <a:xfrm>
              <a:off x="1247648" y="231647"/>
              <a:ext cx="1759712" cy="175971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86B4"/>
            </a:solidFill>
            <a:ln>
              <a:noFill/>
            </a:ln>
            <a:effectLst>
              <a:outerShdw blurRad="40000" dist="20000" dir="5400000" rotWithShape="0">
                <a:srgbClr val="000000">
                  <a:alpha val="37647"/>
                </a:srgbClr>
              </a:outerShdw>
            </a:effectLst>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17" name="Google Shape;254;p17">
              <a:extLst>
                <a:ext uri="{FF2B5EF4-FFF2-40B4-BE49-F238E27FC236}">
                  <a16:creationId xmlns:a16="http://schemas.microsoft.com/office/drawing/2014/main" id="{95C69ED0-3DA6-7245-A225-6C52BF8CFDC5}"/>
                </a:ext>
              </a:extLst>
            </p:cNvPr>
            <p:cNvSpPr txBox="1"/>
            <p:nvPr/>
          </p:nvSpPr>
          <p:spPr>
            <a:xfrm>
              <a:off x="1763056" y="675782"/>
              <a:ext cx="1340686" cy="1315577"/>
            </a:xfrm>
            <a:prstGeom prst="rect">
              <a:avLst/>
            </a:prstGeom>
            <a:noFill/>
            <a:ln>
              <a:noFill/>
            </a:ln>
          </p:spPr>
          <p:txBody>
            <a:bodyPr spcFirstLastPara="1" wrap="square" lIns="138675" tIns="138675" rIns="138675" bIns="138675" anchor="ctr" anchorCtr="0">
              <a:noAutofit/>
            </a:bodyPr>
            <a:lstStyle/>
            <a:p>
              <a:pPr algn="ctr" defTabSz="342900">
                <a:lnSpc>
                  <a:spcPct val="90000"/>
                </a:lnSpc>
                <a:buClr>
                  <a:prstClr val="black"/>
                </a:buClr>
                <a:buSzPts val="2600"/>
              </a:pPr>
              <a:r>
                <a:rPr lang="en-US" sz="4800" b="1" dirty="0">
                  <a:solidFill>
                    <a:prstClr val="white"/>
                  </a:solidFill>
                  <a:latin typeface="Calibri" panose="020F0502020204030204"/>
                  <a:ea typeface="Arial"/>
                  <a:cs typeface="Arial"/>
                  <a:sym typeface="Arial"/>
                </a:rPr>
                <a:t>ACT</a:t>
              </a:r>
              <a:endParaRPr sz="3600" b="1" dirty="0">
                <a:solidFill>
                  <a:prstClr val="white"/>
                </a:solidFill>
                <a:latin typeface="Calibri" panose="020F0502020204030204"/>
              </a:endParaRPr>
            </a:p>
          </p:txBody>
        </p:sp>
        <p:sp>
          <p:nvSpPr>
            <p:cNvPr id="18" name="Google Shape;255;p17">
              <a:extLst>
                <a:ext uri="{FF2B5EF4-FFF2-40B4-BE49-F238E27FC236}">
                  <a16:creationId xmlns:a16="http://schemas.microsoft.com/office/drawing/2014/main" id="{E8209185-CE07-DB41-971E-B75D39279756}"/>
                </a:ext>
              </a:extLst>
            </p:cNvPr>
            <p:cNvSpPr/>
            <p:nvPr/>
          </p:nvSpPr>
          <p:spPr>
            <a:xfrm rot="5400000">
              <a:off x="3088640" y="231647"/>
              <a:ext cx="1759712" cy="175971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B0F0"/>
            </a:solidFill>
            <a:ln>
              <a:noFill/>
            </a:ln>
            <a:effectLst>
              <a:outerShdw blurRad="40000" dist="20000" dir="5400000" rotWithShape="0">
                <a:srgbClr val="000000">
                  <a:alpha val="37647"/>
                </a:srgbClr>
              </a:outerShdw>
            </a:effectLst>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19" name="Google Shape;256;p17">
              <a:extLst>
                <a:ext uri="{FF2B5EF4-FFF2-40B4-BE49-F238E27FC236}">
                  <a16:creationId xmlns:a16="http://schemas.microsoft.com/office/drawing/2014/main" id="{8C2CCF2D-4D23-0A48-B4A0-B8032FFC8726}"/>
                </a:ext>
              </a:extLst>
            </p:cNvPr>
            <p:cNvSpPr txBox="1"/>
            <p:nvPr/>
          </p:nvSpPr>
          <p:spPr>
            <a:xfrm>
              <a:off x="3088640" y="675782"/>
              <a:ext cx="1340686" cy="1315577"/>
            </a:xfrm>
            <a:prstGeom prst="rect">
              <a:avLst/>
            </a:prstGeom>
            <a:noFill/>
            <a:ln>
              <a:noFill/>
            </a:ln>
          </p:spPr>
          <p:txBody>
            <a:bodyPr spcFirstLastPara="1" wrap="square" lIns="138675" tIns="138675" rIns="138675" bIns="138675" anchor="ctr" anchorCtr="0">
              <a:noAutofit/>
            </a:bodyPr>
            <a:lstStyle/>
            <a:p>
              <a:pPr algn="ctr" defTabSz="342900">
                <a:lnSpc>
                  <a:spcPct val="90000"/>
                </a:lnSpc>
                <a:buClr>
                  <a:prstClr val="black"/>
                </a:buClr>
                <a:buSzPts val="2600"/>
              </a:pPr>
              <a:r>
                <a:rPr lang="en-US" sz="4800" b="1" dirty="0">
                  <a:solidFill>
                    <a:prstClr val="white"/>
                  </a:solidFill>
                  <a:latin typeface="Calibri" panose="020F0502020204030204"/>
                  <a:ea typeface="Arial"/>
                  <a:cs typeface="Arial"/>
                  <a:sym typeface="Arial"/>
                </a:rPr>
                <a:t>PLAN</a:t>
              </a:r>
              <a:endParaRPr sz="3600" b="1" dirty="0">
                <a:solidFill>
                  <a:prstClr val="white"/>
                </a:solidFill>
                <a:latin typeface="Calibri" panose="020F0502020204030204"/>
              </a:endParaRPr>
            </a:p>
          </p:txBody>
        </p:sp>
        <p:sp>
          <p:nvSpPr>
            <p:cNvPr id="20" name="Google Shape;257;p17">
              <a:extLst>
                <a:ext uri="{FF2B5EF4-FFF2-40B4-BE49-F238E27FC236}">
                  <a16:creationId xmlns:a16="http://schemas.microsoft.com/office/drawing/2014/main" id="{A04A6ABE-03DD-E84A-ACE4-A574FAF44DEA}"/>
                </a:ext>
              </a:extLst>
            </p:cNvPr>
            <p:cNvSpPr/>
            <p:nvPr/>
          </p:nvSpPr>
          <p:spPr>
            <a:xfrm rot="10800000">
              <a:off x="3088640" y="2072640"/>
              <a:ext cx="1759712" cy="175971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solidFill>
            <a:ln>
              <a:noFill/>
            </a:ln>
            <a:effectLst>
              <a:outerShdw blurRad="40000" dist="20000" dir="5400000" rotWithShape="0">
                <a:srgbClr val="000000">
                  <a:alpha val="37647"/>
                </a:srgbClr>
              </a:outerShdw>
            </a:effectLst>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21" name="Google Shape;258;p17">
              <a:extLst>
                <a:ext uri="{FF2B5EF4-FFF2-40B4-BE49-F238E27FC236}">
                  <a16:creationId xmlns:a16="http://schemas.microsoft.com/office/drawing/2014/main" id="{1674074D-9EED-784E-9AE5-2BC6DE6462A6}"/>
                </a:ext>
              </a:extLst>
            </p:cNvPr>
            <p:cNvSpPr txBox="1"/>
            <p:nvPr/>
          </p:nvSpPr>
          <p:spPr>
            <a:xfrm>
              <a:off x="3088640" y="2001367"/>
              <a:ext cx="1340686" cy="1315577"/>
            </a:xfrm>
            <a:prstGeom prst="rect">
              <a:avLst/>
            </a:prstGeom>
            <a:noFill/>
            <a:ln>
              <a:noFill/>
            </a:ln>
          </p:spPr>
          <p:txBody>
            <a:bodyPr spcFirstLastPara="1" wrap="square" lIns="138675" tIns="138675" rIns="138675" bIns="138675" anchor="ctr" anchorCtr="0">
              <a:noAutofit/>
            </a:bodyPr>
            <a:lstStyle/>
            <a:p>
              <a:pPr algn="ctr" defTabSz="342900">
                <a:lnSpc>
                  <a:spcPct val="90000"/>
                </a:lnSpc>
                <a:buClr>
                  <a:prstClr val="black"/>
                </a:buClr>
                <a:buSzPts val="2600"/>
              </a:pPr>
              <a:r>
                <a:rPr lang="en-US" sz="4800" b="1" dirty="0">
                  <a:solidFill>
                    <a:prstClr val="white"/>
                  </a:solidFill>
                  <a:latin typeface="Arial"/>
                  <a:ea typeface="Arial"/>
                  <a:cs typeface="Arial"/>
                  <a:sym typeface="Arial"/>
                </a:rPr>
                <a:t>DO</a:t>
              </a:r>
              <a:endParaRPr sz="3600" b="1" dirty="0">
                <a:solidFill>
                  <a:prstClr val="white"/>
                </a:solidFill>
                <a:latin typeface="Calibri" panose="020F0502020204030204"/>
              </a:endParaRPr>
            </a:p>
          </p:txBody>
        </p:sp>
        <p:sp>
          <p:nvSpPr>
            <p:cNvPr id="22" name="Google Shape;259;p17">
              <a:extLst>
                <a:ext uri="{FF2B5EF4-FFF2-40B4-BE49-F238E27FC236}">
                  <a16:creationId xmlns:a16="http://schemas.microsoft.com/office/drawing/2014/main" id="{9A37F2CF-5990-FF4E-8A0F-5F8332025FD9}"/>
                </a:ext>
              </a:extLst>
            </p:cNvPr>
            <p:cNvSpPr/>
            <p:nvPr/>
          </p:nvSpPr>
          <p:spPr>
            <a:xfrm rot="-5400000">
              <a:off x="1247648" y="2072640"/>
              <a:ext cx="1759712" cy="175971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lumMod val="60000"/>
                <a:lumOff val="40000"/>
              </a:schemeClr>
            </a:solidFill>
            <a:ln>
              <a:noFill/>
            </a:ln>
            <a:effectLst>
              <a:outerShdw blurRad="40000" dist="20000" dir="5400000" rotWithShape="0">
                <a:srgbClr val="000000">
                  <a:alpha val="37647"/>
                </a:srgbClr>
              </a:outerShdw>
            </a:effectLst>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23" name="Google Shape;260;p17">
              <a:extLst>
                <a:ext uri="{FF2B5EF4-FFF2-40B4-BE49-F238E27FC236}">
                  <a16:creationId xmlns:a16="http://schemas.microsoft.com/office/drawing/2014/main" id="{24184908-AB7B-A640-8E54-65527B5A1B34}"/>
                </a:ext>
              </a:extLst>
            </p:cNvPr>
            <p:cNvSpPr txBox="1"/>
            <p:nvPr/>
          </p:nvSpPr>
          <p:spPr>
            <a:xfrm>
              <a:off x="1763056" y="2001367"/>
              <a:ext cx="1340686" cy="1315577"/>
            </a:xfrm>
            <a:prstGeom prst="rect">
              <a:avLst/>
            </a:prstGeom>
            <a:noFill/>
            <a:ln>
              <a:noFill/>
            </a:ln>
          </p:spPr>
          <p:txBody>
            <a:bodyPr spcFirstLastPara="1" wrap="square" lIns="138675" tIns="138675" rIns="138675" bIns="138675" anchor="ctr" anchorCtr="0">
              <a:noAutofit/>
            </a:bodyPr>
            <a:lstStyle/>
            <a:p>
              <a:pPr algn="ctr" defTabSz="342900">
                <a:lnSpc>
                  <a:spcPct val="90000"/>
                </a:lnSpc>
                <a:buClr>
                  <a:prstClr val="black"/>
                </a:buClr>
                <a:buSzPts val="2600"/>
              </a:pPr>
              <a:r>
                <a:rPr lang="en-US" sz="4800" b="1" dirty="0">
                  <a:solidFill>
                    <a:prstClr val="white"/>
                  </a:solidFill>
                  <a:latin typeface="Calibri" panose="020F0502020204030204"/>
                  <a:ea typeface="Arial"/>
                  <a:cs typeface="Arial"/>
                  <a:sym typeface="Arial"/>
                </a:rPr>
                <a:t>STUDY</a:t>
              </a:r>
              <a:endParaRPr sz="3600" b="1" dirty="0">
                <a:solidFill>
                  <a:prstClr val="white"/>
                </a:solidFill>
                <a:latin typeface="Calibri" panose="020F0502020204030204"/>
              </a:endParaRPr>
            </a:p>
          </p:txBody>
        </p:sp>
        <p:sp>
          <p:nvSpPr>
            <p:cNvPr id="24" name="Google Shape;261;p17">
              <a:extLst>
                <a:ext uri="{FF2B5EF4-FFF2-40B4-BE49-F238E27FC236}">
                  <a16:creationId xmlns:a16="http://schemas.microsoft.com/office/drawing/2014/main" id="{71A65279-37E1-654C-A61E-A8C1D718743A}"/>
                </a:ext>
              </a:extLst>
            </p:cNvPr>
            <p:cNvSpPr/>
            <p:nvPr/>
          </p:nvSpPr>
          <p:spPr>
            <a:xfrm>
              <a:off x="2743464" y="1485958"/>
              <a:ext cx="719566" cy="78988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accent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69" tIns="68569" rIns="68569" bIns="68569" anchor="ctr" anchorCtr="0">
              <a:noAutofit/>
            </a:bodyPr>
            <a:lstStyle/>
            <a:p>
              <a:pPr defTabSz="342900"/>
              <a:endParaRPr sz="1350">
                <a:solidFill>
                  <a:prstClr val="black"/>
                </a:solidFill>
                <a:latin typeface="Calibri" panose="020F0502020204030204"/>
              </a:endParaRPr>
            </a:p>
          </p:txBody>
        </p:sp>
        <p:sp>
          <p:nvSpPr>
            <p:cNvPr id="25" name="Google Shape;262;p17">
              <a:extLst>
                <a:ext uri="{FF2B5EF4-FFF2-40B4-BE49-F238E27FC236}">
                  <a16:creationId xmlns:a16="http://schemas.microsoft.com/office/drawing/2014/main" id="{4A9B378D-2D58-7B4A-9C7A-508277800D8B}"/>
                </a:ext>
              </a:extLst>
            </p:cNvPr>
            <p:cNvSpPr/>
            <p:nvPr/>
          </p:nvSpPr>
          <p:spPr>
            <a:xfrm rot="10800000">
              <a:off x="2743462" y="1689156"/>
              <a:ext cx="719566" cy="78988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accent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69" tIns="68569" rIns="68569" bIns="68569" anchor="ctr" anchorCtr="0">
              <a:noAutofit/>
            </a:bodyPr>
            <a:lstStyle/>
            <a:p>
              <a:pPr defTabSz="342900"/>
              <a:endParaRPr sz="1350" b="1">
                <a:ln w="22225">
                  <a:solidFill>
                    <a:schemeClr val="accent2"/>
                  </a:solidFill>
                  <a:prstDash val="solid"/>
                </a:ln>
                <a:solidFill>
                  <a:schemeClr val="accent2">
                    <a:lumMod val="40000"/>
                    <a:lumOff val="60000"/>
                  </a:schemeClr>
                </a:solidFill>
                <a:latin typeface="Calibri" panose="020F0502020204030204"/>
              </a:endParaRPr>
            </a:p>
          </p:txBody>
        </p:sp>
      </p:grpSp>
      <p:sp>
        <p:nvSpPr>
          <p:cNvPr id="26" name="Google Shape;243;p17">
            <a:extLst>
              <a:ext uri="{FF2B5EF4-FFF2-40B4-BE49-F238E27FC236}">
                <a16:creationId xmlns:a16="http://schemas.microsoft.com/office/drawing/2014/main" id="{C1631448-163F-724F-B2C6-17144BF8D339}"/>
              </a:ext>
            </a:extLst>
          </p:cNvPr>
          <p:cNvSpPr txBox="1">
            <a:spLocks/>
          </p:cNvSpPr>
          <p:nvPr/>
        </p:nvSpPr>
        <p:spPr>
          <a:xfrm>
            <a:off x="251930" y="241974"/>
            <a:ext cx="6515100" cy="480699"/>
          </a:xfrm>
          <a:prstGeom prst="rect">
            <a:avLst/>
          </a:prstGeom>
          <a:noFill/>
          <a:ln>
            <a:noFill/>
          </a:ln>
        </p:spPr>
        <p:txBody>
          <a:bodyPr spcFirstLastPara="1" wrap="square" lIns="68569" tIns="34275" rIns="68569" bIns="3427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1D9A78"/>
              </a:buClr>
              <a:buSzPts val="4000"/>
            </a:pPr>
            <a:r>
              <a:rPr lang="en-US" dirty="0">
                <a:solidFill>
                  <a:prstClr val="black"/>
                </a:solidFill>
                <a:latin typeface="Calibri Light" panose="020F0302020204030204"/>
              </a:rPr>
              <a:t>The PDSA Cycle</a:t>
            </a:r>
          </a:p>
        </p:txBody>
      </p:sp>
    </p:spTree>
    <p:extLst>
      <p:ext uri="{BB962C8B-B14F-4D97-AF65-F5344CB8AC3E}">
        <p14:creationId xmlns:p14="http://schemas.microsoft.com/office/powerpoint/2010/main" val="49736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FCCB-CB93-994B-9977-8E1E17F03B95}"/>
              </a:ext>
            </a:extLst>
          </p:cNvPr>
          <p:cNvSpPr>
            <a:spLocks noGrp="1"/>
          </p:cNvSpPr>
          <p:nvPr>
            <p:ph type="title"/>
          </p:nvPr>
        </p:nvSpPr>
        <p:spPr>
          <a:xfrm>
            <a:off x="-33280" y="-1595"/>
            <a:ext cx="11853040" cy="1143000"/>
          </a:xfrm>
        </p:spPr>
        <p:txBody>
          <a:bodyPr>
            <a:noAutofit/>
          </a:bodyPr>
          <a:lstStyle/>
          <a:p>
            <a:pPr algn="l"/>
            <a:br>
              <a:rPr lang="en-US" sz="3400" dirty="0">
                <a:latin typeface="Calibri Light" panose="020F0302020204030204" pitchFamily="34" charset="0"/>
                <a:cs typeface="Calibri Light" panose="020F0302020204030204" pitchFamily="34" charset="0"/>
              </a:rPr>
            </a:br>
            <a:r>
              <a:rPr lang="en-US" sz="3400" dirty="0">
                <a:latin typeface="Calibri Light" panose="020F0302020204030204" pitchFamily="34" charset="0"/>
                <a:cs typeface="Calibri Light" panose="020F0302020204030204" pitchFamily="34" charset="0"/>
              </a:rPr>
              <a:t>How the PDSA Method is Analogous to the Scientific Method </a:t>
            </a:r>
            <a:br>
              <a:rPr lang="en-US" sz="3400" dirty="0">
                <a:latin typeface="Calibri Light" panose="020F0302020204030204" pitchFamily="34" charset="0"/>
                <a:cs typeface="Calibri Light" panose="020F0302020204030204" pitchFamily="34" charset="0"/>
              </a:rPr>
            </a:br>
            <a:r>
              <a:rPr lang="en-US" sz="1400" dirty="0">
                <a:latin typeface="Calibri Light" panose="020F0302020204030204" pitchFamily="34" charset="0"/>
                <a:cs typeface="Calibri Light" panose="020F0302020204030204" pitchFamily="34" charset="0"/>
              </a:rPr>
              <a:t>Taylor MJ, et al. Systematic review of the application of the plan-do-study-act method to improve quality in healthcare. BMJ Qual </a:t>
            </a:r>
            <a:r>
              <a:rPr lang="en-US" sz="1400" dirty="0" err="1">
                <a:latin typeface="Calibri Light" panose="020F0302020204030204" pitchFamily="34" charset="0"/>
                <a:cs typeface="Calibri Light" panose="020F0302020204030204" pitchFamily="34" charset="0"/>
              </a:rPr>
              <a:t>Saf</a:t>
            </a:r>
            <a:r>
              <a:rPr lang="en-US" sz="1400" dirty="0">
                <a:latin typeface="Calibri Light" panose="020F0302020204030204" pitchFamily="34" charset="0"/>
                <a:cs typeface="Calibri Light" panose="020F0302020204030204" pitchFamily="34" charset="0"/>
              </a:rPr>
              <a:t> 2014;23:290–298.</a:t>
            </a:r>
            <a:br>
              <a:rPr lang="en-US" sz="3400" dirty="0"/>
            </a:br>
            <a:endParaRPr lang="en-US" sz="3400" dirty="0">
              <a:latin typeface="Calibri Light" panose="020F0302020204030204" pitchFamily="34" charset="0"/>
              <a:cs typeface="Calibri Light" panose="020F0302020204030204" pitchFamily="34" charset="0"/>
            </a:endParaRPr>
          </a:p>
        </p:txBody>
      </p:sp>
      <p:pic>
        <p:nvPicPr>
          <p:cNvPr id="7" name="Content Placeholder 6">
            <a:extLst>
              <a:ext uri="{FF2B5EF4-FFF2-40B4-BE49-F238E27FC236}">
                <a16:creationId xmlns:a16="http://schemas.microsoft.com/office/drawing/2014/main" id="{6CF4DE01-F9BB-2649-9F2C-ABB616CCB5CC}"/>
              </a:ext>
            </a:extLst>
          </p:cNvPr>
          <p:cNvPicPr>
            <a:picLocks noGrp="1" noChangeAspect="1"/>
          </p:cNvPicPr>
          <p:nvPr>
            <p:ph idx="1"/>
          </p:nvPr>
        </p:nvPicPr>
        <p:blipFill rotWithShape="1">
          <a:blip r:embed="rId3"/>
          <a:srcRect b="3173"/>
          <a:stretch/>
        </p:blipFill>
        <p:spPr>
          <a:xfrm>
            <a:off x="597299" y="1646238"/>
            <a:ext cx="11594701" cy="5145624"/>
          </a:xfrm>
        </p:spPr>
      </p:pic>
      <p:graphicFrame>
        <p:nvGraphicFramePr>
          <p:cNvPr id="11" name="Table 11">
            <a:extLst>
              <a:ext uri="{FF2B5EF4-FFF2-40B4-BE49-F238E27FC236}">
                <a16:creationId xmlns:a16="http://schemas.microsoft.com/office/drawing/2014/main" id="{C2CEB4F3-3CF1-754D-922F-E6272F78CBE9}"/>
              </a:ext>
            </a:extLst>
          </p:cNvPr>
          <p:cNvGraphicFramePr>
            <a:graphicFrameLocks noGrp="1"/>
          </p:cNvGraphicFramePr>
          <p:nvPr>
            <p:extLst>
              <p:ext uri="{D42A27DB-BD31-4B8C-83A1-F6EECF244321}">
                <p14:modId xmlns:p14="http://schemas.microsoft.com/office/powerpoint/2010/main" val="2832178144"/>
              </p:ext>
            </p:extLst>
          </p:nvPr>
        </p:nvGraphicFramePr>
        <p:xfrm>
          <a:off x="372240" y="1646238"/>
          <a:ext cx="11447520" cy="5145624"/>
        </p:xfrm>
        <a:graphic>
          <a:graphicData uri="http://schemas.openxmlformats.org/drawingml/2006/table">
            <a:tbl>
              <a:tblPr firstRow="1" bandRow="1">
                <a:tableStyleId>{7DF18680-E054-41AD-8BC1-D1AEF772440D}</a:tableStyleId>
              </a:tblPr>
              <a:tblGrid>
                <a:gridCol w="553548">
                  <a:extLst>
                    <a:ext uri="{9D8B030D-6E8A-4147-A177-3AD203B41FA5}">
                      <a16:colId xmlns:a16="http://schemas.microsoft.com/office/drawing/2014/main" val="1633618828"/>
                    </a:ext>
                  </a:extLst>
                </a:gridCol>
                <a:gridCol w="10893972">
                  <a:extLst>
                    <a:ext uri="{9D8B030D-6E8A-4147-A177-3AD203B41FA5}">
                      <a16:colId xmlns:a16="http://schemas.microsoft.com/office/drawing/2014/main" val="4223399870"/>
                    </a:ext>
                  </a:extLst>
                </a:gridCol>
              </a:tblGrid>
              <a:tr h="83128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latin typeface="Calibri Light" panose="020F0302020204030204" pitchFamily="34" charset="0"/>
                          <a:cs typeface="Calibri Light" panose="020F0302020204030204" pitchFamily="34" charset="0"/>
                        </a:rPr>
                        <a:t>Key Features of the PDSA Method</a:t>
                      </a: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latin typeface="Calibri Light" panose="020F0302020204030204" pitchFamily="34" charset="0"/>
                          <a:cs typeface="Calibri Light" panose="020F0302020204030204" pitchFamily="34" charset="0"/>
                        </a:rPr>
                        <a:t>Key Principles of the PDSA Method</a:t>
                      </a:r>
                    </a:p>
                  </a:txBody>
                  <a:tcPr/>
                </a:tc>
                <a:extLst>
                  <a:ext uri="{0D108BD9-81ED-4DB2-BD59-A6C34878D82A}">
                    <a16:rowId xmlns:a16="http://schemas.microsoft.com/office/drawing/2014/main" val="3484935207"/>
                  </a:ext>
                </a:extLst>
              </a:tr>
              <a:tr h="8312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b="1" kern="1200" dirty="0">
                          <a:solidFill>
                            <a:schemeClr val="tx1"/>
                          </a:solidFill>
                          <a:effectLst/>
                          <a:latin typeface="+mn-lt"/>
                          <a:ea typeface="+mn-ea"/>
                          <a:cs typeface="+mn-cs"/>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b="1" kern="1200" dirty="0">
                          <a:solidFill>
                            <a:schemeClr val="tx1"/>
                          </a:solidFill>
                          <a:effectLst/>
                          <a:latin typeface="+mn-lt"/>
                          <a:ea typeface="+mn-ea"/>
                          <a:cs typeface="+mn-cs"/>
                        </a:rPr>
                        <a:t>Iterative cycles</a:t>
                      </a:r>
                    </a:p>
                  </a:txBody>
                  <a:tcPr/>
                </a:tc>
                <a:extLst>
                  <a:ext uri="{0D108BD9-81ED-4DB2-BD59-A6C34878D82A}">
                    <a16:rowId xmlns:a16="http://schemas.microsoft.com/office/drawing/2014/main" val="3381338150"/>
                  </a:ext>
                </a:extLst>
              </a:tr>
              <a:tr h="865895">
                <a:tc>
                  <a:txBody>
                    <a:bodyPr/>
                    <a:lstStyle/>
                    <a:p>
                      <a:r>
                        <a:rPr lang="en-US" sz="2600" b="1" dirty="0">
                          <a:solidFill>
                            <a:schemeClr val="tx1"/>
                          </a:solidFill>
                        </a:rPr>
                        <a:t>2.</a:t>
                      </a:r>
                    </a:p>
                  </a:txBody>
                  <a:tcPr/>
                </a:tc>
                <a:tc>
                  <a:txBody>
                    <a:bodyPr/>
                    <a:lstStyle/>
                    <a:p>
                      <a:r>
                        <a:rPr lang="en-US" sz="2600" b="1" kern="1200" dirty="0">
                          <a:solidFill>
                            <a:schemeClr val="tx1"/>
                          </a:solidFill>
                          <a:effectLst/>
                          <a:latin typeface="+mn-lt"/>
                          <a:ea typeface="+mn-ea"/>
                          <a:cs typeface="+mn-cs"/>
                        </a:rPr>
                        <a:t>Prediction-based test of change</a:t>
                      </a:r>
                    </a:p>
                    <a:p>
                      <a:endParaRPr lang="en-US" sz="2600" b="1" dirty="0">
                        <a:solidFill>
                          <a:schemeClr val="tx1"/>
                        </a:solidFill>
                      </a:endParaRPr>
                    </a:p>
                  </a:txBody>
                  <a:tcPr/>
                </a:tc>
                <a:extLst>
                  <a:ext uri="{0D108BD9-81ED-4DB2-BD59-A6C34878D82A}">
                    <a16:rowId xmlns:a16="http://schemas.microsoft.com/office/drawing/2014/main" val="122741373"/>
                  </a:ext>
                </a:extLst>
              </a:tr>
              <a:tr h="865895">
                <a:tc>
                  <a:txBody>
                    <a:bodyPr/>
                    <a:lstStyle/>
                    <a:p>
                      <a:r>
                        <a:rPr lang="en-US" sz="2600" b="1" dirty="0">
                          <a:solidFill>
                            <a:schemeClr val="tx1"/>
                          </a:solidFill>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b="1" kern="1200" dirty="0">
                          <a:solidFill>
                            <a:schemeClr val="tx1"/>
                          </a:solidFill>
                          <a:effectLst/>
                          <a:latin typeface="+mn-lt"/>
                          <a:ea typeface="+mn-ea"/>
                          <a:cs typeface="+mn-cs"/>
                        </a:rPr>
                        <a:t>Small-scale testing</a:t>
                      </a:r>
                    </a:p>
                    <a:p>
                      <a:endParaRPr lang="en-US" sz="2600" b="1" dirty="0">
                        <a:solidFill>
                          <a:schemeClr val="tx1"/>
                        </a:solidFill>
                      </a:endParaRPr>
                    </a:p>
                  </a:txBody>
                  <a:tcPr/>
                </a:tc>
                <a:extLst>
                  <a:ext uri="{0D108BD9-81ED-4DB2-BD59-A6C34878D82A}">
                    <a16:rowId xmlns:a16="http://schemas.microsoft.com/office/drawing/2014/main" val="2316254435"/>
                  </a:ext>
                </a:extLst>
              </a:tr>
              <a:tr h="865895">
                <a:tc>
                  <a:txBody>
                    <a:bodyPr/>
                    <a:lstStyle/>
                    <a:p>
                      <a:r>
                        <a:rPr lang="en-US" sz="2600" b="1" dirty="0">
                          <a:solidFill>
                            <a:schemeClr val="tx1"/>
                          </a:solidFill>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b="1" kern="1200" dirty="0">
                          <a:solidFill>
                            <a:schemeClr val="tx1"/>
                          </a:solidFill>
                          <a:effectLst/>
                          <a:latin typeface="+mn-lt"/>
                          <a:ea typeface="+mn-ea"/>
                          <a:cs typeface="+mn-cs"/>
                        </a:rPr>
                        <a:t>Use of data over time</a:t>
                      </a:r>
                    </a:p>
                    <a:p>
                      <a:endParaRPr lang="en-US" sz="2600" b="1" dirty="0">
                        <a:solidFill>
                          <a:schemeClr val="tx1"/>
                        </a:solidFill>
                      </a:endParaRPr>
                    </a:p>
                  </a:txBody>
                  <a:tcPr/>
                </a:tc>
                <a:extLst>
                  <a:ext uri="{0D108BD9-81ED-4DB2-BD59-A6C34878D82A}">
                    <a16:rowId xmlns:a16="http://schemas.microsoft.com/office/drawing/2014/main" val="790721310"/>
                  </a:ext>
                </a:extLst>
              </a:tr>
              <a:tr h="831288">
                <a:tc>
                  <a:txBody>
                    <a:bodyPr/>
                    <a:lstStyle/>
                    <a:p>
                      <a:r>
                        <a:rPr lang="en-US" sz="2600" b="1" dirty="0">
                          <a:solidFill>
                            <a:schemeClr val="tx1"/>
                          </a:solidFill>
                        </a:rPr>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b="1" kern="1200" dirty="0">
                          <a:solidFill>
                            <a:schemeClr val="tx1"/>
                          </a:solidFill>
                          <a:effectLst/>
                          <a:latin typeface="+mn-lt"/>
                          <a:ea typeface="+mn-ea"/>
                          <a:cs typeface="+mn-cs"/>
                        </a:rPr>
                        <a:t>Documentation</a:t>
                      </a:r>
                    </a:p>
                  </a:txBody>
                  <a:tcPr/>
                </a:tc>
                <a:extLst>
                  <a:ext uri="{0D108BD9-81ED-4DB2-BD59-A6C34878D82A}">
                    <a16:rowId xmlns:a16="http://schemas.microsoft.com/office/drawing/2014/main" val="2202133262"/>
                  </a:ext>
                </a:extLst>
              </a:tr>
            </a:tbl>
          </a:graphicData>
        </a:graphic>
      </p:graphicFrame>
    </p:spTree>
    <p:extLst>
      <p:ext uri="{BB962C8B-B14F-4D97-AF65-F5344CB8AC3E}">
        <p14:creationId xmlns:p14="http://schemas.microsoft.com/office/powerpoint/2010/main" val="10418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C616-FBC6-3840-B8F7-2C6E4A1F5D44}"/>
              </a:ext>
            </a:extLst>
          </p:cNvPr>
          <p:cNvSpPr>
            <a:spLocks noGrp="1"/>
          </p:cNvSpPr>
          <p:nvPr>
            <p:ph type="title"/>
          </p:nvPr>
        </p:nvSpPr>
        <p:spPr>
          <a:xfrm>
            <a:off x="526073" y="489439"/>
            <a:ext cx="11139854" cy="930447"/>
          </a:xfrm>
        </p:spPr>
        <p:txBody>
          <a:bodyPr vert="horz" lIns="91440" tIns="45720" rIns="91440" bIns="45720" rtlCol="0" anchor="b">
            <a:normAutofit/>
          </a:bodyPr>
          <a:lstStyle/>
          <a:p>
            <a:pPr defTabSz="914400">
              <a:lnSpc>
                <a:spcPct val="90000"/>
              </a:lnSpc>
            </a:pPr>
            <a:r>
              <a:rPr lang="en-US" sz="5000" kern="1200" dirty="0">
                <a:solidFill>
                  <a:schemeClr val="bg1"/>
                </a:solidFill>
                <a:latin typeface="+mj-lt"/>
                <a:ea typeface="+mj-ea"/>
                <a:cs typeface="+mj-cs"/>
              </a:rPr>
              <a:t>Importance of Tracking Lessons Learned</a:t>
            </a:r>
          </a:p>
        </p:txBody>
      </p:sp>
      <p:cxnSp>
        <p:nvCxnSpPr>
          <p:cNvPr id="80"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7" descr="Table&#10;&#10;Description automatically generated">
            <a:extLst>
              <a:ext uri="{FF2B5EF4-FFF2-40B4-BE49-F238E27FC236}">
                <a16:creationId xmlns:a16="http://schemas.microsoft.com/office/drawing/2014/main" id="{B677E019-0578-524A-B572-7954DE6062A6}"/>
              </a:ext>
            </a:extLst>
          </p:cNvPr>
          <p:cNvPicPr>
            <a:picLocks noChangeAspect="1"/>
          </p:cNvPicPr>
          <p:nvPr/>
        </p:nvPicPr>
        <p:blipFill rotWithShape="1">
          <a:blip r:embed="rId3"/>
          <a:srcRect t="41217" r="1059" b="2691"/>
          <a:stretch/>
        </p:blipFill>
        <p:spPr>
          <a:xfrm>
            <a:off x="0" y="3867806"/>
            <a:ext cx="12192001" cy="2038991"/>
          </a:xfrm>
          <a:prstGeom prst="rect">
            <a:avLst/>
          </a:prstGeom>
        </p:spPr>
      </p:pic>
      <p:sp>
        <p:nvSpPr>
          <p:cNvPr id="7" name="TextBox 6">
            <a:extLst>
              <a:ext uri="{FF2B5EF4-FFF2-40B4-BE49-F238E27FC236}">
                <a16:creationId xmlns:a16="http://schemas.microsoft.com/office/drawing/2014/main" id="{F2307F08-8359-254B-A940-7883CECE04B6}"/>
              </a:ext>
            </a:extLst>
          </p:cNvPr>
          <p:cNvSpPr txBox="1"/>
          <p:nvPr/>
        </p:nvSpPr>
        <p:spPr>
          <a:xfrm>
            <a:off x="3682603" y="2865768"/>
            <a:ext cx="4603531" cy="707886"/>
          </a:xfrm>
          <a:prstGeom prst="rect">
            <a:avLst/>
          </a:prstGeom>
          <a:noFill/>
        </p:spPr>
        <p:txBody>
          <a:bodyPr wrap="square" rtlCol="0">
            <a:spAutoFit/>
          </a:bodyPr>
          <a:lstStyle/>
          <a:p>
            <a:pPr algn="ctr"/>
            <a:r>
              <a:rPr lang="en-US" sz="4000" dirty="0">
                <a:solidFill>
                  <a:schemeClr val="tx1">
                    <a:lumMod val="75000"/>
                    <a:lumOff val="25000"/>
                  </a:schemeClr>
                </a:solidFill>
              </a:rPr>
              <a:t>PDSA Tracking Tool</a:t>
            </a:r>
          </a:p>
        </p:txBody>
      </p:sp>
    </p:spTree>
    <p:extLst>
      <p:ext uri="{BB962C8B-B14F-4D97-AF65-F5344CB8AC3E}">
        <p14:creationId xmlns:p14="http://schemas.microsoft.com/office/powerpoint/2010/main" val="16068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7"/>
        <p:cNvGrpSpPr/>
        <p:nvPr/>
      </p:nvGrpSpPr>
      <p:grpSpPr>
        <a:xfrm>
          <a:off x="0" y="0"/>
          <a:ext cx="0" cy="0"/>
          <a:chOff x="0" y="0"/>
          <a:chExt cx="0" cy="0"/>
        </a:xfrm>
      </p:grpSpPr>
      <p:sp>
        <p:nvSpPr>
          <p:cNvPr id="698" name="Google Shape;698;p6"/>
          <p:cNvSpPr/>
          <p:nvPr/>
        </p:nvSpPr>
        <p:spPr>
          <a:xfrm>
            <a:off x="0" y="296839"/>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2" name="Google Shape;702;p6"/>
          <p:cNvSpPr/>
          <p:nvPr/>
        </p:nvSpPr>
        <p:spPr>
          <a:xfrm>
            <a:off x="795529" y="644382"/>
            <a:ext cx="3856024"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3" name="Google Shape;703;p6"/>
          <p:cNvSpPr txBox="1">
            <a:spLocks noGrp="1"/>
          </p:cNvSpPr>
          <p:nvPr>
            <p:ph type="title"/>
          </p:nvPr>
        </p:nvSpPr>
        <p:spPr>
          <a:xfrm>
            <a:off x="1170307" y="1439805"/>
            <a:ext cx="3182940" cy="33182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Calibri"/>
              <a:buNone/>
            </a:pPr>
            <a:r>
              <a:rPr lang="en-US" dirty="0">
                <a:solidFill>
                  <a:srgbClr val="FFFFFF"/>
                </a:solidFill>
                <a:latin typeface="Calibri"/>
                <a:ea typeface="Calibri"/>
                <a:cs typeface="Calibri"/>
                <a:sym typeface="Calibri"/>
              </a:rPr>
              <a:t>PDSAs Are Change Ideas in Action</a:t>
            </a:r>
            <a:endParaRPr dirty="0"/>
          </a:p>
        </p:txBody>
      </p:sp>
      <p:pic>
        <p:nvPicPr>
          <p:cNvPr id="705" name="Google Shape;705;p6" descr="/var/folders/cj/_7fcjp6s3xzdr_kj2krd7b540000gn/T/com.microsoft.Word/WebArchiveCopyPasteTempFiles/cidimage003.png@01D62F52.92F79090"/>
          <p:cNvPicPr preferRelativeResize="0"/>
          <p:nvPr/>
        </p:nvPicPr>
        <p:blipFill rotWithShape="1">
          <a:blip r:embed="rId3">
            <a:alphaModFix/>
          </a:blip>
          <a:srcRect l="1101" t="13879" r="20465" b="3131"/>
          <a:stretch/>
        </p:blipFill>
        <p:spPr>
          <a:xfrm>
            <a:off x="4959350" y="1544949"/>
            <a:ext cx="6539075" cy="5016212"/>
          </a:xfrm>
          <a:prstGeom prst="rect">
            <a:avLst/>
          </a:prstGeom>
          <a:noFill/>
          <a:ln>
            <a:noFill/>
          </a:ln>
        </p:spPr>
      </p:pic>
      <p:sp>
        <p:nvSpPr>
          <p:cNvPr id="706" name="Google Shape;706;p6"/>
          <p:cNvSpPr txBox="1"/>
          <p:nvPr/>
        </p:nvSpPr>
        <p:spPr>
          <a:xfrm>
            <a:off x="5851041" y="1681328"/>
            <a:ext cx="86100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Drivers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07" name="Google Shape;707;p6"/>
          <p:cNvSpPr txBox="1"/>
          <p:nvPr/>
        </p:nvSpPr>
        <p:spPr>
          <a:xfrm>
            <a:off x="8280555" y="804870"/>
            <a:ext cx="88789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PDSAs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08" name="Google Shape;708;p6"/>
          <p:cNvSpPr txBox="1"/>
          <p:nvPr/>
        </p:nvSpPr>
        <p:spPr>
          <a:xfrm>
            <a:off x="4753846" y="2121375"/>
            <a:ext cx="56778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Aim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09" name="Google Shape;709;p6" descr="Arrow Slight curve"/>
          <p:cNvPicPr preferRelativeResize="0"/>
          <p:nvPr/>
        </p:nvPicPr>
        <p:blipFill rotWithShape="1">
          <a:blip r:embed="rId4">
            <a:alphaModFix/>
          </a:blip>
          <a:srcRect/>
          <a:stretch/>
        </p:blipFill>
        <p:spPr>
          <a:xfrm rot="-1895271">
            <a:off x="6544599" y="1331105"/>
            <a:ext cx="729463" cy="729463"/>
          </a:xfrm>
          <a:prstGeom prst="rect">
            <a:avLst/>
          </a:prstGeom>
          <a:noFill/>
          <a:ln>
            <a:noFill/>
          </a:ln>
        </p:spPr>
      </p:pic>
      <p:pic>
        <p:nvPicPr>
          <p:cNvPr id="710" name="Google Shape;710;p6" descr="Arrow Slight curve"/>
          <p:cNvPicPr preferRelativeResize="0"/>
          <p:nvPr/>
        </p:nvPicPr>
        <p:blipFill rotWithShape="1">
          <a:blip r:embed="rId4">
            <a:alphaModFix/>
          </a:blip>
          <a:srcRect/>
          <a:stretch/>
        </p:blipFill>
        <p:spPr>
          <a:xfrm rot="-1895271">
            <a:off x="5227060" y="1788136"/>
            <a:ext cx="729463" cy="729463"/>
          </a:xfrm>
          <a:prstGeom prst="rect">
            <a:avLst/>
          </a:prstGeom>
          <a:noFill/>
          <a:ln>
            <a:noFill/>
          </a:ln>
        </p:spPr>
      </p:pic>
      <p:pic>
        <p:nvPicPr>
          <p:cNvPr id="711" name="Google Shape;711;p6" descr="Arrow Rotate right"/>
          <p:cNvPicPr preferRelativeResize="0"/>
          <p:nvPr/>
        </p:nvPicPr>
        <p:blipFill rotWithShape="1">
          <a:blip r:embed="rId5">
            <a:alphaModFix/>
          </a:blip>
          <a:srcRect/>
          <a:stretch/>
        </p:blipFill>
        <p:spPr>
          <a:xfrm>
            <a:off x="8970380" y="577073"/>
            <a:ext cx="914400" cy="914400"/>
          </a:xfrm>
          <a:prstGeom prst="rect">
            <a:avLst/>
          </a:prstGeom>
          <a:noFill/>
          <a:ln>
            <a:noFill/>
          </a:ln>
        </p:spPr>
      </p:pic>
      <p:sp>
        <p:nvSpPr>
          <p:cNvPr id="712" name="Google Shape;712;p6"/>
          <p:cNvSpPr txBox="1"/>
          <p:nvPr/>
        </p:nvSpPr>
        <p:spPr>
          <a:xfrm>
            <a:off x="9793505" y="1107529"/>
            <a:ext cx="116955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Measures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704C5F91-05BA-43F8-5E90-D0B44B0A6252}"/>
              </a:ext>
            </a:extLst>
          </p:cNvPr>
          <p:cNvSpPr/>
          <p:nvPr/>
        </p:nvSpPr>
        <p:spPr>
          <a:xfrm>
            <a:off x="4753846" y="6165130"/>
            <a:ext cx="440323" cy="55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E870AC28-23A2-2200-C3F9-4A82D1BCB32D}"/>
              </a:ext>
            </a:extLst>
          </p:cNvPr>
          <p:cNvSpPr txBox="1"/>
          <p:nvPr/>
        </p:nvSpPr>
        <p:spPr>
          <a:xfrm>
            <a:off x="6975340" y="1116639"/>
            <a:ext cx="94198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Change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Ideas</a:t>
            </a:r>
          </a:p>
        </p:txBody>
      </p:sp>
      <p:pic>
        <p:nvPicPr>
          <p:cNvPr id="4" name="Graphic 3" descr="Arrow Slight curve">
            <a:extLst>
              <a:ext uri="{FF2B5EF4-FFF2-40B4-BE49-F238E27FC236}">
                <a16:creationId xmlns:a16="http://schemas.microsoft.com/office/drawing/2014/main" id="{63C283A6-3A5D-D93F-0365-3B5A2B21F3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704729">
            <a:off x="7701138" y="829364"/>
            <a:ext cx="729463" cy="7294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icture containing text, screenshot, font, line&#10;&#10;Description automatically generated">
            <a:extLst>
              <a:ext uri="{FF2B5EF4-FFF2-40B4-BE49-F238E27FC236}">
                <a16:creationId xmlns:a16="http://schemas.microsoft.com/office/drawing/2014/main" id="{D16D2228-46B8-73E9-D6C1-3E69214CCC2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461"/>
          <a:stretch/>
        </p:blipFill>
        <p:spPr>
          <a:xfrm>
            <a:off x="1765475" y="1107832"/>
            <a:ext cx="8661049" cy="4870938"/>
          </a:xfrm>
          <a:prstGeom prst="rect">
            <a:avLst/>
          </a:prstGeom>
        </p:spPr>
      </p:pic>
      <p:sp>
        <p:nvSpPr>
          <p:cNvPr id="3" name="Title 1">
            <a:extLst>
              <a:ext uri="{FF2B5EF4-FFF2-40B4-BE49-F238E27FC236}">
                <a16:creationId xmlns:a16="http://schemas.microsoft.com/office/drawing/2014/main" id="{47916D03-DC4A-3A54-A323-02F483140369}"/>
              </a:ext>
            </a:extLst>
          </p:cNvPr>
          <p:cNvSpPr txBox="1">
            <a:spLocks/>
          </p:cNvSpPr>
          <p:nvPr/>
        </p:nvSpPr>
        <p:spPr>
          <a:xfrm>
            <a:off x="0" y="121057"/>
            <a:ext cx="6720229" cy="7810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Ramping Up Your PDSAs</a:t>
            </a:r>
          </a:p>
        </p:txBody>
      </p:sp>
      <p:sp>
        <p:nvSpPr>
          <p:cNvPr id="4" name="TextBox 3">
            <a:extLst>
              <a:ext uri="{FF2B5EF4-FFF2-40B4-BE49-F238E27FC236}">
                <a16:creationId xmlns:a16="http://schemas.microsoft.com/office/drawing/2014/main" id="{63790025-A88D-3389-9DDA-DBCF92959660}"/>
              </a:ext>
            </a:extLst>
          </p:cNvPr>
          <p:cNvSpPr txBox="1"/>
          <p:nvPr/>
        </p:nvSpPr>
        <p:spPr>
          <a:xfrm>
            <a:off x="2393183" y="6457029"/>
            <a:ext cx="9911944" cy="369332"/>
          </a:xfrm>
          <a:prstGeom prst="rect">
            <a:avLst/>
          </a:prstGeom>
          <a:noFill/>
        </p:spPr>
        <p:txBody>
          <a:bodyPr wrap="none" rtlCol="0">
            <a:spAutoFit/>
          </a:bodyPr>
          <a:lstStyle/>
          <a:p>
            <a:r>
              <a:rPr lang="en-US" dirty="0"/>
              <a:t>Agency for Healthcare Research and Quality (AHRQ). Job Aid: Model for Improvement and PDSA Cycles. </a:t>
            </a:r>
          </a:p>
        </p:txBody>
      </p:sp>
    </p:spTree>
    <p:extLst>
      <p:ext uri="{BB962C8B-B14F-4D97-AF65-F5344CB8AC3E}">
        <p14:creationId xmlns:p14="http://schemas.microsoft.com/office/powerpoint/2010/main" val="182376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E9E82-F715-9B41-A27E-9C5895650793}"/>
              </a:ext>
            </a:extLst>
          </p:cNvPr>
          <p:cNvPicPr>
            <a:picLocks noChangeAspect="1"/>
          </p:cNvPicPr>
          <p:nvPr/>
        </p:nvPicPr>
        <p:blipFill>
          <a:blip r:embed="rId3"/>
          <a:stretch>
            <a:fillRect/>
          </a:stretch>
        </p:blipFill>
        <p:spPr>
          <a:xfrm>
            <a:off x="1524000" y="6252520"/>
            <a:ext cx="9144000" cy="605481"/>
          </a:xfrm>
          <a:prstGeom prst="rect">
            <a:avLst/>
          </a:prstGeom>
        </p:spPr>
      </p:pic>
      <p:pic>
        <p:nvPicPr>
          <p:cNvPr id="2" name="Picture 1">
            <a:extLst>
              <a:ext uri="{FF2B5EF4-FFF2-40B4-BE49-F238E27FC236}">
                <a16:creationId xmlns:a16="http://schemas.microsoft.com/office/drawing/2014/main" id="{8CB979D4-6E12-984C-BF35-8673D5FFB59C}"/>
              </a:ext>
            </a:extLst>
          </p:cNvPr>
          <p:cNvPicPr>
            <a:picLocks noChangeAspect="1"/>
          </p:cNvPicPr>
          <p:nvPr/>
        </p:nvPicPr>
        <p:blipFill rotWithShape="1">
          <a:blip r:embed="rId4"/>
          <a:srcRect/>
          <a:stretch/>
        </p:blipFill>
        <p:spPr>
          <a:xfrm>
            <a:off x="1524000" y="0"/>
            <a:ext cx="9143999"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320143"/>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9A8054-62F1-DB45-BA98-82CAA4970BF5}"/>
              </a:ext>
            </a:extLst>
          </p:cNvPr>
          <p:cNvSpPr txBox="1"/>
          <p:nvPr/>
        </p:nvSpPr>
        <p:spPr>
          <a:xfrm>
            <a:off x="1524001" y="5457585"/>
            <a:ext cx="928769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Huddle Time – Discussing Your PDSA Cycles</a:t>
            </a:r>
          </a:p>
        </p:txBody>
      </p:sp>
    </p:spTree>
    <p:extLst>
      <p:ext uri="{BB962C8B-B14F-4D97-AF65-F5344CB8AC3E}">
        <p14:creationId xmlns:p14="http://schemas.microsoft.com/office/powerpoint/2010/main" val="32507196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0" ma:contentTypeDescription="Create a new document." ma:contentTypeScope="" ma:versionID="959f2737b62912d33faad4362f7c81cf">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d1d896c9dbea31c8f9df91d39e2870b1"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67BB6-78F7-4BBE-9880-9370F02A7BF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6A6C60-7E39-488F-BCED-A03A50B72978}"/>
</file>

<file path=customXml/itemProps3.xml><?xml version="1.0" encoding="utf-8"?>
<ds:datastoreItem xmlns:ds="http://schemas.openxmlformats.org/officeDocument/2006/customXml" ds:itemID="{C6442EA1-D524-4BCE-AA99-044616771F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10638</TotalTime>
  <Words>3209</Words>
  <Application>Microsoft Macintosh PowerPoint</Application>
  <PresentationFormat>Widescreen</PresentationFormat>
  <Paragraphs>371</Paragraphs>
  <Slides>23</Slides>
  <Notes>23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23</vt:i4>
      </vt:variant>
    </vt:vector>
  </HeadingPairs>
  <TitlesOfParts>
    <vt:vector size="35" baseType="lpstr">
      <vt:lpstr>Arial</vt:lpstr>
      <vt:lpstr>Calibri</vt:lpstr>
      <vt:lpstr>Calibri Light</vt:lpstr>
      <vt:lpstr>National 2</vt:lpstr>
      <vt:lpstr>Times New Roman</vt:lpstr>
      <vt:lpstr>1_Office Theme</vt:lpstr>
      <vt:lpstr>Office Theme</vt:lpstr>
      <vt:lpstr>3_Office Theme</vt:lpstr>
      <vt:lpstr>2_Office Theme</vt:lpstr>
      <vt:lpstr>5_Office Theme</vt:lpstr>
      <vt:lpstr>4_Office Theme</vt:lpstr>
      <vt:lpstr>6_Office Theme</vt:lpstr>
      <vt:lpstr>PowerPoint Presentation</vt:lpstr>
      <vt:lpstr>PowerPoint Presentation</vt:lpstr>
      <vt:lpstr>PowerPoint Presentation</vt:lpstr>
      <vt:lpstr>PowerPoint Presentation</vt:lpstr>
      <vt:lpstr> How the PDSA Method is Analogous to the Scientific Method  Taylor MJ, et al. Systematic review of the application of the plan-do-study-act method to improve quality in healthcare. BMJ Qual Saf 2014;23:290–298. </vt:lpstr>
      <vt:lpstr>Importance of Tracking Lessons Learned</vt:lpstr>
      <vt:lpstr>PDSAs Are Change Ideas in Action</vt:lpstr>
      <vt:lpstr>PowerPoint Presentation</vt:lpstr>
      <vt:lpstr>PowerPoint Presentation</vt:lpstr>
      <vt:lpstr>PowerPoint Presentation</vt:lpstr>
      <vt:lpstr>PowerPoint Presentation</vt:lpstr>
      <vt:lpstr>Next Steps</vt:lpstr>
      <vt:lpstr>PDSA Simulation Exercise</vt:lpstr>
      <vt:lpstr>PowerPoint Presentation</vt:lpstr>
      <vt:lpstr>What You Will Need</vt:lpstr>
      <vt:lpstr>PLAN </vt:lpstr>
      <vt:lpstr>Standardized Measurement </vt:lpstr>
      <vt:lpstr>DO  </vt:lpstr>
      <vt:lpstr>STUDY</vt:lpstr>
      <vt:lpstr>PowerPoint Presentation</vt:lpstr>
      <vt:lpstr>ACT</vt:lpstr>
      <vt:lpstr>Teams into Action</vt:lpstr>
      <vt:lpstr>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Alice Kennedy</cp:lastModifiedBy>
  <cp:revision>80</cp:revision>
  <dcterms:created xsi:type="dcterms:W3CDTF">2020-06-10T19:39:18Z</dcterms:created>
  <dcterms:modified xsi:type="dcterms:W3CDTF">2023-12-05T21:57:36Z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ies>
</file>