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772" r:id="rId6"/>
    <p:sldMasterId id="2147483785" r:id="rId7"/>
  </p:sldMasterIdLst>
  <p:notesMasterIdLst>
    <p:notesMasterId r:id="rId23"/>
  </p:notesMasterIdLst>
  <p:handoutMasterIdLst>
    <p:handoutMasterId r:id="rId24"/>
  </p:handoutMasterIdLst>
  <p:sldIdLst>
    <p:sldId id="2145706511" r:id="rId8"/>
    <p:sldId id="1269" r:id="rId9"/>
    <p:sldId id="309" r:id="rId10"/>
    <p:sldId id="1302" r:id="rId11"/>
    <p:sldId id="355" r:id="rId12"/>
    <p:sldId id="1303" r:id="rId13"/>
    <p:sldId id="1304" r:id="rId14"/>
    <p:sldId id="1305" r:id="rId15"/>
    <p:sldId id="1306" r:id="rId16"/>
    <p:sldId id="1307" r:id="rId17"/>
    <p:sldId id="1308" r:id="rId18"/>
    <p:sldId id="1309" r:id="rId19"/>
    <p:sldId id="1310" r:id="rId20"/>
    <p:sldId id="1312" r:id="rId21"/>
    <p:sldId id="1313"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p:restoredTop sz="83310"/>
  </p:normalViewPr>
  <p:slideViewPr>
    <p:cSldViewPr snapToGrid="0" snapToObjects="1">
      <p:cViewPr varScale="1">
        <p:scale>
          <a:sx n="102" d="100"/>
          <a:sy n="102" d="100"/>
        </p:scale>
        <p:origin x="984" y="16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4000" b="1" dirty="0"/>
            <a:t>Describe</a:t>
          </a:r>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3200" dirty="0"/>
            <a:t>Describe a run chart and describe how the run chart links to and drives your SMART Aim. </a:t>
          </a:r>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custT="1"/>
      <dgm:spPr/>
      <dgm:t>
        <a:bodyPr/>
        <a:lstStyle/>
        <a:p>
          <a:r>
            <a:rPr lang="en-US" sz="4000" b="1" dirty="0"/>
            <a:t>Review</a:t>
          </a:r>
          <a:r>
            <a:rPr lang="en-US" sz="4000" dirty="0"/>
            <a:t> </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3200" dirty="0"/>
            <a:t>Review the anatomy of a run chart and key elements required to tell a useful data story. </a:t>
          </a:r>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2" custLinFactNeighborY="-24236">
        <dgm:presLayoutVars>
          <dgm:chMax val="1"/>
          <dgm:bulletEnabled/>
        </dgm:presLayoutVars>
      </dgm:prSet>
      <dgm:spPr/>
    </dgm:pt>
    <dgm:pt modelId="{E8221F51-55A5-2846-9D25-1B6B9DB5445B}" type="pres">
      <dgm:prSet presAssocID="{69628B0C-973F-4E25-B6FF-F2D2A3434F49}" presName="descendantText" presStyleLbl="alignNode1" presStyleIdx="0" presStyleCnt="2">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2">
        <dgm:presLayoutVars>
          <dgm:chMax val="1"/>
          <dgm:bulletEnabled/>
        </dgm:presLayoutVars>
      </dgm:prSet>
      <dgm:spPr/>
    </dgm:pt>
    <dgm:pt modelId="{D0E99BCC-505E-124F-8B70-2703834E7A43}" type="pres">
      <dgm:prSet presAssocID="{6CF8B312-9A72-4120-86BB-44690BDE009E}" presName="descendantText" presStyleLbl="alignNode1" presStyleIdx="1" presStyleCnt="2">
        <dgm:presLayoutVars>
          <dgm:bulletEnabled/>
        </dgm:presLayoutVars>
      </dgm:prSet>
      <dgm:spPr/>
    </dgm:pt>
  </dgm:ptLst>
  <dgm:cxnLst>
    <dgm:cxn modelId="{26DBE53A-DB96-497F-8537-55227568C767}" srcId="{10FA4429-BF1C-4D59-A397-929E0049A128}" destId="{69628B0C-973F-4E25-B6FF-F2D2A3434F49}" srcOrd="0" destOrd="0" parTransId="{38BC6435-7839-4FF0-8500-4463DBF75131}" sibTransId="{B13404CE-C336-47A1-9940-1FE939324FFD}"/>
    <dgm:cxn modelId="{AB0ED446-16A1-6544-9CC3-484CD744A3B3}" type="presOf" srcId="{586CCD3F-589E-468D-9E47-D1CF4DE9D6D9}" destId="{E8221F51-55A5-2846-9D25-1B6B9DB5445B}" srcOrd="0" destOrd="0" presId="urn:microsoft.com/office/officeart/2016/7/layout/VerticalHollowActionList"/>
    <dgm:cxn modelId="{961CEE4C-00B0-7A44-8B7E-7BE4B1EE4F98}" type="presOf" srcId="{9C69CB78-AEB7-415F-86E8-E95430110168}" destId="{D0E99BCC-505E-124F-8B70-2703834E7A43}" srcOrd="0" destOrd="0" presId="urn:microsoft.com/office/officeart/2016/7/layout/VerticalHollowActionList"/>
    <dgm:cxn modelId="{01638664-0DA3-4A1E-BF21-FF4EE41BCD9B}" srcId="{69628B0C-973F-4E25-B6FF-F2D2A3434F49}" destId="{586CCD3F-589E-468D-9E47-D1CF4DE9D6D9}" srcOrd="0" destOrd="0" parTransId="{8ADFBB4A-0733-4BA6-B90A-CE2753DFF2FC}" sibTransId="{F99D76C8-18DA-49C1-B1A0-C6CDC32BAB03}"/>
    <dgm:cxn modelId="{23C26968-B146-4263-B12E-5663A79DA287}" srcId="{10FA4429-BF1C-4D59-A397-929E0049A128}" destId="{6CF8B312-9A72-4120-86BB-44690BDE009E}" srcOrd="1" destOrd="0" parTransId="{D73C275A-4027-419A-9492-BD454D9969A7}" sibTransId="{D5D02001-2646-4279-8C13-BB8179688A31}"/>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CBD67-FF69-4143-BB7E-E518227E620F}"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01387CF7-EA25-8748-BAE6-5FAD6B29E055}">
      <dgm:prSet phldrT="[Text]"/>
      <dgm:spPr/>
      <dgm:t>
        <a:bodyPr/>
        <a:lstStyle/>
        <a:p>
          <a:pPr algn="ctr"/>
          <a:r>
            <a:rPr lang="en-US" b="1" dirty="0"/>
            <a:t>PDSA</a:t>
          </a:r>
          <a:r>
            <a:rPr lang="en-US" dirty="0"/>
            <a:t> </a:t>
          </a:r>
          <a:r>
            <a:rPr lang="en-US" b="1" dirty="0"/>
            <a:t>1</a:t>
          </a:r>
        </a:p>
      </dgm:t>
    </dgm:pt>
    <dgm:pt modelId="{09F766A0-AE1B-7F4B-8D9F-FCDA220D6AEC}" type="parTrans" cxnId="{580B5586-8FB8-3041-9E7A-E8B809FCF581}">
      <dgm:prSet/>
      <dgm:spPr/>
      <dgm:t>
        <a:bodyPr/>
        <a:lstStyle/>
        <a:p>
          <a:endParaRPr lang="en-US"/>
        </a:p>
      </dgm:t>
    </dgm:pt>
    <dgm:pt modelId="{6746D573-691E-3547-AC9B-058BE76C4D33}" type="sibTrans" cxnId="{580B5586-8FB8-3041-9E7A-E8B809FCF581}">
      <dgm:prSet/>
      <dgm:spPr/>
      <dgm:t>
        <a:bodyPr/>
        <a:lstStyle/>
        <a:p>
          <a:endParaRPr lang="en-US"/>
        </a:p>
      </dgm:t>
    </dgm:pt>
    <dgm:pt modelId="{43522440-E8B4-1C4C-8E1B-0AA043EFA7ED}">
      <dgm:prSet phldrT="[Text]"/>
      <dgm:spPr/>
      <dgm:t>
        <a:bodyPr/>
        <a:lstStyle/>
        <a:p>
          <a:pPr algn="ctr"/>
          <a:r>
            <a:rPr lang="en-US" b="1" dirty="0"/>
            <a:t>PDSA 2</a:t>
          </a:r>
        </a:p>
      </dgm:t>
    </dgm:pt>
    <dgm:pt modelId="{A66C71C2-7215-2349-9CDB-97E030BD52B7}" type="parTrans" cxnId="{20FFE8AB-AD23-D541-BFD9-837F55B80B3B}">
      <dgm:prSet/>
      <dgm:spPr/>
      <dgm:t>
        <a:bodyPr/>
        <a:lstStyle/>
        <a:p>
          <a:endParaRPr lang="en-US"/>
        </a:p>
      </dgm:t>
    </dgm:pt>
    <dgm:pt modelId="{65BD4666-86B5-214D-AA3F-371673BBD422}" type="sibTrans" cxnId="{20FFE8AB-AD23-D541-BFD9-837F55B80B3B}">
      <dgm:prSet/>
      <dgm:spPr/>
      <dgm:t>
        <a:bodyPr/>
        <a:lstStyle/>
        <a:p>
          <a:endParaRPr lang="en-US"/>
        </a:p>
      </dgm:t>
    </dgm:pt>
    <dgm:pt modelId="{CB9B6522-2FAA-EC4C-BDAC-55953CE15B44}">
      <dgm:prSet phldrT="[Text]"/>
      <dgm:spPr/>
      <dgm:t>
        <a:bodyPr/>
        <a:lstStyle/>
        <a:p>
          <a:pPr algn="ctr"/>
          <a:r>
            <a:rPr lang="en-US" b="1" dirty="0"/>
            <a:t>PDSA 3</a:t>
          </a:r>
        </a:p>
      </dgm:t>
    </dgm:pt>
    <dgm:pt modelId="{92F46D3D-5BEA-404A-96EB-BD3C42E12635}" type="parTrans" cxnId="{4D5A093D-E0E7-8D4B-8E9F-E0568856EE38}">
      <dgm:prSet/>
      <dgm:spPr/>
      <dgm:t>
        <a:bodyPr/>
        <a:lstStyle/>
        <a:p>
          <a:endParaRPr lang="en-US"/>
        </a:p>
      </dgm:t>
    </dgm:pt>
    <dgm:pt modelId="{6DDC533E-36ED-884E-8054-CFD46120FD1A}" type="sibTrans" cxnId="{4D5A093D-E0E7-8D4B-8E9F-E0568856EE38}">
      <dgm:prSet/>
      <dgm:spPr/>
      <dgm:t>
        <a:bodyPr/>
        <a:lstStyle/>
        <a:p>
          <a:endParaRPr lang="en-US"/>
        </a:p>
      </dgm:t>
    </dgm:pt>
    <dgm:pt modelId="{AEE4D883-81DA-BB4D-B7FE-C49235DBF0A1}" type="pres">
      <dgm:prSet presAssocID="{563CBD67-FF69-4143-BB7E-E518227E620F}" presName="rootnode" presStyleCnt="0">
        <dgm:presLayoutVars>
          <dgm:chMax/>
          <dgm:chPref/>
          <dgm:dir/>
          <dgm:animLvl val="lvl"/>
        </dgm:presLayoutVars>
      </dgm:prSet>
      <dgm:spPr/>
    </dgm:pt>
    <dgm:pt modelId="{9C6208F8-072E-0E42-BE26-3E3343BAE249}" type="pres">
      <dgm:prSet presAssocID="{01387CF7-EA25-8748-BAE6-5FAD6B29E055}" presName="composite" presStyleCnt="0"/>
      <dgm:spPr/>
    </dgm:pt>
    <dgm:pt modelId="{36781E07-3837-3142-86A6-9FD5E477AB6B}" type="pres">
      <dgm:prSet presAssocID="{01387CF7-EA25-8748-BAE6-5FAD6B29E055}" presName="LShape" presStyleLbl="alignNode1" presStyleIdx="0" presStyleCnt="5"/>
      <dgm:spPr>
        <a:solidFill>
          <a:srgbClr val="800000"/>
        </a:solidFill>
        <a:ln>
          <a:noFill/>
        </a:ln>
      </dgm:spPr>
    </dgm:pt>
    <dgm:pt modelId="{552EFA11-B7C7-804E-A63C-7CE6BAB22207}" type="pres">
      <dgm:prSet presAssocID="{01387CF7-EA25-8748-BAE6-5FAD6B29E055}" presName="ParentText" presStyleLbl="revTx" presStyleIdx="0" presStyleCnt="3">
        <dgm:presLayoutVars>
          <dgm:chMax val="0"/>
          <dgm:chPref val="0"/>
          <dgm:bulletEnabled val="1"/>
        </dgm:presLayoutVars>
      </dgm:prSet>
      <dgm:spPr/>
    </dgm:pt>
    <dgm:pt modelId="{67C4A05C-C40B-134C-8413-BD9C026C6185}" type="pres">
      <dgm:prSet presAssocID="{01387CF7-EA25-8748-BAE6-5FAD6B29E055}" presName="Triangle" presStyleLbl="alignNode1" presStyleIdx="1" presStyleCnt="5"/>
      <dgm:spPr>
        <a:solidFill>
          <a:schemeClr val="accent4">
            <a:lumMod val="75000"/>
          </a:schemeClr>
        </a:solidFill>
        <a:ln>
          <a:noFill/>
        </a:ln>
      </dgm:spPr>
    </dgm:pt>
    <dgm:pt modelId="{F9907FF6-3BFC-3844-8F83-56C8A48EC299}" type="pres">
      <dgm:prSet presAssocID="{6746D573-691E-3547-AC9B-058BE76C4D33}" presName="sibTrans" presStyleCnt="0"/>
      <dgm:spPr/>
    </dgm:pt>
    <dgm:pt modelId="{1EF42164-75A5-F24B-8A8D-45169FF75581}" type="pres">
      <dgm:prSet presAssocID="{6746D573-691E-3547-AC9B-058BE76C4D33}" presName="space" presStyleCnt="0"/>
      <dgm:spPr/>
    </dgm:pt>
    <dgm:pt modelId="{B0C361C2-DDBD-D840-A2EF-879D54B30D2B}" type="pres">
      <dgm:prSet presAssocID="{43522440-E8B4-1C4C-8E1B-0AA043EFA7ED}" presName="composite" presStyleCnt="0"/>
      <dgm:spPr/>
    </dgm:pt>
    <dgm:pt modelId="{D3A1BC88-5784-9647-90E9-89AAEF996296}" type="pres">
      <dgm:prSet presAssocID="{43522440-E8B4-1C4C-8E1B-0AA043EFA7ED}" presName="LShape" presStyleLbl="alignNode1" presStyleIdx="2" presStyleCnt="5"/>
      <dgm:spPr>
        <a:solidFill>
          <a:srgbClr val="800000"/>
        </a:solidFill>
        <a:ln>
          <a:noFill/>
        </a:ln>
      </dgm:spPr>
    </dgm:pt>
    <dgm:pt modelId="{4CD9E10F-D81B-E845-8440-8659659ADC43}" type="pres">
      <dgm:prSet presAssocID="{43522440-E8B4-1C4C-8E1B-0AA043EFA7ED}" presName="ParentText" presStyleLbl="revTx" presStyleIdx="1" presStyleCnt="3">
        <dgm:presLayoutVars>
          <dgm:chMax val="0"/>
          <dgm:chPref val="0"/>
          <dgm:bulletEnabled val="1"/>
        </dgm:presLayoutVars>
      </dgm:prSet>
      <dgm:spPr/>
    </dgm:pt>
    <dgm:pt modelId="{4F10F6A5-135F-2E40-B745-67A155491498}" type="pres">
      <dgm:prSet presAssocID="{43522440-E8B4-1C4C-8E1B-0AA043EFA7ED}" presName="Triangle" presStyleLbl="alignNode1" presStyleIdx="3" presStyleCnt="5"/>
      <dgm:spPr>
        <a:solidFill>
          <a:srgbClr val="311783"/>
        </a:solidFill>
        <a:ln>
          <a:noFill/>
        </a:ln>
      </dgm:spPr>
    </dgm:pt>
    <dgm:pt modelId="{7F58EF4F-0458-BB42-82D1-88A4DBAF9995}" type="pres">
      <dgm:prSet presAssocID="{65BD4666-86B5-214D-AA3F-371673BBD422}" presName="sibTrans" presStyleCnt="0"/>
      <dgm:spPr/>
    </dgm:pt>
    <dgm:pt modelId="{4C9F7118-98EC-A84D-8B32-97E4A78AC760}" type="pres">
      <dgm:prSet presAssocID="{65BD4666-86B5-214D-AA3F-371673BBD422}" presName="space" presStyleCnt="0"/>
      <dgm:spPr/>
    </dgm:pt>
    <dgm:pt modelId="{8D564E58-EA90-FB42-B077-2B8D0138061B}" type="pres">
      <dgm:prSet presAssocID="{CB9B6522-2FAA-EC4C-BDAC-55953CE15B44}" presName="composite" presStyleCnt="0"/>
      <dgm:spPr/>
    </dgm:pt>
    <dgm:pt modelId="{E2539697-AE39-CD40-BFFC-0D0449C63D4E}" type="pres">
      <dgm:prSet presAssocID="{CB9B6522-2FAA-EC4C-BDAC-55953CE15B44}" presName="LShape" presStyleLbl="alignNode1" presStyleIdx="4" presStyleCnt="5"/>
      <dgm:spPr>
        <a:solidFill>
          <a:srgbClr val="800000"/>
        </a:solidFill>
        <a:ln>
          <a:noFill/>
        </a:ln>
      </dgm:spPr>
    </dgm:pt>
    <dgm:pt modelId="{E4CB88CA-7969-724D-95F0-070F34B9708F}" type="pres">
      <dgm:prSet presAssocID="{CB9B6522-2FAA-EC4C-BDAC-55953CE15B44}" presName="ParentText" presStyleLbl="revTx" presStyleIdx="2" presStyleCnt="3">
        <dgm:presLayoutVars>
          <dgm:chMax val="0"/>
          <dgm:chPref val="0"/>
          <dgm:bulletEnabled val="1"/>
        </dgm:presLayoutVars>
      </dgm:prSet>
      <dgm:spPr/>
    </dgm:pt>
  </dgm:ptLst>
  <dgm:cxnLst>
    <dgm:cxn modelId="{7C1F9818-49E7-C841-A5AD-57897C7F7ECF}" type="presOf" srcId="{CB9B6522-2FAA-EC4C-BDAC-55953CE15B44}" destId="{E4CB88CA-7969-724D-95F0-070F34B9708F}" srcOrd="0" destOrd="0" presId="urn:microsoft.com/office/officeart/2009/3/layout/StepUpProcess"/>
    <dgm:cxn modelId="{4D5A093D-E0E7-8D4B-8E9F-E0568856EE38}" srcId="{563CBD67-FF69-4143-BB7E-E518227E620F}" destId="{CB9B6522-2FAA-EC4C-BDAC-55953CE15B44}" srcOrd="2" destOrd="0" parTransId="{92F46D3D-5BEA-404A-96EB-BD3C42E12635}" sibTransId="{6DDC533E-36ED-884E-8054-CFD46120FD1A}"/>
    <dgm:cxn modelId="{5FD64944-FCE9-1E43-BC5B-B336EEEDBB79}" type="presOf" srcId="{563CBD67-FF69-4143-BB7E-E518227E620F}" destId="{AEE4D883-81DA-BB4D-B7FE-C49235DBF0A1}" srcOrd="0" destOrd="0" presId="urn:microsoft.com/office/officeart/2009/3/layout/StepUpProcess"/>
    <dgm:cxn modelId="{6AF2E866-3B16-0146-9738-C0FE72B2FAAC}" type="presOf" srcId="{43522440-E8B4-1C4C-8E1B-0AA043EFA7ED}" destId="{4CD9E10F-D81B-E845-8440-8659659ADC43}" srcOrd="0" destOrd="0" presId="urn:microsoft.com/office/officeart/2009/3/layout/StepUpProcess"/>
    <dgm:cxn modelId="{580B5586-8FB8-3041-9E7A-E8B809FCF581}" srcId="{563CBD67-FF69-4143-BB7E-E518227E620F}" destId="{01387CF7-EA25-8748-BAE6-5FAD6B29E055}" srcOrd="0" destOrd="0" parTransId="{09F766A0-AE1B-7F4B-8D9F-FCDA220D6AEC}" sibTransId="{6746D573-691E-3547-AC9B-058BE76C4D33}"/>
    <dgm:cxn modelId="{280CBF86-E05D-DA45-9FB0-AFB5E99DC957}" type="presOf" srcId="{01387CF7-EA25-8748-BAE6-5FAD6B29E055}" destId="{552EFA11-B7C7-804E-A63C-7CE6BAB22207}" srcOrd="0" destOrd="0" presId="urn:microsoft.com/office/officeart/2009/3/layout/StepUpProcess"/>
    <dgm:cxn modelId="{20FFE8AB-AD23-D541-BFD9-837F55B80B3B}" srcId="{563CBD67-FF69-4143-BB7E-E518227E620F}" destId="{43522440-E8B4-1C4C-8E1B-0AA043EFA7ED}" srcOrd="1" destOrd="0" parTransId="{A66C71C2-7215-2349-9CDB-97E030BD52B7}" sibTransId="{65BD4666-86B5-214D-AA3F-371673BBD422}"/>
    <dgm:cxn modelId="{742BA369-7357-874D-ACD2-A9AF754EB635}" type="presParOf" srcId="{AEE4D883-81DA-BB4D-B7FE-C49235DBF0A1}" destId="{9C6208F8-072E-0E42-BE26-3E3343BAE249}" srcOrd="0" destOrd="0" presId="urn:microsoft.com/office/officeart/2009/3/layout/StepUpProcess"/>
    <dgm:cxn modelId="{67EE3180-906B-BD46-8C86-7A408101E175}" type="presParOf" srcId="{9C6208F8-072E-0E42-BE26-3E3343BAE249}" destId="{36781E07-3837-3142-86A6-9FD5E477AB6B}" srcOrd="0" destOrd="0" presId="urn:microsoft.com/office/officeart/2009/3/layout/StepUpProcess"/>
    <dgm:cxn modelId="{088C9BF7-2DDC-6946-B4D8-4E41CF3930DA}" type="presParOf" srcId="{9C6208F8-072E-0E42-BE26-3E3343BAE249}" destId="{552EFA11-B7C7-804E-A63C-7CE6BAB22207}" srcOrd="1" destOrd="0" presId="urn:microsoft.com/office/officeart/2009/3/layout/StepUpProcess"/>
    <dgm:cxn modelId="{DFB102A7-CD8B-5A41-A86E-694274A8B379}" type="presParOf" srcId="{9C6208F8-072E-0E42-BE26-3E3343BAE249}" destId="{67C4A05C-C40B-134C-8413-BD9C026C6185}" srcOrd="2" destOrd="0" presId="urn:microsoft.com/office/officeart/2009/3/layout/StepUpProcess"/>
    <dgm:cxn modelId="{79CEE6C6-04F7-FE4F-BDAC-05881CFEF27B}" type="presParOf" srcId="{AEE4D883-81DA-BB4D-B7FE-C49235DBF0A1}" destId="{F9907FF6-3BFC-3844-8F83-56C8A48EC299}" srcOrd="1" destOrd="0" presId="urn:microsoft.com/office/officeart/2009/3/layout/StepUpProcess"/>
    <dgm:cxn modelId="{8962B5D9-C8D6-D441-95F1-33E0ED24D149}" type="presParOf" srcId="{F9907FF6-3BFC-3844-8F83-56C8A48EC299}" destId="{1EF42164-75A5-F24B-8A8D-45169FF75581}" srcOrd="0" destOrd="0" presId="urn:microsoft.com/office/officeart/2009/3/layout/StepUpProcess"/>
    <dgm:cxn modelId="{90ACAB3F-B0BA-1941-BC9C-7F4C6477A472}" type="presParOf" srcId="{AEE4D883-81DA-BB4D-B7FE-C49235DBF0A1}" destId="{B0C361C2-DDBD-D840-A2EF-879D54B30D2B}" srcOrd="2" destOrd="0" presId="urn:microsoft.com/office/officeart/2009/3/layout/StepUpProcess"/>
    <dgm:cxn modelId="{0F740617-3E4A-C548-B063-653C435EB9CF}" type="presParOf" srcId="{B0C361C2-DDBD-D840-A2EF-879D54B30D2B}" destId="{D3A1BC88-5784-9647-90E9-89AAEF996296}" srcOrd="0" destOrd="0" presId="urn:microsoft.com/office/officeart/2009/3/layout/StepUpProcess"/>
    <dgm:cxn modelId="{8FC8A3F6-A09C-FA45-8424-29172EA111A0}" type="presParOf" srcId="{B0C361C2-DDBD-D840-A2EF-879D54B30D2B}" destId="{4CD9E10F-D81B-E845-8440-8659659ADC43}" srcOrd="1" destOrd="0" presId="urn:microsoft.com/office/officeart/2009/3/layout/StepUpProcess"/>
    <dgm:cxn modelId="{7D7BA18C-AB13-F740-97A8-D6325EBFDA26}" type="presParOf" srcId="{B0C361C2-DDBD-D840-A2EF-879D54B30D2B}" destId="{4F10F6A5-135F-2E40-B745-67A155491498}" srcOrd="2" destOrd="0" presId="urn:microsoft.com/office/officeart/2009/3/layout/StepUpProcess"/>
    <dgm:cxn modelId="{227A169A-E9AA-564B-8167-0192E8E76477}" type="presParOf" srcId="{AEE4D883-81DA-BB4D-B7FE-C49235DBF0A1}" destId="{7F58EF4F-0458-BB42-82D1-88A4DBAF9995}" srcOrd="3" destOrd="0" presId="urn:microsoft.com/office/officeart/2009/3/layout/StepUpProcess"/>
    <dgm:cxn modelId="{5CF236F4-7DC1-0C4A-B416-BB01C731FD6A}" type="presParOf" srcId="{7F58EF4F-0458-BB42-82D1-88A4DBAF9995}" destId="{4C9F7118-98EC-A84D-8B32-97E4A78AC760}" srcOrd="0" destOrd="0" presId="urn:microsoft.com/office/officeart/2009/3/layout/StepUpProcess"/>
    <dgm:cxn modelId="{A5C56106-99BD-204F-8E11-CBDC415AB5C7}" type="presParOf" srcId="{AEE4D883-81DA-BB4D-B7FE-C49235DBF0A1}" destId="{8D564E58-EA90-FB42-B077-2B8D0138061B}" srcOrd="4" destOrd="0" presId="urn:microsoft.com/office/officeart/2009/3/layout/StepUpProcess"/>
    <dgm:cxn modelId="{3FAA2A4C-6F43-734C-B501-C5F7D45565B5}" type="presParOf" srcId="{8D564E58-EA90-FB42-B077-2B8D0138061B}" destId="{E2539697-AE39-CD40-BFFC-0D0449C63D4E}" srcOrd="0" destOrd="0" presId="urn:microsoft.com/office/officeart/2009/3/layout/StepUpProcess"/>
    <dgm:cxn modelId="{E57CE232-16D7-424A-99ED-C9AF8A80A829}" type="presParOf" srcId="{8D564E58-EA90-FB42-B077-2B8D0138061B}" destId="{E4CB88CA-7969-724D-95F0-070F34B9708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93FF735-D3D7-448D-9BEB-3B7F02F17430}">
      <dgm:prSet custT="1"/>
      <dgm:spPr/>
      <dgm:t>
        <a:bodyPr/>
        <a:lstStyle/>
        <a:p>
          <a:r>
            <a:rPr lang="en-US" sz="2800" dirty="0"/>
            <a:t>Run Chart = Visual representation of your measure over time</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30F3B33E-A59A-4253-AF4E-89EFC02E0631}">
      <dgm:prSet custT="1"/>
      <dgm:spPr/>
      <dgm:t>
        <a:bodyPr/>
        <a:lstStyle/>
        <a:p>
          <a:r>
            <a:rPr lang="en-US" sz="2800" dirty="0"/>
            <a:t>Run</a:t>
          </a:r>
          <a:r>
            <a:rPr lang="en-US" sz="2800" baseline="0" dirty="0"/>
            <a:t> charts have a standard anatomy, form and function. </a:t>
          </a:r>
          <a:endParaRPr lang="en-US" sz="2800" dirty="0"/>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1A4486B1-AE9A-554E-A0BF-49D7215A8732}">
      <dgm:prSet custT="1"/>
      <dgm:spPr/>
      <dgm:t>
        <a:bodyPr/>
        <a:lstStyle/>
        <a:p>
          <a:pPr>
            <a:lnSpc>
              <a:spcPct val="100000"/>
            </a:lnSpc>
          </a:pPr>
          <a:r>
            <a:rPr lang="en-US" sz="2800" dirty="0"/>
            <a:t>Using a run chart reinforces PDSA thinking and keeps the team FOCUSED on continuous improvement.                                               </a:t>
          </a:r>
          <a:r>
            <a:rPr lang="en-US" sz="2400" dirty="0"/>
            <a:t>                                                                                    </a:t>
          </a:r>
        </a:p>
      </dgm:t>
    </dgm:pt>
    <dgm:pt modelId="{ECB1D616-31DE-074F-855A-8176AEC25541}" type="parTrans" cxnId="{8D91F463-E48E-ED46-974F-83B7F5E67DC3}">
      <dgm:prSet/>
      <dgm:spPr/>
      <dgm:t>
        <a:bodyPr/>
        <a:lstStyle/>
        <a:p>
          <a:endParaRPr lang="en-US"/>
        </a:p>
      </dgm:t>
    </dgm:pt>
    <dgm:pt modelId="{3A5C5D40-6360-7146-A1DD-EB3CF77C6E39}" type="sibTrans" cxnId="{8D91F463-E48E-ED46-974F-83B7F5E67DC3}">
      <dgm:prSet/>
      <dgm:spPr/>
      <dgm:t>
        <a:bodyPr/>
        <a:lstStyle/>
        <a:p>
          <a:endParaRPr lang="en-US"/>
        </a:p>
      </dgm:t>
    </dgm:pt>
    <dgm:pt modelId="{C8146502-C3F4-544D-890B-65DE975BC067}">
      <dgm:prSet custT="1"/>
      <dgm:spPr/>
      <dgm:t>
        <a:bodyPr/>
        <a:lstStyle/>
        <a:p>
          <a:r>
            <a:rPr lang="en-US" sz="2800" dirty="0"/>
            <a:t>Run charts allow you to discern if PDSAs were associated with a change in the outcome and often can inform the next PDSA cycles.</a:t>
          </a:r>
        </a:p>
      </dgm:t>
    </dgm:pt>
    <dgm:pt modelId="{5C7B1CC4-E8AE-3549-AFD1-0F50CA241D7B}" type="parTrans" cxnId="{BDF16DFF-231F-9247-93EA-D67F9AEF547D}">
      <dgm:prSet/>
      <dgm:spPr/>
      <dgm:t>
        <a:bodyPr/>
        <a:lstStyle/>
        <a:p>
          <a:endParaRPr lang="en-US"/>
        </a:p>
      </dgm:t>
    </dgm:pt>
    <dgm:pt modelId="{5A265541-CC81-E746-ABE7-C300472CF273}" type="sibTrans" cxnId="{BDF16DFF-231F-9247-93EA-D67F9AEF547D}">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43AC36E7-1D0F-E84A-940B-B0781B940CC2}" type="pres">
      <dgm:prSet presAssocID="{1A4486B1-AE9A-554E-A0BF-49D7215A8732}" presName="boxAndChildren" presStyleCnt="0"/>
      <dgm:spPr/>
    </dgm:pt>
    <dgm:pt modelId="{AA07AA7E-E7FA-FA47-8164-83D3B049D9A0}" type="pres">
      <dgm:prSet presAssocID="{1A4486B1-AE9A-554E-A0BF-49D7215A8732}" presName="parentTextBox" presStyleLbl="node1" presStyleIdx="0" presStyleCnt="4"/>
      <dgm:spPr/>
    </dgm:pt>
    <dgm:pt modelId="{1A3FC518-1D4C-F44F-B212-399C6865A5F9}" type="pres">
      <dgm:prSet presAssocID="{5A265541-CC81-E746-ABE7-C300472CF273}" presName="sp" presStyleCnt="0"/>
      <dgm:spPr/>
    </dgm:pt>
    <dgm:pt modelId="{FC2CFF3A-90CB-0049-BC22-4BA3C5A4F40C}" type="pres">
      <dgm:prSet presAssocID="{C8146502-C3F4-544D-890B-65DE975BC067}" presName="arrowAndChildren" presStyleCnt="0"/>
      <dgm:spPr/>
    </dgm:pt>
    <dgm:pt modelId="{67066D62-A377-B54A-86EA-4D83619C852A}" type="pres">
      <dgm:prSet presAssocID="{C8146502-C3F4-544D-890B-65DE975BC067}" presName="parentTextArrow" presStyleLbl="node1" presStyleIdx="1" presStyleCnt="4"/>
      <dgm:spPr/>
    </dgm:pt>
    <dgm:pt modelId="{EF0A9948-C0E5-BD41-8ED8-3E4EA443AB0E}" type="pres">
      <dgm:prSet presAssocID="{F9CB736B-0B35-4B55-A90F-D42008B44A8F}" presName="sp" presStyleCnt="0"/>
      <dgm:spPr/>
    </dgm:pt>
    <dgm:pt modelId="{7F5DC389-3189-4447-964D-DD7C2DAE5B63}" type="pres">
      <dgm:prSet presAssocID="{30F3B33E-A59A-4253-AF4E-89EFC02E0631}" presName="arrowAndChildren" presStyleCnt="0"/>
      <dgm:spPr/>
    </dgm:pt>
    <dgm:pt modelId="{E32BD758-AAF1-D444-A858-DC7A2DEEFDB5}" type="pres">
      <dgm:prSet presAssocID="{30F3B33E-A59A-4253-AF4E-89EFC02E0631}" presName="parentTextArrow" presStyleLbl="node1" presStyleIdx="2" presStyleCnt="4"/>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3" presStyleCnt="4"/>
      <dgm:spPr/>
    </dgm:pt>
  </dgm:ptLst>
  <dgm:cxnLst>
    <dgm:cxn modelId="{A9A9890A-0C14-AE45-BBA4-5BA2A7638F8A}" type="presOf" srcId="{193FF735-D3D7-448D-9BEB-3B7F02F17430}" destId="{BED487E0-4574-2B4C-9CBC-33A440D58261}" srcOrd="0" destOrd="0" presId="urn:microsoft.com/office/officeart/2005/8/layout/process4"/>
    <dgm:cxn modelId="{58F64534-91DF-7A43-A639-254B48DD0F42}" type="presOf" srcId="{1A4486B1-AE9A-554E-A0BF-49D7215A8732}" destId="{AA07AA7E-E7FA-FA47-8164-83D3B049D9A0}" srcOrd="0" destOrd="0" presId="urn:microsoft.com/office/officeart/2005/8/layout/process4"/>
    <dgm:cxn modelId="{FBF8ED5D-98C3-6044-A41C-6E70A405A62A}" type="presOf" srcId="{C8146502-C3F4-544D-890B-65DE975BC067}" destId="{67066D62-A377-B54A-86EA-4D83619C852A}" srcOrd="0" destOrd="0" presId="urn:microsoft.com/office/officeart/2005/8/layout/process4"/>
    <dgm:cxn modelId="{8D91F463-E48E-ED46-974F-83B7F5E67DC3}" srcId="{F8ABC37D-95B5-4CBA-8D08-0004A3B4417A}" destId="{1A4486B1-AE9A-554E-A0BF-49D7215A8732}" srcOrd="3" destOrd="0" parTransId="{ECB1D616-31DE-074F-855A-8176AEC25541}" sibTransId="{3A5C5D40-6360-7146-A1DD-EB3CF77C6E39}"/>
    <dgm:cxn modelId="{731DD065-62B7-4008-A38D-5B9542FF58F8}" srcId="{F8ABC37D-95B5-4CBA-8D08-0004A3B4417A}" destId="{193FF735-D3D7-448D-9BEB-3B7F02F17430}" srcOrd="0" destOrd="0" parTransId="{C3A12508-74EC-4FBE-9AFA-2D53D2612CB6}" sibTransId="{7C9698C4-86B6-4674-8DF7-9F4CA488C34B}"/>
    <dgm:cxn modelId="{28D36671-ABEF-1241-AECB-76962250E609}" type="presOf" srcId="{F8ABC37D-95B5-4CBA-8D08-0004A3B4417A}" destId="{9C4009F1-B979-F444-BC4C-17775940A5A0}" srcOrd="0" destOrd="0" presId="urn:microsoft.com/office/officeart/2005/8/layout/process4"/>
    <dgm:cxn modelId="{19F594BD-4323-465C-8AC5-837A5A47145A}" srcId="{F8ABC37D-95B5-4CBA-8D08-0004A3B4417A}" destId="{30F3B33E-A59A-4253-AF4E-89EFC02E0631}" srcOrd="1" destOrd="0" parTransId="{A2F36399-9CE2-4400-9C6E-0E9D43278C0F}" sibTransId="{F9CB736B-0B35-4B55-A90F-D42008B44A8F}"/>
    <dgm:cxn modelId="{338C3DEC-7BE4-2441-808A-6F2E19030E8C}" type="presOf" srcId="{30F3B33E-A59A-4253-AF4E-89EFC02E0631}" destId="{E32BD758-AAF1-D444-A858-DC7A2DEEFDB5}" srcOrd="0" destOrd="0" presId="urn:microsoft.com/office/officeart/2005/8/layout/process4"/>
    <dgm:cxn modelId="{BDF16DFF-231F-9247-93EA-D67F9AEF547D}" srcId="{F8ABC37D-95B5-4CBA-8D08-0004A3B4417A}" destId="{C8146502-C3F4-544D-890B-65DE975BC067}" srcOrd="2" destOrd="0" parTransId="{5C7B1CC4-E8AE-3549-AFD1-0F50CA241D7B}" sibTransId="{5A265541-CC81-E746-ABE7-C300472CF273}"/>
    <dgm:cxn modelId="{25835F09-B84E-D64E-B2A7-1A027AF301B8}" type="presParOf" srcId="{9C4009F1-B979-F444-BC4C-17775940A5A0}" destId="{43AC36E7-1D0F-E84A-940B-B0781B940CC2}" srcOrd="0" destOrd="0" presId="urn:microsoft.com/office/officeart/2005/8/layout/process4"/>
    <dgm:cxn modelId="{1E2F03BE-33C5-A24D-A67D-9AF5BB3ECAD0}" type="presParOf" srcId="{43AC36E7-1D0F-E84A-940B-B0781B940CC2}" destId="{AA07AA7E-E7FA-FA47-8164-83D3B049D9A0}" srcOrd="0" destOrd="0" presId="urn:microsoft.com/office/officeart/2005/8/layout/process4"/>
    <dgm:cxn modelId="{8257B98B-0F61-B14B-9982-A51808B6D382}" type="presParOf" srcId="{9C4009F1-B979-F444-BC4C-17775940A5A0}" destId="{1A3FC518-1D4C-F44F-B212-399C6865A5F9}" srcOrd="1" destOrd="0" presId="urn:microsoft.com/office/officeart/2005/8/layout/process4"/>
    <dgm:cxn modelId="{61F20F64-8E8A-8E4D-8810-654054B9308D}" type="presParOf" srcId="{9C4009F1-B979-F444-BC4C-17775940A5A0}" destId="{FC2CFF3A-90CB-0049-BC22-4BA3C5A4F40C}" srcOrd="2" destOrd="0" presId="urn:microsoft.com/office/officeart/2005/8/layout/process4"/>
    <dgm:cxn modelId="{E23ABB36-452B-2E43-9A25-DCE924F5C9F8}" type="presParOf" srcId="{FC2CFF3A-90CB-0049-BC22-4BA3C5A4F40C}" destId="{67066D62-A377-B54A-86EA-4D83619C852A}" srcOrd="0" destOrd="0" presId="urn:microsoft.com/office/officeart/2005/8/layout/process4"/>
    <dgm:cxn modelId="{F6DB70C0-C82E-8B4A-A89E-A5138CA64AC8}" type="presParOf" srcId="{9C4009F1-B979-F444-BC4C-17775940A5A0}" destId="{EF0A9948-C0E5-BD41-8ED8-3E4EA443AB0E}" srcOrd="3" destOrd="0" presId="urn:microsoft.com/office/officeart/2005/8/layout/process4"/>
    <dgm:cxn modelId="{34A0EAA2-3A45-C44E-9D91-CFB3EA5CF062}" type="presParOf" srcId="{9C4009F1-B979-F444-BC4C-17775940A5A0}" destId="{7F5DC389-3189-4447-964D-DD7C2DAE5B63}" srcOrd="4" destOrd="0" presId="urn:microsoft.com/office/officeart/2005/8/layout/process4"/>
    <dgm:cxn modelId="{2C596E5B-B8B7-9A45-AEE2-AAD4425C1AB0}" type="presParOf" srcId="{7F5DC389-3189-4447-964D-DD7C2DAE5B63}" destId="{E32BD758-AAF1-D444-A858-DC7A2DEEFDB5}" srcOrd="0" destOrd="0" presId="urn:microsoft.com/office/officeart/2005/8/layout/process4"/>
    <dgm:cxn modelId="{81E7FFBC-6D3C-7544-989E-176B0EDEE72A}" type="presParOf" srcId="{9C4009F1-B979-F444-BC4C-17775940A5A0}" destId="{10E74088-96C4-1B43-B132-4BDE21AAAD5E}" srcOrd="5" destOrd="0" presId="urn:microsoft.com/office/officeart/2005/8/layout/process4"/>
    <dgm:cxn modelId="{36A6F52B-C25F-F347-9397-D676B6651EAB}" type="presParOf" srcId="{9C4009F1-B979-F444-BC4C-17775940A5A0}" destId="{8268249F-757B-BA46-8688-4D66FA8AFC1F}" srcOrd="6"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355223" y="424"/>
          <a:ext cx="9420895" cy="23457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792" tIns="595827" rIns="182792" bIns="595827" numCol="1" spcCol="1270" anchor="ctr" anchorCtr="0">
          <a:noAutofit/>
        </a:bodyPr>
        <a:lstStyle/>
        <a:p>
          <a:pPr marL="0" lvl="0" indent="0" algn="l" defTabSz="1422400">
            <a:lnSpc>
              <a:spcPct val="90000"/>
            </a:lnSpc>
            <a:spcBef>
              <a:spcPct val="0"/>
            </a:spcBef>
            <a:spcAft>
              <a:spcPct val="35000"/>
            </a:spcAft>
            <a:buNone/>
          </a:pPr>
          <a:r>
            <a:rPr lang="en-US" sz="3200" kern="1200" dirty="0"/>
            <a:t>Describe a run chart and describe how the run chart links to and drives your SMART Aim. </a:t>
          </a:r>
        </a:p>
      </dsp:txBody>
      <dsp:txXfrm>
        <a:off x="2355223" y="424"/>
        <a:ext cx="9420895" cy="2345775"/>
      </dsp:txXfrm>
    </dsp:sp>
    <dsp:sp modelId="{55216251-E1A0-8742-8EE9-F69D56E8CF1D}">
      <dsp:nvSpPr>
        <dsp:cNvPr id="0" name=""/>
        <dsp:cNvSpPr/>
      </dsp:nvSpPr>
      <dsp:spPr>
        <a:xfrm>
          <a:off x="0" y="0"/>
          <a:ext cx="2355223" cy="234577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631" tIns="231710" rIns="124631" bIns="231710" numCol="1" spcCol="1270" anchor="ctr" anchorCtr="0">
          <a:noAutofit/>
        </a:bodyPr>
        <a:lstStyle/>
        <a:p>
          <a:pPr marL="0" lvl="0" indent="0" algn="ctr" defTabSz="1778000">
            <a:lnSpc>
              <a:spcPct val="90000"/>
            </a:lnSpc>
            <a:spcBef>
              <a:spcPct val="0"/>
            </a:spcBef>
            <a:spcAft>
              <a:spcPct val="35000"/>
            </a:spcAft>
            <a:buNone/>
          </a:pPr>
          <a:r>
            <a:rPr lang="en-US" sz="4000" b="1" kern="1200" dirty="0"/>
            <a:t>Describe</a:t>
          </a:r>
        </a:p>
      </dsp:txBody>
      <dsp:txXfrm>
        <a:off x="0" y="0"/>
        <a:ext cx="2355223" cy="2345775"/>
      </dsp:txXfrm>
    </dsp:sp>
    <dsp:sp modelId="{D0E99BCC-505E-124F-8B70-2703834E7A43}">
      <dsp:nvSpPr>
        <dsp:cNvPr id="0" name=""/>
        <dsp:cNvSpPr/>
      </dsp:nvSpPr>
      <dsp:spPr>
        <a:xfrm>
          <a:off x="2355223" y="2486946"/>
          <a:ext cx="9420895" cy="234577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792" tIns="595827" rIns="182792" bIns="595827" numCol="1" spcCol="1270" anchor="ctr" anchorCtr="0">
          <a:noAutofit/>
        </a:bodyPr>
        <a:lstStyle/>
        <a:p>
          <a:pPr marL="0" lvl="0" indent="0" algn="l" defTabSz="1422400">
            <a:lnSpc>
              <a:spcPct val="90000"/>
            </a:lnSpc>
            <a:spcBef>
              <a:spcPct val="0"/>
            </a:spcBef>
            <a:spcAft>
              <a:spcPct val="35000"/>
            </a:spcAft>
            <a:buNone/>
          </a:pPr>
          <a:r>
            <a:rPr lang="en-US" sz="3200" kern="1200" dirty="0"/>
            <a:t>Review the anatomy of a run chart and key elements required to tell a useful data story. </a:t>
          </a:r>
        </a:p>
      </dsp:txBody>
      <dsp:txXfrm>
        <a:off x="2355223" y="2486946"/>
        <a:ext cx="9420895" cy="2345775"/>
      </dsp:txXfrm>
    </dsp:sp>
    <dsp:sp modelId="{B20BAC83-D428-0746-A73F-30DA206B5871}">
      <dsp:nvSpPr>
        <dsp:cNvPr id="0" name=""/>
        <dsp:cNvSpPr/>
      </dsp:nvSpPr>
      <dsp:spPr>
        <a:xfrm>
          <a:off x="0" y="2486946"/>
          <a:ext cx="2355223" cy="2345775"/>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631" tIns="231710" rIns="124631" bIns="231710" numCol="1" spcCol="1270" anchor="ctr" anchorCtr="0">
          <a:noAutofit/>
        </a:bodyPr>
        <a:lstStyle/>
        <a:p>
          <a:pPr marL="0" lvl="0" indent="0" algn="ctr" defTabSz="1778000">
            <a:lnSpc>
              <a:spcPct val="90000"/>
            </a:lnSpc>
            <a:spcBef>
              <a:spcPct val="0"/>
            </a:spcBef>
            <a:spcAft>
              <a:spcPct val="35000"/>
            </a:spcAft>
            <a:buNone/>
          </a:pPr>
          <a:r>
            <a:rPr lang="en-US" sz="4000" b="1" kern="1200" dirty="0"/>
            <a:t>Review</a:t>
          </a:r>
          <a:r>
            <a:rPr lang="en-US" sz="4000" kern="1200" dirty="0"/>
            <a:t> </a:t>
          </a:r>
        </a:p>
      </dsp:txBody>
      <dsp:txXfrm>
        <a:off x="0" y="2486946"/>
        <a:ext cx="2355223" cy="2345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1E07-3837-3142-86A6-9FD5E477AB6B}">
      <dsp:nvSpPr>
        <dsp:cNvPr id="0" name=""/>
        <dsp:cNvSpPr/>
      </dsp:nvSpPr>
      <dsp:spPr>
        <a:xfrm rot="5400000">
          <a:off x="381954" y="820206"/>
          <a:ext cx="1138988" cy="1895251"/>
        </a:xfrm>
        <a:prstGeom prst="corner">
          <a:avLst>
            <a:gd name="adj1" fmla="val 16120"/>
            <a:gd name="adj2" fmla="val 16110"/>
          </a:avLst>
        </a:prstGeom>
        <a:solidFill>
          <a:srgbClr val="80000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552EFA11-B7C7-804E-A63C-7CE6BAB22207}">
      <dsp:nvSpPr>
        <dsp:cNvPr id="0" name=""/>
        <dsp:cNvSpPr/>
      </dsp:nvSpPr>
      <dsp:spPr>
        <a:xfrm>
          <a:off x="191829" y="1386478"/>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dirty="0"/>
            <a:t>PDSA</a:t>
          </a:r>
          <a:r>
            <a:rPr lang="en-US" sz="4200" kern="1200" dirty="0"/>
            <a:t> </a:t>
          </a:r>
          <a:r>
            <a:rPr lang="en-US" sz="4200" b="1" kern="1200" dirty="0"/>
            <a:t>1</a:t>
          </a:r>
        </a:p>
      </dsp:txBody>
      <dsp:txXfrm>
        <a:off x="191829" y="1386478"/>
        <a:ext cx="1711043" cy="1499830"/>
      </dsp:txXfrm>
    </dsp:sp>
    <dsp:sp modelId="{67C4A05C-C40B-134C-8413-BD9C026C6185}">
      <dsp:nvSpPr>
        <dsp:cNvPr id="0" name=""/>
        <dsp:cNvSpPr/>
      </dsp:nvSpPr>
      <dsp:spPr>
        <a:xfrm>
          <a:off x="1580034" y="680676"/>
          <a:ext cx="322838" cy="322838"/>
        </a:xfrm>
        <a:prstGeom prst="triangle">
          <a:avLst>
            <a:gd name="adj" fmla="val 100000"/>
          </a:avLst>
        </a:prstGeom>
        <a:solidFill>
          <a:schemeClr val="accent4">
            <a:lumMod val="75000"/>
          </a:schemeClr>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D3A1BC88-5784-9647-90E9-89AAEF996296}">
      <dsp:nvSpPr>
        <dsp:cNvPr id="0" name=""/>
        <dsp:cNvSpPr/>
      </dsp:nvSpPr>
      <dsp:spPr>
        <a:xfrm rot="5400000">
          <a:off x="2476606" y="301883"/>
          <a:ext cx="1138988" cy="1895251"/>
        </a:xfrm>
        <a:prstGeom prst="corner">
          <a:avLst>
            <a:gd name="adj1" fmla="val 16120"/>
            <a:gd name="adj2" fmla="val 16110"/>
          </a:avLst>
        </a:prstGeom>
        <a:solidFill>
          <a:srgbClr val="80000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4CD9E10F-D81B-E845-8440-8659659ADC43}">
      <dsp:nvSpPr>
        <dsp:cNvPr id="0" name=""/>
        <dsp:cNvSpPr/>
      </dsp:nvSpPr>
      <dsp:spPr>
        <a:xfrm>
          <a:off x="2286481" y="868155"/>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dirty="0"/>
            <a:t>PDSA 2</a:t>
          </a:r>
        </a:p>
      </dsp:txBody>
      <dsp:txXfrm>
        <a:off x="2286481" y="868155"/>
        <a:ext cx="1711043" cy="1499830"/>
      </dsp:txXfrm>
    </dsp:sp>
    <dsp:sp modelId="{4F10F6A5-135F-2E40-B745-67A155491498}">
      <dsp:nvSpPr>
        <dsp:cNvPr id="0" name=""/>
        <dsp:cNvSpPr/>
      </dsp:nvSpPr>
      <dsp:spPr>
        <a:xfrm>
          <a:off x="3674686" y="162352"/>
          <a:ext cx="322838" cy="322838"/>
        </a:xfrm>
        <a:prstGeom prst="triangle">
          <a:avLst>
            <a:gd name="adj" fmla="val 100000"/>
          </a:avLst>
        </a:prstGeom>
        <a:solidFill>
          <a:srgbClr val="311783"/>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E2539697-AE39-CD40-BFFC-0D0449C63D4E}">
      <dsp:nvSpPr>
        <dsp:cNvPr id="0" name=""/>
        <dsp:cNvSpPr/>
      </dsp:nvSpPr>
      <dsp:spPr>
        <a:xfrm rot="5400000">
          <a:off x="4571258" y="-216440"/>
          <a:ext cx="1138988" cy="1895251"/>
        </a:xfrm>
        <a:prstGeom prst="corner">
          <a:avLst>
            <a:gd name="adj1" fmla="val 16120"/>
            <a:gd name="adj2" fmla="val 16110"/>
          </a:avLst>
        </a:prstGeom>
        <a:solidFill>
          <a:srgbClr val="80000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E4CB88CA-7969-724D-95F0-070F34B9708F}">
      <dsp:nvSpPr>
        <dsp:cNvPr id="0" name=""/>
        <dsp:cNvSpPr/>
      </dsp:nvSpPr>
      <dsp:spPr>
        <a:xfrm>
          <a:off x="4381132" y="349831"/>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dirty="0"/>
            <a:t>PDSA 3</a:t>
          </a:r>
        </a:p>
      </dsp:txBody>
      <dsp:txXfrm>
        <a:off x="4381132" y="349831"/>
        <a:ext cx="1711043" cy="1499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7AA7E-E7FA-FA47-8164-83D3B049D9A0}">
      <dsp:nvSpPr>
        <dsp:cNvPr id="0" name=""/>
        <dsp:cNvSpPr/>
      </dsp:nvSpPr>
      <dsp:spPr>
        <a:xfrm>
          <a:off x="0" y="4213488"/>
          <a:ext cx="11798300" cy="9218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00000"/>
            </a:lnSpc>
            <a:spcBef>
              <a:spcPct val="0"/>
            </a:spcBef>
            <a:spcAft>
              <a:spcPct val="35000"/>
            </a:spcAft>
            <a:buNone/>
          </a:pPr>
          <a:r>
            <a:rPr lang="en-US" sz="2800" kern="1200" dirty="0"/>
            <a:t>Using a run chart reinforces PDSA thinking and keeps the team FOCUSED on continuous improvement.                                               </a:t>
          </a:r>
          <a:r>
            <a:rPr lang="en-US" sz="2400" kern="1200" dirty="0"/>
            <a:t>                                                                                    </a:t>
          </a:r>
        </a:p>
      </dsp:txBody>
      <dsp:txXfrm>
        <a:off x="0" y="4213488"/>
        <a:ext cx="11798300" cy="921808"/>
      </dsp:txXfrm>
    </dsp:sp>
    <dsp:sp modelId="{67066D62-A377-B54A-86EA-4D83619C852A}">
      <dsp:nvSpPr>
        <dsp:cNvPr id="0" name=""/>
        <dsp:cNvSpPr/>
      </dsp:nvSpPr>
      <dsp:spPr>
        <a:xfrm rot="10800000">
          <a:off x="0" y="2809574"/>
          <a:ext cx="11798300" cy="1417741"/>
        </a:xfrm>
        <a:prstGeom prst="upArrowCallou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Run charts allow you to discern if PDSAs were associated with a change in the outcome and often can inform the next PDSA cycles.</a:t>
          </a:r>
        </a:p>
      </dsp:txBody>
      <dsp:txXfrm rot="10800000">
        <a:off x="0" y="2809574"/>
        <a:ext cx="11798300" cy="921206"/>
      </dsp:txXfrm>
    </dsp:sp>
    <dsp:sp modelId="{E32BD758-AAF1-D444-A858-DC7A2DEEFDB5}">
      <dsp:nvSpPr>
        <dsp:cNvPr id="0" name=""/>
        <dsp:cNvSpPr/>
      </dsp:nvSpPr>
      <dsp:spPr>
        <a:xfrm rot="10800000">
          <a:off x="0" y="1405660"/>
          <a:ext cx="11798300" cy="1417741"/>
        </a:xfrm>
        <a:prstGeom prst="upArrowCallou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Run</a:t>
          </a:r>
          <a:r>
            <a:rPr lang="en-US" sz="2800" kern="1200" baseline="0" dirty="0"/>
            <a:t> charts have a standard anatomy, form and function. </a:t>
          </a:r>
          <a:endParaRPr lang="en-US" sz="2800" kern="1200" dirty="0"/>
        </a:p>
      </dsp:txBody>
      <dsp:txXfrm rot="10800000">
        <a:off x="0" y="1405660"/>
        <a:ext cx="11798300" cy="921206"/>
      </dsp:txXfrm>
    </dsp:sp>
    <dsp:sp modelId="{BED487E0-4574-2B4C-9CBC-33A440D58261}">
      <dsp:nvSpPr>
        <dsp:cNvPr id="0" name=""/>
        <dsp:cNvSpPr/>
      </dsp:nvSpPr>
      <dsp:spPr>
        <a:xfrm rot="10800000">
          <a:off x="0" y="1746"/>
          <a:ext cx="11798300" cy="1417741"/>
        </a:xfrm>
        <a:prstGeom prst="upArrowCallou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Run Chart = Visual representation of your measure over time</a:t>
          </a:r>
        </a:p>
      </dsp:txBody>
      <dsp:txXfrm rot="10800000">
        <a:off x="0" y="1746"/>
        <a:ext cx="11798300" cy="92120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12/12/23</a:t>
            </a:fld>
            <a:endParaRPr lang="en-US" dirty="0"/>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dirty="0"/>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12/12/23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dirty="0"/>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share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The purpose of this lesson is to help you and your team g</a:t>
            </a:r>
            <a:r>
              <a:rPr lang="en-US" sz="1200" kern="1200" dirty="0">
                <a:solidFill>
                  <a:schemeClr val="tx1"/>
                </a:solidFill>
                <a:effectLst/>
                <a:latin typeface="+mn-lt"/>
                <a:ea typeface="+mn-ea"/>
                <a:cs typeface="+mn-cs"/>
              </a:rPr>
              <a:t>ain a better understanding and appreciation of an important quality improvement tool, called the run chart. You will get some tips for who, what, when and how to use a run chart to drive your SMART Aim and answer the all important question – How will we know our change is an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endParaRPr lang="en-US" b="1" dirty="0"/>
          </a:p>
          <a:p>
            <a:r>
              <a:rPr lang="en-US" b="0" dirty="0"/>
              <a:t>There is </a:t>
            </a:r>
            <a:r>
              <a:rPr lang="en-US" b="0"/>
              <a:t>also a Part 2 to this </a:t>
            </a:r>
            <a:r>
              <a:rPr lang="en-US" b="0" dirty="0"/>
              <a:t>lesson if you would </a:t>
            </a:r>
            <a:r>
              <a:rPr lang="en-US" b="0"/>
              <a:t>like to </a:t>
            </a:r>
            <a:r>
              <a:rPr lang="en-US" b="0" dirty="0"/>
              <a:t>take a deeper dive into run charts including: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Understanding common cause versus special cause variation. </a:t>
            </a:r>
            <a:r>
              <a:rPr lang="en-US" dirty="0"/>
              <a:t>The main purpose of the run chart is to identify whether a process is improving or getting worse. </a:t>
            </a:r>
            <a:r>
              <a:rPr lang="en-US" sz="1200" kern="1200" dirty="0">
                <a:solidFill>
                  <a:schemeClr val="tx1"/>
                </a:solidFill>
                <a:effectLst/>
                <a:latin typeface="+mn-lt"/>
                <a:ea typeface="+mn-ea"/>
                <a:cs typeface="+mn-cs"/>
              </a:rPr>
              <a:t>A run chart allows for a temporal (analytic) view of data versus a static (enumerative) view. </a:t>
            </a:r>
            <a:r>
              <a:rPr lang="en-US" dirty="0"/>
              <a:t>Essentially you are looking for </a:t>
            </a:r>
            <a:r>
              <a:rPr lang="en-US" u="sng" dirty="0"/>
              <a:t>signals. </a:t>
            </a:r>
            <a:r>
              <a:rPr lang="en-US" dirty="0"/>
              <a:t>Run chart signals of improvement or degradation are not just a “guess” but are detected by statistical tests looking for nonrandom patterns in the data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will also review the run chart rules. </a:t>
            </a:r>
            <a:r>
              <a:rPr lang="en-US" dirty="0"/>
              <a:t>Run charts are based upon a set of statistics but the good news is YOU don’t have to do the math. There are 3 probability-based rules to determine if the data patterns you are seeing are “random” noise or if the patterns are unlikely to be caused by random variation or chance. This is often called a “signal”. Once the run chart rules are fulfilled, you can say with 95% certainty that there has been a change in your system of care, that is likely not due to chance. This is roughly equivalent to a p-value of p&lt;0.05.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next lesson in run chart will give you the skills required to apply run chart rules to understand your data more deeply.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1.5 Minutes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31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r>
              <a:rPr lang="en-US" i="1" dirty="0"/>
              <a:t>read slide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i="1" dirty="0"/>
              <a:t>You are part of a movement, creating a culture of data-driven learning. Standard run charts and data sharing are two powerful tools to fuel revolutionary learning.</a:t>
            </a:r>
          </a:p>
          <a:p>
            <a:endParaRPr lang="en-US" i="1" dirty="0"/>
          </a:p>
          <a:p>
            <a:r>
              <a:rPr lang="en-US" b="1" i="0" dirty="0"/>
              <a:t>TIME: </a:t>
            </a:r>
            <a:r>
              <a:rPr lang="en-US" i="0" dirty="0"/>
              <a:t>20 seconds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55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begin to summarize  – the run chart is a powerful visual representation of your data over time. Even with a basic understanding you can and should get started learning from data today!</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hope you will model the desired behaviors of using a run chart with your team during every meeting or huddle. This will help the team “own” the data and interpret the impact of the PDSAs they are testing on the outcome of interest.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run chart is a critical tool both to tell your improvement story (i.e. sharing with other members of the care team). It allows your team to TEST their theory of improvement illustrating how PDSA cycles impact the measure of interest, explore causal pathways and linkages. </a:t>
            </a:r>
          </a:p>
          <a:p>
            <a:r>
              <a:rPr lang="en-US" sz="1200" kern="1200" dirty="0">
                <a:solidFill>
                  <a:schemeClr val="tx1"/>
                </a:solidFill>
                <a:effectLst/>
                <a:latin typeface="+mn-lt"/>
                <a:ea typeface="+mn-ea"/>
                <a:cs typeface="+mn-cs"/>
              </a:rPr>
              <a:t> </a:t>
            </a:r>
          </a:p>
          <a:p>
            <a:pPr marL="171450" lvl="0" indent="-171450">
              <a:buFont typeface="Wingdings" pitchFamily="2" charset="2"/>
              <a:buChar char="ü"/>
            </a:pPr>
            <a:r>
              <a:rPr lang="en-US" sz="1200" kern="1200" dirty="0">
                <a:solidFill>
                  <a:schemeClr val="tx1"/>
                </a:solidFill>
                <a:effectLst/>
                <a:latin typeface="+mn-lt"/>
                <a:ea typeface="+mn-ea"/>
                <a:cs typeface="+mn-cs"/>
              </a:rPr>
              <a:t>Makes the team’s theory of change logical and visible</a:t>
            </a:r>
          </a:p>
          <a:p>
            <a:pPr marL="171450" lvl="0" indent="-171450">
              <a:buFont typeface="Wingdings" pitchFamily="2" charset="2"/>
              <a:buChar char="ü"/>
            </a:pPr>
            <a:r>
              <a:rPr lang="en-US" sz="1200" kern="1200" dirty="0">
                <a:solidFill>
                  <a:schemeClr val="tx1"/>
                </a:solidFill>
                <a:effectLst/>
                <a:latin typeface="+mn-lt"/>
                <a:ea typeface="+mn-ea"/>
                <a:cs typeface="+mn-cs"/>
              </a:rPr>
              <a:t>Helps each team member to see their role and work as a critical link in the cycle or improvement</a:t>
            </a:r>
          </a:p>
          <a:p>
            <a:pPr marL="171450" lvl="0" indent="-171450">
              <a:buFont typeface="Wingdings" pitchFamily="2" charset="2"/>
              <a:buChar char="ü"/>
            </a:pPr>
            <a:r>
              <a:rPr lang="en-US" sz="1200" kern="1200" dirty="0">
                <a:solidFill>
                  <a:schemeClr val="tx1"/>
                </a:solidFill>
                <a:effectLst/>
                <a:latin typeface="+mn-lt"/>
                <a:ea typeface="+mn-ea"/>
                <a:cs typeface="+mn-cs"/>
              </a:rPr>
              <a:t>Reinforces high impact best practices and focus on sustainment.</a:t>
            </a:r>
          </a:p>
          <a:p>
            <a:pPr marL="171450" lvl="0" indent="-171450">
              <a:buFont typeface="Wingdings" pitchFamily="2" charset="2"/>
              <a:buChar char="ü"/>
            </a:pPr>
            <a:endParaRPr lang="en-US" dirty="0"/>
          </a:p>
          <a:p>
            <a:r>
              <a:rPr lang="en-US" b="1" dirty="0"/>
              <a:t>INSTRUCTOR NOTES:</a:t>
            </a:r>
            <a:r>
              <a:rPr lang="en-US" dirty="0"/>
              <a:t> </a:t>
            </a:r>
            <a:r>
              <a:rPr lang="en-US" i="1" dirty="0"/>
              <a:t>Every team member needs to be able to envision themselves doing this work. If time allows share a tangible example from a successful team that may inspire / motivate / and inform. </a:t>
            </a:r>
          </a:p>
          <a:p>
            <a:endParaRPr lang="en-US" b="1" dirty="0"/>
          </a:p>
          <a:p>
            <a:r>
              <a:rPr lang="en-US" b="1" dirty="0"/>
              <a:t>TIME: 1 minute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3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lesson has provided an overview of run charts, and their key components, with an “at a glance” view of how to begin to interpret them. A run chart is a simple improvement tool that visually displays your data over time.</a:t>
            </a:r>
          </a:p>
          <a:p>
            <a:endParaRPr lang="en-US" dirty="0"/>
          </a:p>
          <a:p>
            <a:r>
              <a:rPr lang="en-US" dirty="0"/>
              <a:t>They have a standard anatomy, form and function.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Run charts allow you to discern if PDSAs were associated with a change in the outcome and often can inform the next PDSA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a run chart reinforces PDSA thinking and keeps the team FOCUSED on continuous improvement.                                               </a:t>
            </a:r>
            <a:r>
              <a:rPr lang="en-US" sz="1100" dirty="0"/>
              <a:t>                                                                                    </a:t>
            </a:r>
          </a:p>
          <a:p>
            <a:endParaRPr lang="en-US" dirty="0"/>
          </a:p>
          <a:p>
            <a:r>
              <a:rPr lang="en-US" dirty="0"/>
              <a:t>Part 2 of this series will focus on the run chart rules to help you analyze run charts more effectively. You will learn that the humble run chart, is based upon statistical rules and will add some rigor to your analysis, without further need for mathematical processing.</a:t>
            </a:r>
          </a:p>
          <a:p>
            <a:endParaRPr lang="en-US" dirty="0"/>
          </a:p>
          <a:p>
            <a:r>
              <a:rPr lang="en-US" b="1" dirty="0"/>
              <a:t>INSTRUCTOR NOTES:</a:t>
            </a:r>
            <a:r>
              <a:rPr lang="en-US" dirty="0"/>
              <a:t> </a:t>
            </a:r>
            <a:r>
              <a:rPr lang="en-US" i="1" dirty="0"/>
              <a:t>The most important “next step” is to get the teams into ACTION! Part 2 of the lesson will include an exercise where the teams review run charts, apply the run chart rules, and begin to interpret simple data.  </a:t>
            </a:r>
          </a:p>
          <a:p>
            <a:endParaRPr lang="en-US" i="1" dirty="0"/>
          </a:p>
          <a:p>
            <a:r>
              <a:rPr lang="en-US" b="1" i="0" dirty="0"/>
              <a:t>TIME: 30 seconds</a:t>
            </a:r>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2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some resources for you to explore, that may be found in the supplemental lesson materials. </a:t>
            </a:r>
          </a:p>
          <a:p>
            <a:endParaRPr lang="en-US" b="0"/>
          </a:p>
          <a:p>
            <a:r>
              <a:rPr lang="en-US" b="0"/>
              <a:t>The </a:t>
            </a:r>
            <a:r>
              <a:rPr lang="en-US" b="0" dirty="0"/>
              <a:t>best way to understand run charts, is to play with them. You can sketch a run chart with a pencil, paper and ruler to wrap your head around what you want to measure, and how you will plot the dot over time. The toolkit has an EXCEL tool, to help you develop a basic run chart.</a:t>
            </a:r>
          </a:p>
          <a:p>
            <a:endParaRPr lang="en-US" b="0" dirty="0"/>
          </a:p>
          <a:p>
            <a:r>
              <a:rPr lang="en-US" b="0" dirty="0"/>
              <a:t>Once you create your run chart, use the run chart checklist to refine it. There are simple coaching tips for each part of the run chart “anatomy.”</a:t>
            </a:r>
          </a:p>
          <a:p>
            <a:endParaRPr lang="en-US" b="0" dirty="0"/>
          </a:p>
          <a:p>
            <a:r>
              <a:rPr lang="en-US" b="0" dirty="0"/>
              <a:t>And to prepare for our next lesson, I hope you will take the time to read 1 short but very informative paper.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20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5B9D9F-4098-3C4D-8509-75028838268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2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b="1" dirty="0"/>
          </a:p>
          <a:p>
            <a:r>
              <a:rPr lang="en-US" b="1" dirty="0"/>
              <a:t>INSTRUCTOR NOTES: </a:t>
            </a:r>
            <a:r>
              <a:rPr lang="en-US" i="1" dirty="0"/>
              <a:t>Moving learning into action is critical. You must link this theory burst to a team assignment, homework, or next steps. </a:t>
            </a:r>
          </a:p>
          <a:p>
            <a:endParaRPr lang="en-US" i="1" dirty="0"/>
          </a:p>
          <a:p>
            <a:r>
              <a:rPr lang="en-US" i="1" dirty="0"/>
              <a:t>Customize next steps based on team needs. Next steps might include:</a:t>
            </a:r>
          </a:p>
          <a:p>
            <a:pPr marL="228600" indent="-228600">
              <a:buAutoNum type="alphaUcPeriod"/>
            </a:pPr>
            <a:r>
              <a:rPr lang="en-US" i="1" dirty="0"/>
              <a:t>Reviewing / critiquing simple run charts.</a:t>
            </a:r>
          </a:p>
          <a:p>
            <a:pPr marL="228600" indent="-228600">
              <a:buAutoNum type="alphaUcPeriod"/>
            </a:pPr>
            <a:r>
              <a:rPr lang="en-US" i="1" dirty="0"/>
              <a:t>Creating a simple run chart for their local ”plot the dot” campaign (i.e. enrollment). </a:t>
            </a:r>
          </a:p>
          <a:p>
            <a:pPr marL="228600" indent="-228600">
              <a:buAutoNum type="alphaUcPeriod"/>
            </a:pPr>
            <a:r>
              <a:rPr lang="en-US" i="1" dirty="0"/>
              <a:t>Prioritizing what data teams may want/ need to collect locally (i.e. process measures) to drive improvement. </a:t>
            </a:r>
          </a:p>
          <a:p>
            <a:endParaRPr lang="en-US" b="1" dirty="0"/>
          </a:p>
          <a:p>
            <a:r>
              <a:rPr lang="en-US" b="1" dirty="0"/>
              <a:t>TIME: </a:t>
            </a:r>
            <a:r>
              <a:rPr lang="en-US" b="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7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We have 2 learning objectives for today that include: </a:t>
            </a:r>
            <a:r>
              <a:rPr lang="en-US" b="0" i="1" dirty="0"/>
              <a:t>read slide.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b="0" i="1" dirty="0"/>
              <a:t>This lesson will focus on the simplest of tools, a run chart. Statistical process control charts (SPCC) are a related but distinct type of tool that will be covered in a future lesson. </a:t>
            </a:r>
            <a:r>
              <a:rPr lang="en-US" i="1" dirty="0"/>
              <a:t>Note the active verbs in the learning objectives (define, review) move from simple to more complex applied learning. Interpreting and analyzing run charts will be the focus of Part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Explicitly verbally stating your learning objectives at both the beginning of the lesson and summarizing what was learned at the end of the lesson, is important. It helps learners prepare for what you will teach them. Data suggests that learners listen more carefully and are more likely to retain key teaching points. </a:t>
            </a:r>
          </a:p>
          <a:p>
            <a:endParaRPr lang="en-US" b="1" dirty="0"/>
          </a:p>
          <a:p>
            <a:r>
              <a:rPr lang="en-US" b="1" dirty="0"/>
              <a:t>TIME: </a:t>
            </a:r>
            <a:r>
              <a:rPr lang="en-US" b="0" dirty="0"/>
              <a:t>30 seconds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7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run chart is a statistically-grounded improvement science </a:t>
            </a:r>
            <a:r>
              <a:rPr lang="en-US" sz="1200" b="1" kern="1200" dirty="0">
                <a:solidFill>
                  <a:schemeClr val="tx1"/>
                </a:solidFill>
                <a:effectLst/>
                <a:latin typeface="+mn-lt"/>
                <a:ea typeface="+mn-ea"/>
                <a:cs typeface="+mn-cs"/>
              </a:rPr>
              <a:t>tool </a:t>
            </a:r>
            <a:r>
              <a:rPr lang="en-US" sz="1200" kern="1200" dirty="0">
                <a:solidFill>
                  <a:schemeClr val="tx1"/>
                </a:solidFill>
                <a:effectLst/>
                <a:latin typeface="+mn-lt"/>
                <a:ea typeface="+mn-ea"/>
                <a:cs typeface="+mn-cs"/>
              </a:rPr>
              <a:t>used by quality improvement teams to measure and drive outcomes.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improvement tool allows your team to </a:t>
            </a:r>
            <a:r>
              <a:rPr lang="en-US" sz="1200" b="1" kern="1200" dirty="0">
                <a:solidFill>
                  <a:schemeClr val="tx1"/>
                </a:solidFill>
                <a:effectLst/>
                <a:latin typeface="+mn-lt"/>
                <a:ea typeface="+mn-ea"/>
                <a:cs typeface="+mn-cs"/>
              </a:rPr>
              <a:t>“plot the dot” and analyze data over time</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including both data and PDSA annotations, the run chart allows you to </a:t>
            </a:r>
            <a:r>
              <a:rPr lang="en-US" b="1" dirty="0"/>
              <a:t>examine the temporal relationships between changes you are “testing”</a:t>
            </a:r>
            <a:r>
              <a:rPr lang="en-US" dirty="0"/>
              <a:t> </a:t>
            </a:r>
            <a:r>
              <a:rPr lang="en-US" b="1" dirty="0"/>
              <a:t>using PDSA cycle methods, and their impact on the results you achieve</a:t>
            </a:r>
            <a:r>
              <a:rPr lang="en-US" dirty="0"/>
              <a:t>. Tracking data in this way helps you achieve the results you desire. </a:t>
            </a:r>
            <a:endParaRPr lang="en-US" b="1" dirty="0"/>
          </a:p>
          <a:p>
            <a:endParaRPr lang="en-US" b="1" dirty="0"/>
          </a:p>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rgbClr val="C00000"/>
                </a:solidFill>
                <a:effectLst/>
                <a:highlight>
                  <a:srgbClr val="800000"/>
                </a:highlight>
                <a:latin typeface="+mn-lt"/>
                <a:ea typeface="+mn-ea"/>
                <a:cs typeface="+mn-cs"/>
              </a:rPr>
              <a:t>Local teams </a:t>
            </a:r>
            <a:r>
              <a:rPr lang="en-US" sz="1200" i="1" kern="1200" dirty="0">
                <a:solidFill>
                  <a:schemeClr val="accent5">
                    <a:lumMod val="75000"/>
                  </a:schemeClr>
                </a:solidFill>
                <a:effectLst/>
                <a:highlight>
                  <a:srgbClr val="800000"/>
                </a:highlight>
                <a:latin typeface="+mn-lt"/>
                <a:ea typeface="+mn-ea"/>
                <a:cs typeface="+mn-cs"/>
              </a:rPr>
              <a:t>may choose to adopt a project level run chart, provided to them by their collaborative organizers. They may also opt to either create their own run charts for unique local process or outcomes measures, and/or most frequently will modify or enrich existing data or materials by annotating either local run charts, or data reports with PDSA cycles.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accent5">
                  <a:lumMod val="75000"/>
                </a:schemeClr>
              </a:solidFill>
              <a:effectLst/>
              <a:highlight>
                <a:srgbClr val="8000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accent5">
                    <a:lumMod val="75000"/>
                  </a:schemeClr>
                </a:solidFill>
                <a:effectLst/>
                <a:highlight>
                  <a:srgbClr val="800000"/>
                </a:highlight>
                <a:latin typeface="+mn-lt"/>
                <a:ea typeface="+mn-ea"/>
                <a:cs typeface="+mn-cs"/>
              </a:rPr>
              <a:t>Run charts and statistical process control charts without annotations are interesting; however, they only represent 50% of the data story. The other 50% of the story emerges from the annotations and the team’s understanding of their local context.  </a:t>
            </a:r>
          </a:p>
          <a:p>
            <a:endParaRPr lang="en-US" b="1" dirty="0"/>
          </a:p>
          <a:p>
            <a:r>
              <a:rPr lang="en-US" b="1" dirty="0"/>
              <a:t>TIME: </a:t>
            </a:r>
            <a:r>
              <a:rPr lang="en-US" sz="1200" b="1" kern="1200" dirty="0">
                <a:solidFill>
                  <a:schemeClr val="tx1"/>
                </a:solidFill>
                <a:effectLst/>
                <a:latin typeface="+mn-lt"/>
                <a:ea typeface="+mn-ea"/>
                <a:cs typeface="+mn-cs"/>
              </a:rPr>
              <a:t>1 Minute </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7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1" dirty="0"/>
              <a:t>SLIDE SCRIPT:</a:t>
            </a:r>
          </a:p>
          <a:p>
            <a:r>
              <a:rPr lang="en-US" b="0" dirty="0"/>
              <a:t>It is helpful to once again anchor our work in the overarching framework of the Model for Improvement. </a:t>
            </a:r>
          </a:p>
          <a:p>
            <a:endParaRPr lang="en-US" b="0" dirty="0"/>
          </a:p>
          <a:p>
            <a:r>
              <a:rPr lang="en-US" b="0" dirty="0"/>
              <a:t>Run charts can help highlight variation in your system, measure the impact of your project overall, and understand how small tests of change influence your SMART Aim. </a:t>
            </a:r>
            <a:r>
              <a:rPr lang="en-US" sz="1200" kern="1200" dirty="0">
                <a:solidFill>
                  <a:schemeClr val="tx1"/>
                </a:solidFill>
                <a:effectLst/>
                <a:latin typeface="+mn-lt"/>
                <a:ea typeface="+mn-ea"/>
                <a:cs typeface="+mn-cs"/>
              </a:rPr>
              <a:t>It helps the team answer the second question in the Model for Improvement – </a:t>
            </a:r>
            <a:r>
              <a:rPr lang="en-US" sz="1200" i="1" kern="1200" dirty="0">
                <a:solidFill>
                  <a:schemeClr val="tx1"/>
                </a:solidFill>
                <a:effectLst/>
                <a:latin typeface="+mn-lt"/>
                <a:ea typeface="+mn-ea"/>
                <a:cs typeface="+mn-cs"/>
              </a:rPr>
              <a:t>how will we know that a change is an improvement. </a:t>
            </a:r>
            <a:endParaRPr lang="en-US" b="0" dirty="0"/>
          </a:p>
          <a:p>
            <a:endParaRPr lang="en-US" b="1" dirty="0"/>
          </a:p>
          <a:p>
            <a:r>
              <a:rPr lang="en-US" b="1" dirty="0"/>
              <a:t>TIME: 30 seconds</a:t>
            </a:r>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654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r>
              <a:rPr lang="en-US" sz="1200" kern="1200" dirty="0">
                <a:solidFill>
                  <a:schemeClr val="tx1"/>
                </a:solidFill>
                <a:effectLst/>
                <a:latin typeface="+mn-lt"/>
                <a:ea typeface="+mn-ea"/>
                <a:cs typeface="+mn-cs"/>
              </a:rPr>
              <a:t>Remember that your PDSA cycles are a way to objectively test and evaluate potentially better practices. You may think these practices are indeed </a:t>
            </a:r>
            <a:r>
              <a:rPr lang="en-US" sz="1200" b="1" kern="1200" dirty="0">
                <a:solidFill>
                  <a:schemeClr val="tx1"/>
                </a:solidFill>
                <a:effectLst/>
                <a:latin typeface="+mn-lt"/>
                <a:ea typeface="+mn-ea"/>
                <a:cs typeface="+mn-cs"/>
              </a:rPr>
              <a:t>better</a:t>
            </a:r>
            <a:r>
              <a:rPr lang="en-US" sz="1200" kern="1200" dirty="0">
                <a:solidFill>
                  <a:schemeClr val="tx1"/>
                </a:solidFill>
                <a:effectLst/>
                <a:latin typeface="+mn-lt"/>
                <a:ea typeface="+mn-ea"/>
                <a:cs typeface="+mn-cs"/>
              </a:rPr>
              <a:t>, but you won't </a:t>
            </a:r>
            <a:r>
              <a:rPr lang="en-US" sz="1200" b="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 until you test them in your own context and until you measure the results.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20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5B9D9F-4098-3C4D-8509-75028838268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39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demonstrates how the steps of your improvement work link to each other.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SMART Aim statement grounds your work, keeping your project priorities focused on things that will move the Aim.  Notice the logic here . You can see how the aim links to your primary and secondary drivers which inform your PDSA cycles, or, what changes can we make to drive improvement, and your measures evaluate the impact of the PDSA cycles.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using run chart methodology to plot your data, your team can begin to understand if the changes you are making are really an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INSTRUCTOR NOTE: </a:t>
            </a:r>
            <a:r>
              <a:rPr lang="en-US" b="0" i="1" dirty="0"/>
              <a:t>Good to keep emphasizing aims, drivers and measures! They must align and fit together logically.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sz="1200" kern="1200" dirty="0">
                <a:solidFill>
                  <a:schemeClr val="tx1"/>
                </a:solidFill>
                <a:effectLst/>
                <a:latin typeface="+mn-lt"/>
                <a:ea typeface="+mn-ea"/>
                <a:cs typeface="+mn-cs"/>
              </a:rPr>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12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QI team member, you should understand your team’s run chart and be able to use it to clearly tell your team’s data driven improvement story. A project may have multiple measures; however, the main data-driven run chart links to the team’s overall outcome measure, identified in the SMART Aim. This is the heart of your improvement work. </a:t>
            </a:r>
          </a:p>
          <a:p>
            <a:endParaRPr lang="en-US" dirty="0"/>
          </a:p>
          <a:p>
            <a:r>
              <a:rPr lang="en-US" dirty="0"/>
              <a:t>Let’s begin by studying the anatomy of a simple run chart. </a:t>
            </a:r>
          </a:p>
          <a:p>
            <a:endParaRPr lang="en-US" i="1" dirty="0"/>
          </a:p>
          <a:p>
            <a:r>
              <a:rPr lang="en-US" b="1" i="1" dirty="0"/>
              <a:t>Instructors Notes: </a:t>
            </a:r>
            <a:r>
              <a:rPr lang="en-US" i="1" dirty="0"/>
              <a:t>You should read the chart (and explain the chart to others during your presentation) using the sequence below. </a:t>
            </a:r>
          </a:p>
          <a:p>
            <a:endParaRPr lang="en-US" dirty="0"/>
          </a:p>
          <a:p>
            <a:pPr marL="228600" indent="-228600">
              <a:buAutoNum type="arabicPeriod"/>
            </a:pPr>
            <a:r>
              <a:rPr lang="en-US" b="1" dirty="0"/>
              <a:t>(ANIMATE) Type &amp; Title</a:t>
            </a:r>
            <a:r>
              <a:rPr lang="en-US" dirty="0"/>
              <a:t> – The title of the chart is at the top. It should be short and descriptive</a:t>
            </a:r>
            <a:r>
              <a:rPr lang="en-US" b="1" dirty="0"/>
              <a:t>. </a:t>
            </a:r>
            <a:r>
              <a:rPr lang="en-US" dirty="0"/>
              <a:t>A good title clearly tells the reader the following: </a:t>
            </a:r>
          </a:p>
          <a:p>
            <a:pPr marL="228600" indent="-228600">
              <a:buFont typeface="Arial" panose="020B0604020202020204" pitchFamily="34" charset="0"/>
              <a:buChar char="•"/>
            </a:pPr>
            <a:r>
              <a:rPr lang="en-US" dirty="0"/>
              <a:t>What type of chart is being displayed. In this case it is labeled a </a:t>
            </a:r>
            <a:r>
              <a:rPr lang="en-US" b="1" dirty="0"/>
              <a:t>run chart</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What population (i.e. patient or clinic type) </a:t>
            </a:r>
            <a:endParaRPr lang="en-US" dirty="0"/>
          </a:p>
          <a:p>
            <a:pPr marL="228600" indent="-228600">
              <a:buFont typeface="Arial" panose="020B0604020202020204" pitchFamily="34" charset="0"/>
              <a:buChar char="•"/>
            </a:pPr>
            <a:r>
              <a:rPr lang="en-US" dirty="0"/>
              <a:t>What data is being plotted (for example % compliance)</a:t>
            </a:r>
          </a:p>
          <a:p>
            <a:pPr marL="228600" indent="-228600">
              <a:buFont typeface="Arial" panose="020B0604020202020204" pitchFamily="34" charset="0"/>
              <a:buChar char="•"/>
            </a:pPr>
            <a:r>
              <a:rPr lang="en-US" dirty="0"/>
              <a:t>What time period.</a:t>
            </a:r>
          </a:p>
          <a:p>
            <a:pPr marL="228600" indent="-228600">
              <a:buFont typeface="Arial" panose="020B0604020202020204" pitchFamily="34" charset="0"/>
              <a:buChar char="•"/>
            </a:pPr>
            <a:r>
              <a:rPr lang="en-US" i="0" dirty="0"/>
              <a:t>How many patients or events are represented by the cumulative dots plotted on chart – another way to represent your sample size.</a:t>
            </a:r>
          </a:p>
          <a:p>
            <a:pPr marL="228600" indent="-228600">
              <a:buFont typeface="Arial" panose="020B0604020202020204" pitchFamily="34" charset="0"/>
              <a:buChar char="•"/>
            </a:pPr>
            <a:endParaRPr lang="en-US" dirty="0"/>
          </a:p>
          <a:p>
            <a:pPr marL="0" lvl="0" indent="0">
              <a:buFontTx/>
              <a:buNone/>
            </a:pPr>
            <a:r>
              <a:rPr lang="en-US" dirty="0"/>
              <a:t>2. </a:t>
            </a:r>
            <a:r>
              <a:rPr lang="en-US" b="1" dirty="0"/>
              <a:t>(ANIMATE) Desired Direction </a:t>
            </a:r>
            <a:r>
              <a:rPr lang="en-US" dirty="0"/>
              <a:t>– is often shown with an arrow in the </a:t>
            </a:r>
            <a:r>
              <a:rPr lang="en-US" b="1" dirty="0"/>
              <a:t>upper right hand of the chart</a:t>
            </a:r>
            <a:r>
              <a:rPr lang="en-US" dirty="0"/>
              <a:t>.  It is important to orient your audience to the desired direction we want our measure to go. In some cases we want it to go up; in others we want it to go down. </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3. </a:t>
            </a:r>
            <a:r>
              <a:rPr lang="en-US" b="1" dirty="0"/>
              <a:t>(ANIMATE) Y Axis – </a:t>
            </a:r>
            <a:r>
              <a:rPr lang="en-US" b="0" dirty="0"/>
              <a:t>Note the Y, or vertical axis of the chart on the left-hand side</a:t>
            </a:r>
            <a:r>
              <a:rPr lang="en-US" b="0" dirty="0">
                <a:highlight>
                  <a:srgbClr val="D63E29"/>
                </a:highlight>
              </a:rPr>
              <a:t> which </a:t>
            </a:r>
            <a:r>
              <a:rPr lang="en-US" b="0" dirty="0"/>
              <a:t>represents the outcome variable of interest, or, your primary measure</a:t>
            </a:r>
            <a:r>
              <a:rPr lang="en-US" dirty="0"/>
              <a:t>. </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b="1" dirty="0"/>
              <a:t>4. (ANIMATE) X Axis </a:t>
            </a:r>
            <a:r>
              <a:rPr lang="en-US" dirty="0"/>
              <a:t>– </a:t>
            </a:r>
            <a:r>
              <a:rPr lang="en-US" b="0" dirty="0">
                <a:solidFill>
                  <a:schemeClr val="tx1"/>
                </a:solidFill>
              </a:rPr>
              <a:t>Note the X, or horizontal axis of the chart along the bottom which represents </a:t>
            </a:r>
            <a:r>
              <a:rPr lang="en-US" b="0" dirty="0"/>
              <a:t>time. Time may be denoted in days, weeks, months or quarters indicating </a:t>
            </a:r>
            <a:r>
              <a:rPr lang="en-US" b="0" u="none" dirty="0"/>
              <a:t>the interval at which you are </a:t>
            </a:r>
            <a:r>
              <a:rPr lang="en-US" b="0" dirty="0"/>
              <a:t>measuring your outcome. Plotting dots over time reveals potential variability in the system and helps you interpret what is happening.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5. (ANIMATE) Goal –</a:t>
            </a:r>
            <a:r>
              <a:rPr lang="en-US" dirty="0"/>
              <a:t> </a:t>
            </a:r>
            <a:r>
              <a:rPr lang="en-US" b="1" dirty="0"/>
              <a:t>Note the Goal line at or near the top of the chart.</a:t>
            </a:r>
            <a:r>
              <a:rPr lang="en-US" dirty="0"/>
              <a:t> This is often denoted by a </a:t>
            </a:r>
            <a:r>
              <a:rPr lang="en-US" b="1" dirty="0"/>
              <a:t>red line</a:t>
            </a:r>
            <a:r>
              <a:rPr lang="en-US" dirty="0"/>
              <a:t>. This is your team’s goal for your SMART Aim. Your SMART Aim goal may shift over time as your performance improves and elevating the aim becomes realistic and achievable for your team.  </a:t>
            </a:r>
            <a:endParaRPr lang="en-US" b="0"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6. (ANIMATE) Median - Note the median, the green horizontal line. </a:t>
            </a:r>
            <a:r>
              <a:rPr lang="en-US" dirty="0"/>
              <a:t>Every run chart needs a measure of central tendency, by definition </a:t>
            </a:r>
            <a:r>
              <a:rPr lang="en-US" sz="1200" kern="1200" dirty="0">
                <a:solidFill>
                  <a:schemeClr val="tx1"/>
                </a:solidFill>
                <a:effectLst/>
                <a:latin typeface="+mn-lt"/>
                <a:ea typeface="+mn-ea"/>
                <a:cs typeface="+mn-cs"/>
              </a:rPr>
              <a:t>the median is used as the centerline for comparisons because (1) it provides the point at which half the observations are expected to be above and the other half are below the centerline; and (2) the median is used in run charts because it is less influenced by extreme values in the data.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It is important to emphasize that t</a:t>
            </a:r>
            <a:r>
              <a:rPr lang="en-US" dirty="0"/>
              <a:t>here is no way to </a:t>
            </a:r>
            <a:r>
              <a:rPr lang="en-US" b="1" dirty="0"/>
              <a:t>“interpret or analyze a run chart” </a:t>
            </a:r>
            <a:r>
              <a:rPr lang="en-US" dirty="0"/>
              <a:t>without a median, or our central line of tendency to analyze the data. All of the run chart rules for interpretation are based upon statistical probability--not just an individual’s impressions that things are better or worse.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that in this example the median moves. Changes in the median, in the desired direction, suggest improved system performance. Changes in the opposite direction, suggest that system performance may be degrading.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Run Chart Lesson 2, we will learn the 4 rules for run chart interpretation, and then be able to discern if the data are really going up and improving (a signal) or are the data points simply illustrating common cause variation (noise)?  Once you understand the rules and can identify statistically based shifts in the data, you will then shift the median.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7. (ANIMATE) “Dots” </a:t>
            </a:r>
            <a:r>
              <a:rPr lang="en-US" b="0" dirty="0"/>
              <a:t>– Each dot on the run chart, represents patients or clinical events, with data aggregated for the data collection time period. The </a:t>
            </a:r>
            <a:r>
              <a:rPr lang="en-US" b="1" dirty="0"/>
              <a:t>total number</a:t>
            </a:r>
            <a:r>
              <a:rPr lang="en-US" b="0" dirty="0"/>
              <a:t> of patients studied appear in the title of the run chart at the top.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8. (ANIMATE) Annotations </a:t>
            </a:r>
            <a:r>
              <a:rPr lang="en-US" dirty="0"/>
              <a:t>– Note the three annotations at the top of the run chart. These are annotated Plan-Do-Study-Act cycles. Just like data are plotted over time, PDSA cycles are carefully labeled, titled and annotated over time.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This allows your team to understand the temporal relationships between your data trends and the change ideas you are testing in each PDSA cycle. Remember that some PDSAs may have an immediate impact. Others may demonstrate value over time. Other changes could make the system worse. Annotations of your PDSA cycles are critical to interpreting your data over time. This step is sometimes overlooked, so be sure to annotate to understand how the system is performing.</a:t>
            </a:r>
          </a:p>
          <a:p>
            <a:pPr marL="457200" lvl="1" indent="0">
              <a:buFont typeface="Arial" panose="020B0604020202020204" pitchFamily="34" charset="0"/>
              <a:buNone/>
            </a:pPr>
            <a:endParaRPr lang="en-US" dirty="0"/>
          </a:p>
          <a:p>
            <a:r>
              <a:rPr lang="en-US" b="1" i="1" dirty="0"/>
              <a:t>INSTRUCTOR NOTES: </a:t>
            </a:r>
            <a:r>
              <a:rPr lang="en-US" b="0" i="1" dirty="0"/>
              <a:t>This content is foundational to understanding. Take your time to walk the audience through the animations. You may also ask them to review this run chart before Run Chart Lesson 2. </a:t>
            </a:r>
            <a:endParaRPr lang="en-US" dirty="0"/>
          </a:p>
          <a:p>
            <a:r>
              <a:rPr lang="en-US" b="1" dirty="0"/>
              <a:t>TIME: ~</a:t>
            </a:r>
            <a:r>
              <a:rPr lang="en-US" dirty="0"/>
              <a:t>5 minutes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7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dirty="0"/>
          </a:p>
          <a:p>
            <a:r>
              <a:rPr lang="en-US" dirty="0"/>
              <a:t>Let’s evaluate the run chart, this time linking the key run chart elements to a data-driven improvement story.  </a:t>
            </a:r>
          </a:p>
          <a:p>
            <a:endParaRPr lang="en-US" dirty="0"/>
          </a:p>
          <a:p>
            <a:pPr marL="228600" indent="-228600">
              <a:buAutoNum type="arabicPeriod"/>
            </a:pPr>
            <a:r>
              <a:rPr lang="en-US" b="1" dirty="0"/>
              <a:t>Type of Chart? 	</a:t>
            </a:r>
            <a:r>
              <a:rPr lang="en-US" b="0" dirty="0"/>
              <a:t>Run Chart </a:t>
            </a:r>
          </a:p>
          <a:p>
            <a:pPr marL="228600" indent="-228600">
              <a:buAutoNum type="arabicPeriod"/>
            </a:pPr>
            <a:r>
              <a:rPr lang="en-US" b="1" dirty="0"/>
              <a:t>Title? 		</a:t>
            </a:r>
            <a:r>
              <a:rPr lang="en-US" b="0" dirty="0"/>
              <a:t>Read the run chart title</a:t>
            </a:r>
            <a:endParaRPr lang="en-US" dirty="0"/>
          </a:p>
          <a:p>
            <a:pPr marL="0" lvl="0" indent="0">
              <a:buFontTx/>
              <a:buNone/>
            </a:pPr>
            <a:r>
              <a:rPr lang="en-US" b="1" dirty="0"/>
              <a:t>3. Desired Direction 	</a:t>
            </a:r>
            <a:r>
              <a:rPr lang="en-US" b="0" dirty="0"/>
              <a:t>Upward</a:t>
            </a:r>
          </a:p>
          <a:p>
            <a:pPr marL="0" lvl="0" indent="0">
              <a:buFontTx/>
              <a:buNone/>
            </a:pPr>
            <a:r>
              <a:rPr lang="en-US" b="1" dirty="0"/>
              <a:t>4. Y Axis                         </a:t>
            </a:r>
            <a:r>
              <a:rPr lang="en-US" b="0" dirty="0"/>
              <a:t>Percent of </a:t>
            </a:r>
            <a:r>
              <a:rPr lang="en-US" b="0" dirty="0" err="1"/>
              <a:t>Previsit</a:t>
            </a:r>
            <a:r>
              <a:rPr lang="en-US" b="0" dirty="0"/>
              <a:t> Questionnaire Completion</a:t>
            </a:r>
          </a:p>
          <a:p>
            <a:pPr marL="0" lvl="0" indent="0">
              <a:buFontTx/>
              <a:buNone/>
            </a:pPr>
            <a:r>
              <a:rPr lang="en-US" b="1" dirty="0"/>
              <a:t>5. X Axis	</a:t>
            </a:r>
            <a:r>
              <a:rPr lang="en-US" b="0" dirty="0"/>
              <a:t>	Data over time, being measured monthly. Also note the data suggests onboarding more clinics over time. </a:t>
            </a:r>
            <a:endParaRPr lang="en-US" dirty="0"/>
          </a:p>
          <a:p>
            <a:pPr marL="0" lvl="0" indent="0">
              <a:buFont typeface="Arial" panose="020B0604020202020204" pitchFamily="34" charset="0"/>
              <a:buNone/>
            </a:pPr>
            <a:r>
              <a:rPr lang="en-US" b="1" dirty="0"/>
              <a:t>6. Goal		</a:t>
            </a:r>
            <a:r>
              <a:rPr lang="en-US" b="0" dirty="0"/>
              <a:t>Number of patients targeted ~ 250. </a:t>
            </a:r>
          </a:p>
          <a:p>
            <a:pPr marL="0" lvl="0" indent="0">
              <a:buFont typeface="Arial" panose="020B0604020202020204" pitchFamily="34" charset="0"/>
              <a:buNone/>
            </a:pPr>
            <a:r>
              <a:rPr lang="en-US" b="1" dirty="0"/>
              <a:t>7. Median 		</a:t>
            </a:r>
            <a:r>
              <a:rPr lang="en-US" b="0" dirty="0"/>
              <a:t>Begins at or near zero (related to network launch). Note it shifts upward (assuming enrollment / system 			performance improving) and no later shifts downward (degrading enrollment). </a:t>
            </a:r>
            <a:r>
              <a:rPr lang="en-US" dirty="0"/>
              <a:t>  </a:t>
            </a:r>
          </a:p>
          <a:p>
            <a:pPr marL="0" lvl="0" indent="0">
              <a:buFont typeface="Arial" panose="020B0604020202020204" pitchFamily="34" charset="0"/>
              <a:buNone/>
            </a:pPr>
            <a:r>
              <a:rPr lang="en-US" b="1" dirty="0"/>
              <a:t>8. “Dots” </a:t>
            </a:r>
            <a:r>
              <a:rPr lang="en-US" b="0" dirty="0"/>
              <a:t>		Each dot on the run chart, represents a group of patients, with data aggregated monthly. </a:t>
            </a:r>
          </a:p>
          <a:p>
            <a:pPr marL="0" lvl="0" indent="0">
              <a:buFont typeface="Arial" panose="020B0604020202020204" pitchFamily="34" charset="0"/>
              <a:buNone/>
            </a:pPr>
            <a:r>
              <a:rPr lang="en-US" b="1" dirty="0"/>
              <a:t>9. Annotations 	</a:t>
            </a:r>
            <a:r>
              <a:rPr lang="en-US" b="0" dirty="0"/>
              <a:t>This run chart has 2 PDSA cycles; one in October 2022 and one in March 2023</a:t>
            </a:r>
            <a:r>
              <a:rPr lang="en-US" b="1" dirty="0"/>
              <a:t>. </a:t>
            </a: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Why is plotting data in real time helpful to this team? Why not wait and analyze the data all at the end, in a before and after approach?</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Plotting real-time data is critical to understanding how enrollment in this new technology tool and innovation is influencing care. It allows your team, in real time, to diagnose challenges, and identify opportunities for improvement. Depending on numbers, the team may want to plot the dot weekly, or in this case they chose monthly to follow their progress.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We will elevate our understanding of the run chart, in Lesson 2 where we will move from the key elements of a run chart to interpretation and application of run chart rules which have formal statistical principles that improve our ability to interpret the data.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TIME: </a:t>
            </a:r>
            <a:r>
              <a:rPr lang="en-US" dirty="0"/>
              <a:t>2.5 minutes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40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poll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nSpc>
                <a:spcPct val="90000"/>
              </a:lnSpc>
              <a:spcBef>
                <a:spcPts val="200"/>
              </a:spcBef>
            </a:pPr>
            <a:r>
              <a:rPr lang="en-US" dirty="0"/>
              <a:t>Median = F.</a:t>
            </a:r>
          </a:p>
          <a:p>
            <a:pPr>
              <a:lnSpc>
                <a:spcPct val="90000"/>
              </a:lnSpc>
              <a:spcBef>
                <a:spcPts val="200"/>
              </a:spcBef>
            </a:pPr>
            <a:endParaRPr lang="en-US" sz="800" dirty="0"/>
          </a:p>
          <a:p>
            <a:pPr>
              <a:lnSpc>
                <a:spcPct val="90000"/>
              </a:lnSpc>
              <a:spcBef>
                <a:spcPts val="200"/>
              </a:spcBef>
            </a:pPr>
            <a:r>
              <a:rPr lang="en-US" dirty="0"/>
              <a:t>Mean = G.</a:t>
            </a:r>
            <a:endParaRPr lang="en-US" sz="800" dirty="0"/>
          </a:p>
          <a:p>
            <a:pPr>
              <a:lnSpc>
                <a:spcPct val="90000"/>
              </a:lnSpc>
              <a:spcBef>
                <a:spcPts val="200"/>
              </a:spcBef>
            </a:pPr>
            <a:endParaRPr lang="en-US" sz="800" dirty="0"/>
          </a:p>
          <a:p>
            <a:pPr>
              <a:lnSpc>
                <a:spcPct val="90000"/>
              </a:lnSpc>
              <a:spcBef>
                <a:spcPts val="200"/>
              </a:spcBef>
            </a:pPr>
            <a:r>
              <a:rPr lang="en-US" dirty="0"/>
              <a:t>X Axis = A. </a:t>
            </a:r>
          </a:p>
          <a:p>
            <a:pPr>
              <a:lnSpc>
                <a:spcPct val="90000"/>
              </a:lnSpc>
              <a:spcBef>
                <a:spcPts val="200"/>
              </a:spcBef>
            </a:pPr>
            <a:endParaRPr lang="en-US" sz="800" dirty="0"/>
          </a:p>
          <a:p>
            <a:pPr>
              <a:lnSpc>
                <a:spcPct val="90000"/>
              </a:lnSpc>
              <a:spcBef>
                <a:spcPts val="200"/>
              </a:spcBef>
            </a:pPr>
            <a:r>
              <a:rPr lang="en-US" dirty="0"/>
              <a:t>Y Axis = E.</a:t>
            </a:r>
          </a:p>
          <a:p>
            <a:pPr>
              <a:lnSpc>
                <a:spcPct val="90000"/>
              </a:lnSpc>
              <a:spcBef>
                <a:spcPts val="200"/>
              </a:spcBef>
            </a:pPr>
            <a:endParaRPr lang="en-US" sz="800" dirty="0"/>
          </a:p>
          <a:p>
            <a:pPr>
              <a:lnSpc>
                <a:spcPct val="90000"/>
              </a:lnSpc>
              <a:spcBef>
                <a:spcPts val="200"/>
              </a:spcBef>
            </a:pPr>
            <a:r>
              <a:rPr lang="en-US" dirty="0"/>
              <a:t>Goal = B. </a:t>
            </a:r>
          </a:p>
          <a:p>
            <a:pPr>
              <a:lnSpc>
                <a:spcPct val="90000"/>
              </a:lnSpc>
              <a:spcBef>
                <a:spcPts val="200"/>
              </a:spcBef>
            </a:pPr>
            <a:endParaRPr lang="en-US" sz="800" dirty="0"/>
          </a:p>
          <a:p>
            <a:pPr>
              <a:lnSpc>
                <a:spcPct val="90000"/>
              </a:lnSpc>
              <a:spcBef>
                <a:spcPts val="200"/>
              </a:spcBef>
            </a:pPr>
            <a:r>
              <a:rPr lang="en-US" dirty="0"/>
              <a:t>Annotations = C. </a:t>
            </a:r>
          </a:p>
          <a:p>
            <a:pPr>
              <a:lnSpc>
                <a:spcPct val="90000"/>
              </a:lnSpc>
              <a:spcBef>
                <a:spcPts val="200"/>
              </a:spcBef>
            </a:pPr>
            <a:endParaRPr lang="en-US" b="1" dirty="0"/>
          </a:p>
          <a:p>
            <a:pPr marL="0" marR="0" lvl="0" indent="0" algn="l" defTabSz="914400" rtl="0" eaLnBrk="1" fontAlgn="auto" latinLnBrk="0" hangingPunct="1">
              <a:lnSpc>
                <a:spcPct val="90000"/>
              </a:lnSpc>
              <a:spcBef>
                <a:spcPts val="200"/>
              </a:spcBef>
              <a:spcAft>
                <a:spcPts val="0"/>
              </a:spcAft>
              <a:buClrTx/>
              <a:buSzTx/>
              <a:buFontTx/>
              <a:buNone/>
              <a:tabLst/>
              <a:defRPr/>
            </a:pPr>
            <a:r>
              <a:rPr lang="en-US" dirty="0"/>
              <a:t>Measure of Central Tendency =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INSTRUCTOR NOTES: </a:t>
            </a:r>
            <a:r>
              <a:rPr lang="en-US" b="0" i="1" dirty="0"/>
              <a:t>Use the Poll feature or even chat for people to vote.</a:t>
            </a:r>
          </a:p>
          <a:p>
            <a:endParaRPr lang="en-US" b="1" dirty="0"/>
          </a:p>
          <a:p>
            <a:r>
              <a:rPr lang="en-US" b="1" dirty="0"/>
              <a:t>TIME: 90 seconds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56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12/12/23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12/12/23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51640264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28929554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63120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71036469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12/12/23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70641312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12/12/23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755934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2382364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259322216"/>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12/12/23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0771187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0677509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12/12/23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406185372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569303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577114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30656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221161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1667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54451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48251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1471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12/12/23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dirty="0"/>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12/12/23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12/12/23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42269907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64118025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file:////var/folders/cj/_7fcjp6s3xzdr_kj2krd7b540000gn/T/com.microsoft.Word/WebArchiveCopyPasteTempFiles/cidimage003.png@01D62F52.92F790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F8469EA6-3030-7921-2E2A-0E3D33CC1EA8}"/>
              </a:ext>
            </a:extLst>
          </p:cNvPr>
          <p:cNvSpPr txBox="1"/>
          <p:nvPr/>
        </p:nvSpPr>
        <p:spPr>
          <a:xfrm>
            <a:off x="373270" y="316228"/>
            <a:ext cx="8948400" cy="1899064"/>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a:lnSpc>
                <a:spcPct val="150000"/>
              </a:lnSpc>
            </a:pPr>
            <a:r>
              <a:rPr lang="en-US" sz="5400" b="0" dirty="0">
                <a:latin typeface="+mn-lt"/>
              </a:rPr>
              <a:t>Run Chart Basics: Pt 1</a:t>
            </a:r>
          </a:p>
          <a:p>
            <a:pPr>
              <a:lnSpc>
                <a:spcPct val="150000"/>
              </a:lnSpc>
            </a:pPr>
            <a:r>
              <a:rPr lang="en-US" sz="3200" b="0" dirty="0">
                <a:latin typeface="+mn-lt"/>
              </a:rPr>
              <a:t>A Tool to Plot the Dot Over Time</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Man jumping from pier">
            <a:extLst>
              <a:ext uri="{FF2B5EF4-FFF2-40B4-BE49-F238E27FC236}">
                <a16:creationId xmlns:a16="http://schemas.microsoft.com/office/drawing/2014/main" id="{5B28A587-798B-1645-98E5-4AEAE7459123}"/>
              </a:ext>
            </a:extLst>
          </p:cNvPr>
          <p:cNvPicPr>
            <a:picLocks noChangeAspect="1"/>
          </p:cNvPicPr>
          <p:nvPr/>
        </p:nvPicPr>
        <p:blipFill rotWithShape="1">
          <a:blip r:embed="rId3"/>
          <a:srcRect r="27841" b="1"/>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22" name="Freeform: Shape 21">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9ACE4B-1850-1D43-84EC-4E5EBB07A277}"/>
              </a:ext>
            </a:extLst>
          </p:cNvPr>
          <p:cNvSpPr>
            <a:spLocks noGrp="1"/>
          </p:cNvSpPr>
          <p:nvPr>
            <p:ph type="title" idx="4294967295"/>
          </p:nvPr>
        </p:nvSpPr>
        <p:spPr>
          <a:xfrm>
            <a:off x="532625" y="182404"/>
            <a:ext cx="7769352" cy="1325880"/>
          </a:xfrm>
        </p:spPr>
        <p:txBody>
          <a:bodyPr vert="horz" lIns="91440" tIns="45720" rIns="91440" bIns="45720" rtlCol="0" anchor="ctr">
            <a:normAutofit/>
          </a:bodyPr>
          <a:lstStyle/>
          <a:p>
            <a:r>
              <a:rPr lang="en-US" dirty="0">
                <a:solidFill>
                  <a:schemeClr val="bg1"/>
                </a:solidFill>
              </a:rPr>
              <a:t>Part 2:</a:t>
            </a:r>
            <a:br>
              <a:rPr lang="en-US" dirty="0">
                <a:solidFill>
                  <a:schemeClr val="bg1"/>
                </a:solidFill>
              </a:rPr>
            </a:br>
            <a:r>
              <a:rPr lang="en-US" dirty="0">
                <a:solidFill>
                  <a:schemeClr val="bg1"/>
                </a:solidFill>
              </a:rPr>
              <a:t>Deeper Dive into Run Charts</a:t>
            </a:r>
          </a:p>
        </p:txBody>
      </p:sp>
      <p:sp>
        <p:nvSpPr>
          <p:cNvPr id="27" name="Freeform: Shape 23">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8E592E-F4D8-DC4A-BB3E-76A4CD727EE9}"/>
              </a:ext>
            </a:extLst>
          </p:cNvPr>
          <p:cNvSpPr>
            <a:spLocks noGrp="1"/>
          </p:cNvSpPr>
          <p:nvPr>
            <p:ph idx="4294967295"/>
          </p:nvPr>
        </p:nvSpPr>
        <p:spPr>
          <a:xfrm>
            <a:off x="224598" y="2234834"/>
            <a:ext cx="6900289" cy="5167312"/>
          </a:xfrm>
        </p:spPr>
        <p:txBody>
          <a:bodyPr vert="horz" lIns="91440" tIns="45720" rIns="91440" bIns="45720" rtlCol="0" anchor="t">
            <a:normAutofit/>
          </a:bodyPr>
          <a:lstStyle/>
          <a:p>
            <a:pPr marL="458787" lvl="1" indent="-342900"/>
            <a:r>
              <a:rPr lang="en-US" sz="2800" dirty="0">
                <a:solidFill>
                  <a:srgbClr val="FFFFFF"/>
                </a:solidFill>
              </a:rPr>
              <a:t>Understanding common cause versus special cause variation </a:t>
            </a:r>
          </a:p>
          <a:p>
            <a:pPr marL="469900" lvl="1" indent="-354013"/>
            <a:endParaRPr lang="en-US" sz="2800" dirty="0">
              <a:solidFill>
                <a:srgbClr val="FFFFFF"/>
              </a:solidFill>
            </a:endParaRPr>
          </a:p>
          <a:p>
            <a:pPr marL="469900" lvl="1" indent="-354013"/>
            <a:r>
              <a:rPr lang="en-US" sz="2800" dirty="0">
                <a:solidFill>
                  <a:srgbClr val="FFFFFF"/>
                </a:solidFill>
              </a:rPr>
              <a:t>Reviewing the run chart rules</a:t>
            </a:r>
          </a:p>
          <a:p>
            <a:pPr marL="469900" lvl="1" indent="-354013"/>
            <a:endParaRPr lang="en-US" sz="2800" dirty="0">
              <a:solidFill>
                <a:srgbClr val="FFFFFF"/>
              </a:solidFill>
            </a:endParaRPr>
          </a:p>
          <a:p>
            <a:pPr marL="469900" lvl="1" indent="-354013"/>
            <a:r>
              <a:rPr lang="en-US" sz="2800" dirty="0">
                <a:solidFill>
                  <a:srgbClr val="FFFFFF"/>
                </a:solidFill>
              </a:rPr>
              <a:t>Applying the run chart rules to understand your data more deeply</a:t>
            </a:r>
          </a:p>
          <a:p>
            <a:pPr marL="115887" lvl="1" indent="0">
              <a:buNone/>
            </a:pPr>
            <a:endParaRPr lang="en-US" sz="2800" dirty="0">
              <a:solidFill>
                <a:srgbClr val="FFFFFF"/>
              </a:solidFill>
            </a:endParaRPr>
          </a:p>
          <a:p>
            <a:pPr marL="238125" lvl="1"/>
            <a:endParaRPr lang="en-US"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14226131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C8B0-FFED-F245-806C-2DFB98E2291E}"/>
              </a:ext>
            </a:extLst>
          </p:cNvPr>
          <p:cNvSpPr>
            <a:spLocks noGrp="1"/>
          </p:cNvSpPr>
          <p:nvPr>
            <p:ph type="title" idx="4294967295"/>
          </p:nvPr>
        </p:nvSpPr>
        <p:spPr>
          <a:xfrm>
            <a:off x="0" y="-199373"/>
            <a:ext cx="11558427" cy="1325563"/>
          </a:xfrm>
        </p:spPr>
        <p:txBody>
          <a:bodyPr>
            <a:normAutofit/>
          </a:bodyPr>
          <a:lstStyle/>
          <a:p>
            <a:r>
              <a:rPr lang="en-US" dirty="0"/>
              <a:t>The Power of Plotting and Sharing Data Over Time </a:t>
            </a:r>
          </a:p>
        </p:txBody>
      </p:sp>
      <p:sp>
        <p:nvSpPr>
          <p:cNvPr id="3" name="Content Placeholder 2">
            <a:extLst>
              <a:ext uri="{FF2B5EF4-FFF2-40B4-BE49-F238E27FC236}">
                <a16:creationId xmlns:a16="http://schemas.microsoft.com/office/drawing/2014/main" id="{3577D81A-B36E-A24C-9801-9D5671242C44}"/>
              </a:ext>
            </a:extLst>
          </p:cNvPr>
          <p:cNvSpPr>
            <a:spLocks noGrp="1"/>
          </p:cNvSpPr>
          <p:nvPr>
            <p:ph sz="half" idx="4294967295"/>
          </p:nvPr>
        </p:nvSpPr>
        <p:spPr>
          <a:xfrm>
            <a:off x="884313" y="1054147"/>
            <a:ext cx="5611737" cy="5287659"/>
          </a:xfrm>
        </p:spPr>
        <p:txBody>
          <a:bodyPr>
            <a:normAutofit fontScale="92500" lnSpcReduction="20000"/>
          </a:bodyPr>
          <a:lstStyle/>
          <a:p>
            <a:pPr marL="0" indent="0">
              <a:lnSpc>
                <a:spcPct val="120000"/>
              </a:lnSpc>
              <a:buNone/>
            </a:pPr>
            <a:r>
              <a:rPr lang="en-US" i="1" dirty="0"/>
              <a:t>“Plotting measurements over time turns out, in my view, to be one of the most powerful devices we have for systemic learning. […] </a:t>
            </a:r>
          </a:p>
          <a:p>
            <a:pPr marL="0" indent="0">
              <a:lnSpc>
                <a:spcPct val="120000"/>
              </a:lnSpc>
              <a:buNone/>
            </a:pPr>
            <a:endParaRPr lang="en-US" i="1" dirty="0"/>
          </a:p>
          <a:p>
            <a:pPr marL="0" indent="0">
              <a:lnSpc>
                <a:spcPct val="120000"/>
              </a:lnSpc>
              <a:buNone/>
            </a:pPr>
            <a:r>
              <a:rPr lang="en-US" i="1" dirty="0"/>
              <a:t>If you follow only one piece of advice from this lecture when you get home, pick a measurement you care about and begin to plot it regularly over time. </a:t>
            </a:r>
          </a:p>
          <a:p>
            <a:pPr marL="0" indent="0">
              <a:lnSpc>
                <a:spcPct val="120000"/>
              </a:lnSpc>
              <a:buNone/>
            </a:pPr>
            <a:endParaRPr lang="en-US" i="1" dirty="0"/>
          </a:p>
          <a:p>
            <a:pPr marL="0" indent="0">
              <a:lnSpc>
                <a:spcPct val="120000"/>
              </a:lnSpc>
              <a:buNone/>
            </a:pPr>
            <a:r>
              <a:rPr lang="en-US" i="1" dirty="0"/>
              <a:t>You won’t be sorry!”</a:t>
            </a:r>
          </a:p>
        </p:txBody>
      </p:sp>
      <p:sp>
        <p:nvSpPr>
          <p:cNvPr id="4" name="Content Placeholder 3">
            <a:extLst>
              <a:ext uri="{FF2B5EF4-FFF2-40B4-BE49-F238E27FC236}">
                <a16:creationId xmlns:a16="http://schemas.microsoft.com/office/drawing/2014/main" id="{7C54C0E2-7A0D-4147-AFC8-F91678EDD0EC}"/>
              </a:ext>
            </a:extLst>
          </p:cNvPr>
          <p:cNvSpPr>
            <a:spLocks noGrp="1"/>
          </p:cNvSpPr>
          <p:nvPr>
            <p:ph sz="half" idx="4294967295"/>
          </p:nvPr>
        </p:nvSpPr>
        <p:spPr>
          <a:xfrm>
            <a:off x="6732427" y="1771328"/>
            <a:ext cx="4826000" cy="4570478"/>
          </a:xfrm>
        </p:spPr>
        <p:txBody>
          <a:bodyPr>
            <a:normAutofit fontScale="70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900" dirty="0"/>
              <a:t>Don Berwick </a:t>
            </a:r>
          </a:p>
          <a:p>
            <a:pPr marL="0" indent="0" algn="ctr">
              <a:buNone/>
            </a:pPr>
            <a:r>
              <a:rPr lang="en-US" sz="2900" dirty="0"/>
              <a:t>Institute for Healthcare Improvement </a:t>
            </a:r>
          </a:p>
          <a:p>
            <a:pPr marL="0" indent="0" algn="ctr">
              <a:buNone/>
            </a:pPr>
            <a:r>
              <a:rPr lang="en-US" sz="2900" dirty="0"/>
              <a:t>1995 IHI Forum plenary speech</a:t>
            </a:r>
          </a:p>
          <a:p>
            <a:pPr marL="0" indent="0" algn="ctr">
              <a:buNone/>
            </a:pPr>
            <a:r>
              <a:rPr lang="en-US" sz="2900" dirty="0"/>
              <a:t> "Run to Space"</a:t>
            </a:r>
          </a:p>
        </p:txBody>
      </p:sp>
      <p:pic>
        <p:nvPicPr>
          <p:cNvPr id="11" name="Picture 10" descr="A person wearing a suit and tie&#10;&#10;Description automatically generated">
            <a:extLst>
              <a:ext uri="{FF2B5EF4-FFF2-40B4-BE49-F238E27FC236}">
                <a16:creationId xmlns:a16="http://schemas.microsoft.com/office/drawing/2014/main" id="{01CD96FF-5801-F64A-987C-1627C0142674}"/>
              </a:ext>
            </a:extLst>
          </p:cNvPr>
          <p:cNvPicPr>
            <a:picLocks noChangeAspect="1"/>
          </p:cNvPicPr>
          <p:nvPr/>
        </p:nvPicPr>
        <p:blipFill>
          <a:blip r:embed="rId3"/>
          <a:stretch>
            <a:fillRect/>
          </a:stretch>
        </p:blipFill>
        <p:spPr>
          <a:xfrm>
            <a:off x="7860989" y="1325563"/>
            <a:ext cx="2568875" cy="3180990"/>
          </a:xfrm>
          <a:prstGeom prst="rect">
            <a:avLst/>
          </a:prstGeom>
        </p:spPr>
      </p:pic>
    </p:spTree>
    <p:extLst>
      <p:ext uri="{BB962C8B-B14F-4D97-AF65-F5344CB8AC3E}">
        <p14:creationId xmlns:p14="http://schemas.microsoft.com/office/powerpoint/2010/main" val="68350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293223" y="0"/>
            <a:ext cx="9605554"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A8054-62F1-DB45-BA98-82CAA4970BF5}"/>
              </a:ext>
            </a:extLst>
          </p:cNvPr>
          <p:cNvSpPr txBox="1"/>
          <p:nvPr/>
        </p:nvSpPr>
        <p:spPr>
          <a:xfrm>
            <a:off x="1293223" y="5272919"/>
            <a:ext cx="9605554" cy="83099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your run chart in your team huddles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debrief PDSAs and plan next steps!  </a:t>
            </a:r>
          </a:p>
        </p:txBody>
      </p:sp>
    </p:spTree>
    <p:extLst>
      <p:ext uri="{BB962C8B-B14F-4D97-AF65-F5344CB8AC3E}">
        <p14:creationId xmlns:p14="http://schemas.microsoft.com/office/powerpoint/2010/main" val="43980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241300" y="190050"/>
            <a:ext cx="10515600" cy="807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nvGraphicFramePr>
        <p:xfrm>
          <a:off x="241300" y="1244600"/>
          <a:ext cx="11798300" cy="513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73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3928" y="-327025"/>
            <a:ext cx="10257506" cy="1914525"/>
          </a:xfrm>
        </p:spPr>
        <p:txBody>
          <a:bodyPr>
            <a:noAutofit/>
          </a:bodyPr>
          <a:lstStyle/>
          <a:p>
            <a:pPr algn="l"/>
            <a:br>
              <a:rPr lang="en-US" sz="3600" dirty="0">
                <a:ea typeface="Tahoma" panose="020B0604030504040204" pitchFamily="34" charset="0"/>
                <a:cs typeface="Arial Rounded MT Bold"/>
              </a:rPr>
            </a:br>
            <a:r>
              <a:rPr lang="en-US" dirty="0">
                <a:solidFill>
                  <a:prstClr val="black"/>
                </a:solidFill>
                <a:latin typeface="Calibri Light" panose="020F0302020204030204" pitchFamily="34" charset="0"/>
                <a:cs typeface="Calibri Light" panose="020F0302020204030204" pitchFamily="34" charset="0"/>
              </a:rPr>
              <a:t>Resources</a:t>
            </a:r>
            <a:endParaRPr lang="en-US"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F49E70D-80BF-3845-8DBA-8790E6FB2A01}"/>
              </a:ext>
            </a:extLst>
          </p:cNvPr>
          <p:cNvSpPr txBox="1"/>
          <p:nvPr/>
        </p:nvSpPr>
        <p:spPr>
          <a:xfrm>
            <a:off x="959370" y="2563318"/>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D82D1C02-FCF9-4747-B0B6-167A28BBA61C}"/>
              </a:ext>
            </a:extLst>
          </p:cNvPr>
          <p:cNvSpPr txBox="1"/>
          <p:nvPr/>
        </p:nvSpPr>
        <p:spPr>
          <a:xfrm>
            <a:off x="48848" y="1752243"/>
            <a:ext cx="12143152" cy="4985980"/>
          </a:xfrm>
          <a:prstGeom prst="rect">
            <a:avLst/>
          </a:prstGeom>
          <a:noFill/>
        </p:spPr>
        <p:txBody>
          <a:bodyPr wrap="square" rtlCol="0">
            <a:spAutoFit/>
          </a:bodyPr>
          <a:lstStyle/>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Excel Template to Develop a Basic Run Chart</a:t>
            </a:r>
          </a:p>
          <a:p>
            <a:pPr marL="573088" marR="0" lvl="0" indent="-512763"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Run Chart Checklist &amp; Coaching Tips</a:t>
            </a:r>
          </a:p>
          <a:p>
            <a:pPr marL="60325"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Short </a:t>
            </a:r>
            <a:r>
              <a:rPr kumimoji="0" lang="en-US" sz="3200" b="0" i="0" strike="noStrike" kern="1200" cap="none" spc="0" normalizeH="0" baseline="0" noProof="0" dirty="0">
                <a:ln>
                  <a:noFill/>
                </a:ln>
                <a:solidFill>
                  <a:prstClr val="black"/>
                </a:solidFill>
                <a:effectLst/>
                <a:uLnTx/>
                <a:uFillTx/>
                <a:latin typeface="Calibri"/>
                <a:ea typeface="+mn-ea"/>
                <a:cs typeface="+mn-cs"/>
              </a:rPr>
              <a:t>Foundational</a:t>
            </a:r>
            <a:r>
              <a:rPr kumimoji="0" lang="en-US" sz="3200" b="0" i="0" u="none" strike="noStrike" kern="1200" cap="none" spc="0" normalizeH="0" baseline="0" noProof="0" dirty="0">
                <a:ln>
                  <a:noFill/>
                </a:ln>
                <a:solidFill>
                  <a:prstClr val="black"/>
                </a:solidFill>
                <a:effectLst/>
                <a:uLnTx/>
                <a:uFillTx/>
                <a:latin typeface="Calibri"/>
                <a:ea typeface="+mn-ea"/>
                <a:cs typeface="+mn-cs"/>
              </a:rPr>
              <a:t> Paper:</a:t>
            </a:r>
          </a:p>
          <a:p>
            <a:pPr marL="60325"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63500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Perla RJ, Provost LP, Murray SK. The run chart: a simple analytical tool for learning from variation in healthcare processes. BMJ Quality &amp; Safety. 2011 Jan;20(1):46-51. DOI: 10.1136/bmjqs.2009.037895.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7" name="Graphic 46" descr="Open book outline">
            <a:extLst>
              <a:ext uri="{FF2B5EF4-FFF2-40B4-BE49-F238E27FC236}">
                <a16:creationId xmlns:a16="http://schemas.microsoft.com/office/drawing/2014/main" id="{FC117D22-9BA8-5F47-B743-7FF73AFFB2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66" y="286193"/>
            <a:ext cx="914400" cy="914400"/>
          </a:xfrm>
          <a:prstGeom prst="rect">
            <a:avLst/>
          </a:prstGeom>
        </p:spPr>
      </p:pic>
    </p:spTree>
    <p:extLst>
      <p:ext uri="{BB962C8B-B14F-4D97-AF65-F5344CB8AC3E}">
        <p14:creationId xmlns:p14="http://schemas.microsoft.com/office/powerpoint/2010/main" val="5680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265321"/>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1447096008"/>
              </p:ext>
            </p:extLst>
          </p:nvPr>
        </p:nvGraphicFramePr>
        <p:xfrm>
          <a:off x="595313" y="1011145"/>
          <a:ext cx="11001374" cy="5060801"/>
        </p:xfrm>
        <a:graphic>
          <a:graphicData uri="http://schemas.openxmlformats.org/drawingml/2006/table">
            <a:tbl>
              <a:tblPr firstRow="1" firstCol="1" bandRow="1">
                <a:tableStyleId>{1FECB4D8-DB02-4DC6-A0A2-4F2EBAE1DC90}</a:tableStyleId>
              </a:tblPr>
              <a:tblGrid>
                <a:gridCol w="5843587">
                  <a:extLst>
                    <a:ext uri="{9D8B030D-6E8A-4147-A177-3AD203B41FA5}">
                      <a16:colId xmlns:a16="http://schemas.microsoft.com/office/drawing/2014/main" val="4098875490"/>
                    </a:ext>
                  </a:extLst>
                </a:gridCol>
                <a:gridCol w="5157787">
                  <a:extLst>
                    <a:ext uri="{9D8B030D-6E8A-4147-A177-3AD203B41FA5}">
                      <a16:colId xmlns:a16="http://schemas.microsoft.com/office/drawing/2014/main" val="1409788209"/>
                    </a:ext>
                  </a:extLst>
                </a:gridCol>
              </a:tblGrid>
              <a:tr h="497794">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710478">
                <a:tc>
                  <a:txBody>
                    <a:bodyPr/>
                    <a:lstStyle/>
                    <a:p>
                      <a:pPr marL="0" marR="0">
                        <a:lnSpc>
                          <a:spcPct val="115000"/>
                        </a:lnSpc>
                        <a:spcBef>
                          <a:spcPts val="0"/>
                        </a:spcBef>
                        <a:spcAft>
                          <a:spcPts val="0"/>
                        </a:spcAft>
                      </a:pPr>
                      <a:r>
                        <a:rPr lang="en-US" sz="2400" dirty="0">
                          <a:effectLst/>
                        </a:rPr>
                        <a:t>Review Run Chart Basics: Part 1 Lesson </a:t>
                      </a:r>
                      <a:endParaRPr lang="en-US" sz="2400" dirty="0">
                        <a:effectLst/>
                        <a:latin typeface="Times New Roman" panose="02020603050405020304" pitchFamily="18" charset="0"/>
                        <a:ea typeface="Calibri" panose="020F0502020204030204" pitchFamily="34" charset="0"/>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0" dirty="0"/>
                        <a:t>Run Chart Basics: Part 1 micro-lesson</a:t>
                      </a:r>
                      <a:r>
                        <a:rPr lang="en-US" sz="2000" b="0" u="none" dirty="0">
                          <a:effectLst/>
                          <a:latin typeface="+mn-lt"/>
                        </a:rPr>
                        <a:t> </a:t>
                      </a:r>
                      <a:r>
                        <a:rPr lang="en-US" sz="2000" u="none" dirty="0">
                          <a:effectLst/>
                          <a:latin typeface="+mn-lt"/>
                        </a:rPr>
                        <a:t>powerpoint</a:t>
                      </a:r>
                      <a:endParaRPr lang="en-US" sz="2000" u="non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957563">
                <a:tc>
                  <a:txBody>
                    <a:bodyPr/>
                    <a:lstStyle/>
                    <a:p>
                      <a:pPr marL="0" marR="0">
                        <a:lnSpc>
                          <a:spcPct val="115000"/>
                        </a:lnSpc>
                        <a:spcBef>
                          <a:spcPts val="0"/>
                        </a:spcBef>
                        <a:spcAft>
                          <a:spcPts val="0"/>
                        </a:spcAft>
                      </a:pPr>
                      <a:r>
                        <a:rPr lang="en-US" sz="2400" dirty="0">
                          <a:effectLst/>
                        </a:rPr>
                        <a:t>Develop a Run Chart for a Local Measure </a:t>
                      </a:r>
                      <a:endParaRPr lang="en-US" sz="2400" dirty="0">
                        <a:effectLst/>
                        <a:latin typeface="Times New Roman" panose="02020603050405020304" pitchFamily="18" charset="0"/>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u="none" kern="1200" dirty="0">
                          <a:effectLst/>
                        </a:rPr>
                        <a:t>Run chart EXCEL template</a:t>
                      </a:r>
                    </a:p>
                  </a:txBody>
                  <a:tcPr marL="68347" marR="68347" marT="0" marB="0"/>
                </a:tc>
                <a:extLst>
                  <a:ext uri="{0D108BD9-81ED-4DB2-BD59-A6C34878D82A}">
                    <a16:rowId xmlns:a16="http://schemas.microsoft.com/office/drawing/2014/main" val="3540372471"/>
                  </a:ext>
                </a:extLst>
              </a:tr>
              <a:tr h="1200877">
                <a:tc>
                  <a:txBody>
                    <a:bodyPr/>
                    <a:lstStyle/>
                    <a:p>
                      <a:pPr marL="0" marR="0">
                        <a:lnSpc>
                          <a:spcPct val="115000"/>
                        </a:lnSpc>
                        <a:spcBef>
                          <a:spcPts val="0"/>
                        </a:spcBef>
                        <a:spcAft>
                          <a:spcPts val="0"/>
                        </a:spcAft>
                      </a:pPr>
                      <a:r>
                        <a:rPr lang="en-US" sz="2400" dirty="0">
                          <a:effectLst/>
                          <a:latin typeface="+mn-lt"/>
                          <a:ea typeface="Calibri" panose="020F0502020204030204" pitchFamily="34" charset="0"/>
                        </a:rPr>
                        <a:t>Share Your Run Chart Mock-up and use the </a:t>
                      </a:r>
                      <a:r>
                        <a:rPr lang="en-US" sz="2400" dirty="0"/>
                        <a:t>Run Chart Checklist &amp; Coaching Tips to assess quality</a:t>
                      </a:r>
                      <a:endParaRPr lang="en-US" sz="2400" dirty="0">
                        <a:effectLst/>
                        <a:latin typeface="+mn-lt"/>
                        <a:ea typeface="Calibri" panose="020F0502020204030204" pitchFamily="34" charset="0"/>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u="none" kern="1200" dirty="0">
                          <a:solidFill>
                            <a:schemeClr val="dk1"/>
                          </a:solidFill>
                          <a:effectLst/>
                          <a:latin typeface="+mn-lt"/>
                          <a:ea typeface="+mn-ea"/>
                          <a:cs typeface="+mn-cs"/>
                        </a:rPr>
                        <a:t>Run Chart Checklist &amp; Coaching Tips </a:t>
                      </a:r>
                    </a:p>
                    <a:p>
                      <a:pPr marL="0" marR="0">
                        <a:lnSpc>
                          <a:spcPct val="115000"/>
                        </a:lnSpc>
                        <a:spcBef>
                          <a:spcPts val="0"/>
                        </a:spcBef>
                        <a:spcAft>
                          <a:spcPts val="0"/>
                        </a:spcAft>
                      </a:pPr>
                      <a:endParaRPr lang="en-US" sz="700" u="none" dirty="0">
                        <a:effectLst/>
                        <a:latin typeface="+mn-lt"/>
                        <a:ea typeface="Calibri" panose="020F0502020204030204" pitchFamily="34" charset="0"/>
                        <a:cs typeface="Arial" panose="020B0604020202020204" pitchFamily="34" charset="0"/>
                      </a:endParaRPr>
                    </a:p>
                  </a:txBody>
                  <a:tcPr marL="68347" marR="68347" marT="0" marB="0"/>
                </a:tc>
                <a:extLst>
                  <a:ext uri="{0D108BD9-81ED-4DB2-BD59-A6C34878D82A}">
                    <a16:rowId xmlns:a16="http://schemas.microsoft.com/office/drawing/2014/main" val="2351919600"/>
                  </a:ext>
                </a:extLst>
              </a:tr>
              <a:tr h="120087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u="none" kern="1200" dirty="0">
                          <a:effectLst/>
                        </a:rPr>
                        <a:t>Review and use the run chart, annotate it and learn from it at your team meeting/huddle to inform your next PDSA. </a:t>
                      </a:r>
                    </a:p>
                    <a:p>
                      <a:pPr marL="0" marR="0" algn="l" defTabSz="914400" rtl="0" eaLnBrk="1" latinLnBrk="0" hangingPunct="1">
                        <a:lnSpc>
                          <a:spcPct val="115000"/>
                        </a:lnSpc>
                        <a:spcBef>
                          <a:spcPts val="0"/>
                        </a:spcBef>
                        <a:spcAft>
                          <a:spcPts val="0"/>
                        </a:spcAft>
                      </a:pPr>
                      <a:endParaRPr lang="en-US" sz="2400" b="1" kern="1200" dirty="0">
                        <a:solidFill>
                          <a:schemeClr val="lt1"/>
                        </a:solidFill>
                        <a:effectLst/>
                        <a:latin typeface="+mn-lt"/>
                        <a:ea typeface="+mn-ea"/>
                        <a:cs typeface="+mn-cs"/>
                      </a:endParaRPr>
                    </a:p>
                  </a:txBody>
                  <a:tcPr marL="68347" marR="68347" marT="0" marB="0"/>
                </a:tc>
                <a:tc>
                  <a:txBody>
                    <a:bodyPr/>
                    <a:lstStyle/>
                    <a:p>
                      <a:pPr marL="0" marR="0">
                        <a:lnSpc>
                          <a:spcPct val="115000"/>
                        </a:lnSpc>
                        <a:spcBef>
                          <a:spcPts val="0"/>
                        </a:spcBef>
                        <a:spcAft>
                          <a:spcPts val="0"/>
                        </a:spcAft>
                      </a:pPr>
                      <a:endParaRPr lang="en-US" sz="2000" u="none" kern="1200" dirty="0">
                        <a:effectLst/>
                      </a:endParaRPr>
                    </a:p>
                  </a:txBody>
                  <a:tcPr marL="68347" marR="68347" marT="0" marB="0"/>
                </a:tc>
                <a:extLst>
                  <a:ext uri="{0D108BD9-81ED-4DB2-BD59-A6C34878D82A}">
                    <a16:rowId xmlns:a16="http://schemas.microsoft.com/office/drawing/2014/main" val="3648614853"/>
                  </a:ext>
                </a:extLst>
              </a:tr>
            </a:tbl>
          </a:graphicData>
        </a:graphic>
      </p:graphicFrame>
    </p:spTree>
    <p:extLst>
      <p:ext uri="{BB962C8B-B14F-4D97-AF65-F5344CB8AC3E}">
        <p14:creationId xmlns:p14="http://schemas.microsoft.com/office/powerpoint/2010/main" val="191673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C2AB3F-64A5-4342-9D5B-B63BA6A4A0B3}"/>
              </a:ext>
            </a:extLst>
          </p:cNvPr>
          <p:cNvSpPr txBox="1">
            <a:spLocks/>
          </p:cNvSpPr>
          <p:nvPr/>
        </p:nvSpPr>
        <p:spPr>
          <a:xfrm>
            <a:off x="207940" y="1825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Learning Objectives</a:t>
            </a:r>
          </a:p>
        </p:txBody>
      </p:sp>
      <p:graphicFrame>
        <p:nvGraphicFramePr>
          <p:cNvPr id="7" name="Content Placeholder 2">
            <a:extLst>
              <a:ext uri="{FF2B5EF4-FFF2-40B4-BE49-F238E27FC236}">
                <a16:creationId xmlns:a16="http://schemas.microsoft.com/office/drawing/2014/main" id="{6344890C-8535-E34A-8B75-3D20307B707E}"/>
              </a:ext>
            </a:extLst>
          </p:cNvPr>
          <p:cNvGraphicFramePr/>
          <p:nvPr>
            <p:extLst>
              <p:ext uri="{D42A27DB-BD31-4B8C-83A1-F6EECF244321}">
                <p14:modId xmlns:p14="http://schemas.microsoft.com/office/powerpoint/2010/main" val="1523076753"/>
              </p:ext>
            </p:extLst>
          </p:nvPr>
        </p:nvGraphicFramePr>
        <p:xfrm>
          <a:off x="207940" y="1343817"/>
          <a:ext cx="11776119" cy="4833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60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384740" y="-6143"/>
            <a:ext cx="7879842"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What is a Run Chart?</a:t>
            </a:r>
            <a:endParaRPr lang="en-US" dirty="0"/>
          </a:p>
        </p:txBody>
      </p:sp>
      <p:grpSp>
        <p:nvGrpSpPr>
          <p:cNvPr id="9" name="Group 8">
            <a:extLst>
              <a:ext uri="{FF2B5EF4-FFF2-40B4-BE49-F238E27FC236}">
                <a16:creationId xmlns:a16="http://schemas.microsoft.com/office/drawing/2014/main" id="{77938733-C9CD-4F45-9096-FE7D57AC2088}"/>
              </a:ext>
            </a:extLst>
          </p:cNvPr>
          <p:cNvGrpSpPr/>
          <p:nvPr/>
        </p:nvGrpSpPr>
        <p:grpSpPr>
          <a:xfrm>
            <a:off x="762000" y="1138410"/>
            <a:ext cx="10668000" cy="5113663"/>
            <a:chOff x="628650" y="1299990"/>
            <a:chExt cx="7322676" cy="3688012"/>
          </a:xfrm>
        </p:grpSpPr>
        <p:sp>
          <p:nvSpPr>
            <p:cNvPr id="10" name="Freeform 9">
              <a:extLst>
                <a:ext uri="{FF2B5EF4-FFF2-40B4-BE49-F238E27FC236}">
                  <a16:creationId xmlns:a16="http://schemas.microsoft.com/office/drawing/2014/main" id="{6771B8A1-5ACB-F14B-8671-F63D3F8450B8}"/>
                </a:ext>
              </a:extLst>
            </p:cNvPr>
            <p:cNvSpPr/>
            <p:nvPr/>
          </p:nvSpPr>
          <p:spPr>
            <a:xfrm>
              <a:off x="628650" y="1299990"/>
              <a:ext cx="6532314"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0" rIns="548640" bIns="123554" numCol="1" spcCol="1270" anchor="ctr" anchorCtr="0">
              <a:noAutofit/>
            </a:bodyPr>
            <a:lstStyle/>
            <a:p>
              <a:pPr defTabSz="1066800">
                <a:lnSpc>
                  <a:spcPct val="90000"/>
                </a:lnSpc>
                <a:spcBef>
                  <a:spcPct val="0"/>
                </a:spcBef>
                <a:spcAft>
                  <a:spcPct val="35000"/>
                </a:spcAft>
              </a:pPr>
              <a:r>
                <a:rPr lang="en-US" sz="3200" dirty="0"/>
                <a:t>A Simple Improvement Tool</a:t>
              </a:r>
            </a:p>
          </p:txBody>
        </p:sp>
        <p:sp>
          <p:nvSpPr>
            <p:cNvPr id="11" name="Freeform 10">
              <a:extLst>
                <a:ext uri="{FF2B5EF4-FFF2-40B4-BE49-F238E27FC236}">
                  <a16:creationId xmlns:a16="http://schemas.microsoft.com/office/drawing/2014/main" id="{0569F0F0-F544-EC4E-A9AB-599972466DD1}"/>
                </a:ext>
              </a:extLst>
            </p:cNvPr>
            <p:cNvSpPr/>
            <p:nvPr/>
          </p:nvSpPr>
          <p:spPr>
            <a:xfrm>
              <a:off x="1157058" y="2595778"/>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3200" dirty="0"/>
                <a:t>Allows You to “Plot the Dot” and Analyze Data Over Time</a:t>
              </a:r>
            </a:p>
          </p:txBody>
        </p:sp>
        <p:sp>
          <p:nvSpPr>
            <p:cNvPr id="14" name="Freeform 13">
              <a:extLst>
                <a:ext uri="{FF2B5EF4-FFF2-40B4-BE49-F238E27FC236}">
                  <a16:creationId xmlns:a16="http://schemas.microsoft.com/office/drawing/2014/main" id="{EF04762F-8CC0-5C47-AA76-AB259952367F}"/>
                </a:ext>
              </a:extLst>
            </p:cNvPr>
            <p:cNvSpPr/>
            <p:nvPr/>
          </p:nvSpPr>
          <p:spPr>
            <a:xfrm>
              <a:off x="1641966" y="3891566"/>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endParaRPr lang="en-US" sz="2800" dirty="0"/>
            </a:p>
          </p:txBody>
        </p:sp>
        <p:sp>
          <p:nvSpPr>
            <p:cNvPr id="15" name="Freeform 14">
              <a:extLst>
                <a:ext uri="{FF2B5EF4-FFF2-40B4-BE49-F238E27FC236}">
                  <a16:creationId xmlns:a16="http://schemas.microsoft.com/office/drawing/2014/main" id="{661B1530-E5DF-5142-AB14-D897B8B7E2B4}"/>
                </a:ext>
              </a:extLst>
            </p:cNvPr>
            <p:cNvSpPr/>
            <p:nvPr/>
          </p:nvSpPr>
          <p:spPr>
            <a:xfrm>
              <a:off x="6225326" y="2139760"/>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2800" dirty="0"/>
            </a:p>
          </p:txBody>
        </p:sp>
        <p:sp>
          <p:nvSpPr>
            <p:cNvPr id="16" name="Freeform 15">
              <a:extLst>
                <a:ext uri="{FF2B5EF4-FFF2-40B4-BE49-F238E27FC236}">
                  <a16:creationId xmlns:a16="http://schemas.microsoft.com/office/drawing/2014/main" id="{4058A04C-EF1B-9F49-93A7-D703B9E1A756}"/>
                </a:ext>
              </a:extLst>
            </p:cNvPr>
            <p:cNvSpPr/>
            <p:nvPr/>
          </p:nvSpPr>
          <p:spPr>
            <a:xfrm>
              <a:off x="6753735" y="3435548"/>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3138028"/>
                <a:satOff val="4888"/>
                <a:lumOff val="280"/>
                <a:alphaOff val="0"/>
              </a:schemeClr>
            </a:lnRef>
            <a:fillRef idx="1">
              <a:schemeClr val="accent2">
                <a:tint val="40000"/>
                <a:alpha val="90000"/>
                <a:hueOff val="3138028"/>
                <a:satOff val="4888"/>
                <a:lumOff val="280"/>
                <a:alphaOff val="0"/>
              </a:schemeClr>
            </a:fillRef>
            <a:effectRef idx="0">
              <a:schemeClr val="accent2">
                <a:tint val="40000"/>
                <a:alpha val="90000"/>
                <a:hueOff val="3138028"/>
                <a:satOff val="4888"/>
                <a:lumOff val="28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2800" dirty="0"/>
            </a:p>
          </p:txBody>
        </p:sp>
      </p:grpSp>
      <p:sp>
        <p:nvSpPr>
          <p:cNvPr id="12" name="Rectangle 11">
            <a:extLst>
              <a:ext uri="{FF2B5EF4-FFF2-40B4-BE49-F238E27FC236}">
                <a16:creationId xmlns:a16="http://schemas.microsoft.com/office/drawing/2014/main" id="{9B53CE27-E540-5147-9A62-0B96708B5E84}"/>
              </a:ext>
            </a:extLst>
          </p:cNvPr>
          <p:cNvSpPr/>
          <p:nvPr/>
        </p:nvSpPr>
        <p:spPr>
          <a:xfrm>
            <a:off x="2266568" y="5002569"/>
            <a:ext cx="9191756" cy="978729"/>
          </a:xfrm>
          <a:prstGeom prst="rect">
            <a:avLst/>
          </a:prstGeom>
        </p:spPr>
        <p:txBody>
          <a:bodyPr wrap="square">
            <a:spAutoFit/>
          </a:bodyPr>
          <a:lstStyle/>
          <a:p>
            <a:pPr defTabSz="1244600">
              <a:lnSpc>
                <a:spcPct val="90000"/>
              </a:lnSpc>
              <a:spcBef>
                <a:spcPct val="0"/>
              </a:spcBef>
              <a:spcAft>
                <a:spcPct val="35000"/>
              </a:spcAft>
            </a:pPr>
            <a:r>
              <a:rPr lang="en-US" sz="3200" dirty="0">
                <a:solidFill>
                  <a:schemeClr val="bg1"/>
                </a:solidFill>
              </a:rPr>
              <a:t>Examine Temporal Relationships Between Changes You Make and Results You Achieve</a:t>
            </a:r>
          </a:p>
        </p:txBody>
      </p:sp>
    </p:spTree>
    <p:extLst>
      <p:ext uri="{BB962C8B-B14F-4D97-AF65-F5344CB8AC3E}">
        <p14:creationId xmlns:p14="http://schemas.microsoft.com/office/powerpoint/2010/main" val="64740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352147" y="1883101"/>
            <a:ext cx="2964180" cy="23672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 Box 13">
            <a:extLst>
              <a:ext uri="{FF2B5EF4-FFF2-40B4-BE49-F238E27FC236}">
                <a16:creationId xmlns:a16="http://schemas.microsoft.com/office/drawing/2014/main" id="{D4AB0E42-3A70-7A28-3CCF-9495822A6A33}"/>
              </a:ext>
            </a:extLst>
          </p:cNvPr>
          <p:cNvSpPr txBox="1"/>
          <p:nvPr/>
        </p:nvSpPr>
        <p:spPr>
          <a:xfrm>
            <a:off x="4486767" y="2034866"/>
            <a:ext cx="2703830" cy="46672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AIM</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are we trying to accomplish?</a:t>
            </a:r>
          </a:p>
        </p:txBody>
      </p:sp>
      <p:sp>
        <p:nvSpPr>
          <p:cNvPr id="6" name="Text Box 13">
            <a:extLst>
              <a:ext uri="{FF2B5EF4-FFF2-40B4-BE49-F238E27FC236}">
                <a16:creationId xmlns:a16="http://schemas.microsoft.com/office/drawing/2014/main" id="{C6F314E6-F408-DA92-504E-3875C30D983F}"/>
              </a:ext>
            </a:extLst>
          </p:cNvPr>
          <p:cNvSpPr txBox="1"/>
          <p:nvPr/>
        </p:nvSpPr>
        <p:spPr>
          <a:xfrm>
            <a:off x="4494387" y="2605731"/>
            <a:ext cx="2703830" cy="734060"/>
          </a:xfrm>
          <a:prstGeom prst="rect">
            <a:avLst/>
          </a:prstGeom>
          <a:solidFill>
            <a:srgbClr val="3ACA9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MEASURE</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will we know that a change is an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35179" y="3077615"/>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Arc 7">
            <a:extLst>
              <a:ext uri="{FF2B5EF4-FFF2-40B4-BE49-F238E27FC236}">
                <a16:creationId xmlns:a16="http://schemas.microsoft.com/office/drawing/2014/main" id="{40D2EB65-5830-5CD3-D558-522F5A275B12}"/>
              </a:ext>
            </a:extLst>
          </p:cNvPr>
          <p:cNvSpPr/>
          <p:nvPr/>
        </p:nvSpPr>
        <p:spPr>
          <a:xfrm rot="3001219">
            <a:off x="3678694" y="379015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89227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5" name="Text Box 13">
            <a:extLst>
              <a:ext uri="{FF2B5EF4-FFF2-40B4-BE49-F238E27FC236}">
                <a16:creationId xmlns:a16="http://schemas.microsoft.com/office/drawing/2014/main" id="{B811E131-A2F4-0FE5-4EA0-E5840EE01588}"/>
              </a:ext>
            </a:extLst>
          </p:cNvPr>
          <p:cNvSpPr txBox="1"/>
          <p:nvPr/>
        </p:nvSpPr>
        <p:spPr>
          <a:xfrm>
            <a:off x="4486767" y="3460116"/>
            <a:ext cx="2703830" cy="68897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CHANGES</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change can we make that will result in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36957" y="4310557"/>
            <a:ext cx="2194560" cy="2195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 Box 11">
            <a:extLst>
              <a:ext uri="{FF2B5EF4-FFF2-40B4-BE49-F238E27FC236}">
                <a16:creationId xmlns:a16="http://schemas.microsoft.com/office/drawing/2014/main" id="{60EEB724-BA04-46B6-DB9F-B4C400582F6A}"/>
              </a:ext>
            </a:extLst>
          </p:cNvPr>
          <p:cNvSpPr txBox="1"/>
          <p:nvPr/>
        </p:nvSpPr>
        <p:spPr>
          <a:xfrm>
            <a:off x="5034541"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Act</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66086"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33906"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Study</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48941"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Do</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0006" y="4310557"/>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29711" y="5423712"/>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631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273" y="-490493"/>
            <a:ext cx="10513727" cy="1914525"/>
          </a:xfrm>
        </p:spPr>
        <p:txBody>
          <a:bodyPr>
            <a:noAutofit/>
          </a:bodyPr>
          <a:lstStyle/>
          <a:p>
            <a:r>
              <a:rPr lang="en-US" dirty="0">
                <a:ea typeface="Tahoma" panose="020B0604030504040204" pitchFamily="34" charset="0"/>
                <a:cs typeface="Arial Rounded MT Bold"/>
              </a:rPr>
              <a:t>Potentially Better Practices</a:t>
            </a:r>
            <a:br>
              <a:rPr lang="en-US" sz="4000" dirty="0">
                <a:ea typeface="Tahoma" panose="020B0604030504040204" pitchFamily="34" charset="0"/>
                <a:cs typeface="Arial Rounded MT Bold"/>
              </a:rPr>
            </a:br>
            <a:r>
              <a:rPr lang="en-US" sz="1800" dirty="0">
                <a:solidFill>
                  <a:srgbClr val="000000"/>
                </a:solidFill>
                <a:cs typeface="Arial" pitchFamily="34" charset="0"/>
              </a:rPr>
              <a:t>Plsek PE. Quality Improvement Methods in Clinical Medicine. </a:t>
            </a:r>
            <a:r>
              <a:rPr lang="en-US" sz="1800" i="1" dirty="0">
                <a:solidFill>
                  <a:srgbClr val="000000"/>
                </a:solidFill>
                <a:cs typeface="Arial" pitchFamily="34" charset="0"/>
              </a:rPr>
              <a:t>Pediatrics.</a:t>
            </a:r>
            <a:r>
              <a:rPr lang="en-US" sz="1800" dirty="0">
                <a:solidFill>
                  <a:srgbClr val="000000"/>
                </a:solidFill>
                <a:cs typeface="Arial" pitchFamily="34" charset="0"/>
              </a:rPr>
              <a:t>1999;103:203-214.</a:t>
            </a:r>
            <a:endParaRPr lang="en-US" sz="2800" b="1" dirty="0"/>
          </a:p>
        </p:txBody>
      </p:sp>
      <p:graphicFrame>
        <p:nvGraphicFramePr>
          <p:cNvPr id="3" name="Diagram 2"/>
          <p:cNvGraphicFramePr/>
          <p:nvPr>
            <p:extLst>
              <p:ext uri="{D42A27DB-BD31-4B8C-83A1-F6EECF244321}">
                <p14:modId xmlns:p14="http://schemas.microsoft.com/office/powerpoint/2010/main" val="3574887607"/>
              </p:ext>
            </p:extLst>
          </p:nvPr>
        </p:nvGraphicFramePr>
        <p:xfrm>
          <a:off x="3048000" y="2191136"/>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Oval 19"/>
          <p:cNvSpPr/>
          <p:nvPr/>
        </p:nvSpPr>
        <p:spPr>
          <a:xfrm>
            <a:off x="5270986" y="1440711"/>
            <a:ext cx="1466813" cy="1303011"/>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403126" y="4893100"/>
            <a:ext cx="11385747" cy="1569660"/>
          </a:xfrm>
          <a:prstGeom prst="rect">
            <a:avLst/>
          </a:prstGeom>
          <a:noFill/>
        </p:spPr>
        <p:txBody>
          <a:bodyPr wrap="square" rtlCol="0">
            <a:spAutoFit/>
          </a:bodyPr>
          <a:lstStyle/>
          <a:p>
            <a:pPr marL="0" marR="0" lvl="0" indent="0" algn="ctr" defTabSz="621506" rtl="0" eaLnBrk="0" fontAlgn="auto" latinLnBrk="0" hangingPunct="0">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will not know if the changes we are imposing are truly better until we adapt them to our </a:t>
            </a:r>
            <a:r>
              <a:rPr kumimoji="0" 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local context</a:t>
            </a:r>
            <a:r>
              <a:rPr kumimoji="0" lang="en-US"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 them, </a:t>
            </a:r>
            <a:r>
              <a:rPr kumimoji="0" lang="en-US" sz="28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measure the results.”</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cxnSp>
        <p:nvCxnSpPr>
          <p:cNvPr id="34" name="Straight Connector 33"/>
          <p:cNvCxnSpPr>
            <a:cxnSpLocks/>
            <a:stCxn id="20" idx="3"/>
            <a:endCxn id="20" idx="7"/>
          </p:cNvCxnSpPr>
          <p:nvPr/>
        </p:nvCxnSpPr>
        <p:spPr>
          <a:xfrm flipV="1">
            <a:off x="5485796" y="1631533"/>
            <a:ext cx="1037193" cy="9213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a:stCxn id="20" idx="1"/>
            <a:endCxn id="20" idx="5"/>
          </p:cNvCxnSpPr>
          <p:nvPr/>
        </p:nvCxnSpPr>
        <p:spPr>
          <a:xfrm>
            <a:off x="5485796" y="1631533"/>
            <a:ext cx="1037193" cy="9213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266643" y="1931919"/>
            <a:ext cx="47115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42" name="TextBox 41"/>
          <p:cNvSpPr txBox="1"/>
          <p:nvPr/>
        </p:nvSpPr>
        <p:spPr>
          <a:xfrm flipH="1">
            <a:off x="5816787" y="2270549"/>
            <a:ext cx="377737" cy="46166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44" name="TextBox 43"/>
          <p:cNvSpPr txBox="1"/>
          <p:nvPr/>
        </p:nvSpPr>
        <p:spPr>
          <a:xfrm flipH="1">
            <a:off x="5363962" y="1925596"/>
            <a:ext cx="3101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45" name="TextBox 44"/>
          <p:cNvSpPr txBox="1"/>
          <p:nvPr/>
        </p:nvSpPr>
        <p:spPr>
          <a:xfrm>
            <a:off x="5826058" y="1511631"/>
            <a:ext cx="3962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9" name="Oval 28">
            <a:extLst>
              <a:ext uri="{FF2B5EF4-FFF2-40B4-BE49-F238E27FC236}">
                <a16:creationId xmlns:a16="http://schemas.microsoft.com/office/drawing/2014/main" id="{94B8B4F9-97CE-9148-9962-5131D09A7B17}"/>
              </a:ext>
            </a:extLst>
          </p:cNvPr>
          <p:cNvSpPr/>
          <p:nvPr/>
        </p:nvSpPr>
        <p:spPr>
          <a:xfrm>
            <a:off x="7425753" y="990961"/>
            <a:ext cx="1466813" cy="1303011"/>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84D827E-7678-B344-B411-38A98EF6314C}"/>
              </a:ext>
            </a:extLst>
          </p:cNvPr>
          <p:cNvSpPr txBox="1"/>
          <p:nvPr/>
        </p:nvSpPr>
        <p:spPr>
          <a:xfrm>
            <a:off x="8328890" y="1708069"/>
            <a:ext cx="47115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32" name="TextBox 31">
            <a:extLst>
              <a:ext uri="{FF2B5EF4-FFF2-40B4-BE49-F238E27FC236}">
                <a16:creationId xmlns:a16="http://schemas.microsoft.com/office/drawing/2014/main" id="{609148CA-3566-0645-92E6-73F6AE1517B9}"/>
              </a:ext>
            </a:extLst>
          </p:cNvPr>
          <p:cNvSpPr txBox="1"/>
          <p:nvPr/>
        </p:nvSpPr>
        <p:spPr>
          <a:xfrm flipH="1">
            <a:off x="7678004" y="1752342"/>
            <a:ext cx="3777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33" name="TextBox 32">
            <a:extLst>
              <a:ext uri="{FF2B5EF4-FFF2-40B4-BE49-F238E27FC236}">
                <a16:creationId xmlns:a16="http://schemas.microsoft.com/office/drawing/2014/main" id="{9F779120-6357-A14D-9929-A4E931E30C0E}"/>
              </a:ext>
            </a:extLst>
          </p:cNvPr>
          <p:cNvSpPr txBox="1"/>
          <p:nvPr/>
        </p:nvSpPr>
        <p:spPr>
          <a:xfrm flipH="1">
            <a:off x="7678003" y="1159337"/>
            <a:ext cx="3101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35" name="TextBox 34">
            <a:extLst>
              <a:ext uri="{FF2B5EF4-FFF2-40B4-BE49-F238E27FC236}">
                <a16:creationId xmlns:a16="http://schemas.microsoft.com/office/drawing/2014/main" id="{2DD56118-A557-AD4B-B687-8A52326C070B}"/>
              </a:ext>
            </a:extLst>
          </p:cNvPr>
          <p:cNvSpPr txBox="1"/>
          <p:nvPr/>
        </p:nvSpPr>
        <p:spPr>
          <a:xfrm>
            <a:off x="8296913" y="1159337"/>
            <a:ext cx="3962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7" name="Oval 36">
            <a:extLst>
              <a:ext uri="{FF2B5EF4-FFF2-40B4-BE49-F238E27FC236}">
                <a16:creationId xmlns:a16="http://schemas.microsoft.com/office/drawing/2014/main" id="{D36C40F4-A0B8-AD46-913E-266A61DF016C}"/>
              </a:ext>
            </a:extLst>
          </p:cNvPr>
          <p:cNvSpPr/>
          <p:nvPr/>
        </p:nvSpPr>
        <p:spPr>
          <a:xfrm>
            <a:off x="3126221" y="1937591"/>
            <a:ext cx="1466813" cy="1303011"/>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F04CA7BB-0DFE-5145-9FC2-25F607BC7EE0}"/>
              </a:ext>
            </a:extLst>
          </p:cNvPr>
          <p:cNvSpPr txBox="1"/>
          <p:nvPr/>
        </p:nvSpPr>
        <p:spPr>
          <a:xfrm>
            <a:off x="3974537" y="2071024"/>
            <a:ext cx="471156" cy="46166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43" name="TextBox 42">
            <a:extLst>
              <a:ext uri="{FF2B5EF4-FFF2-40B4-BE49-F238E27FC236}">
                <a16:creationId xmlns:a16="http://schemas.microsoft.com/office/drawing/2014/main" id="{E6681DA5-FA39-2447-BFF3-D3B01273D32E}"/>
              </a:ext>
            </a:extLst>
          </p:cNvPr>
          <p:cNvSpPr txBox="1"/>
          <p:nvPr/>
        </p:nvSpPr>
        <p:spPr>
          <a:xfrm flipH="1">
            <a:off x="3965639" y="2653308"/>
            <a:ext cx="3777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46" name="TextBox 45">
            <a:extLst>
              <a:ext uri="{FF2B5EF4-FFF2-40B4-BE49-F238E27FC236}">
                <a16:creationId xmlns:a16="http://schemas.microsoft.com/office/drawing/2014/main" id="{FC2E8D8C-1803-EE4A-A12F-35CC5EDDA532}"/>
              </a:ext>
            </a:extLst>
          </p:cNvPr>
          <p:cNvSpPr txBox="1"/>
          <p:nvPr/>
        </p:nvSpPr>
        <p:spPr>
          <a:xfrm flipH="1">
            <a:off x="3379811" y="2651383"/>
            <a:ext cx="3101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51" name="TextBox 50">
            <a:extLst>
              <a:ext uri="{FF2B5EF4-FFF2-40B4-BE49-F238E27FC236}">
                <a16:creationId xmlns:a16="http://schemas.microsoft.com/office/drawing/2014/main" id="{BF0D8329-5F3A-9246-AF61-4A2F331E3C62}"/>
              </a:ext>
            </a:extLst>
          </p:cNvPr>
          <p:cNvSpPr txBox="1"/>
          <p:nvPr/>
        </p:nvSpPr>
        <p:spPr>
          <a:xfrm>
            <a:off x="3355157" y="2104132"/>
            <a:ext cx="3962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38" name="Straight Connector 37"/>
          <p:cNvCxnSpPr>
            <a:cxnSpLocks/>
            <a:stCxn id="29" idx="0"/>
            <a:endCxn id="29" idx="4"/>
          </p:cNvCxnSpPr>
          <p:nvPr/>
        </p:nvCxnSpPr>
        <p:spPr>
          <a:xfrm>
            <a:off x="8159159" y="990961"/>
            <a:ext cx="0" cy="13030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cxnSpLocks/>
          </p:cNvCxnSpPr>
          <p:nvPr/>
        </p:nvCxnSpPr>
        <p:spPr>
          <a:xfrm>
            <a:off x="7430080" y="1657597"/>
            <a:ext cx="1466813" cy="167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160A8C2-437E-D344-83EE-BFB43052EEAA}"/>
              </a:ext>
            </a:extLst>
          </p:cNvPr>
          <p:cNvCxnSpPr>
            <a:cxnSpLocks/>
          </p:cNvCxnSpPr>
          <p:nvPr/>
        </p:nvCxnSpPr>
        <p:spPr>
          <a:xfrm>
            <a:off x="3855299" y="1928785"/>
            <a:ext cx="0" cy="13030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0EE88AC-04DF-8444-91AE-BDBDC0381E0D}"/>
              </a:ext>
            </a:extLst>
          </p:cNvPr>
          <p:cNvCxnSpPr>
            <a:cxnSpLocks/>
          </p:cNvCxnSpPr>
          <p:nvPr/>
        </p:nvCxnSpPr>
        <p:spPr>
          <a:xfrm>
            <a:off x="3126220" y="2595421"/>
            <a:ext cx="1466813" cy="167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37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BCB075A-3D16-5C48-AA81-ADD03B1E6BDF}"/>
              </a:ext>
            </a:extLst>
          </p:cNvPr>
          <p:cNvSpPr>
            <a:spLocks noGrp="1"/>
          </p:cNvSpPr>
          <p:nvPr>
            <p:ph type="title"/>
          </p:nvPr>
        </p:nvSpPr>
        <p:spPr>
          <a:xfrm>
            <a:off x="1132071" y="2534225"/>
            <a:ext cx="3182940" cy="1471959"/>
          </a:xfrm>
        </p:spPr>
        <p:txBody>
          <a:bodyPr>
            <a:normAutofit/>
          </a:bodyPr>
          <a:lstStyle/>
          <a:p>
            <a:r>
              <a:rPr lang="en-US" dirty="0">
                <a:solidFill>
                  <a:srgbClr val="FFFFFF"/>
                </a:solidFill>
                <a:latin typeface="Calibri Light" panose="020F0302020204030204" pitchFamily="34" charset="0"/>
                <a:cs typeface="Calibri Light" panose="020F0302020204030204" pitchFamily="34" charset="0"/>
              </a:rPr>
              <a:t>Key Linkages </a:t>
            </a:r>
          </a:p>
        </p:txBody>
      </p:sp>
      <p:pic>
        <p:nvPicPr>
          <p:cNvPr id="11" name="Picture 1" descr="/var/folders/cj/_7fcjp6s3xzdr_kj2krd7b540000gn/T/com.microsoft.Word/WebArchiveCopyPasteTempFiles/cidimage003.png@01D62F52.92F79090">
            <a:extLst>
              <a:ext uri="{FF2B5EF4-FFF2-40B4-BE49-F238E27FC236}">
                <a16:creationId xmlns:a16="http://schemas.microsoft.com/office/drawing/2014/main" id="{FA87C75C-CCC2-2049-B391-D61CC4814CAE}"/>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101" t="13879" r="20466" b="3132"/>
          <a:stretch>
            <a:fillRect/>
          </a:stretch>
        </p:blipFill>
        <p:spPr bwMode="auto">
          <a:xfrm>
            <a:off x="4938416" y="1569450"/>
            <a:ext cx="6539075" cy="50162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CFD244D-10F9-994C-A3D1-84924C4DDEDD}"/>
              </a:ext>
            </a:extLst>
          </p:cNvPr>
          <p:cNvSpPr txBox="1"/>
          <p:nvPr/>
        </p:nvSpPr>
        <p:spPr>
          <a:xfrm>
            <a:off x="6002281" y="1639586"/>
            <a:ext cx="86100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Drivers</a:t>
            </a:r>
          </a:p>
        </p:txBody>
      </p:sp>
      <p:sp>
        <p:nvSpPr>
          <p:cNvPr id="19" name="TextBox 18">
            <a:extLst>
              <a:ext uri="{FF2B5EF4-FFF2-40B4-BE49-F238E27FC236}">
                <a16:creationId xmlns:a16="http://schemas.microsoft.com/office/drawing/2014/main" id="{B0C61617-947C-1345-B861-ADC49D16693E}"/>
              </a:ext>
            </a:extLst>
          </p:cNvPr>
          <p:cNvSpPr txBox="1"/>
          <p:nvPr/>
        </p:nvSpPr>
        <p:spPr>
          <a:xfrm>
            <a:off x="7689035" y="1030265"/>
            <a:ext cx="8878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PDSAs</a:t>
            </a:r>
          </a:p>
        </p:txBody>
      </p:sp>
      <p:sp>
        <p:nvSpPr>
          <p:cNvPr id="21" name="TextBox 20">
            <a:extLst>
              <a:ext uri="{FF2B5EF4-FFF2-40B4-BE49-F238E27FC236}">
                <a16:creationId xmlns:a16="http://schemas.microsoft.com/office/drawing/2014/main" id="{D6AB5F47-A319-044F-86AD-47A0FFAE41FE}"/>
              </a:ext>
            </a:extLst>
          </p:cNvPr>
          <p:cNvSpPr txBox="1"/>
          <p:nvPr/>
        </p:nvSpPr>
        <p:spPr>
          <a:xfrm>
            <a:off x="4753846" y="2121375"/>
            <a:ext cx="5677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Aim</a:t>
            </a:r>
          </a:p>
        </p:txBody>
      </p:sp>
      <p:pic>
        <p:nvPicPr>
          <p:cNvPr id="23" name="Graphic 22" descr="Arrow Slight curve">
            <a:extLst>
              <a:ext uri="{FF2B5EF4-FFF2-40B4-BE49-F238E27FC236}">
                <a16:creationId xmlns:a16="http://schemas.microsoft.com/office/drawing/2014/main" id="{7F70286C-2E1C-2440-B254-EE46C1DD12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04729">
            <a:off x="6775359" y="1254903"/>
            <a:ext cx="729463" cy="729463"/>
          </a:xfrm>
          <a:prstGeom prst="rect">
            <a:avLst/>
          </a:prstGeom>
        </p:spPr>
      </p:pic>
      <p:pic>
        <p:nvPicPr>
          <p:cNvPr id="25" name="Graphic 24" descr="Arrow Slight curve">
            <a:extLst>
              <a:ext uri="{FF2B5EF4-FFF2-40B4-BE49-F238E27FC236}">
                <a16:creationId xmlns:a16="http://schemas.microsoft.com/office/drawing/2014/main" id="{8EF1B3C8-180F-934A-8620-B02989EF2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04729">
            <a:off x="5321588" y="1752324"/>
            <a:ext cx="729463" cy="729463"/>
          </a:xfrm>
          <a:prstGeom prst="rect">
            <a:avLst/>
          </a:prstGeom>
        </p:spPr>
      </p:pic>
      <p:pic>
        <p:nvPicPr>
          <p:cNvPr id="26" name="Graphic 25" descr="Arrow Rotate right">
            <a:extLst>
              <a:ext uri="{FF2B5EF4-FFF2-40B4-BE49-F238E27FC236}">
                <a16:creationId xmlns:a16="http://schemas.microsoft.com/office/drawing/2014/main" id="{80738A6A-9E7F-BC40-A517-DFEE04494A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3472" y="525405"/>
            <a:ext cx="914400" cy="914400"/>
          </a:xfrm>
          <a:prstGeom prst="rect">
            <a:avLst/>
          </a:prstGeom>
        </p:spPr>
      </p:pic>
      <p:sp>
        <p:nvSpPr>
          <p:cNvPr id="27" name="TextBox 26">
            <a:extLst>
              <a:ext uri="{FF2B5EF4-FFF2-40B4-BE49-F238E27FC236}">
                <a16:creationId xmlns:a16="http://schemas.microsoft.com/office/drawing/2014/main" id="{75AF134F-9F3A-9445-9BCF-D7BA1833F9BE}"/>
              </a:ext>
            </a:extLst>
          </p:cNvPr>
          <p:cNvSpPr txBox="1"/>
          <p:nvPr/>
        </p:nvSpPr>
        <p:spPr>
          <a:xfrm>
            <a:off x="9033678" y="1255139"/>
            <a:ext cx="116955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Measures </a:t>
            </a:r>
          </a:p>
        </p:txBody>
      </p:sp>
      <p:sp>
        <p:nvSpPr>
          <p:cNvPr id="5" name="TextBox 4">
            <a:extLst>
              <a:ext uri="{FF2B5EF4-FFF2-40B4-BE49-F238E27FC236}">
                <a16:creationId xmlns:a16="http://schemas.microsoft.com/office/drawing/2014/main" id="{7A30E2F5-B77D-7145-94CE-E9ACE19A2EB8}"/>
              </a:ext>
            </a:extLst>
          </p:cNvPr>
          <p:cNvSpPr txBox="1"/>
          <p:nvPr/>
        </p:nvSpPr>
        <p:spPr>
          <a:xfrm>
            <a:off x="9799052" y="1988965"/>
            <a:ext cx="15428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PDSA Cycles</a:t>
            </a:r>
          </a:p>
        </p:txBody>
      </p:sp>
      <p:sp>
        <p:nvSpPr>
          <p:cNvPr id="29" name="TextBox 28">
            <a:extLst>
              <a:ext uri="{FF2B5EF4-FFF2-40B4-BE49-F238E27FC236}">
                <a16:creationId xmlns:a16="http://schemas.microsoft.com/office/drawing/2014/main" id="{86A13B78-A792-7046-A137-2C9A36916F1D}"/>
              </a:ext>
            </a:extLst>
          </p:cNvPr>
          <p:cNvSpPr txBox="1"/>
          <p:nvPr/>
        </p:nvSpPr>
        <p:spPr>
          <a:xfrm>
            <a:off x="9799052" y="5602861"/>
            <a:ext cx="15428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PDSA Cycles</a:t>
            </a:r>
          </a:p>
        </p:txBody>
      </p:sp>
    </p:spTree>
    <p:extLst>
      <p:ext uri="{BB962C8B-B14F-4D97-AF65-F5344CB8AC3E}">
        <p14:creationId xmlns:p14="http://schemas.microsoft.com/office/powerpoint/2010/main" val="48632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iagram&#10;&#10;Description automatically generated">
            <a:extLst>
              <a:ext uri="{FF2B5EF4-FFF2-40B4-BE49-F238E27FC236}">
                <a16:creationId xmlns:a16="http://schemas.microsoft.com/office/drawing/2014/main" id="{10459B4F-A916-004F-AA58-EF7D606158DF}"/>
              </a:ext>
            </a:extLst>
          </p:cNvPr>
          <p:cNvPicPr>
            <a:picLocks noChangeAspect="1"/>
          </p:cNvPicPr>
          <p:nvPr/>
        </p:nvPicPr>
        <p:blipFill rotWithShape="1">
          <a:blip r:embed="rId3"/>
          <a:srcRect l="1113" t="664" r="1989" b="4111"/>
          <a:stretch/>
        </p:blipFill>
        <p:spPr>
          <a:xfrm>
            <a:off x="2534746" y="672630"/>
            <a:ext cx="8322567" cy="6059327"/>
          </a:xfrm>
          <a:prstGeom prst="rect">
            <a:avLst/>
          </a:prstGeom>
        </p:spPr>
      </p:pic>
      <p:sp>
        <p:nvSpPr>
          <p:cNvPr id="2" name="Title 1">
            <a:extLst>
              <a:ext uri="{FF2B5EF4-FFF2-40B4-BE49-F238E27FC236}">
                <a16:creationId xmlns:a16="http://schemas.microsoft.com/office/drawing/2014/main" id="{F80B2D80-C8CD-7F43-A260-89E00AC5E412}"/>
              </a:ext>
            </a:extLst>
          </p:cNvPr>
          <p:cNvSpPr>
            <a:spLocks noGrp="1"/>
          </p:cNvSpPr>
          <p:nvPr>
            <p:ph type="title"/>
          </p:nvPr>
        </p:nvSpPr>
        <p:spPr>
          <a:xfrm>
            <a:off x="52440" y="-127046"/>
            <a:ext cx="12139560" cy="1143000"/>
          </a:xfrm>
        </p:spPr>
        <p:txBody>
          <a:bodyPr>
            <a:normAutofit/>
          </a:bodyPr>
          <a:lstStyle/>
          <a:p>
            <a:pPr algn="l"/>
            <a:r>
              <a:rPr lang="en-US" dirty="0">
                <a:latin typeface="Calibri Light" panose="020F0302020204030204" pitchFamily="34" charset="0"/>
                <a:cs typeface="Calibri Light" panose="020F0302020204030204" pitchFamily="34" charset="0"/>
              </a:rPr>
              <a:t>Key Elements of a Run Chart</a:t>
            </a:r>
            <a:br>
              <a:rPr lang="en-US" sz="3600" dirty="0"/>
            </a:br>
            <a:endParaRPr lang="en-US" sz="1200" dirty="0"/>
          </a:p>
        </p:txBody>
      </p:sp>
      <p:sp>
        <p:nvSpPr>
          <p:cNvPr id="5" name="Donut 4">
            <a:extLst>
              <a:ext uri="{FF2B5EF4-FFF2-40B4-BE49-F238E27FC236}">
                <a16:creationId xmlns:a16="http://schemas.microsoft.com/office/drawing/2014/main" id="{0C6BA284-1BEE-D546-B792-17B33CAA29C6}"/>
              </a:ext>
            </a:extLst>
          </p:cNvPr>
          <p:cNvSpPr/>
          <p:nvPr/>
        </p:nvSpPr>
        <p:spPr>
          <a:xfrm>
            <a:off x="2507181" y="508111"/>
            <a:ext cx="8322567" cy="1364940"/>
          </a:xfrm>
          <a:prstGeom prst="donut">
            <a:avLst>
              <a:gd name="adj" fmla="val 2699"/>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Donut 5">
            <a:extLst>
              <a:ext uri="{FF2B5EF4-FFF2-40B4-BE49-F238E27FC236}">
                <a16:creationId xmlns:a16="http://schemas.microsoft.com/office/drawing/2014/main" id="{08C1CACA-0A16-BA40-8C11-FA2E8065DC91}"/>
              </a:ext>
            </a:extLst>
          </p:cNvPr>
          <p:cNvSpPr/>
          <p:nvPr/>
        </p:nvSpPr>
        <p:spPr>
          <a:xfrm>
            <a:off x="8493100" y="1583550"/>
            <a:ext cx="2217943" cy="581038"/>
          </a:xfrm>
          <a:prstGeom prst="donut">
            <a:avLst>
              <a:gd name="adj" fmla="val 264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onut 6">
            <a:extLst>
              <a:ext uri="{FF2B5EF4-FFF2-40B4-BE49-F238E27FC236}">
                <a16:creationId xmlns:a16="http://schemas.microsoft.com/office/drawing/2014/main" id="{F58C230E-ECBE-C94C-A247-A01AC73255BF}"/>
              </a:ext>
            </a:extLst>
          </p:cNvPr>
          <p:cNvSpPr/>
          <p:nvPr/>
        </p:nvSpPr>
        <p:spPr>
          <a:xfrm>
            <a:off x="1941853" y="2508208"/>
            <a:ext cx="1245704" cy="3964104"/>
          </a:xfrm>
          <a:prstGeom prst="donut">
            <a:avLst>
              <a:gd name="adj" fmla="val 320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Donut 7">
            <a:extLst>
              <a:ext uri="{FF2B5EF4-FFF2-40B4-BE49-F238E27FC236}">
                <a16:creationId xmlns:a16="http://schemas.microsoft.com/office/drawing/2014/main" id="{704015E3-8882-3D4C-AA28-F75DB559496A}"/>
              </a:ext>
            </a:extLst>
          </p:cNvPr>
          <p:cNvSpPr/>
          <p:nvPr/>
        </p:nvSpPr>
        <p:spPr>
          <a:xfrm>
            <a:off x="4355437" y="6308462"/>
            <a:ext cx="3258505" cy="521100"/>
          </a:xfrm>
          <a:prstGeom prst="donut">
            <a:avLst>
              <a:gd name="adj" fmla="val 7596"/>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Donut 8">
            <a:extLst>
              <a:ext uri="{FF2B5EF4-FFF2-40B4-BE49-F238E27FC236}">
                <a16:creationId xmlns:a16="http://schemas.microsoft.com/office/drawing/2014/main" id="{15DDBF01-73D6-8B46-A0B6-94A79F1C4C06}"/>
              </a:ext>
            </a:extLst>
          </p:cNvPr>
          <p:cNvSpPr/>
          <p:nvPr/>
        </p:nvSpPr>
        <p:spPr>
          <a:xfrm>
            <a:off x="4992814" y="4380958"/>
            <a:ext cx="410818" cy="463827"/>
          </a:xfrm>
          <a:prstGeom prst="donut">
            <a:avLst>
              <a:gd name="adj" fmla="val 10291"/>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Donut 9">
            <a:extLst>
              <a:ext uri="{FF2B5EF4-FFF2-40B4-BE49-F238E27FC236}">
                <a16:creationId xmlns:a16="http://schemas.microsoft.com/office/drawing/2014/main" id="{9A61644E-E301-BF4E-A20A-65950B7387FD}"/>
              </a:ext>
            </a:extLst>
          </p:cNvPr>
          <p:cNvSpPr/>
          <p:nvPr/>
        </p:nvSpPr>
        <p:spPr>
          <a:xfrm>
            <a:off x="3029633" y="1923674"/>
            <a:ext cx="5077862" cy="1027871"/>
          </a:xfrm>
          <a:prstGeom prst="donut">
            <a:avLst>
              <a:gd name="adj" fmla="val 297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Left Arrow 11">
            <a:extLst>
              <a:ext uri="{FF2B5EF4-FFF2-40B4-BE49-F238E27FC236}">
                <a16:creationId xmlns:a16="http://schemas.microsoft.com/office/drawing/2014/main" id="{BA3DD84B-2B70-8147-B5F7-EC8F9810F708}"/>
              </a:ext>
            </a:extLst>
          </p:cNvPr>
          <p:cNvSpPr/>
          <p:nvPr/>
        </p:nvSpPr>
        <p:spPr>
          <a:xfrm>
            <a:off x="6469574" y="5229968"/>
            <a:ext cx="1637921" cy="458857"/>
          </a:xfrm>
          <a:prstGeom prst="lef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Median </a:t>
            </a:r>
          </a:p>
        </p:txBody>
      </p:sp>
      <p:sp>
        <p:nvSpPr>
          <p:cNvPr id="11" name="Left Arrow 10">
            <a:extLst>
              <a:ext uri="{FF2B5EF4-FFF2-40B4-BE49-F238E27FC236}">
                <a16:creationId xmlns:a16="http://schemas.microsoft.com/office/drawing/2014/main" id="{1E9956B4-764E-8649-B0A1-5E04ABA0BD68}"/>
              </a:ext>
            </a:extLst>
          </p:cNvPr>
          <p:cNvSpPr/>
          <p:nvPr/>
        </p:nvSpPr>
        <p:spPr>
          <a:xfrm>
            <a:off x="7098074" y="2951545"/>
            <a:ext cx="1245704" cy="458857"/>
          </a:xfrm>
          <a:prstGeom prst="lef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Goal</a:t>
            </a:r>
          </a:p>
        </p:txBody>
      </p:sp>
      <p:sp>
        <p:nvSpPr>
          <p:cNvPr id="3" name="TextBox 2">
            <a:extLst>
              <a:ext uri="{FF2B5EF4-FFF2-40B4-BE49-F238E27FC236}">
                <a16:creationId xmlns:a16="http://schemas.microsoft.com/office/drawing/2014/main" id="{8D2E8C66-9B58-EB40-B8AB-256622E0BF7D}"/>
              </a:ext>
            </a:extLst>
          </p:cNvPr>
          <p:cNvSpPr txBox="1"/>
          <p:nvPr/>
        </p:nvSpPr>
        <p:spPr>
          <a:xfrm>
            <a:off x="3165232" y="6444546"/>
            <a:ext cx="234460" cy="3850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86108FFD-271A-7549-B7CB-421C6CEF4A55}"/>
              </a:ext>
            </a:extLst>
          </p:cNvPr>
          <p:cNvSpPr txBox="1"/>
          <p:nvPr/>
        </p:nvSpPr>
        <p:spPr>
          <a:xfrm>
            <a:off x="10532709" y="3093354"/>
            <a:ext cx="797169" cy="49032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993287D-5B39-6844-82AD-5CF451504DB4}"/>
              </a:ext>
            </a:extLst>
          </p:cNvPr>
          <p:cNvSpPr txBox="1"/>
          <p:nvPr/>
        </p:nvSpPr>
        <p:spPr>
          <a:xfrm flipH="1" flipV="1">
            <a:off x="2691910" y="6444546"/>
            <a:ext cx="337722" cy="28741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FA7A11C-DD71-2841-9C8F-6D86F981985F}"/>
              </a:ext>
            </a:extLst>
          </p:cNvPr>
          <p:cNvSpPr txBox="1"/>
          <p:nvPr/>
        </p:nvSpPr>
        <p:spPr>
          <a:xfrm>
            <a:off x="6573078" y="6418042"/>
            <a:ext cx="185531" cy="31391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6103F860-6E7C-2573-168A-ACA2C898680E}"/>
              </a:ext>
            </a:extLst>
          </p:cNvPr>
          <p:cNvSpPr txBox="1"/>
          <p:nvPr/>
        </p:nvSpPr>
        <p:spPr>
          <a:xfrm>
            <a:off x="9807348" y="5292799"/>
            <a:ext cx="242487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Perla RJ, Provost LP, Murray SK. The run chart: a simple analytical tool for learning from variation in healthcare processes. BMJ Qual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Saf</a:t>
            </a:r>
            <a:r>
              <a:rPr kumimoji="0" lang="en-US" sz="1200" b="0" i="0" u="none" strike="noStrike" kern="1200" cap="none" spc="0" normalizeH="0" baseline="0" noProof="0" dirty="0">
                <a:ln>
                  <a:noFill/>
                </a:ln>
                <a:solidFill>
                  <a:prstClr val="black"/>
                </a:solidFill>
                <a:effectLst/>
                <a:uLnTx/>
                <a:uFillTx/>
                <a:latin typeface="Calibri"/>
                <a:ea typeface="+mn-ea"/>
                <a:cs typeface="+mn-cs"/>
              </a:rPr>
              <a:t>. 2011 Jan;20(1):46-51.</a:t>
            </a:r>
          </a:p>
        </p:txBody>
      </p:sp>
    </p:spTree>
    <p:extLst>
      <p:ext uri="{BB962C8B-B14F-4D97-AF65-F5344CB8AC3E}">
        <p14:creationId xmlns:p14="http://schemas.microsoft.com/office/powerpoint/2010/main" val="20339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A48F0A-8778-BA44-8E72-7525F1D7AFF2}"/>
              </a:ext>
            </a:extLst>
          </p:cNvPr>
          <p:cNvSpPr txBox="1"/>
          <p:nvPr/>
        </p:nvSpPr>
        <p:spPr>
          <a:xfrm>
            <a:off x="7095909" y="899714"/>
            <a:ext cx="1887415" cy="113275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descr="A graph with lines and dots&#10;&#10;Description automatically generated">
            <a:extLst>
              <a:ext uri="{FF2B5EF4-FFF2-40B4-BE49-F238E27FC236}">
                <a16:creationId xmlns:a16="http://schemas.microsoft.com/office/drawing/2014/main" id="{559D57A3-6FD8-7F23-C156-A3180BD1340E}"/>
              </a:ext>
            </a:extLst>
          </p:cNvPr>
          <p:cNvPicPr>
            <a:picLocks noChangeAspect="1"/>
          </p:cNvPicPr>
          <p:nvPr/>
        </p:nvPicPr>
        <p:blipFill>
          <a:blip r:embed="rId3"/>
          <a:stretch>
            <a:fillRect/>
          </a:stretch>
        </p:blipFill>
        <p:spPr>
          <a:xfrm>
            <a:off x="1202674" y="0"/>
            <a:ext cx="9786652" cy="6858000"/>
          </a:xfrm>
          <a:prstGeom prst="rect">
            <a:avLst/>
          </a:prstGeom>
        </p:spPr>
      </p:pic>
      <p:sp>
        <p:nvSpPr>
          <p:cNvPr id="3" name="TextBox 2">
            <a:extLst>
              <a:ext uri="{FF2B5EF4-FFF2-40B4-BE49-F238E27FC236}">
                <a16:creationId xmlns:a16="http://schemas.microsoft.com/office/drawing/2014/main" id="{1FFCC1F5-0DA8-FE8F-C66D-B172700F633B}"/>
              </a:ext>
            </a:extLst>
          </p:cNvPr>
          <p:cNvSpPr txBox="1"/>
          <p:nvPr/>
        </p:nvSpPr>
        <p:spPr>
          <a:xfrm>
            <a:off x="5500992" y="715048"/>
            <a:ext cx="1190016" cy="369332"/>
          </a:xfrm>
          <a:prstGeom prst="rect">
            <a:avLst/>
          </a:prstGeom>
          <a:noFill/>
        </p:spPr>
        <p:txBody>
          <a:bodyPr wrap="square" rtlCol="0">
            <a:spAutoFit/>
          </a:bodyPr>
          <a:lstStyle/>
          <a:p>
            <a:r>
              <a:rPr lang="en-US" b="1" dirty="0"/>
              <a:t>Run Chart</a:t>
            </a:r>
          </a:p>
        </p:txBody>
      </p:sp>
      <p:sp>
        <p:nvSpPr>
          <p:cNvPr id="4" name="TextBox 3">
            <a:extLst>
              <a:ext uri="{FF2B5EF4-FFF2-40B4-BE49-F238E27FC236}">
                <a16:creationId xmlns:a16="http://schemas.microsoft.com/office/drawing/2014/main" id="{F0251121-C3EE-139B-E843-134EE72D30A5}"/>
              </a:ext>
            </a:extLst>
          </p:cNvPr>
          <p:cNvSpPr txBox="1"/>
          <p:nvPr/>
        </p:nvSpPr>
        <p:spPr>
          <a:xfrm>
            <a:off x="2229634" y="1277655"/>
            <a:ext cx="874734" cy="369332"/>
          </a:xfrm>
          <a:prstGeom prst="rect">
            <a:avLst/>
          </a:prstGeom>
          <a:noFill/>
          <a:ln>
            <a:solidFill>
              <a:schemeClr val="tx1"/>
            </a:solidFill>
          </a:ln>
        </p:spPr>
        <p:txBody>
          <a:bodyPr wrap="square" rtlCol="0">
            <a:spAutoFit/>
          </a:bodyPr>
          <a:lstStyle/>
          <a:p>
            <a:r>
              <a:rPr lang="en-US" dirty="0"/>
              <a:t>PDSA 1</a:t>
            </a:r>
          </a:p>
        </p:txBody>
      </p:sp>
      <p:sp>
        <p:nvSpPr>
          <p:cNvPr id="5" name="TextBox 4">
            <a:extLst>
              <a:ext uri="{FF2B5EF4-FFF2-40B4-BE49-F238E27FC236}">
                <a16:creationId xmlns:a16="http://schemas.microsoft.com/office/drawing/2014/main" id="{74B3814A-9A91-6218-9962-FA03CD24F6EF}"/>
              </a:ext>
            </a:extLst>
          </p:cNvPr>
          <p:cNvSpPr txBox="1"/>
          <p:nvPr/>
        </p:nvSpPr>
        <p:spPr>
          <a:xfrm>
            <a:off x="6980129" y="1261905"/>
            <a:ext cx="874734" cy="369332"/>
          </a:xfrm>
          <a:prstGeom prst="rect">
            <a:avLst/>
          </a:prstGeom>
          <a:noFill/>
          <a:ln>
            <a:solidFill>
              <a:schemeClr val="tx1"/>
            </a:solidFill>
          </a:ln>
        </p:spPr>
        <p:txBody>
          <a:bodyPr wrap="square" rtlCol="0">
            <a:spAutoFit/>
          </a:bodyPr>
          <a:lstStyle/>
          <a:p>
            <a:r>
              <a:rPr lang="en-US" dirty="0"/>
              <a:t>PDSA 2</a:t>
            </a:r>
          </a:p>
        </p:txBody>
      </p:sp>
      <p:cxnSp>
        <p:nvCxnSpPr>
          <p:cNvPr id="7" name="Straight Arrow Connector 6">
            <a:extLst>
              <a:ext uri="{FF2B5EF4-FFF2-40B4-BE49-F238E27FC236}">
                <a16:creationId xmlns:a16="http://schemas.microsoft.com/office/drawing/2014/main" id="{7B3B5974-3EFB-8AB0-295A-0C21CDBF1C54}"/>
              </a:ext>
            </a:extLst>
          </p:cNvPr>
          <p:cNvCxnSpPr>
            <a:cxnSpLocks/>
          </p:cNvCxnSpPr>
          <p:nvPr/>
        </p:nvCxnSpPr>
        <p:spPr>
          <a:xfrm>
            <a:off x="2680570" y="1646987"/>
            <a:ext cx="0" cy="43154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7C5A10BC-EFF8-033A-01FE-498B367CF052}"/>
              </a:ext>
            </a:extLst>
          </p:cNvPr>
          <p:cNvCxnSpPr>
            <a:cxnSpLocks/>
            <a:stCxn id="5" idx="2"/>
          </p:cNvCxnSpPr>
          <p:nvPr/>
        </p:nvCxnSpPr>
        <p:spPr>
          <a:xfrm>
            <a:off x="7417496" y="1631237"/>
            <a:ext cx="0" cy="4331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164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8E6F2C-F02F-3C4A-BB1B-D7FB6CF5D058}"/>
              </a:ext>
            </a:extLst>
          </p:cNvPr>
          <p:cNvSpPr>
            <a:spLocks noGrp="1"/>
          </p:cNvSpPr>
          <p:nvPr>
            <p:ph type="title"/>
          </p:nvPr>
        </p:nvSpPr>
        <p:spPr>
          <a:xfrm>
            <a:off x="838200" y="365126"/>
            <a:ext cx="10515600" cy="1094740"/>
          </a:xfrm>
        </p:spPr>
        <p:txBody>
          <a:bodyPr>
            <a:normAutofit/>
          </a:bodyPr>
          <a:lstStyle/>
          <a:p>
            <a:r>
              <a:rPr lang="en-US" dirty="0">
                <a:solidFill>
                  <a:schemeClr val="bg1"/>
                </a:solidFill>
                <a:latin typeface="Calibri Light" panose="020F0302020204030204" pitchFamily="34" charset="0"/>
                <a:cs typeface="Calibri Light" panose="020F0302020204030204" pitchFamily="34" charset="0"/>
              </a:rPr>
              <a:t>Run Chart Terminology Matching Review </a:t>
            </a:r>
            <a:endParaRPr lang="en-US" dirty="0">
              <a:solidFill>
                <a:schemeClr val="bg1"/>
              </a:solidFill>
              <a:highlight>
                <a:srgbClr val="FFFF00"/>
              </a:highlight>
              <a:latin typeface="Calibri Light" panose="020F0302020204030204" pitchFamily="34" charset="0"/>
              <a:cs typeface="Calibri Light" panose="020F0302020204030204" pitchFamily="34" charset="0"/>
            </a:endParaRPr>
          </a:p>
        </p:txBody>
      </p:sp>
      <p:sp useBgFill="1">
        <p:nvSpPr>
          <p:cNvPr id="13" name="Rectangle 12">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6801073D-AF80-9F4F-A89E-350564F5EDA6}"/>
              </a:ext>
            </a:extLst>
          </p:cNvPr>
          <p:cNvSpPr>
            <a:spLocks noGrp="1"/>
          </p:cNvSpPr>
          <p:nvPr>
            <p:ph sz="half" idx="1"/>
          </p:nvPr>
        </p:nvSpPr>
        <p:spPr>
          <a:xfrm>
            <a:off x="0" y="1575277"/>
            <a:ext cx="5323390" cy="5281771"/>
          </a:xfrm>
        </p:spPr>
        <p:txBody>
          <a:bodyPr anchor="ctr">
            <a:noAutofit/>
          </a:bodyPr>
          <a:lstStyle/>
          <a:p>
            <a:pPr>
              <a:lnSpc>
                <a:spcPct val="90000"/>
              </a:lnSpc>
              <a:spcBef>
                <a:spcPts val="200"/>
              </a:spcBef>
            </a:pPr>
            <a:endParaRPr lang="en-US" sz="1100" dirty="0"/>
          </a:p>
          <a:p>
            <a:pPr>
              <a:lnSpc>
                <a:spcPct val="90000"/>
              </a:lnSpc>
              <a:spcBef>
                <a:spcPts val="200"/>
              </a:spcBef>
            </a:pPr>
            <a:r>
              <a:rPr lang="en-US" sz="3200" dirty="0"/>
              <a:t>Median </a:t>
            </a:r>
          </a:p>
          <a:p>
            <a:pPr>
              <a:lnSpc>
                <a:spcPct val="90000"/>
              </a:lnSpc>
              <a:spcBef>
                <a:spcPts val="200"/>
              </a:spcBef>
            </a:pPr>
            <a:endParaRPr lang="en-US" sz="1100" dirty="0"/>
          </a:p>
          <a:p>
            <a:pPr marL="0" indent="0">
              <a:lnSpc>
                <a:spcPct val="90000"/>
              </a:lnSpc>
              <a:spcBef>
                <a:spcPts val="200"/>
              </a:spcBef>
              <a:buNone/>
            </a:pPr>
            <a:endParaRPr lang="en-US" sz="1100" dirty="0"/>
          </a:p>
          <a:p>
            <a:pPr>
              <a:lnSpc>
                <a:spcPct val="90000"/>
              </a:lnSpc>
              <a:spcBef>
                <a:spcPts val="200"/>
              </a:spcBef>
            </a:pPr>
            <a:r>
              <a:rPr lang="en-US" sz="3200" dirty="0"/>
              <a:t>X Axis</a:t>
            </a:r>
          </a:p>
          <a:p>
            <a:pPr>
              <a:lnSpc>
                <a:spcPct val="90000"/>
              </a:lnSpc>
              <a:spcBef>
                <a:spcPts val="200"/>
              </a:spcBef>
            </a:pPr>
            <a:endParaRPr lang="en-US" sz="1100" dirty="0"/>
          </a:p>
          <a:p>
            <a:pPr>
              <a:lnSpc>
                <a:spcPct val="90000"/>
              </a:lnSpc>
              <a:spcBef>
                <a:spcPts val="200"/>
              </a:spcBef>
            </a:pPr>
            <a:r>
              <a:rPr lang="en-US" sz="3200" dirty="0"/>
              <a:t>Y Axis</a:t>
            </a:r>
          </a:p>
          <a:p>
            <a:pPr>
              <a:lnSpc>
                <a:spcPct val="90000"/>
              </a:lnSpc>
              <a:spcBef>
                <a:spcPts val="200"/>
              </a:spcBef>
            </a:pPr>
            <a:endParaRPr lang="en-US" sz="1100" dirty="0"/>
          </a:p>
          <a:p>
            <a:pPr>
              <a:lnSpc>
                <a:spcPct val="90000"/>
              </a:lnSpc>
              <a:spcBef>
                <a:spcPts val="200"/>
              </a:spcBef>
            </a:pPr>
            <a:r>
              <a:rPr lang="en-US" sz="3200" dirty="0"/>
              <a:t>Goal </a:t>
            </a:r>
          </a:p>
          <a:p>
            <a:pPr>
              <a:lnSpc>
                <a:spcPct val="90000"/>
              </a:lnSpc>
              <a:spcBef>
                <a:spcPts val="200"/>
              </a:spcBef>
            </a:pPr>
            <a:endParaRPr lang="en-US" sz="1100" dirty="0"/>
          </a:p>
          <a:p>
            <a:pPr>
              <a:lnSpc>
                <a:spcPct val="90000"/>
              </a:lnSpc>
              <a:spcBef>
                <a:spcPts val="200"/>
              </a:spcBef>
            </a:pPr>
            <a:r>
              <a:rPr lang="en-US" sz="3200" dirty="0"/>
              <a:t>Annotations</a:t>
            </a:r>
          </a:p>
          <a:p>
            <a:pPr>
              <a:lnSpc>
                <a:spcPct val="90000"/>
              </a:lnSpc>
              <a:spcBef>
                <a:spcPts val="200"/>
              </a:spcBef>
            </a:pPr>
            <a:endParaRPr lang="en-US" sz="1100" dirty="0"/>
          </a:p>
          <a:p>
            <a:pPr>
              <a:lnSpc>
                <a:spcPct val="90000"/>
              </a:lnSpc>
              <a:spcBef>
                <a:spcPts val="200"/>
              </a:spcBef>
            </a:pPr>
            <a:r>
              <a:rPr lang="en-US" sz="3200" dirty="0"/>
              <a:t>Measure of Central Tendency </a:t>
            </a:r>
          </a:p>
        </p:txBody>
      </p:sp>
      <p:sp>
        <p:nvSpPr>
          <p:cNvPr id="4" name="Content Placeholder 3">
            <a:extLst>
              <a:ext uri="{FF2B5EF4-FFF2-40B4-BE49-F238E27FC236}">
                <a16:creationId xmlns:a16="http://schemas.microsoft.com/office/drawing/2014/main" id="{638E00C1-BB42-7541-8410-9B5036F3F15E}"/>
              </a:ext>
            </a:extLst>
          </p:cNvPr>
          <p:cNvSpPr>
            <a:spLocks noGrp="1"/>
          </p:cNvSpPr>
          <p:nvPr>
            <p:ph sz="half" idx="2"/>
          </p:nvPr>
        </p:nvSpPr>
        <p:spPr>
          <a:xfrm>
            <a:off x="5058697" y="1327355"/>
            <a:ext cx="6990735" cy="5663379"/>
          </a:xfrm>
        </p:spPr>
        <p:txBody>
          <a:bodyPr anchor="ctr">
            <a:normAutofit lnSpcReduction="10000"/>
          </a:bodyPr>
          <a:lstStyle/>
          <a:p>
            <a:pPr marL="0" indent="0">
              <a:lnSpc>
                <a:spcPct val="90000"/>
              </a:lnSpc>
              <a:buNone/>
            </a:pPr>
            <a:endParaRPr lang="en-US" sz="1600" dirty="0"/>
          </a:p>
          <a:p>
            <a:pPr marL="0" indent="0">
              <a:lnSpc>
                <a:spcPct val="90000"/>
              </a:lnSpc>
              <a:buNone/>
            </a:pPr>
            <a:r>
              <a:rPr lang="en-US" sz="1900" dirty="0"/>
              <a:t>A. Horizontal axis that typically denotes time.</a:t>
            </a:r>
          </a:p>
          <a:p>
            <a:pPr marL="0" indent="0">
              <a:lnSpc>
                <a:spcPct val="90000"/>
              </a:lnSpc>
              <a:buNone/>
            </a:pPr>
            <a:endParaRPr lang="en-US" sz="1900" dirty="0"/>
          </a:p>
          <a:p>
            <a:pPr marL="0" indent="0">
              <a:lnSpc>
                <a:spcPct val="90000"/>
              </a:lnSpc>
              <a:buNone/>
            </a:pPr>
            <a:r>
              <a:rPr lang="en-US" sz="1900" dirty="0"/>
              <a:t>B. Line set by the team denoting what they are aiming for. </a:t>
            </a:r>
          </a:p>
          <a:p>
            <a:pPr marL="0" indent="0">
              <a:lnSpc>
                <a:spcPct val="90000"/>
              </a:lnSpc>
              <a:buNone/>
            </a:pPr>
            <a:endParaRPr lang="en-US" sz="1900" dirty="0"/>
          </a:p>
          <a:p>
            <a:pPr marL="0" indent="0">
              <a:lnSpc>
                <a:spcPct val="90000"/>
              </a:lnSpc>
              <a:buNone/>
            </a:pPr>
            <a:r>
              <a:rPr lang="en-US" sz="1900" dirty="0"/>
              <a:t>C. Used to make sense of the data; often denote PDSA cycles and/or major changes to the system. </a:t>
            </a:r>
          </a:p>
          <a:p>
            <a:pPr marL="0" indent="0">
              <a:lnSpc>
                <a:spcPct val="90000"/>
              </a:lnSpc>
              <a:buNone/>
            </a:pPr>
            <a:endParaRPr lang="en-US" sz="1900" dirty="0"/>
          </a:p>
          <a:p>
            <a:pPr marL="0" indent="0">
              <a:lnSpc>
                <a:spcPct val="90000"/>
              </a:lnSpc>
              <a:buNone/>
            </a:pPr>
            <a:r>
              <a:rPr lang="en-US" sz="1900" dirty="0"/>
              <a:t>D. Summary statistics that represent the center point or typical value of a dataset.</a:t>
            </a:r>
          </a:p>
          <a:p>
            <a:pPr marL="0" indent="0">
              <a:lnSpc>
                <a:spcPct val="90000"/>
              </a:lnSpc>
              <a:buNone/>
            </a:pPr>
            <a:endParaRPr lang="en-US" sz="1900" dirty="0"/>
          </a:p>
          <a:p>
            <a:pPr marL="0" indent="0">
              <a:lnSpc>
                <a:spcPct val="90000"/>
              </a:lnSpc>
              <a:buNone/>
            </a:pPr>
            <a:r>
              <a:rPr lang="en-US" sz="1900" dirty="0"/>
              <a:t>E. Vertical axis that typically Is the rate, proportion  or numeric value of the outcome of interest. </a:t>
            </a:r>
          </a:p>
          <a:p>
            <a:pPr marL="0" indent="0">
              <a:lnSpc>
                <a:spcPct val="90000"/>
              </a:lnSpc>
              <a:buNone/>
            </a:pPr>
            <a:endParaRPr lang="en-US" sz="1900" dirty="0"/>
          </a:p>
          <a:p>
            <a:pPr marL="0" indent="0">
              <a:lnSpc>
                <a:spcPct val="90000"/>
              </a:lnSpc>
              <a:buNone/>
            </a:pPr>
            <a:r>
              <a:rPr lang="en-US" sz="1900" dirty="0"/>
              <a:t>F</a:t>
            </a:r>
            <a:r>
              <a:rPr lang="en-US" sz="1900" b="1" dirty="0"/>
              <a:t>. </a:t>
            </a:r>
            <a:r>
              <a:rPr lang="en-US" sz="1900" dirty="0"/>
              <a:t>Used in run charts as the measure of central tendency; less influenced by outliers.</a:t>
            </a:r>
          </a:p>
        </p:txBody>
      </p:sp>
      <p:pic>
        <p:nvPicPr>
          <p:cNvPr id="6" name="Graphic 5" descr="Upward trend with solid fill">
            <a:extLst>
              <a:ext uri="{FF2B5EF4-FFF2-40B4-BE49-F238E27FC236}">
                <a16:creationId xmlns:a16="http://schemas.microsoft.com/office/drawing/2014/main" id="{009181F8-AF04-484D-94EA-8609FA878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44" y="-2282"/>
            <a:ext cx="1577559" cy="1577559"/>
          </a:xfrm>
          <a:prstGeom prst="rect">
            <a:avLst/>
          </a:prstGeom>
        </p:spPr>
      </p:pic>
    </p:spTree>
    <p:extLst>
      <p:ext uri="{BB962C8B-B14F-4D97-AF65-F5344CB8AC3E}">
        <p14:creationId xmlns:p14="http://schemas.microsoft.com/office/powerpoint/2010/main" val="521761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4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442EA1-D524-4BCE-AA99-044616771F53}">
  <ds:schemaRefs>
    <ds:schemaRef ds:uri="http://schemas.microsoft.com/sharepoint/v3/contenttype/forms"/>
  </ds:schemaRefs>
</ds:datastoreItem>
</file>

<file path=customXml/itemProps3.xml><?xml version="1.0" encoding="utf-8"?>
<ds:datastoreItem xmlns:ds="http://schemas.openxmlformats.org/officeDocument/2006/customXml" ds:itemID="{F4E41DDB-859D-41A9-BBBE-A1BB5A544FF0}"/>
</file>

<file path=docProps/app.xml><?xml version="1.0" encoding="utf-8"?>
<Properties xmlns="http://schemas.openxmlformats.org/officeDocument/2006/extended-properties" xmlns:vt="http://schemas.openxmlformats.org/officeDocument/2006/docPropsVTypes">
  <TotalTime>20557</TotalTime>
  <Words>3791</Words>
  <Application>Microsoft Macintosh PowerPoint</Application>
  <PresentationFormat>Widescreen</PresentationFormat>
  <Paragraphs>345</Paragraphs>
  <Slides>15</Slides>
  <Notes>15</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Calibri Light</vt:lpstr>
      <vt:lpstr>National 2</vt:lpstr>
      <vt:lpstr>Times New Roman</vt:lpstr>
      <vt:lpstr>Wingdings</vt:lpstr>
      <vt:lpstr>1_Office Theme</vt:lpstr>
      <vt:lpstr>Office Theme</vt:lpstr>
      <vt:lpstr>3_Office Theme</vt:lpstr>
      <vt:lpstr>4_Office Theme</vt:lpstr>
      <vt:lpstr>PowerPoint Presentation</vt:lpstr>
      <vt:lpstr>PowerPoint Presentation</vt:lpstr>
      <vt:lpstr>PowerPoint Presentation</vt:lpstr>
      <vt:lpstr>PowerPoint Presentation</vt:lpstr>
      <vt:lpstr>Potentially Better Practices Plsek PE. Quality Improvement Methods in Clinical Medicine. Pediatrics.1999;103:203-214.</vt:lpstr>
      <vt:lpstr>Key Linkages </vt:lpstr>
      <vt:lpstr>Key Elements of a Run Chart </vt:lpstr>
      <vt:lpstr>PowerPoint Presentation</vt:lpstr>
      <vt:lpstr>Run Chart Terminology Matching Review </vt:lpstr>
      <vt:lpstr>Part 2: Deeper Dive into Run Charts</vt:lpstr>
      <vt:lpstr>The Power of Plotting and Sharing Data Over Time </vt:lpstr>
      <vt:lpstr>PowerPoint Presentation</vt:lpstr>
      <vt:lpstr>PowerPoint Presentation</vt:lpstr>
      <vt:lpstr> Resources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Madge E. Buus-Frank</dc:creator>
  <cp:lastModifiedBy>Alice Kennedy</cp:lastModifiedBy>
  <cp:revision>110</cp:revision>
  <dcterms:created xsi:type="dcterms:W3CDTF">2021-03-09T20:21:35Z</dcterms:created>
  <dcterms:modified xsi:type="dcterms:W3CDTF">2023-12-12T14:28:10Z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