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diagrams/data3.xml" ContentType="application/vnd.openxmlformats-officedocument.drawingml.diagramData+xml"/>
  <Override PartName="/ppt/presentation.xml" ContentType="application/vnd.openxmlformats-officedocument.presentationml.presentation.main+xml"/>
  <Override PartName="/ppt/diagrams/data2.xml" ContentType="application/vnd.openxmlformats-officedocument.drawingml.diagramData+xml"/>
  <Override PartName="/ppt/diagrams/data1.xml" ContentType="application/vnd.openxmlformats-officedocument.drawingml.diagramData+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4.xml" ContentType="application/vnd.openxmlformats-officedocument.presentationml.slideLayou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5" r:id="rId4"/>
    <p:sldMasterId id="2147483760" r:id="rId5"/>
    <p:sldMasterId id="2147483785" r:id="rId6"/>
    <p:sldMasterId id="2147483798" r:id="rId7"/>
  </p:sldMasterIdLst>
  <p:notesMasterIdLst>
    <p:notesMasterId r:id="rId26"/>
  </p:notesMasterIdLst>
  <p:handoutMasterIdLst>
    <p:handoutMasterId r:id="rId27"/>
  </p:handoutMasterIdLst>
  <p:sldIdLst>
    <p:sldId id="2145706511" r:id="rId8"/>
    <p:sldId id="1287" r:id="rId9"/>
    <p:sldId id="1247" r:id="rId10"/>
    <p:sldId id="1288" r:id="rId11"/>
    <p:sldId id="311" r:id="rId12"/>
    <p:sldId id="485" r:id="rId13"/>
    <p:sldId id="1324" r:id="rId14"/>
    <p:sldId id="1318" r:id="rId15"/>
    <p:sldId id="1320" r:id="rId16"/>
    <p:sldId id="1321" r:id="rId17"/>
    <p:sldId id="1322" r:id="rId18"/>
    <p:sldId id="1323" r:id="rId19"/>
    <p:sldId id="1313" r:id="rId20"/>
    <p:sldId id="1314" r:id="rId21"/>
    <p:sldId id="1292" r:id="rId22"/>
    <p:sldId id="1293" r:id="rId23"/>
    <p:sldId id="1307" r:id="rId24"/>
    <p:sldId id="1284" r:id="rId25"/>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2"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2F"/>
    <a:srgbClr val="113B2B"/>
    <a:srgbClr val="B4D88B"/>
    <a:srgbClr val="000000"/>
    <a:srgbClr val="D63E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89"/>
    <p:restoredTop sz="75352"/>
  </p:normalViewPr>
  <p:slideViewPr>
    <p:cSldViewPr snapToGrid="0" snapToObjects="1">
      <p:cViewPr varScale="1">
        <p:scale>
          <a:sx n="91" d="100"/>
          <a:sy n="91" d="100"/>
        </p:scale>
        <p:origin x="1936" y="184"/>
      </p:cViewPr>
      <p:guideLst>
        <p:guide orient="horz" pos="2160"/>
        <p:guide pos="3840"/>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FA4429-BF1C-4D59-A397-929E0049A128}" type="doc">
      <dgm:prSet loTypeId="urn:microsoft.com/office/officeart/2016/7/layout/VerticalHollowActionList" loCatId="List" qsTypeId="urn:microsoft.com/office/officeart/2005/8/quickstyle/simple1" qsCatId="simple" csTypeId="urn:microsoft.com/office/officeart/2005/8/colors/colorful1" csCatId="colorful" phldr="1"/>
      <dgm:spPr/>
      <dgm:t>
        <a:bodyPr/>
        <a:lstStyle/>
        <a:p>
          <a:endParaRPr lang="en-US"/>
        </a:p>
      </dgm:t>
    </dgm:pt>
    <dgm:pt modelId="{69628B0C-973F-4E25-B6FF-F2D2A3434F49}">
      <dgm:prSet custT="1"/>
      <dgm:spPr/>
      <dgm:t>
        <a:bodyPr/>
        <a:lstStyle/>
        <a:p>
          <a:r>
            <a:rPr lang="en-US" sz="2800" b="1" baseline="0" dirty="0"/>
            <a:t>Describe </a:t>
          </a:r>
          <a:endParaRPr lang="en-US" sz="2800" b="1" dirty="0"/>
        </a:p>
      </dgm:t>
    </dgm:pt>
    <dgm:pt modelId="{38BC6435-7839-4FF0-8500-4463DBF75131}" type="parTrans" cxnId="{26DBE53A-DB96-497F-8537-55227568C767}">
      <dgm:prSet/>
      <dgm:spPr/>
      <dgm:t>
        <a:bodyPr/>
        <a:lstStyle/>
        <a:p>
          <a:endParaRPr lang="en-US"/>
        </a:p>
      </dgm:t>
    </dgm:pt>
    <dgm:pt modelId="{B13404CE-C336-47A1-9940-1FE939324FFD}" type="sibTrans" cxnId="{26DBE53A-DB96-497F-8537-55227568C767}">
      <dgm:prSet/>
      <dgm:spPr/>
      <dgm:t>
        <a:bodyPr/>
        <a:lstStyle/>
        <a:p>
          <a:endParaRPr lang="en-US"/>
        </a:p>
      </dgm:t>
    </dgm:pt>
    <dgm:pt modelId="{6CF8B312-9A72-4120-86BB-44690BDE009E}">
      <dgm:prSet/>
      <dgm:spPr/>
      <dgm:t>
        <a:bodyPr/>
        <a:lstStyle/>
        <a:p>
          <a:r>
            <a:rPr lang="en-US" b="1" dirty="0"/>
            <a:t>Understand</a:t>
          </a:r>
        </a:p>
      </dgm:t>
    </dgm:pt>
    <dgm:pt modelId="{D73C275A-4027-419A-9492-BD454D9969A7}" type="parTrans" cxnId="{23C26968-B146-4263-B12E-5663A79DA287}">
      <dgm:prSet/>
      <dgm:spPr/>
      <dgm:t>
        <a:bodyPr/>
        <a:lstStyle/>
        <a:p>
          <a:endParaRPr lang="en-US"/>
        </a:p>
      </dgm:t>
    </dgm:pt>
    <dgm:pt modelId="{D5D02001-2646-4279-8C13-BB8179688A31}" type="sibTrans" cxnId="{23C26968-B146-4263-B12E-5663A79DA287}">
      <dgm:prSet/>
      <dgm:spPr/>
      <dgm:t>
        <a:bodyPr/>
        <a:lstStyle/>
        <a:p>
          <a:endParaRPr lang="en-US"/>
        </a:p>
      </dgm:t>
    </dgm:pt>
    <dgm:pt modelId="{9C69CB78-AEB7-415F-86E8-E95430110168}">
      <dgm:prSet custT="1"/>
      <dgm:spPr/>
      <dgm:t>
        <a:bodyPr/>
        <a:lstStyle/>
        <a:p>
          <a:r>
            <a:rPr lang="en-US" sz="2800" dirty="0"/>
            <a:t>Understand the 4 run chart rules and their probability-based statistical underpinnings.</a:t>
          </a:r>
        </a:p>
      </dgm:t>
    </dgm:pt>
    <dgm:pt modelId="{5F6BF555-1CFE-40B4-95C8-1D563F01A661}" type="parTrans" cxnId="{DDFD86E7-CFDF-43F9-B0CC-9A05DD590129}">
      <dgm:prSet/>
      <dgm:spPr/>
      <dgm:t>
        <a:bodyPr/>
        <a:lstStyle/>
        <a:p>
          <a:endParaRPr lang="en-US"/>
        </a:p>
      </dgm:t>
    </dgm:pt>
    <dgm:pt modelId="{CB333FC0-E79A-4726-802E-664AD1F3B730}" type="sibTrans" cxnId="{DDFD86E7-CFDF-43F9-B0CC-9A05DD590129}">
      <dgm:prSet/>
      <dgm:spPr/>
      <dgm:t>
        <a:bodyPr/>
        <a:lstStyle/>
        <a:p>
          <a:endParaRPr lang="en-US"/>
        </a:p>
      </dgm:t>
    </dgm:pt>
    <dgm:pt modelId="{67DB4A59-43F5-4594-B8FF-D57D8D360887}">
      <dgm:prSet/>
      <dgm:spPr/>
      <dgm:t>
        <a:bodyPr/>
        <a:lstStyle/>
        <a:p>
          <a:r>
            <a:rPr lang="en-US" b="1" dirty="0"/>
            <a:t>Analyze </a:t>
          </a:r>
        </a:p>
      </dgm:t>
    </dgm:pt>
    <dgm:pt modelId="{E3E42DCC-0FE3-4FF1-9DE2-8B23ACCE6735}" type="parTrans" cxnId="{8A6AA977-EDD7-4265-A910-E9273B0ECB82}">
      <dgm:prSet/>
      <dgm:spPr/>
      <dgm:t>
        <a:bodyPr/>
        <a:lstStyle/>
        <a:p>
          <a:endParaRPr lang="en-US"/>
        </a:p>
      </dgm:t>
    </dgm:pt>
    <dgm:pt modelId="{59D5B548-FAD8-4F68-9137-F8F0E65ACE15}" type="sibTrans" cxnId="{8A6AA977-EDD7-4265-A910-E9273B0ECB82}">
      <dgm:prSet/>
      <dgm:spPr/>
      <dgm:t>
        <a:bodyPr/>
        <a:lstStyle/>
        <a:p>
          <a:endParaRPr lang="en-US"/>
        </a:p>
      </dgm:t>
    </dgm:pt>
    <dgm:pt modelId="{EAF502DA-7902-4ED5-9472-8F6ECAAAF578}">
      <dgm:prSet custT="1"/>
      <dgm:spPr/>
      <dgm:t>
        <a:bodyPr/>
        <a:lstStyle/>
        <a:p>
          <a:r>
            <a:rPr lang="en-US" sz="2800" dirty="0"/>
            <a:t>Analyze a run chart using the rules to identify runs, trends, shifts and potential astronomical data. </a:t>
          </a:r>
        </a:p>
      </dgm:t>
    </dgm:pt>
    <dgm:pt modelId="{54F81A39-EF58-455C-B6EF-E2705DE4537A}" type="parTrans" cxnId="{68912E52-E821-4FE3-9A39-609F14781AA7}">
      <dgm:prSet/>
      <dgm:spPr/>
      <dgm:t>
        <a:bodyPr/>
        <a:lstStyle/>
        <a:p>
          <a:endParaRPr lang="en-US"/>
        </a:p>
      </dgm:t>
    </dgm:pt>
    <dgm:pt modelId="{0D4E45B9-F063-432F-9AD1-1AF25F4CA222}" type="sibTrans" cxnId="{68912E52-E821-4FE3-9A39-609F14781AA7}">
      <dgm:prSet/>
      <dgm:spPr/>
      <dgm:t>
        <a:bodyPr/>
        <a:lstStyle/>
        <a:p>
          <a:endParaRPr lang="en-US"/>
        </a:p>
      </dgm:t>
    </dgm:pt>
    <dgm:pt modelId="{CF3EC88A-D96D-054C-89DD-0CB75E8723BD}">
      <dgm:prSet custT="1"/>
      <dgm:spPr/>
      <dgm:t>
        <a:bodyPr anchor="ctr"/>
        <a:lstStyle/>
        <a:p>
          <a:r>
            <a:rPr lang="en-US" sz="2800" b="0" dirty="0"/>
            <a:t>Describe 2 types of variation, common cause and special cause variation.  </a:t>
          </a:r>
        </a:p>
      </dgm:t>
    </dgm:pt>
    <dgm:pt modelId="{493E1F43-301D-6649-A25E-422C7895E5B5}" type="parTrans" cxnId="{9F5C2919-975F-7744-9916-47B00F0E5668}">
      <dgm:prSet/>
      <dgm:spPr/>
      <dgm:t>
        <a:bodyPr/>
        <a:lstStyle/>
        <a:p>
          <a:endParaRPr lang="en-US"/>
        </a:p>
      </dgm:t>
    </dgm:pt>
    <dgm:pt modelId="{A523D243-223D-D34B-B4DB-C5FA227086E1}" type="sibTrans" cxnId="{9F5C2919-975F-7744-9916-47B00F0E5668}">
      <dgm:prSet/>
      <dgm:spPr/>
      <dgm:t>
        <a:bodyPr/>
        <a:lstStyle/>
        <a:p>
          <a:endParaRPr lang="en-US"/>
        </a:p>
      </dgm:t>
    </dgm:pt>
    <dgm:pt modelId="{C590B4DB-5C7B-C54F-A76C-144FF17D03BE}" type="pres">
      <dgm:prSet presAssocID="{10FA4429-BF1C-4D59-A397-929E0049A128}" presName="Name0" presStyleCnt="0">
        <dgm:presLayoutVars>
          <dgm:dir/>
          <dgm:animLvl val="lvl"/>
          <dgm:resizeHandles val="exact"/>
        </dgm:presLayoutVars>
      </dgm:prSet>
      <dgm:spPr/>
    </dgm:pt>
    <dgm:pt modelId="{083995E4-1C8A-7449-BBE6-825D5E85402B}" type="pres">
      <dgm:prSet presAssocID="{69628B0C-973F-4E25-B6FF-F2D2A3434F49}" presName="linNode" presStyleCnt="0"/>
      <dgm:spPr/>
    </dgm:pt>
    <dgm:pt modelId="{55216251-E1A0-8742-8EE9-F69D56E8CF1D}" type="pres">
      <dgm:prSet presAssocID="{69628B0C-973F-4E25-B6FF-F2D2A3434F49}" presName="parentText" presStyleLbl="solidFgAcc1" presStyleIdx="0" presStyleCnt="3">
        <dgm:presLayoutVars>
          <dgm:chMax val="1"/>
          <dgm:bulletEnabled/>
        </dgm:presLayoutVars>
      </dgm:prSet>
      <dgm:spPr/>
    </dgm:pt>
    <dgm:pt modelId="{E8221F51-55A5-2846-9D25-1B6B9DB5445B}" type="pres">
      <dgm:prSet presAssocID="{69628B0C-973F-4E25-B6FF-F2D2A3434F49}" presName="descendantText" presStyleLbl="alignNode1" presStyleIdx="0" presStyleCnt="3">
        <dgm:presLayoutVars>
          <dgm:bulletEnabled/>
        </dgm:presLayoutVars>
      </dgm:prSet>
      <dgm:spPr/>
    </dgm:pt>
    <dgm:pt modelId="{054AE5FD-2906-A247-918E-EED3920AB6F1}" type="pres">
      <dgm:prSet presAssocID="{B13404CE-C336-47A1-9940-1FE939324FFD}" presName="sp" presStyleCnt="0"/>
      <dgm:spPr/>
    </dgm:pt>
    <dgm:pt modelId="{A1AF75A6-7B32-0841-B6E8-91FFF2E20405}" type="pres">
      <dgm:prSet presAssocID="{6CF8B312-9A72-4120-86BB-44690BDE009E}" presName="linNode" presStyleCnt="0"/>
      <dgm:spPr/>
    </dgm:pt>
    <dgm:pt modelId="{B20BAC83-D428-0746-A73F-30DA206B5871}" type="pres">
      <dgm:prSet presAssocID="{6CF8B312-9A72-4120-86BB-44690BDE009E}" presName="parentText" presStyleLbl="solidFgAcc1" presStyleIdx="1" presStyleCnt="3">
        <dgm:presLayoutVars>
          <dgm:chMax val="1"/>
          <dgm:bulletEnabled/>
        </dgm:presLayoutVars>
      </dgm:prSet>
      <dgm:spPr/>
    </dgm:pt>
    <dgm:pt modelId="{D0E99BCC-505E-124F-8B70-2703834E7A43}" type="pres">
      <dgm:prSet presAssocID="{6CF8B312-9A72-4120-86BB-44690BDE009E}" presName="descendantText" presStyleLbl="alignNode1" presStyleIdx="1" presStyleCnt="3">
        <dgm:presLayoutVars>
          <dgm:bulletEnabled/>
        </dgm:presLayoutVars>
      </dgm:prSet>
      <dgm:spPr/>
    </dgm:pt>
    <dgm:pt modelId="{2051CB18-2312-9949-AFC3-B40313AD7EF7}" type="pres">
      <dgm:prSet presAssocID="{D5D02001-2646-4279-8C13-BB8179688A31}" presName="sp" presStyleCnt="0"/>
      <dgm:spPr/>
    </dgm:pt>
    <dgm:pt modelId="{1DC66106-4367-7344-99B8-6B2A08C421C1}" type="pres">
      <dgm:prSet presAssocID="{67DB4A59-43F5-4594-B8FF-D57D8D360887}" presName="linNode" presStyleCnt="0"/>
      <dgm:spPr/>
    </dgm:pt>
    <dgm:pt modelId="{19648176-06C6-3E42-8A6E-E624B13BDE2D}" type="pres">
      <dgm:prSet presAssocID="{67DB4A59-43F5-4594-B8FF-D57D8D360887}" presName="parentText" presStyleLbl="solidFgAcc1" presStyleIdx="2" presStyleCnt="3">
        <dgm:presLayoutVars>
          <dgm:chMax val="1"/>
          <dgm:bulletEnabled/>
        </dgm:presLayoutVars>
      </dgm:prSet>
      <dgm:spPr/>
    </dgm:pt>
    <dgm:pt modelId="{D84F214D-A939-ED4B-BBD7-3E8820C34E20}" type="pres">
      <dgm:prSet presAssocID="{67DB4A59-43F5-4594-B8FF-D57D8D360887}" presName="descendantText" presStyleLbl="alignNode1" presStyleIdx="2" presStyleCnt="3">
        <dgm:presLayoutVars>
          <dgm:bulletEnabled/>
        </dgm:presLayoutVars>
      </dgm:prSet>
      <dgm:spPr/>
    </dgm:pt>
  </dgm:ptLst>
  <dgm:cxnLst>
    <dgm:cxn modelId="{9F5C2919-975F-7744-9916-47B00F0E5668}" srcId="{69628B0C-973F-4E25-B6FF-F2D2A3434F49}" destId="{CF3EC88A-D96D-054C-89DD-0CB75E8723BD}" srcOrd="0" destOrd="0" parTransId="{493E1F43-301D-6649-A25E-422C7895E5B5}" sibTransId="{A523D243-223D-D34B-B4DB-C5FA227086E1}"/>
    <dgm:cxn modelId="{26DBE53A-DB96-497F-8537-55227568C767}" srcId="{10FA4429-BF1C-4D59-A397-929E0049A128}" destId="{69628B0C-973F-4E25-B6FF-F2D2A3434F49}" srcOrd="0" destOrd="0" parTransId="{38BC6435-7839-4FF0-8500-4463DBF75131}" sibTransId="{B13404CE-C336-47A1-9940-1FE939324FFD}"/>
    <dgm:cxn modelId="{961CEE4C-00B0-7A44-8B7E-7BE4B1EE4F98}" type="presOf" srcId="{9C69CB78-AEB7-415F-86E8-E95430110168}" destId="{D0E99BCC-505E-124F-8B70-2703834E7A43}" srcOrd="0" destOrd="0" presId="urn:microsoft.com/office/officeart/2016/7/layout/VerticalHollowActionList"/>
    <dgm:cxn modelId="{68912E52-E821-4FE3-9A39-609F14781AA7}" srcId="{67DB4A59-43F5-4594-B8FF-D57D8D360887}" destId="{EAF502DA-7902-4ED5-9472-8F6ECAAAF578}" srcOrd="0" destOrd="0" parTransId="{54F81A39-EF58-455C-B6EF-E2705DE4537A}" sibTransId="{0D4E45B9-F063-432F-9AD1-1AF25F4CA222}"/>
    <dgm:cxn modelId="{D733C753-4C1A-E746-8EDA-85473CF84EDF}" type="presOf" srcId="{67DB4A59-43F5-4594-B8FF-D57D8D360887}" destId="{19648176-06C6-3E42-8A6E-E624B13BDE2D}" srcOrd="0" destOrd="0" presId="urn:microsoft.com/office/officeart/2016/7/layout/VerticalHollowActionList"/>
    <dgm:cxn modelId="{23C26968-B146-4263-B12E-5663A79DA287}" srcId="{10FA4429-BF1C-4D59-A397-929E0049A128}" destId="{6CF8B312-9A72-4120-86BB-44690BDE009E}" srcOrd="1" destOrd="0" parTransId="{D73C275A-4027-419A-9492-BD454D9969A7}" sibTransId="{D5D02001-2646-4279-8C13-BB8179688A31}"/>
    <dgm:cxn modelId="{4C369D75-B794-6C4A-84DC-DF0CB6393F06}" type="presOf" srcId="{CF3EC88A-D96D-054C-89DD-0CB75E8723BD}" destId="{E8221F51-55A5-2846-9D25-1B6B9DB5445B}" srcOrd="0" destOrd="0" presId="urn:microsoft.com/office/officeart/2016/7/layout/VerticalHollowActionList"/>
    <dgm:cxn modelId="{8A6AA977-EDD7-4265-A910-E9273B0ECB82}" srcId="{10FA4429-BF1C-4D59-A397-929E0049A128}" destId="{67DB4A59-43F5-4594-B8FF-D57D8D360887}" srcOrd="2" destOrd="0" parTransId="{E3E42DCC-0FE3-4FF1-9DE2-8B23ACCE6735}" sibTransId="{59D5B548-FAD8-4F68-9137-F8F0E65ACE15}"/>
    <dgm:cxn modelId="{3F6D4C98-A582-3C41-AD0C-775D28590F26}" type="presOf" srcId="{6CF8B312-9A72-4120-86BB-44690BDE009E}" destId="{B20BAC83-D428-0746-A73F-30DA206B5871}" srcOrd="0" destOrd="0" presId="urn:microsoft.com/office/officeart/2016/7/layout/VerticalHollowActionList"/>
    <dgm:cxn modelId="{2E485E9F-9932-8947-8FB8-C05968F9619A}" type="presOf" srcId="{69628B0C-973F-4E25-B6FF-F2D2A3434F49}" destId="{55216251-E1A0-8742-8EE9-F69D56E8CF1D}" srcOrd="0" destOrd="0" presId="urn:microsoft.com/office/officeart/2016/7/layout/VerticalHollowActionList"/>
    <dgm:cxn modelId="{3791C89F-33C3-494C-8249-1FAF9213A3E5}" type="presOf" srcId="{EAF502DA-7902-4ED5-9472-8F6ECAAAF578}" destId="{D84F214D-A939-ED4B-BBD7-3E8820C34E20}" srcOrd="0" destOrd="0" presId="urn:microsoft.com/office/officeart/2016/7/layout/VerticalHollowActionList"/>
    <dgm:cxn modelId="{AEE453B7-0082-A14A-9E30-3C9C3360DD95}" type="presOf" srcId="{10FA4429-BF1C-4D59-A397-929E0049A128}" destId="{C590B4DB-5C7B-C54F-A76C-144FF17D03BE}" srcOrd="0" destOrd="0" presId="urn:microsoft.com/office/officeart/2016/7/layout/VerticalHollowActionList"/>
    <dgm:cxn modelId="{DDFD86E7-CFDF-43F9-B0CC-9A05DD590129}" srcId="{6CF8B312-9A72-4120-86BB-44690BDE009E}" destId="{9C69CB78-AEB7-415F-86E8-E95430110168}" srcOrd="0" destOrd="0" parTransId="{5F6BF555-1CFE-40B4-95C8-1D563F01A661}" sibTransId="{CB333FC0-E79A-4726-802E-664AD1F3B730}"/>
    <dgm:cxn modelId="{912DE558-CBA8-FF46-B903-2A4546FFC7FC}" type="presParOf" srcId="{C590B4DB-5C7B-C54F-A76C-144FF17D03BE}" destId="{083995E4-1C8A-7449-BBE6-825D5E85402B}" srcOrd="0" destOrd="0" presId="urn:microsoft.com/office/officeart/2016/7/layout/VerticalHollowActionList"/>
    <dgm:cxn modelId="{658D880F-A1AA-5843-8A84-801149CF075F}" type="presParOf" srcId="{083995E4-1C8A-7449-BBE6-825D5E85402B}" destId="{55216251-E1A0-8742-8EE9-F69D56E8CF1D}" srcOrd="0" destOrd="0" presId="urn:microsoft.com/office/officeart/2016/7/layout/VerticalHollowActionList"/>
    <dgm:cxn modelId="{DB28004F-6C7C-DD42-BE3C-26957B2BAC4A}" type="presParOf" srcId="{083995E4-1C8A-7449-BBE6-825D5E85402B}" destId="{E8221F51-55A5-2846-9D25-1B6B9DB5445B}" srcOrd="1" destOrd="0" presId="urn:microsoft.com/office/officeart/2016/7/layout/VerticalHollowActionList"/>
    <dgm:cxn modelId="{C51974C8-964D-774B-AE5C-0E0F8367269D}" type="presParOf" srcId="{C590B4DB-5C7B-C54F-A76C-144FF17D03BE}" destId="{054AE5FD-2906-A247-918E-EED3920AB6F1}" srcOrd="1" destOrd="0" presId="urn:microsoft.com/office/officeart/2016/7/layout/VerticalHollowActionList"/>
    <dgm:cxn modelId="{356DE870-31AC-CD45-8C72-03652B6D2090}" type="presParOf" srcId="{C590B4DB-5C7B-C54F-A76C-144FF17D03BE}" destId="{A1AF75A6-7B32-0841-B6E8-91FFF2E20405}" srcOrd="2" destOrd="0" presId="urn:microsoft.com/office/officeart/2016/7/layout/VerticalHollowActionList"/>
    <dgm:cxn modelId="{BA2361AE-E907-D246-BA29-DE758EAE6037}" type="presParOf" srcId="{A1AF75A6-7B32-0841-B6E8-91FFF2E20405}" destId="{B20BAC83-D428-0746-A73F-30DA206B5871}" srcOrd="0" destOrd="0" presId="urn:microsoft.com/office/officeart/2016/7/layout/VerticalHollowActionList"/>
    <dgm:cxn modelId="{ABBDACA7-670A-B148-8728-101B18C81F0E}" type="presParOf" srcId="{A1AF75A6-7B32-0841-B6E8-91FFF2E20405}" destId="{D0E99BCC-505E-124F-8B70-2703834E7A43}" srcOrd="1" destOrd="0" presId="urn:microsoft.com/office/officeart/2016/7/layout/VerticalHollowActionList"/>
    <dgm:cxn modelId="{4346F2BA-0C76-B342-B578-1596B65F829E}" type="presParOf" srcId="{C590B4DB-5C7B-C54F-A76C-144FF17D03BE}" destId="{2051CB18-2312-9949-AFC3-B40313AD7EF7}" srcOrd="3" destOrd="0" presId="urn:microsoft.com/office/officeart/2016/7/layout/VerticalHollowActionList"/>
    <dgm:cxn modelId="{4D4947B9-C699-DC49-97AA-E3226828682F}" type="presParOf" srcId="{C590B4DB-5C7B-C54F-A76C-144FF17D03BE}" destId="{1DC66106-4367-7344-99B8-6B2A08C421C1}" srcOrd="4" destOrd="0" presId="urn:microsoft.com/office/officeart/2016/7/layout/VerticalHollowActionList"/>
    <dgm:cxn modelId="{3934251A-B63F-F349-9D09-9E41D98FCE58}" type="presParOf" srcId="{1DC66106-4367-7344-99B8-6B2A08C421C1}" destId="{19648176-06C6-3E42-8A6E-E624B13BDE2D}" srcOrd="0" destOrd="0" presId="urn:microsoft.com/office/officeart/2016/7/layout/VerticalHollowActionList"/>
    <dgm:cxn modelId="{F72DFE78-FB18-1941-9B12-61FA16F4DAE4}" type="presParOf" srcId="{1DC66106-4367-7344-99B8-6B2A08C421C1}" destId="{D84F214D-A939-ED4B-BBD7-3E8820C34E20}"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4CF168-AFEF-FD47-9FB0-7B47F617F558}"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65101F79-968A-F642-9AC5-AE838F273128}">
      <dgm:prSet phldrT="[Text]"/>
      <dgm:spPr/>
      <dgm:t>
        <a:bodyPr anchor="ctr"/>
        <a:lstStyle/>
        <a:p>
          <a:r>
            <a:rPr lang="en-US" dirty="0"/>
            <a:t>Run</a:t>
          </a:r>
          <a:r>
            <a:rPr lang="en-US" baseline="0" dirty="0"/>
            <a:t> Charts Lesson 1 </a:t>
          </a:r>
          <a:endParaRPr lang="en-US" dirty="0"/>
        </a:p>
      </dgm:t>
    </dgm:pt>
    <dgm:pt modelId="{6410021F-5969-2349-86AF-DB76B5101983}" type="parTrans" cxnId="{9332289B-109F-EB44-A412-4C5FA0265FC5}">
      <dgm:prSet/>
      <dgm:spPr/>
      <dgm:t>
        <a:bodyPr/>
        <a:lstStyle/>
        <a:p>
          <a:endParaRPr lang="en-US"/>
        </a:p>
      </dgm:t>
    </dgm:pt>
    <dgm:pt modelId="{1F6AC5D5-C77A-2D41-89A8-C29AB911DBF8}" type="sibTrans" cxnId="{9332289B-109F-EB44-A412-4C5FA0265FC5}">
      <dgm:prSet/>
      <dgm:spPr/>
      <dgm:t>
        <a:bodyPr/>
        <a:lstStyle/>
        <a:p>
          <a:endParaRPr lang="en-US"/>
        </a:p>
      </dgm:t>
    </dgm:pt>
    <dgm:pt modelId="{E6666B3E-E984-F64D-93A4-9BF8A32254EE}">
      <dgm:prSet phldrT="[Text]" custT="1"/>
      <dgm:spPr/>
      <dgm:t>
        <a:bodyPr/>
        <a:lstStyle/>
        <a:p>
          <a:r>
            <a:rPr lang="en-US" sz="2800" dirty="0"/>
            <a:t>Key elements, structure and common terminology. </a:t>
          </a:r>
          <a:endParaRPr lang="en-US" sz="3200" dirty="0"/>
        </a:p>
      </dgm:t>
    </dgm:pt>
    <dgm:pt modelId="{90B9E0F6-493E-8A41-93F9-7E62E3770D54}" type="parTrans" cxnId="{86DE24BA-51FC-7E40-94E0-4A80B9F9C8DC}">
      <dgm:prSet/>
      <dgm:spPr/>
      <dgm:t>
        <a:bodyPr/>
        <a:lstStyle/>
        <a:p>
          <a:endParaRPr lang="en-US"/>
        </a:p>
      </dgm:t>
    </dgm:pt>
    <dgm:pt modelId="{6399E9A7-9A00-D244-818F-90CE8EC872DA}" type="sibTrans" cxnId="{86DE24BA-51FC-7E40-94E0-4A80B9F9C8DC}">
      <dgm:prSet/>
      <dgm:spPr/>
      <dgm:t>
        <a:bodyPr/>
        <a:lstStyle/>
        <a:p>
          <a:endParaRPr lang="en-US"/>
        </a:p>
      </dgm:t>
    </dgm:pt>
    <dgm:pt modelId="{076290A9-3C1F-1848-A120-D4B2171D78B4}">
      <dgm:prSet phldrT="[Text]"/>
      <dgm:spPr/>
      <dgm:t>
        <a:bodyPr anchor="ctr"/>
        <a:lstStyle/>
        <a:p>
          <a:r>
            <a:rPr lang="en-US" dirty="0"/>
            <a:t>Run</a:t>
          </a:r>
          <a:r>
            <a:rPr lang="en-US" baseline="0" dirty="0"/>
            <a:t> Chart Lesson 2 </a:t>
          </a:r>
          <a:endParaRPr lang="en-US" dirty="0"/>
        </a:p>
      </dgm:t>
    </dgm:pt>
    <dgm:pt modelId="{BAA88103-9296-C84E-AA7F-0F580DE04CF6}" type="parTrans" cxnId="{9AD9E56B-0B27-A147-8249-595410644489}">
      <dgm:prSet/>
      <dgm:spPr/>
      <dgm:t>
        <a:bodyPr/>
        <a:lstStyle/>
        <a:p>
          <a:endParaRPr lang="en-US"/>
        </a:p>
      </dgm:t>
    </dgm:pt>
    <dgm:pt modelId="{19CB92F6-16B4-3F44-8364-C7FB3EAB31A5}" type="sibTrans" cxnId="{9AD9E56B-0B27-A147-8249-595410644489}">
      <dgm:prSet/>
      <dgm:spPr/>
      <dgm:t>
        <a:bodyPr/>
        <a:lstStyle/>
        <a:p>
          <a:endParaRPr lang="en-US"/>
        </a:p>
      </dgm:t>
    </dgm:pt>
    <dgm:pt modelId="{42FE3140-A9DC-3846-80F7-80F8C278BA7A}">
      <dgm:prSet phldrT="[Text]" custT="1"/>
      <dgm:spPr/>
      <dgm:t>
        <a:bodyPr/>
        <a:lstStyle/>
        <a:p>
          <a:pPr>
            <a:buFont typeface="Arial" panose="020B0604020202020204" pitchFamily="34" charset="0"/>
            <a:buChar char="•"/>
          </a:pPr>
          <a:r>
            <a:rPr lang="en-US" sz="2800" dirty="0"/>
            <a:t>Interpret and analyze run charts applying the probability-based rules.</a:t>
          </a:r>
        </a:p>
      </dgm:t>
    </dgm:pt>
    <dgm:pt modelId="{8DA461AC-4EB4-0944-A907-C7EA9FCCA6C0}" type="parTrans" cxnId="{E5B3EE50-1E99-C542-BEAD-A545503C4845}">
      <dgm:prSet/>
      <dgm:spPr/>
      <dgm:t>
        <a:bodyPr/>
        <a:lstStyle/>
        <a:p>
          <a:endParaRPr lang="en-US"/>
        </a:p>
      </dgm:t>
    </dgm:pt>
    <dgm:pt modelId="{CC34F661-C39A-A940-B7B8-3E64C7BCCB6A}" type="sibTrans" cxnId="{E5B3EE50-1E99-C542-BEAD-A545503C4845}">
      <dgm:prSet/>
      <dgm:spPr/>
      <dgm:t>
        <a:bodyPr/>
        <a:lstStyle/>
        <a:p>
          <a:endParaRPr lang="en-US"/>
        </a:p>
      </dgm:t>
    </dgm:pt>
    <dgm:pt modelId="{DC3719E1-EF1B-F444-9CC4-7E057C8A0863}">
      <dgm:prSet phldrT="[Text]"/>
      <dgm:spPr/>
      <dgm:t>
        <a:bodyPr anchor="ctr"/>
        <a:lstStyle/>
        <a:p>
          <a:r>
            <a:rPr lang="en-US" dirty="0"/>
            <a:t>Bottom Line </a:t>
          </a:r>
        </a:p>
      </dgm:t>
    </dgm:pt>
    <dgm:pt modelId="{AB381617-AC5A-9647-B418-191CAD983911}" type="parTrans" cxnId="{F0EACCC2-19E9-414C-8B24-488E102270BD}">
      <dgm:prSet/>
      <dgm:spPr/>
      <dgm:t>
        <a:bodyPr/>
        <a:lstStyle/>
        <a:p>
          <a:endParaRPr lang="en-US"/>
        </a:p>
      </dgm:t>
    </dgm:pt>
    <dgm:pt modelId="{AB2CB30B-D818-A94B-84AF-EE1C58A9F5DE}" type="sibTrans" cxnId="{F0EACCC2-19E9-414C-8B24-488E102270BD}">
      <dgm:prSet/>
      <dgm:spPr/>
      <dgm:t>
        <a:bodyPr/>
        <a:lstStyle/>
        <a:p>
          <a:endParaRPr lang="en-US"/>
        </a:p>
      </dgm:t>
    </dgm:pt>
    <dgm:pt modelId="{AC4DF69E-7AE8-DB48-80AA-F662E1ADA34A}">
      <dgm:prSet phldrT="[Text]" custT="1"/>
      <dgm:spPr/>
      <dgm:t>
        <a:bodyPr/>
        <a:lstStyle/>
        <a:p>
          <a:r>
            <a:rPr lang="en-US" sz="2800" dirty="0"/>
            <a:t>Statistics behind the run chart are based on an “estimated” error of p&lt;0.05.</a:t>
          </a:r>
        </a:p>
      </dgm:t>
    </dgm:pt>
    <dgm:pt modelId="{E95E0C7A-0FC1-2D40-87F3-D2F8FF082286}" type="parTrans" cxnId="{C1A73B38-77ED-B746-87F2-09089A187C71}">
      <dgm:prSet/>
      <dgm:spPr/>
      <dgm:t>
        <a:bodyPr/>
        <a:lstStyle/>
        <a:p>
          <a:endParaRPr lang="en-US"/>
        </a:p>
      </dgm:t>
    </dgm:pt>
    <dgm:pt modelId="{6997E72B-B84C-6948-99E5-0466E8DF9271}" type="sibTrans" cxnId="{C1A73B38-77ED-B746-87F2-09089A187C71}">
      <dgm:prSet/>
      <dgm:spPr/>
      <dgm:t>
        <a:bodyPr/>
        <a:lstStyle/>
        <a:p>
          <a:endParaRPr lang="en-US"/>
        </a:p>
      </dgm:t>
    </dgm:pt>
    <dgm:pt modelId="{3F8666CB-6C5B-3241-A3FD-2CAF2F193AE9}">
      <dgm:prSet phldrT="[Text]" custT="1"/>
      <dgm:spPr/>
      <dgm:t>
        <a:bodyPr/>
        <a:lstStyle/>
        <a:p>
          <a:endParaRPr lang="en-US" sz="2800" dirty="0"/>
        </a:p>
      </dgm:t>
    </dgm:pt>
    <dgm:pt modelId="{7AD0BD08-2B88-234E-842B-9BA8B7B24A9D}" type="parTrans" cxnId="{7E51FF3B-6A60-7246-94BA-26E4F20383A9}">
      <dgm:prSet/>
      <dgm:spPr/>
      <dgm:t>
        <a:bodyPr/>
        <a:lstStyle/>
        <a:p>
          <a:endParaRPr lang="en-US"/>
        </a:p>
      </dgm:t>
    </dgm:pt>
    <dgm:pt modelId="{0D7E19E5-B0F9-8D48-A361-584C52237836}" type="sibTrans" cxnId="{7E51FF3B-6A60-7246-94BA-26E4F20383A9}">
      <dgm:prSet/>
      <dgm:spPr/>
      <dgm:t>
        <a:bodyPr/>
        <a:lstStyle/>
        <a:p>
          <a:endParaRPr lang="en-US"/>
        </a:p>
      </dgm:t>
    </dgm:pt>
    <dgm:pt modelId="{32694E7A-70C4-B44B-8F74-BCF49A90B1BC}">
      <dgm:prSet phldrT="[Text]" custT="1"/>
      <dgm:spPr/>
      <dgm:t>
        <a:bodyPr/>
        <a:lstStyle/>
        <a:p>
          <a:endParaRPr lang="en-US" sz="2800" dirty="0"/>
        </a:p>
      </dgm:t>
    </dgm:pt>
    <dgm:pt modelId="{B964AC19-88BC-5440-AD86-C74AF1288C51}" type="parTrans" cxnId="{375C3F80-5677-0E49-8C4A-0D5AC3DE986C}">
      <dgm:prSet/>
      <dgm:spPr/>
      <dgm:t>
        <a:bodyPr/>
        <a:lstStyle/>
        <a:p>
          <a:endParaRPr lang="en-US"/>
        </a:p>
      </dgm:t>
    </dgm:pt>
    <dgm:pt modelId="{5AD8ACEC-D4BF-7D49-AECE-8F9FEAAE013D}" type="sibTrans" cxnId="{375C3F80-5677-0E49-8C4A-0D5AC3DE986C}">
      <dgm:prSet/>
      <dgm:spPr/>
      <dgm:t>
        <a:bodyPr/>
        <a:lstStyle/>
        <a:p>
          <a:endParaRPr lang="en-US"/>
        </a:p>
      </dgm:t>
    </dgm:pt>
    <dgm:pt modelId="{24F20D7B-AC91-BD4A-B6A9-C8722F3247F7}">
      <dgm:prSet custT="1"/>
      <dgm:spPr/>
      <dgm:t>
        <a:bodyPr/>
        <a:lstStyle/>
        <a:p>
          <a:pPr>
            <a:buFont typeface="Arial" panose="020B0604020202020204" pitchFamily="34" charset="0"/>
            <a:buChar char="•"/>
          </a:pPr>
          <a:r>
            <a:rPr lang="en-US" sz="2800" dirty="0"/>
            <a:t>95% confidence that the changes/variation in the data are </a:t>
          </a:r>
          <a:r>
            <a:rPr lang="en-US" sz="2800" b="1" dirty="0"/>
            <a:t>real signals </a:t>
          </a:r>
          <a:r>
            <a:rPr lang="en-US" sz="2800" dirty="0"/>
            <a:t>and </a:t>
          </a:r>
          <a:r>
            <a:rPr lang="en-US" sz="2800" b="1" dirty="0"/>
            <a:t>not just noise!</a:t>
          </a:r>
          <a:r>
            <a:rPr lang="en-US" sz="2800" dirty="0"/>
            <a:t> </a:t>
          </a:r>
        </a:p>
      </dgm:t>
    </dgm:pt>
    <dgm:pt modelId="{B98F829B-470B-2943-9035-E0999E1C6827}" type="parTrans" cxnId="{1069E468-B0CB-934C-AE93-9446823963B2}">
      <dgm:prSet/>
      <dgm:spPr/>
      <dgm:t>
        <a:bodyPr/>
        <a:lstStyle/>
        <a:p>
          <a:endParaRPr lang="en-US"/>
        </a:p>
      </dgm:t>
    </dgm:pt>
    <dgm:pt modelId="{F2088A01-7D3C-0348-AA5D-F0740FBD2296}" type="sibTrans" cxnId="{1069E468-B0CB-934C-AE93-9446823963B2}">
      <dgm:prSet/>
      <dgm:spPr/>
      <dgm:t>
        <a:bodyPr/>
        <a:lstStyle/>
        <a:p>
          <a:endParaRPr lang="en-US"/>
        </a:p>
      </dgm:t>
    </dgm:pt>
    <dgm:pt modelId="{527D107B-9AB1-8542-BFDC-1F9A458AAF1A}" type="pres">
      <dgm:prSet presAssocID="{524CF168-AFEF-FD47-9FB0-7B47F617F558}" presName="Name0" presStyleCnt="0">
        <dgm:presLayoutVars>
          <dgm:dir/>
          <dgm:animLvl val="lvl"/>
          <dgm:resizeHandles val="exact"/>
        </dgm:presLayoutVars>
      </dgm:prSet>
      <dgm:spPr/>
    </dgm:pt>
    <dgm:pt modelId="{80041221-E257-8A44-9CD0-D3EFE3FFC7EC}" type="pres">
      <dgm:prSet presAssocID="{65101F79-968A-F642-9AC5-AE838F273128}" presName="linNode" presStyleCnt="0"/>
      <dgm:spPr/>
    </dgm:pt>
    <dgm:pt modelId="{4758954D-8634-804E-9BA3-793E7F00F8C4}" type="pres">
      <dgm:prSet presAssocID="{65101F79-968A-F642-9AC5-AE838F273128}" presName="parentText" presStyleLbl="node1" presStyleIdx="0" presStyleCnt="3" custScaleX="84117" custLinFactNeighborX="49" custLinFactNeighborY="2030">
        <dgm:presLayoutVars>
          <dgm:chMax val="1"/>
          <dgm:bulletEnabled val="1"/>
        </dgm:presLayoutVars>
      </dgm:prSet>
      <dgm:spPr/>
    </dgm:pt>
    <dgm:pt modelId="{096F5DEC-E0CE-9949-B87C-8FCF2D972F4C}" type="pres">
      <dgm:prSet presAssocID="{65101F79-968A-F642-9AC5-AE838F273128}" presName="descendantText" presStyleLbl="alignAccFollowNode1" presStyleIdx="0" presStyleCnt="3" custScaleX="124418" custScaleY="118204">
        <dgm:presLayoutVars>
          <dgm:bulletEnabled val="1"/>
        </dgm:presLayoutVars>
      </dgm:prSet>
      <dgm:spPr/>
    </dgm:pt>
    <dgm:pt modelId="{80D33595-0A91-CF42-8663-3FC8B24069D6}" type="pres">
      <dgm:prSet presAssocID="{1F6AC5D5-C77A-2D41-89A8-C29AB911DBF8}" presName="sp" presStyleCnt="0"/>
      <dgm:spPr/>
    </dgm:pt>
    <dgm:pt modelId="{3059C634-F386-BD44-A6E7-E7EDEF0F503A}" type="pres">
      <dgm:prSet presAssocID="{076290A9-3C1F-1848-A120-D4B2171D78B4}" presName="linNode" presStyleCnt="0"/>
      <dgm:spPr/>
    </dgm:pt>
    <dgm:pt modelId="{CFE6F19F-1D59-B44E-99C9-01F4FE2730C8}" type="pres">
      <dgm:prSet presAssocID="{076290A9-3C1F-1848-A120-D4B2171D78B4}" presName="parentText" presStyleLbl="node1" presStyleIdx="1" presStyleCnt="3" custScaleX="112669">
        <dgm:presLayoutVars>
          <dgm:chMax val="1"/>
          <dgm:bulletEnabled val="1"/>
        </dgm:presLayoutVars>
      </dgm:prSet>
      <dgm:spPr/>
    </dgm:pt>
    <dgm:pt modelId="{2818894F-F48A-6444-BA72-00ABC9F9AF89}" type="pres">
      <dgm:prSet presAssocID="{076290A9-3C1F-1848-A120-D4B2171D78B4}" presName="descendantText" presStyleLbl="alignAccFollowNode1" presStyleIdx="1" presStyleCnt="3" custScaleX="167608" custScaleY="118204">
        <dgm:presLayoutVars>
          <dgm:bulletEnabled val="1"/>
        </dgm:presLayoutVars>
      </dgm:prSet>
      <dgm:spPr/>
    </dgm:pt>
    <dgm:pt modelId="{00BBDF78-47C2-A941-828F-3CB9563ACCF8}" type="pres">
      <dgm:prSet presAssocID="{19CB92F6-16B4-3F44-8364-C7FB3EAB31A5}" presName="sp" presStyleCnt="0"/>
      <dgm:spPr/>
    </dgm:pt>
    <dgm:pt modelId="{A90007B0-530C-D943-B69A-F1ED6B87A3A4}" type="pres">
      <dgm:prSet presAssocID="{DC3719E1-EF1B-F444-9CC4-7E057C8A0863}" presName="linNode" presStyleCnt="0"/>
      <dgm:spPr/>
    </dgm:pt>
    <dgm:pt modelId="{4EA1B55F-0BD8-4149-89B4-353A0233A5E5}" type="pres">
      <dgm:prSet presAssocID="{DC3719E1-EF1B-F444-9CC4-7E057C8A0863}" presName="parentText" presStyleLbl="node1" presStyleIdx="2" presStyleCnt="3">
        <dgm:presLayoutVars>
          <dgm:chMax val="1"/>
          <dgm:bulletEnabled val="1"/>
        </dgm:presLayoutVars>
      </dgm:prSet>
      <dgm:spPr/>
    </dgm:pt>
    <dgm:pt modelId="{A1C7E80A-EBAD-3646-80F9-6786C10D280C}" type="pres">
      <dgm:prSet presAssocID="{DC3719E1-EF1B-F444-9CC4-7E057C8A0863}" presName="descendantText" presStyleLbl="alignAccFollowNode1" presStyleIdx="2" presStyleCnt="3" custScaleX="145729" custScaleY="118204">
        <dgm:presLayoutVars>
          <dgm:bulletEnabled val="1"/>
        </dgm:presLayoutVars>
      </dgm:prSet>
      <dgm:spPr/>
    </dgm:pt>
  </dgm:ptLst>
  <dgm:cxnLst>
    <dgm:cxn modelId="{C1A73B38-77ED-B746-87F2-09089A187C71}" srcId="{DC3719E1-EF1B-F444-9CC4-7E057C8A0863}" destId="{AC4DF69E-7AE8-DB48-80AA-F662E1ADA34A}" srcOrd="0" destOrd="0" parTransId="{E95E0C7A-0FC1-2D40-87F3-D2F8FF082286}" sibTransId="{6997E72B-B84C-6948-99E5-0466E8DF9271}"/>
    <dgm:cxn modelId="{E2FDFC38-4822-2647-9A03-EE2711C0AE40}" type="presOf" srcId="{24F20D7B-AC91-BD4A-B6A9-C8722F3247F7}" destId="{A1C7E80A-EBAD-3646-80F9-6786C10D280C}" srcOrd="0" destOrd="1" presId="urn:microsoft.com/office/officeart/2005/8/layout/vList5"/>
    <dgm:cxn modelId="{7E51FF3B-6A60-7246-94BA-26E4F20383A9}" srcId="{65101F79-968A-F642-9AC5-AE838F273128}" destId="{3F8666CB-6C5B-3241-A3FD-2CAF2F193AE9}" srcOrd="2" destOrd="0" parTransId="{7AD0BD08-2B88-234E-842B-9BA8B7B24A9D}" sibTransId="{0D7E19E5-B0F9-8D48-A361-584C52237836}"/>
    <dgm:cxn modelId="{0E4DDD45-68C6-144A-99DF-B97477227157}" type="presOf" srcId="{524CF168-AFEF-FD47-9FB0-7B47F617F558}" destId="{527D107B-9AB1-8542-BFDC-1F9A458AAF1A}" srcOrd="0" destOrd="0" presId="urn:microsoft.com/office/officeart/2005/8/layout/vList5"/>
    <dgm:cxn modelId="{CCFA5F48-8A23-894C-9D7E-E9B752D8AC59}" type="presOf" srcId="{DC3719E1-EF1B-F444-9CC4-7E057C8A0863}" destId="{4EA1B55F-0BD8-4149-89B4-353A0233A5E5}" srcOrd="0" destOrd="0" presId="urn:microsoft.com/office/officeart/2005/8/layout/vList5"/>
    <dgm:cxn modelId="{E5B3EE50-1E99-C542-BEAD-A545503C4845}" srcId="{076290A9-3C1F-1848-A120-D4B2171D78B4}" destId="{42FE3140-A9DC-3846-80F7-80F8C278BA7A}" srcOrd="0" destOrd="0" parTransId="{8DA461AC-4EB4-0944-A907-C7EA9FCCA6C0}" sibTransId="{CC34F661-C39A-A940-B7B8-3E64C7BCCB6A}"/>
    <dgm:cxn modelId="{C536D855-DE2D-2147-B219-475D5F857E6F}" type="presOf" srcId="{3F8666CB-6C5B-3241-A3FD-2CAF2F193AE9}" destId="{096F5DEC-E0CE-9949-B87C-8FCF2D972F4C}" srcOrd="0" destOrd="2" presId="urn:microsoft.com/office/officeart/2005/8/layout/vList5"/>
    <dgm:cxn modelId="{2163FD60-4CB9-3049-827A-60D7EE98D81B}" type="presOf" srcId="{E6666B3E-E984-F64D-93A4-9BF8A32254EE}" destId="{096F5DEC-E0CE-9949-B87C-8FCF2D972F4C}" srcOrd="0" destOrd="1" presId="urn:microsoft.com/office/officeart/2005/8/layout/vList5"/>
    <dgm:cxn modelId="{1069E468-B0CB-934C-AE93-9446823963B2}" srcId="{DC3719E1-EF1B-F444-9CC4-7E057C8A0863}" destId="{24F20D7B-AC91-BD4A-B6A9-C8722F3247F7}" srcOrd="1" destOrd="0" parTransId="{B98F829B-470B-2943-9035-E0999E1C6827}" sibTransId="{F2088A01-7D3C-0348-AA5D-F0740FBD2296}"/>
    <dgm:cxn modelId="{9AD9E56B-0B27-A147-8249-595410644489}" srcId="{524CF168-AFEF-FD47-9FB0-7B47F617F558}" destId="{076290A9-3C1F-1848-A120-D4B2171D78B4}" srcOrd="1" destOrd="0" parTransId="{BAA88103-9296-C84E-AA7F-0F580DE04CF6}" sibTransId="{19CB92F6-16B4-3F44-8364-C7FB3EAB31A5}"/>
    <dgm:cxn modelId="{BC8BCC78-A9B8-0140-9F3F-AC574165FA47}" type="presOf" srcId="{42FE3140-A9DC-3846-80F7-80F8C278BA7A}" destId="{2818894F-F48A-6444-BA72-00ABC9F9AF89}" srcOrd="0" destOrd="0" presId="urn:microsoft.com/office/officeart/2005/8/layout/vList5"/>
    <dgm:cxn modelId="{F976D57C-5E26-3E4E-9D39-414F2F4F89ED}" type="presOf" srcId="{32694E7A-70C4-B44B-8F74-BCF49A90B1BC}" destId="{096F5DEC-E0CE-9949-B87C-8FCF2D972F4C}" srcOrd="0" destOrd="0" presId="urn:microsoft.com/office/officeart/2005/8/layout/vList5"/>
    <dgm:cxn modelId="{375C3F80-5677-0E49-8C4A-0D5AC3DE986C}" srcId="{65101F79-968A-F642-9AC5-AE838F273128}" destId="{32694E7A-70C4-B44B-8F74-BCF49A90B1BC}" srcOrd="0" destOrd="0" parTransId="{B964AC19-88BC-5440-AD86-C74AF1288C51}" sibTransId="{5AD8ACEC-D4BF-7D49-AECE-8F9FEAAE013D}"/>
    <dgm:cxn modelId="{EE85FA8E-10E4-8240-8D3D-DC99BFEA9E2A}" type="presOf" srcId="{076290A9-3C1F-1848-A120-D4B2171D78B4}" destId="{CFE6F19F-1D59-B44E-99C9-01F4FE2730C8}" srcOrd="0" destOrd="0" presId="urn:microsoft.com/office/officeart/2005/8/layout/vList5"/>
    <dgm:cxn modelId="{9332289B-109F-EB44-A412-4C5FA0265FC5}" srcId="{524CF168-AFEF-FD47-9FB0-7B47F617F558}" destId="{65101F79-968A-F642-9AC5-AE838F273128}" srcOrd="0" destOrd="0" parTransId="{6410021F-5969-2349-86AF-DB76B5101983}" sibTransId="{1F6AC5D5-C77A-2D41-89A8-C29AB911DBF8}"/>
    <dgm:cxn modelId="{86DE24BA-51FC-7E40-94E0-4A80B9F9C8DC}" srcId="{65101F79-968A-F642-9AC5-AE838F273128}" destId="{E6666B3E-E984-F64D-93A4-9BF8A32254EE}" srcOrd="1" destOrd="0" parTransId="{90B9E0F6-493E-8A41-93F9-7E62E3770D54}" sibTransId="{6399E9A7-9A00-D244-818F-90CE8EC872DA}"/>
    <dgm:cxn modelId="{65CADAC0-99CE-AD45-84AF-B774B8CE1329}" type="presOf" srcId="{65101F79-968A-F642-9AC5-AE838F273128}" destId="{4758954D-8634-804E-9BA3-793E7F00F8C4}" srcOrd="0" destOrd="0" presId="urn:microsoft.com/office/officeart/2005/8/layout/vList5"/>
    <dgm:cxn modelId="{F0EACCC2-19E9-414C-8B24-488E102270BD}" srcId="{524CF168-AFEF-FD47-9FB0-7B47F617F558}" destId="{DC3719E1-EF1B-F444-9CC4-7E057C8A0863}" srcOrd="2" destOrd="0" parTransId="{AB381617-AC5A-9647-B418-191CAD983911}" sibTransId="{AB2CB30B-D818-A94B-84AF-EE1C58A9F5DE}"/>
    <dgm:cxn modelId="{CBF7AFDC-1472-914C-AE54-097E9354BFC9}" type="presOf" srcId="{AC4DF69E-7AE8-DB48-80AA-F662E1ADA34A}" destId="{A1C7E80A-EBAD-3646-80F9-6786C10D280C}" srcOrd="0" destOrd="0" presId="urn:microsoft.com/office/officeart/2005/8/layout/vList5"/>
    <dgm:cxn modelId="{83C24B72-6B2B-1C4A-99CB-8F0D826943B2}" type="presParOf" srcId="{527D107B-9AB1-8542-BFDC-1F9A458AAF1A}" destId="{80041221-E257-8A44-9CD0-D3EFE3FFC7EC}" srcOrd="0" destOrd="0" presId="urn:microsoft.com/office/officeart/2005/8/layout/vList5"/>
    <dgm:cxn modelId="{E5467C71-88C6-1C45-AE3A-C9E969C78A9F}" type="presParOf" srcId="{80041221-E257-8A44-9CD0-D3EFE3FFC7EC}" destId="{4758954D-8634-804E-9BA3-793E7F00F8C4}" srcOrd="0" destOrd="0" presId="urn:microsoft.com/office/officeart/2005/8/layout/vList5"/>
    <dgm:cxn modelId="{5582278F-4AE7-3A49-9B0C-6108D4787062}" type="presParOf" srcId="{80041221-E257-8A44-9CD0-D3EFE3FFC7EC}" destId="{096F5DEC-E0CE-9949-B87C-8FCF2D972F4C}" srcOrd="1" destOrd="0" presId="urn:microsoft.com/office/officeart/2005/8/layout/vList5"/>
    <dgm:cxn modelId="{13A8F9A2-6C73-D64B-8EBF-7F7103355D9F}" type="presParOf" srcId="{527D107B-9AB1-8542-BFDC-1F9A458AAF1A}" destId="{80D33595-0A91-CF42-8663-3FC8B24069D6}" srcOrd="1" destOrd="0" presId="urn:microsoft.com/office/officeart/2005/8/layout/vList5"/>
    <dgm:cxn modelId="{333705BE-FCA3-E042-9ECE-1FA5E0169B78}" type="presParOf" srcId="{527D107B-9AB1-8542-BFDC-1F9A458AAF1A}" destId="{3059C634-F386-BD44-A6E7-E7EDEF0F503A}" srcOrd="2" destOrd="0" presId="urn:microsoft.com/office/officeart/2005/8/layout/vList5"/>
    <dgm:cxn modelId="{5E6BEE40-8B7A-9849-BC6A-FAFF5742B517}" type="presParOf" srcId="{3059C634-F386-BD44-A6E7-E7EDEF0F503A}" destId="{CFE6F19F-1D59-B44E-99C9-01F4FE2730C8}" srcOrd="0" destOrd="0" presId="urn:microsoft.com/office/officeart/2005/8/layout/vList5"/>
    <dgm:cxn modelId="{B33210BB-CB19-4E4D-8AD4-2068CC33A9BB}" type="presParOf" srcId="{3059C634-F386-BD44-A6E7-E7EDEF0F503A}" destId="{2818894F-F48A-6444-BA72-00ABC9F9AF89}" srcOrd="1" destOrd="0" presId="urn:microsoft.com/office/officeart/2005/8/layout/vList5"/>
    <dgm:cxn modelId="{6B297AD5-C1AD-1443-8E50-98B9D472226D}" type="presParOf" srcId="{527D107B-9AB1-8542-BFDC-1F9A458AAF1A}" destId="{00BBDF78-47C2-A941-828F-3CB9563ACCF8}" srcOrd="3" destOrd="0" presId="urn:microsoft.com/office/officeart/2005/8/layout/vList5"/>
    <dgm:cxn modelId="{59CB7EAD-37EC-EE4F-9191-4DB0DFCE126E}" type="presParOf" srcId="{527D107B-9AB1-8542-BFDC-1F9A458AAF1A}" destId="{A90007B0-530C-D943-B69A-F1ED6B87A3A4}" srcOrd="4" destOrd="0" presId="urn:microsoft.com/office/officeart/2005/8/layout/vList5"/>
    <dgm:cxn modelId="{13E70D72-534D-B545-BBC0-367DB9BF97E0}" type="presParOf" srcId="{A90007B0-530C-D943-B69A-F1ED6B87A3A4}" destId="{4EA1B55F-0BD8-4149-89B4-353A0233A5E5}" srcOrd="0" destOrd="0" presId="urn:microsoft.com/office/officeart/2005/8/layout/vList5"/>
    <dgm:cxn modelId="{EB09CA28-05DD-3043-A2FD-1B3EFC3004D4}" type="presParOf" srcId="{A90007B0-530C-D943-B69A-F1ED6B87A3A4}" destId="{A1C7E80A-EBAD-3646-80F9-6786C10D280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ABC37D-95B5-4CBA-8D08-0004A3B4417A}"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193FF735-D3D7-448D-9BEB-3B7F02F17430}">
      <dgm:prSet custT="1"/>
      <dgm:spPr/>
      <dgm:t>
        <a:bodyPr/>
        <a:lstStyle/>
        <a:p>
          <a:r>
            <a:rPr lang="en-US" sz="2800" dirty="0"/>
            <a:t>There are TWO types of variation: Common Cause and Special Cause </a:t>
          </a:r>
        </a:p>
      </dgm:t>
    </dgm:pt>
    <dgm:pt modelId="{C3A12508-74EC-4FBE-9AFA-2D53D2612CB6}" type="parTrans" cxnId="{731DD065-62B7-4008-A38D-5B9542FF58F8}">
      <dgm:prSet/>
      <dgm:spPr/>
      <dgm:t>
        <a:bodyPr/>
        <a:lstStyle/>
        <a:p>
          <a:endParaRPr lang="en-US"/>
        </a:p>
      </dgm:t>
    </dgm:pt>
    <dgm:pt modelId="{7C9698C4-86B6-4674-8DF7-9F4CA488C34B}" type="sibTrans" cxnId="{731DD065-62B7-4008-A38D-5B9542FF58F8}">
      <dgm:prSet/>
      <dgm:spPr/>
      <dgm:t>
        <a:bodyPr/>
        <a:lstStyle/>
        <a:p>
          <a:endParaRPr lang="en-US"/>
        </a:p>
      </dgm:t>
    </dgm:pt>
    <dgm:pt modelId="{5E9BC194-F18D-4781-B38B-B51128B88245}">
      <dgm:prSet custT="1"/>
      <dgm:spPr/>
      <dgm:t>
        <a:bodyPr/>
        <a:lstStyle/>
        <a:p>
          <a:r>
            <a:rPr lang="en-US" sz="2800" baseline="0" dirty="0"/>
            <a:t>To analyze a run chart, compare the data to the median and apply the run chart rules.</a:t>
          </a:r>
          <a:endParaRPr lang="en-US" sz="2800" dirty="0"/>
        </a:p>
      </dgm:t>
    </dgm:pt>
    <dgm:pt modelId="{0EAF2C50-D8DE-4207-9C1A-6DB6F74DAC9A}" type="parTrans" cxnId="{40BA2049-CBF8-4A1C-B541-7A63A3F727E9}">
      <dgm:prSet/>
      <dgm:spPr/>
      <dgm:t>
        <a:bodyPr/>
        <a:lstStyle/>
        <a:p>
          <a:endParaRPr lang="en-US"/>
        </a:p>
      </dgm:t>
    </dgm:pt>
    <dgm:pt modelId="{61922153-25B1-4A9A-BF0C-4A0AB8E0BB79}" type="sibTrans" cxnId="{40BA2049-CBF8-4A1C-B541-7A63A3F727E9}">
      <dgm:prSet/>
      <dgm:spPr/>
      <dgm:t>
        <a:bodyPr/>
        <a:lstStyle/>
        <a:p>
          <a:endParaRPr lang="en-US"/>
        </a:p>
      </dgm:t>
    </dgm:pt>
    <dgm:pt modelId="{30F3B33E-A59A-4253-AF4E-89EFC02E0631}">
      <dgm:prSet custT="1"/>
      <dgm:spPr/>
      <dgm:t>
        <a:bodyPr/>
        <a:lstStyle/>
        <a:p>
          <a:r>
            <a:rPr lang="en-US" sz="2800" dirty="0"/>
            <a:t>Data over time tells a story of temporal associations to better understand if your PDSA cycles are impacting the system you are improving.</a:t>
          </a:r>
        </a:p>
      </dgm:t>
    </dgm:pt>
    <dgm:pt modelId="{A2F36399-9CE2-4400-9C6E-0E9D43278C0F}" type="parTrans" cxnId="{19F594BD-4323-465C-8AC5-837A5A47145A}">
      <dgm:prSet/>
      <dgm:spPr/>
      <dgm:t>
        <a:bodyPr/>
        <a:lstStyle/>
        <a:p>
          <a:endParaRPr lang="en-US"/>
        </a:p>
      </dgm:t>
    </dgm:pt>
    <dgm:pt modelId="{F9CB736B-0B35-4B55-A90F-D42008B44A8F}" type="sibTrans" cxnId="{19F594BD-4323-465C-8AC5-837A5A47145A}">
      <dgm:prSet/>
      <dgm:spPr/>
      <dgm:t>
        <a:bodyPr/>
        <a:lstStyle/>
        <a:p>
          <a:endParaRPr lang="en-US"/>
        </a:p>
      </dgm:t>
    </dgm:pt>
    <dgm:pt modelId="{9C4009F1-B979-F444-BC4C-17775940A5A0}" type="pres">
      <dgm:prSet presAssocID="{F8ABC37D-95B5-4CBA-8D08-0004A3B4417A}" presName="Name0" presStyleCnt="0">
        <dgm:presLayoutVars>
          <dgm:dir/>
          <dgm:animLvl val="lvl"/>
          <dgm:resizeHandles val="exact"/>
        </dgm:presLayoutVars>
      </dgm:prSet>
      <dgm:spPr/>
    </dgm:pt>
    <dgm:pt modelId="{FFF04A8A-38D7-0743-AAAB-D24794A7F2E0}" type="pres">
      <dgm:prSet presAssocID="{30F3B33E-A59A-4253-AF4E-89EFC02E0631}" presName="boxAndChildren" presStyleCnt="0"/>
      <dgm:spPr/>
    </dgm:pt>
    <dgm:pt modelId="{C7658D64-28BD-BD4C-9C53-92959329A498}" type="pres">
      <dgm:prSet presAssocID="{30F3B33E-A59A-4253-AF4E-89EFC02E0631}" presName="parentTextBox" presStyleLbl="node1" presStyleIdx="0" presStyleCnt="3"/>
      <dgm:spPr/>
    </dgm:pt>
    <dgm:pt modelId="{C3C6D370-E321-BD47-9CA1-430F463EA430}" type="pres">
      <dgm:prSet presAssocID="{61922153-25B1-4A9A-BF0C-4A0AB8E0BB79}" presName="sp" presStyleCnt="0"/>
      <dgm:spPr/>
    </dgm:pt>
    <dgm:pt modelId="{B45F7EFB-F07A-9F4A-B59E-AAA504F50AD6}" type="pres">
      <dgm:prSet presAssocID="{5E9BC194-F18D-4781-B38B-B51128B88245}" presName="arrowAndChildren" presStyleCnt="0"/>
      <dgm:spPr/>
    </dgm:pt>
    <dgm:pt modelId="{A5EF8E13-3057-B042-B220-6A424F62FEAA}" type="pres">
      <dgm:prSet presAssocID="{5E9BC194-F18D-4781-B38B-B51128B88245}" presName="parentTextArrow" presStyleLbl="node1" presStyleIdx="1" presStyleCnt="3"/>
      <dgm:spPr/>
    </dgm:pt>
    <dgm:pt modelId="{10E74088-96C4-1B43-B132-4BDE21AAAD5E}" type="pres">
      <dgm:prSet presAssocID="{7C9698C4-86B6-4674-8DF7-9F4CA488C34B}" presName="sp" presStyleCnt="0"/>
      <dgm:spPr/>
    </dgm:pt>
    <dgm:pt modelId="{8268249F-757B-BA46-8688-4D66FA8AFC1F}" type="pres">
      <dgm:prSet presAssocID="{193FF735-D3D7-448D-9BEB-3B7F02F17430}" presName="arrowAndChildren" presStyleCnt="0"/>
      <dgm:spPr/>
    </dgm:pt>
    <dgm:pt modelId="{BED487E0-4574-2B4C-9CBC-33A440D58261}" type="pres">
      <dgm:prSet presAssocID="{193FF735-D3D7-448D-9BEB-3B7F02F17430}" presName="parentTextArrow" presStyleLbl="node1" presStyleIdx="2" presStyleCnt="3"/>
      <dgm:spPr/>
    </dgm:pt>
  </dgm:ptLst>
  <dgm:cxnLst>
    <dgm:cxn modelId="{A9A9890A-0C14-AE45-BBA4-5BA2A7638F8A}" type="presOf" srcId="{193FF735-D3D7-448D-9BEB-3B7F02F17430}" destId="{BED487E0-4574-2B4C-9CBC-33A440D58261}" srcOrd="0" destOrd="0" presId="urn:microsoft.com/office/officeart/2005/8/layout/process4"/>
    <dgm:cxn modelId="{40BA2049-CBF8-4A1C-B541-7A63A3F727E9}" srcId="{F8ABC37D-95B5-4CBA-8D08-0004A3B4417A}" destId="{5E9BC194-F18D-4781-B38B-B51128B88245}" srcOrd="1" destOrd="0" parTransId="{0EAF2C50-D8DE-4207-9C1A-6DB6F74DAC9A}" sibTransId="{61922153-25B1-4A9A-BF0C-4A0AB8E0BB79}"/>
    <dgm:cxn modelId="{731DD065-62B7-4008-A38D-5B9542FF58F8}" srcId="{F8ABC37D-95B5-4CBA-8D08-0004A3B4417A}" destId="{193FF735-D3D7-448D-9BEB-3B7F02F17430}" srcOrd="0" destOrd="0" parTransId="{C3A12508-74EC-4FBE-9AFA-2D53D2612CB6}" sibTransId="{7C9698C4-86B6-4674-8DF7-9F4CA488C34B}"/>
    <dgm:cxn modelId="{1BD80F6F-CF32-464B-9C8F-E6E95AADE790}" type="presOf" srcId="{30F3B33E-A59A-4253-AF4E-89EFC02E0631}" destId="{C7658D64-28BD-BD4C-9C53-92959329A498}" srcOrd="0" destOrd="0" presId="urn:microsoft.com/office/officeart/2005/8/layout/process4"/>
    <dgm:cxn modelId="{28D36671-ABEF-1241-AECB-76962250E609}" type="presOf" srcId="{F8ABC37D-95B5-4CBA-8D08-0004A3B4417A}" destId="{9C4009F1-B979-F444-BC4C-17775940A5A0}" srcOrd="0" destOrd="0" presId="urn:microsoft.com/office/officeart/2005/8/layout/process4"/>
    <dgm:cxn modelId="{19F594BD-4323-465C-8AC5-837A5A47145A}" srcId="{F8ABC37D-95B5-4CBA-8D08-0004A3B4417A}" destId="{30F3B33E-A59A-4253-AF4E-89EFC02E0631}" srcOrd="2" destOrd="0" parTransId="{A2F36399-9CE2-4400-9C6E-0E9D43278C0F}" sibTransId="{F9CB736B-0B35-4B55-A90F-D42008B44A8F}"/>
    <dgm:cxn modelId="{26909FDD-E476-FA4A-A8C1-9FD917C50916}" type="presOf" srcId="{5E9BC194-F18D-4781-B38B-B51128B88245}" destId="{A5EF8E13-3057-B042-B220-6A424F62FEAA}" srcOrd="0" destOrd="0" presId="urn:microsoft.com/office/officeart/2005/8/layout/process4"/>
    <dgm:cxn modelId="{F37DC020-9DCE-194C-B794-E3E94DAB7C07}" type="presParOf" srcId="{9C4009F1-B979-F444-BC4C-17775940A5A0}" destId="{FFF04A8A-38D7-0743-AAAB-D24794A7F2E0}" srcOrd="0" destOrd="0" presId="urn:microsoft.com/office/officeart/2005/8/layout/process4"/>
    <dgm:cxn modelId="{9565B17D-BD64-8041-84CB-1696CE09E2D0}" type="presParOf" srcId="{FFF04A8A-38D7-0743-AAAB-D24794A7F2E0}" destId="{C7658D64-28BD-BD4C-9C53-92959329A498}" srcOrd="0" destOrd="0" presId="urn:microsoft.com/office/officeart/2005/8/layout/process4"/>
    <dgm:cxn modelId="{4DDF436B-6AE2-4D48-BF6E-CB1F8110B901}" type="presParOf" srcId="{9C4009F1-B979-F444-BC4C-17775940A5A0}" destId="{C3C6D370-E321-BD47-9CA1-430F463EA430}" srcOrd="1" destOrd="0" presId="urn:microsoft.com/office/officeart/2005/8/layout/process4"/>
    <dgm:cxn modelId="{3C673292-5F8C-0F49-8757-E4A540AEAD45}" type="presParOf" srcId="{9C4009F1-B979-F444-BC4C-17775940A5A0}" destId="{B45F7EFB-F07A-9F4A-B59E-AAA504F50AD6}" srcOrd="2" destOrd="0" presId="urn:microsoft.com/office/officeart/2005/8/layout/process4"/>
    <dgm:cxn modelId="{38F86DEC-0F52-694F-A523-B6EA5C4C42C2}" type="presParOf" srcId="{B45F7EFB-F07A-9F4A-B59E-AAA504F50AD6}" destId="{A5EF8E13-3057-B042-B220-6A424F62FEAA}" srcOrd="0" destOrd="0" presId="urn:microsoft.com/office/officeart/2005/8/layout/process4"/>
    <dgm:cxn modelId="{81E7FFBC-6D3C-7544-989E-176B0EDEE72A}" type="presParOf" srcId="{9C4009F1-B979-F444-BC4C-17775940A5A0}" destId="{10E74088-96C4-1B43-B132-4BDE21AAAD5E}" srcOrd="3" destOrd="0" presId="urn:microsoft.com/office/officeart/2005/8/layout/process4"/>
    <dgm:cxn modelId="{36A6F52B-C25F-F347-9397-D676B6651EAB}" type="presParOf" srcId="{9C4009F1-B979-F444-BC4C-17775940A5A0}" destId="{8268249F-757B-BA46-8688-4D66FA8AFC1F}" srcOrd="4" destOrd="0" presId="urn:microsoft.com/office/officeart/2005/8/layout/process4"/>
    <dgm:cxn modelId="{7CF2044C-F053-1847-A809-DF5D6579D165}" type="presParOf" srcId="{8268249F-757B-BA46-8688-4D66FA8AFC1F}" destId="{BED487E0-4574-2B4C-9CBC-33A440D5826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21F51-55A5-2846-9D25-1B6B9DB5445B}">
      <dsp:nvSpPr>
        <dsp:cNvPr id="0" name=""/>
        <dsp:cNvSpPr/>
      </dsp:nvSpPr>
      <dsp:spPr>
        <a:xfrm>
          <a:off x="2230164" y="1495"/>
          <a:ext cx="8920660" cy="153273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3086" tIns="389315" rIns="173086" bIns="389315" numCol="1" spcCol="1270" anchor="ctr" anchorCtr="0">
          <a:noAutofit/>
        </a:bodyPr>
        <a:lstStyle/>
        <a:p>
          <a:pPr marL="0" lvl="0" indent="0" algn="l" defTabSz="1244600">
            <a:lnSpc>
              <a:spcPct val="90000"/>
            </a:lnSpc>
            <a:spcBef>
              <a:spcPct val="0"/>
            </a:spcBef>
            <a:spcAft>
              <a:spcPct val="35000"/>
            </a:spcAft>
            <a:buNone/>
          </a:pPr>
          <a:r>
            <a:rPr lang="en-US" sz="2800" b="0" kern="1200" dirty="0"/>
            <a:t>Describe 2 types of variation, common cause and special cause variation.  </a:t>
          </a:r>
        </a:p>
      </dsp:txBody>
      <dsp:txXfrm>
        <a:off x="2230164" y="1495"/>
        <a:ext cx="8920660" cy="1532737"/>
      </dsp:txXfrm>
    </dsp:sp>
    <dsp:sp modelId="{55216251-E1A0-8742-8EE9-F69D56E8CF1D}">
      <dsp:nvSpPr>
        <dsp:cNvPr id="0" name=""/>
        <dsp:cNvSpPr/>
      </dsp:nvSpPr>
      <dsp:spPr>
        <a:xfrm>
          <a:off x="0" y="1495"/>
          <a:ext cx="2230165" cy="1532737"/>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013" tIns="151400" rIns="118013" bIns="151400" numCol="1" spcCol="1270" anchor="ctr" anchorCtr="0">
          <a:noAutofit/>
        </a:bodyPr>
        <a:lstStyle/>
        <a:p>
          <a:pPr marL="0" lvl="0" indent="0" algn="ctr" defTabSz="1244600">
            <a:lnSpc>
              <a:spcPct val="90000"/>
            </a:lnSpc>
            <a:spcBef>
              <a:spcPct val="0"/>
            </a:spcBef>
            <a:spcAft>
              <a:spcPct val="35000"/>
            </a:spcAft>
            <a:buNone/>
          </a:pPr>
          <a:r>
            <a:rPr lang="en-US" sz="2800" b="1" kern="1200" baseline="0" dirty="0"/>
            <a:t>Describe </a:t>
          </a:r>
          <a:endParaRPr lang="en-US" sz="2800" b="1" kern="1200" dirty="0"/>
        </a:p>
      </dsp:txBody>
      <dsp:txXfrm>
        <a:off x="0" y="1495"/>
        <a:ext cx="2230165" cy="1532737"/>
      </dsp:txXfrm>
    </dsp:sp>
    <dsp:sp modelId="{D0E99BCC-505E-124F-8B70-2703834E7A43}">
      <dsp:nvSpPr>
        <dsp:cNvPr id="0" name=""/>
        <dsp:cNvSpPr/>
      </dsp:nvSpPr>
      <dsp:spPr>
        <a:xfrm>
          <a:off x="2230165" y="1626197"/>
          <a:ext cx="8920660" cy="1532737"/>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3086" tIns="389315" rIns="173086" bIns="389315" numCol="1" spcCol="1270" anchor="ctr" anchorCtr="0">
          <a:noAutofit/>
        </a:bodyPr>
        <a:lstStyle/>
        <a:p>
          <a:pPr marL="0" lvl="0" indent="0" algn="l" defTabSz="1244600">
            <a:lnSpc>
              <a:spcPct val="90000"/>
            </a:lnSpc>
            <a:spcBef>
              <a:spcPct val="0"/>
            </a:spcBef>
            <a:spcAft>
              <a:spcPct val="35000"/>
            </a:spcAft>
            <a:buNone/>
          </a:pPr>
          <a:r>
            <a:rPr lang="en-US" sz="2800" kern="1200" dirty="0"/>
            <a:t>Understand the 4 run chart rules and their probability-based statistical underpinnings.</a:t>
          </a:r>
        </a:p>
      </dsp:txBody>
      <dsp:txXfrm>
        <a:off x="2230165" y="1626197"/>
        <a:ext cx="8920660" cy="1532737"/>
      </dsp:txXfrm>
    </dsp:sp>
    <dsp:sp modelId="{B20BAC83-D428-0746-A73F-30DA206B5871}">
      <dsp:nvSpPr>
        <dsp:cNvPr id="0" name=""/>
        <dsp:cNvSpPr/>
      </dsp:nvSpPr>
      <dsp:spPr>
        <a:xfrm>
          <a:off x="0" y="1626197"/>
          <a:ext cx="2230165" cy="1532737"/>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013" tIns="151400" rIns="118013" bIns="151400" numCol="1" spcCol="1270" anchor="ctr" anchorCtr="0">
          <a:noAutofit/>
        </a:bodyPr>
        <a:lstStyle/>
        <a:p>
          <a:pPr marL="0" lvl="0" indent="0" algn="ctr" defTabSz="1244600">
            <a:lnSpc>
              <a:spcPct val="90000"/>
            </a:lnSpc>
            <a:spcBef>
              <a:spcPct val="0"/>
            </a:spcBef>
            <a:spcAft>
              <a:spcPct val="35000"/>
            </a:spcAft>
            <a:buNone/>
          </a:pPr>
          <a:r>
            <a:rPr lang="en-US" sz="2800" b="1" kern="1200" dirty="0"/>
            <a:t>Understand</a:t>
          </a:r>
        </a:p>
      </dsp:txBody>
      <dsp:txXfrm>
        <a:off x="0" y="1626197"/>
        <a:ext cx="2230165" cy="1532737"/>
      </dsp:txXfrm>
    </dsp:sp>
    <dsp:sp modelId="{D84F214D-A939-ED4B-BBD7-3E8820C34E20}">
      <dsp:nvSpPr>
        <dsp:cNvPr id="0" name=""/>
        <dsp:cNvSpPr/>
      </dsp:nvSpPr>
      <dsp:spPr>
        <a:xfrm>
          <a:off x="2230165" y="3250899"/>
          <a:ext cx="8920660" cy="1532737"/>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3086" tIns="389315" rIns="173086" bIns="389315" numCol="1" spcCol="1270" anchor="ctr" anchorCtr="0">
          <a:noAutofit/>
        </a:bodyPr>
        <a:lstStyle/>
        <a:p>
          <a:pPr marL="0" lvl="0" indent="0" algn="l" defTabSz="1244600">
            <a:lnSpc>
              <a:spcPct val="90000"/>
            </a:lnSpc>
            <a:spcBef>
              <a:spcPct val="0"/>
            </a:spcBef>
            <a:spcAft>
              <a:spcPct val="35000"/>
            </a:spcAft>
            <a:buNone/>
          </a:pPr>
          <a:r>
            <a:rPr lang="en-US" sz="2800" kern="1200" dirty="0"/>
            <a:t>Analyze a run chart using the rules to identify runs, trends, shifts and potential astronomical data. </a:t>
          </a:r>
        </a:p>
      </dsp:txBody>
      <dsp:txXfrm>
        <a:off x="2230165" y="3250899"/>
        <a:ext cx="8920660" cy="1532737"/>
      </dsp:txXfrm>
    </dsp:sp>
    <dsp:sp modelId="{19648176-06C6-3E42-8A6E-E624B13BDE2D}">
      <dsp:nvSpPr>
        <dsp:cNvPr id="0" name=""/>
        <dsp:cNvSpPr/>
      </dsp:nvSpPr>
      <dsp:spPr>
        <a:xfrm>
          <a:off x="0" y="3250899"/>
          <a:ext cx="2230165" cy="1532737"/>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013" tIns="151400" rIns="118013" bIns="151400" numCol="1" spcCol="1270" anchor="ctr" anchorCtr="0">
          <a:noAutofit/>
        </a:bodyPr>
        <a:lstStyle/>
        <a:p>
          <a:pPr marL="0" lvl="0" indent="0" algn="ctr" defTabSz="1244600">
            <a:lnSpc>
              <a:spcPct val="90000"/>
            </a:lnSpc>
            <a:spcBef>
              <a:spcPct val="0"/>
            </a:spcBef>
            <a:spcAft>
              <a:spcPct val="35000"/>
            </a:spcAft>
            <a:buNone/>
          </a:pPr>
          <a:r>
            <a:rPr lang="en-US" sz="2800" b="1" kern="1200" dirty="0"/>
            <a:t>Analyze </a:t>
          </a:r>
        </a:p>
      </dsp:txBody>
      <dsp:txXfrm>
        <a:off x="0" y="3250899"/>
        <a:ext cx="2230165" cy="15327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F5DEC-E0CE-9949-B87C-8FCF2D972F4C}">
      <dsp:nvSpPr>
        <dsp:cNvPr id="0" name=""/>
        <dsp:cNvSpPr/>
      </dsp:nvSpPr>
      <dsp:spPr>
        <a:xfrm rot="5400000">
          <a:off x="6048105" y="-2963040"/>
          <a:ext cx="1914262" cy="7956536"/>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endParaRPr lang="en-US" sz="2800" kern="1200" dirty="0"/>
        </a:p>
        <a:p>
          <a:pPr marL="285750" lvl="1" indent="-285750" algn="l" defTabSz="1244600">
            <a:lnSpc>
              <a:spcPct val="90000"/>
            </a:lnSpc>
            <a:spcBef>
              <a:spcPct val="0"/>
            </a:spcBef>
            <a:spcAft>
              <a:spcPct val="15000"/>
            </a:spcAft>
            <a:buChar char="•"/>
          </a:pPr>
          <a:r>
            <a:rPr lang="en-US" sz="2800" kern="1200" dirty="0"/>
            <a:t>Key elements, structure and common terminology. </a:t>
          </a:r>
          <a:endParaRPr lang="en-US" sz="3200" kern="1200" dirty="0"/>
        </a:p>
        <a:p>
          <a:pPr marL="285750" lvl="1" indent="-285750" algn="l" defTabSz="1244600">
            <a:lnSpc>
              <a:spcPct val="90000"/>
            </a:lnSpc>
            <a:spcBef>
              <a:spcPct val="0"/>
            </a:spcBef>
            <a:spcAft>
              <a:spcPct val="15000"/>
            </a:spcAft>
            <a:buChar char="•"/>
          </a:pPr>
          <a:endParaRPr lang="en-US" sz="2800" kern="1200" dirty="0"/>
        </a:p>
      </dsp:txBody>
      <dsp:txXfrm rot="-5400000">
        <a:off x="3026969" y="151543"/>
        <a:ext cx="7863089" cy="1727368"/>
      </dsp:txXfrm>
    </dsp:sp>
    <dsp:sp modelId="{4758954D-8634-804E-9BA3-793E7F00F8C4}">
      <dsp:nvSpPr>
        <dsp:cNvPr id="0" name=""/>
        <dsp:cNvSpPr/>
      </dsp:nvSpPr>
      <dsp:spPr>
        <a:xfrm>
          <a:off x="4254" y="44160"/>
          <a:ext cx="3025848" cy="202432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Run</a:t>
          </a:r>
          <a:r>
            <a:rPr lang="en-US" sz="4400" kern="1200" baseline="0" dirty="0"/>
            <a:t> Charts Lesson 1 </a:t>
          </a:r>
          <a:endParaRPr lang="en-US" sz="4400" kern="1200" dirty="0"/>
        </a:p>
      </dsp:txBody>
      <dsp:txXfrm>
        <a:off x="103073" y="142979"/>
        <a:ext cx="2828210" cy="1826683"/>
      </dsp:txXfrm>
    </dsp:sp>
    <dsp:sp modelId="{2818894F-F48A-6444-BA72-00ABC9F9AF89}">
      <dsp:nvSpPr>
        <dsp:cNvPr id="0" name=""/>
        <dsp:cNvSpPr/>
      </dsp:nvSpPr>
      <dsp:spPr>
        <a:xfrm rot="5400000">
          <a:off x="6039943" y="-842709"/>
          <a:ext cx="1914262" cy="7966948"/>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Font typeface="Arial" panose="020B0604020202020204" pitchFamily="34" charset="0"/>
            <a:buChar char="•"/>
          </a:pPr>
          <a:r>
            <a:rPr lang="en-US" sz="2800" kern="1200" dirty="0"/>
            <a:t>Interpret and analyze run charts applying the probability-based rules.</a:t>
          </a:r>
        </a:p>
      </dsp:txBody>
      <dsp:txXfrm rot="-5400000">
        <a:off x="3013601" y="2277080"/>
        <a:ext cx="7873501" cy="1727368"/>
      </dsp:txXfrm>
    </dsp:sp>
    <dsp:sp modelId="{CFE6F19F-1D59-B44E-99C9-01F4FE2730C8}">
      <dsp:nvSpPr>
        <dsp:cNvPr id="0" name=""/>
        <dsp:cNvSpPr/>
      </dsp:nvSpPr>
      <dsp:spPr>
        <a:xfrm>
          <a:off x="1120" y="2128604"/>
          <a:ext cx="3012480" cy="20243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Run</a:t>
          </a:r>
          <a:r>
            <a:rPr lang="en-US" sz="4400" kern="1200" baseline="0" dirty="0"/>
            <a:t> Chart Lesson 2 </a:t>
          </a:r>
          <a:endParaRPr lang="en-US" sz="4400" kern="1200" dirty="0"/>
        </a:p>
      </dsp:txBody>
      <dsp:txXfrm>
        <a:off x="99939" y="2227423"/>
        <a:ext cx="2814842" cy="1826683"/>
      </dsp:txXfrm>
    </dsp:sp>
    <dsp:sp modelId="{A1C7E80A-EBAD-3646-80F9-6786C10D280C}">
      <dsp:nvSpPr>
        <dsp:cNvPr id="0" name=""/>
        <dsp:cNvSpPr/>
      </dsp:nvSpPr>
      <dsp:spPr>
        <a:xfrm rot="5400000">
          <a:off x="6068099" y="1302314"/>
          <a:ext cx="1914262" cy="7927975"/>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Statistics behind the run chart are based on an “estimated” error of p&lt;0.05.</a:t>
          </a:r>
        </a:p>
        <a:p>
          <a:pPr marL="285750" lvl="1" indent="-285750" algn="l" defTabSz="1244600">
            <a:lnSpc>
              <a:spcPct val="90000"/>
            </a:lnSpc>
            <a:spcBef>
              <a:spcPct val="0"/>
            </a:spcBef>
            <a:spcAft>
              <a:spcPct val="15000"/>
            </a:spcAft>
            <a:buFont typeface="Arial" panose="020B0604020202020204" pitchFamily="34" charset="0"/>
            <a:buChar char="•"/>
          </a:pPr>
          <a:r>
            <a:rPr lang="en-US" sz="2800" kern="1200" dirty="0"/>
            <a:t>95% confidence that the changes/variation in the data are </a:t>
          </a:r>
          <a:r>
            <a:rPr lang="en-US" sz="2800" b="1" kern="1200" dirty="0"/>
            <a:t>real signals </a:t>
          </a:r>
          <a:r>
            <a:rPr lang="en-US" sz="2800" kern="1200" dirty="0"/>
            <a:t>and </a:t>
          </a:r>
          <a:r>
            <a:rPr lang="en-US" sz="2800" b="1" kern="1200" dirty="0"/>
            <a:t>not just noise!</a:t>
          </a:r>
          <a:r>
            <a:rPr lang="en-US" sz="2800" kern="1200" dirty="0"/>
            <a:t> </a:t>
          </a:r>
        </a:p>
      </dsp:txBody>
      <dsp:txXfrm rot="-5400000">
        <a:off x="3061243" y="4402618"/>
        <a:ext cx="7834528" cy="1727368"/>
      </dsp:txXfrm>
    </dsp:sp>
    <dsp:sp modelId="{4EA1B55F-0BD8-4149-89B4-353A0233A5E5}">
      <dsp:nvSpPr>
        <dsp:cNvPr id="0" name=""/>
        <dsp:cNvSpPr/>
      </dsp:nvSpPr>
      <dsp:spPr>
        <a:xfrm>
          <a:off x="1120" y="4254141"/>
          <a:ext cx="3060122" cy="202432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Bottom Line </a:t>
          </a:r>
        </a:p>
      </dsp:txBody>
      <dsp:txXfrm>
        <a:off x="99939" y="4352960"/>
        <a:ext cx="2862484" cy="18266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58D64-28BD-BD4C-9C53-92959329A498}">
      <dsp:nvSpPr>
        <dsp:cNvPr id="0" name=""/>
        <dsp:cNvSpPr/>
      </dsp:nvSpPr>
      <dsp:spPr>
        <a:xfrm>
          <a:off x="0" y="3681039"/>
          <a:ext cx="10515600" cy="120819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Data over time tells a story of temporal associations to better understand if your PDSA cycles are impacting the system you are improving.</a:t>
          </a:r>
        </a:p>
      </dsp:txBody>
      <dsp:txXfrm>
        <a:off x="0" y="3681039"/>
        <a:ext cx="10515600" cy="1208199"/>
      </dsp:txXfrm>
    </dsp:sp>
    <dsp:sp modelId="{A5EF8E13-3057-B042-B220-6A424F62FEAA}">
      <dsp:nvSpPr>
        <dsp:cNvPr id="0" name=""/>
        <dsp:cNvSpPr/>
      </dsp:nvSpPr>
      <dsp:spPr>
        <a:xfrm rot="10800000">
          <a:off x="0" y="1840951"/>
          <a:ext cx="10515600" cy="1858210"/>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baseline="0" dirty="0"/>
            <a:t>To analyze a run chart, compare the data to the median and apply the run chart rules.</a:t>
          </a:r>
          <a:endParaRPr lang="en-US" sz="2800" kern="1200" dirty="0"/>
        </a:p>
      </dsp:txBody>
      <dsp:txXfrm rot="10800000">
        <a:off x="0" y="1840951"/>
        <a:ext cx="10515600" cy="1207409"/>
      </dsp:txXfrm>
    </dsp:sp>
    <dsp:sp modelId="{BED487E0-4574-2B4C-9CBC-33A440D58261}">
      <dsp:nvSpPr>
        <dsp:cNvPr id="0" name=""/>
        <dsp:cNvSpPr/>
      </dsp:nvSpPr>
      <dsp:spPr>
        <a:xfrm rot="10800000">
          <a:off x="0" y="864"/>
          <a:ext cx="10515600" cy="1858210"/>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There are TWO types of variation: Common Cause and Special Cause </a:t>
          </a:r>
        </a:p>
      </dsp:txBody>
      <dsp:txXfrm rot="10800000">
        <a:off x="0" y="864"/>
        <a:ext cx="10515600" cy="1207409"/>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12C197-2F69-3248-A523-265C93630C5E}"/>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807A1A2-5494-3F4E-965A-B3453E98923C}"/>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A98366D7-21BC-B64C-857F-2793366775BD}" type="datetimeFigureOut">
              <a:rPr lang="en-US" smtClean="0"/>
              <a:t>12/20/23</a:t>
            </a:fld>
            <a:endParaRPr lang="en-US" dirty="0"/>
          </a:p>
        </p:txBody>
      </p:sp>
      <p:sp>
        <p:nvSpPr>
          <p:cNvPr id="4" name="Footer Placeholder 3">
            <a:extLst>
              <a:ext uri="{FF2B5EF4-FFF2-40B4-BE49-F238E27FC236}">
                <a16:creationId xmlns:a16="http://schemas.microsoft.com/office/drawing/2014/main" id="{038E5211-89EC-0745-AC49-A58381F5260E}"/>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9E6E062-98A2-8143-BECF-3A183012BB83}"/>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DE744DB-540D-A942-8416-683A681C49EC}" type="slidenum">
              <a:rPr lang="en-US" smtClean="0"/>
              <a:t>‹#›</a:t>
            </a:fld>
            <a:endParaRPr lang="en-US" dirty="0"/>
          </a:p>
        </p:txBody>
      </p:sp>
    </p:spTree>
    <p:extLst>
      <p:ext uri="{BB962C8B-B14F-4D97-AF65-F5344CB8AC3E}">
        <p14:creationId xmlns:p14="http://schemas.microsoft.com/office/powerpoint/2010/main" val="3131489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449EE8C-861C-1E40-B655-CBEA3051F00A}" type="datetimeFigureOut">
              <a:rPr lang="en-US" smtClean="0"/>
              <a:t>12/20/23</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A9521ED-408D-6946-86AB-901511709B01}" type="slidenum">
              <a:rPr lang="en-US" smtClean="0"/>
              <a:t>‹#›</a:t>
            </a:fld>
            <a:endParaRPr lang="en-US" dirty="0"/>
          </a:p>
        </p:txBody>
      </p:sp>
    </p:spTree>
    <p:extLst>
      <p:ext uri="{BB962C8B-B14F-4D97-AF65-F5344CB8AC3E}">
        <p14:creationId xmlns:p14="http://schemas.microsoft.com/office/powerpoint/2010/main" val="972612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Hello, my name is Alice Kennedy, I’m a Research Project Director with The Dartmouth Institute for Health Policy and Clinical Practice at </a:t>
            </a:r>
            <a:r>
              <a:rPr lang="en-US" sz="1200" b="0" kern="1200" dirty="0" err="1">
                <a:solidFill>
                  <a:schemeClr val="tx1"/>
                </a:solidFill>
                <a:effectLst/>
                <a:latin typeface="+mn-lt"/>
                <a:ea typeface="+mn-ea"/>
                <a:cs typeface="+mn-cs"/>
              </a:rPr>
              <a:t>Giesel</a:t>
            </a:r>
            <a:r>
              <a:rPr lang="en-US" sz="1200" b="0" kern="1200" dirty="0">
                <a:solidFill>
                  <a:schemeClr val="tx1"/>
                </a:solidFill>
                <a:effectLst/>
                <a:latin typeface="+mn-lt"/>
                <a:ea typeface="+mn-ea"/>
                <a:cs typeface="+mn-cs"/>
              </a:rPr>
              <a:t> School of Medicine at Dartmouth. I’m here to share an installment of the IBD </a:t>
            </a:r>
            <a:r>
              <a:rPr lang="en-US" sz="1200" b="0" kern="1200" dirty="0" err="1">
                <a:solidFill>
                  <a:schemeClr val="tx1"/>
                </a:solidFill>
                <a:effectLst/>
                <a:latin typeface="+mn-lt"/>
                <a:ea typeface="+mn-ea"/>
                <a:cs typeface="+mn-cs"/>
              </a:rPr>
              <a:t>Qorus</a:t>
            </a:r>
            <a:r>
              <a:rPr lang="en-US" sz="1200" b="0" kern="1200" dirty="0">
                <a:solidFill>
                  <a:schemeClr val="tx1"/>
                </a:solidFill>
                <a:effectLst/>
                <a:latin typeface="+mn-lt"/>
                <a:ea typeface="+mn-ea"/>
                <a:cs typeface="+mn-cs"/>
              </a:rPr>
              <a:t> Quality Improvement Curriculum, brought to you through a partnership of The Crohn’s &amp; Colitis Foundation and The Dartmouth Institute. The purpose of this lesson is to help you and your team g</a:t>
            </a:r>
            <a:r>
              <a:rPr lang="en-US" sz="1200" kern="1200" dirty="0">
                <a:solidFill>
                  <a:schemeClr val="tx1"/>
                </a:solidFill>
                <a:effectLst/>
                <a:latin typeface="+mn-lt"/>
                <a:ea typeface="+mn-ea"/>
                <a:cs typeface="+mn-cs"/>
              </a:rPr>
              <a:t>ain a better understanding and appreciation of an important quality improvement tool, called the run chart. You will garner important tips for how to analyze and interpret run charts using 4 simple rules.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r>
              <a:rPr lang="en-US" b="0" dirty="0"/>
              <a:t>30 seconds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926134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SCRIPT: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What is a Shift? (read the slide definition)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How Do we Count Shifts? (read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What Does a Shift Mean? (read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A shift is even more powerful than the prior rules. Once you identify a SHIFT, you may elect to move your median line to communicate that the system is now performing differently. You can extend that median line out 6 to 8 points as that is the earliest potential time to detect the next shift in the system. Once again you will want to look at the PDSA cycles that preceded the shift to better understand your system.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TIME: 2 minutes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5468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SCRIPT: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What is the definition for astronomical data points? (</a:t>
            </a:r>
            <a:r>
              <a:rPr lang="en-US" b="0" i="1" dirty="0"/>
              <a:t>read the definition).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How do you detect an astronomical data point? </a:t>
            </a:r>
            <a:r>
              <a:rPr lang="en-US" b="0" i="1" dirty="0"/>
              <a:t>(read the definition)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What does an astronomical data point mean? (read the definition)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If time allows . . . You can dig deeper 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When facing an astronomical data point, we often ask a series of questions such 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Is this number even possible or might it represent an error in the data?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If it is possible, ask the team to reflect on their system knowledge and provide insight into why so high or so low?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Double check the N’s (how many data points are aggregated into the dot)? Sometimes astronomical values can occur with very small numbers of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Your team will need to develop some “theory” around the data point and continue to evaluate system performance, based upon the data points that follow. </a:t>
            </a:r>
          </a:p>
          <a:p>
            <a:endParaRPr lang="en-US" b="1" dirty="0"/>
          </a:p>
          <a:p>
            <a:r>
              <a:rPr lang="en-US" b="1" dirty="0"/>
              <a:t>TIME: 2 minutes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8307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SCRIPT:</a:t>
            </a:r>
            <a:endParaRPr lang="en-US" dirty="0"/>
          </a:p>
          <a:p>
            <a:r>
              <a:rPr lang="en-US" dirty="0"/>
              <a:t>In a prior lesson, we shared this example as a whole snapshot of data over time. When you are using data in real time, studying the data works a bit differently. You and the team actively “plot the dots” weekly, biweekly or monthly. In this way, the data story builds over time and your teams understanding of their system and its performance deepens.</a:t>
            </a:r>
          </a:p>
          <a:p>
            <a:endParaRPr lang="en-US" dirty="0"/>
          </a:p>
          <a:p>
            <a:r>
              <a:rPr lang="en-US" dirty="0"/>
              <a:t>This is a run chart, tracking the number of pre-visit questionnaires completed weekly in a Health Clinic at St. Elsewhere Hospital. </a:t>
            </a:r>
          </a:p>
          <a:p>
            <a:endParaRPr lang="en-US" dirty="0"/>
          </a:p>
          <a:p>
            <a:r>
              <a:rPr lang="en-US" dirty="0"/>
              <a:t>This chart includes data collected from September 1 2022 to March 5 2023. The total number of questionnaires represented in the dots is 92.</a:t>
            </a:r>
          </a:p>
          <a:p>
            <a:endParaRPr lang="en-US" dirty="0"/>
          </a:p>
          <a:p>
            <a:r>
              <a:rPr lang="en-US" dirty="0"/>
              <a:t>This group formed a team, </a:t>
            </a:r>
            <a:r>
              <a:rPr lang="en-US" dirty="0">
                <a:solidFill>
                  <a:srgbClr val="FF0000"/>
                </a:solidFill>
              </a:rPr>
              <a:t>reviewed their data, set a SMART aim, and established a goal of 85% PVQ completion per month. </a:t>
            </a:r>
          </a:p>
          <a:p>
            <a:endParaRPr lang="en-US" dirty="0">
              <a:solidFill>
                <a:srgbClr val="FF0000"/>
              </a:solidFill>
            </a:endParaRPr>
          </a:p>
          <a:p>
            <a:r>
              <a:rPr lang="en-US" dirty="0">
                <a:solidFill>
                  <a:srgbClr val="FF0000"/>
                </a:solidFill>
              </a:rPr>
              <a:t>Is there any special cause variation here? Let’s run a test for the two </a:t>
            </a:r>
            <a:r>
              <a:rPr lang="en-US">
                <a:solidFill>
                  <a:srgbClr val="FF0000"/>
                </a:solidFill>
              </a:rPr>
              <a:t>of the </a:t>
            </a:r>
            <a:r>
              <a:rPr lang="en-US" dirty="0">
                <a:solidFill>
                  <a:srgbClr val="FF0000"/>
                </a:solidFill>
              </a:rPr>
              <a:t>run chart rules, runs and astronomical points. </a:t>
            </a:r>
            <a:r>
              <a:rPr lang="en-US" dirty="0"/>
              <a:t>To calculate the number of runs, lets first count the number of runs, or times the data line crosses the median (COUNT). The data crosses the median 10 times, then we need to add 1, for a total of 11 runs on this chart. (ANIMATE) Let’s look at our expected number of runs table: for a chart with 27 data points, between 9 and 19 runs are expected and we had a total number of 11 runs which falls in the expected range, meaning we do not have any special cause variation due to runs in this chart.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Moving on to looking for any astronomical data points, remember that t</a:t>
            </a:r>
            <a:r>
              <a:rPr lang="en-US" sz="1200" dirty="0"/>
              <a:t>here is no statistical definition for “astronomical”. It is a judgement call and all studying the chart would agree the point is unusual. Do you see any here? (ANIMATE)</a:t>
            </a:r>
            <a:endParaRPr lang="en-US" dirty="0"/>
          </a:p>
          <a:p>
            <a:endParaRPr lang="en-US" dirty="0"/>
          </a:p>
          <a:p>
            <a:r>
              <a:rPr lang="en-US" dirty="0"/>
              <a:t>This point in late November warrants a further look at what might have been happening at that time – is it an error? If not, what can be learned from this tremendous although temporary increase in completion?</a:t>
            </a:r>
          </a:p>
          <a:p>
            <a:endParaRPr lang="en-US" dirty="0"/>
          </a:p>
          <a:p>
            <a:r>
              <a:rPr lang="en-US" b="1" dirty="0"/>
              <a:t>TIME: 90 seconds</a:t>
            </a:r>
            <a:endParaRPr lang="en-US" dirty="0"/>
          </a:p>
          <a:p>
            <a:endParaRPr lang="en-US" dirty="0"/>
          </a:p>
        </p:txBody>
      </p:sp>
      <p:sp>
        <p:nvSpPr>
          <p:cNvPr id="4" name="Slide Number Placeholder 3"/>
          <p:cNvSpPr>
            <a:spLocks noGrp="1"/>
          </p:cNvSpPr>
          <p:nvPr>
            <p:ph type="sldNum" sz="quarter" idx="5"/>
          </p:nvPr>
        </p:nvSpPr>
        <p:spPr/>
        <p:txBody>
          <a:bodyPr/>
          <a:lstStyle/>
          <a:p>
            <a:fld id="{8A9521ED-408D-6946-86AB-901511709B01}" type="slidenum">
              <a:rPr lang="en-US" smtClean="0"/>
              <a:t>12</a:t>
            </a:fld>
            <a:endParaRPr lang="en-US" dirty="0"/>
          </a:p>
        </p:txBody>
      </p:sp>
    </p:spTree>
    <p:extLst>
      <p:ext uri="{BB962C8B-B14F-4D97-AF65-F5344CB8AC3E}">
        <p14:creationId xmlns:p14="http://schemas.microsoft.com/office/powerpoint/2010/main" val="354447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SCRIPT:</a:t>
            </a:r>
          </a:p>
          <a:p>
            <a:endParaRPr lang="en-US" dirty="0"/>
          </a:p>
          <a:p>
            <a:r>
              <a:rPr lang="en-US" dirty="0"/>
              <a:t>Now let’s fast forward a next few weeks and see what's happened with our data from September 2022 to April 2023.</a:t>
            </a:r>
          </a:p>
          <a:p>
            <a:r>
              <a:rPr lang="en-US" dirty="0"/>
              <a:t>Q: What are we observing here?</a:t>
            </a:r>
          </a:p>
          <a:p>
            <a:r>
              <a:rPr lang="en-US" dirty="0"/>
              <a:t>A: There are an increasing number of data points above the initial median. Let’s start to interpret them with some of our run chart rules. </a:t>
            </a:r>
            <a:r>
              <a:rPr lang="en-US" b="0" dirty="0"/>
              <a:t>Remember a TREND is </a:t>
            </a:r>
            <a:r>
              <a:rPr kumimoji="0" lang="en-US" sz="1200" b="1" i="0" u="none" strike="noStrike" kern="1200" cap="none" spc="0" normalizeH="0" baseline="0" noProof="0" dirty="0">
                <a:ln>
                  <a:noFill/>
                </a:ln>
                <a:solidFill>
                  <a:srgbClr val="C00000"/>
                </a:solidFill>
                <a:effectLst/>
                <a:uLnTx/>
                <a:uFillTx/>
                <a:latin typeface="+mn-lt"/>
                <a:ea typeface="+mn-ea"/>
                <a:cs typeface="+mn-cs"/>
              </a:rPr>
              <a:t>6 consecutive points going in the same direction and </a:t>
            </a:r>
            <a:r>
              <a:rPr lang="en-US" b="0" dirty="0"/>
              <a:t>a SHIFT is </a:t>
            </a:r>
            <a:r>
              <a:rPr kumimoji="0" lang="en-US" sz="1200" b="1" i="0" u="none" strike="noStrike" kern="1200" cap="none" spc="0" normalizeH="0" baseline="0" noProof="0" dirty="0">
                <a:ln>
                  <a:noFill/>
                </a:ln>
                <a:solidFill>
                  <a:srgbClr val="C00000"/>
                </a:solidFill>
                <a:effectLst/>
                <a:uLnTx/>
                <a:uFillTx/>
                <a:latin typeface="+mn-lt"/>
                <a:ea typeface="+mn-ea"/>
                <a:cs typeface="+mn-cs"/>
              </a:rPr>
              <a:t>6-8 consecutive points above or below the</a:t>
            </a:r>
            <a:r>
              <a:rPr kumimoji="0" lang="en-US" sz="1200" b="1" i="0" u="none" strike="noStrike" kern="1200" cap="none" spc="0" normalizeH="0" noProof="0" dirty="0">
                <a:ln>
                  <a:noFill/>
                </a:ln>
                <a:solidFill>
                  <a:srgbClr val="C00000"/>
                </a:solidFill>
                <a:effectLst/>
                <a:uLnTx/>
                <a:uFillTx/>
                <a:latin typeface="+mn-lt"/>
                <a:ea typeface="+mn-ea"/>
                <a:cs typeface="+mn-cs"/>
              </a:rPr>
              <a:t> median. (ANIMATE RULE) (You can ask the audience to look, and see if they jump in). </a:t>
            </a:r>
            <a:r>
              <a:rPr kumimoji="0" lang="en-US" sz="1200" b="0" i="0" u="none" strike="noStrike" kern="1200" cap="none" spc="0" normalizeH="0" noProof="0" dirty="0">
                <a:ln>
                  <a:noFill/>
                </a:ln>
                <a:solidFill>
                  <a:srgbClr val="C00000"/>
                </a:solidFill>
                <a:effectLst/>
                <a:uLnTx/>
                <a:uFillTx/>
                <a:latin typeface="+mn-lt"/>
                <a:ea typeface="+mn-ea"/>
                <a:cs typeface="+mn-cs"/>
              </a:rPr>
              <a:t>What’s happening in January 2023? (Note it does not meet trend or shift criteria). What’s happening in late February 2023? (note it meets shift criteria and ANIMATE).</a:t>
            </a:r>
            <a:endParaRPr lang="en-US" b="0" i="0" dirty="0"/>
          </a:p>
          <a:p>
            <a:endParaRPr lang="en-US" i="0" dirty="0"/>
          </a:p>
          <a:p>
            <a:r>
              <a:rPr lang="en-US" dirty="0"/>
              <a:t>Q: What do you predict will happen next? </a:t>
            </a:r>
          </a:p>
          <a:p>
            <a:r>
              <a:rPr lang="en-US" dirty="0"/>
              <a:t>A: No right or wrong answer here; however, based on past performance we may predict that completion might continue to go up—in the desired direction.</a:t>
            </a:r>
          </a:p>
          <a:p>
            <a:endParaRPr lang="en-US" dirty="0"/>
          </a:p>
          <a:p>
            <a:r>
              <a:rPr lang="en-US" dirty="0"/>
              <a:t>However, now that the shift has happened – we will want to recalculate our median to reflect this important change in our system! So we will recalculate starting with the week that the shift started – here, it is the week of February 27</a:t>
            </a:r>
            <a:r>
              <a:rPr lang="en-US" baseline="30000" dirty="0"/>
              <a:t>th</a:t>
            </a:r>
            <a:r>
              <a:rPr lang="en-US" dirty="0"/>
              <a:t>.</a:t>
            </a:r>
          </a:p>
          <a:p>
            <a:endParaRPr lang="en-US" b="1" dirty="0"/>
          </a:p>
          <a:p>
            <a:r>
              <a:rPr lang="en-US" b="1" dirty="0"/>
              <a:t>TIME: 60 seconds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A9521ED-408D-6946-86AB-901511709B01}" type="slidenum">
              <a:rPr lang="en-US" smtClean="0"/>
              <a:t>13</a:t>
            </a:fld>
            <a:endParaRPr lang="en-US" dirty="0"/>
          </a:p>
        </p:txBody>
      </p:sp>
    </p:spTree>
    <p:extLst>
      <p:ext uri="{BB962C8B-B14F-4D97-AF65-F5344CB8AC3E}">
        <p14:creationId xmlns:p14="http://schemas.microsoft.com/office/powerpoint/2010/main" val="1576716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Script: </a:t>
            </a:r>
          </a:p>
          <a:p>
            <a:endParaRPr lang="en-US" b="1" dirty="0"/>
          </a:p>
          <a:p>
            <a:r>
              <a:rPr lang="en-US" b="0" dirty="0"/>
              <a:t>Here you can see that we have recalculated our median to reflect the special cause shift in our system – the new median is 64% completion rate and our data has now been collected through July 2023.</a:t>
            </a:r>
          </a:p>
          <a:p>
            <a:endParaRPr lang="en-US" b="0" dirty="0"/>
          </a:p>
          <a:p>
            <a:r>
              <a:rPr lang="en-US" b="0" dirty="0"/>
              <a:t>And even with our new, higher median, do you observe yet another special cause variation in PVQ completion – (</a:t>
            </a:r>
            <a:r>
              <a:rPr lang="en-US" b="1" dirty="0"/>
              <a:t>ANIMATE RULE</a:t>
            </a:r>
            <a:r>
              <a:rPr lang="en-US" b="0" dirty="0"/>
              <a:t>) starting in April we see 6 or more (actually12 here!) points going in the same direction – this is a major trend in the desired direction. (</a:t>
            </a:r>
            <a:r>
              <a:rPr lang="en-US" b="1" dirty="0"/>
              <a:t>ANIMATE CIRCLE</a:t>
            </a:r>
            <a:r>
              <a:rPr lang="en-US" b="0" dirty="0"/>
              <a:t>)</a:t>
            </a:r>
          </a:p>
          <a:p>
            <a:endParaRPr lang="en-US" b="1" dirty="0"/>
          </a:p>
          <a:p>
            <a:r>
              <a:rPr lang="en-US" b="1" dirty="0"/>
              <a:t>TIME: 60 seconds</a:t>
            </a:r>
          </a:p>
        </p:txBody>
      </p:sp>
      <p:sp>
        <p:nvSpPr>
          <p:cNvPr id="4" name="Slide Number Placeholder 3"/>
          <p:cNvSpPr>
            <a:spLocks noGrp="1"/>
          </p:cNvSpPr>
          <p:nvPr>
            <p:ph type="sldNum" sz="quarter" idx="5"/>
          </p:nvPr>
        </p:nvSpPr>
        <p:spPr/>
        <p:txBody>
          <a:bodyPr/>
          <a:lstStyle/>
          <a:p>
            <a:fld id="{8A9521ED-408D-6946-86AB-901511709B01}" type="slidenum">
              <a:rPr lang="en-US" smtClean="0"/>
              <a:t>14</a:t>
            </a:fld>
            <a:endParaRPr lang="en-US" dirty="0"/>
          </a:p>
        </p:txBody>
      </p:sp>
    </p:spTree>
    <p:extLst>
      <p:ext uri="{BB962C8B-B14F-4D97-AF65-F5344CB8AC3E}">
        <p14:creationId xmlns:p14="http://schemas.microsoft.com/office/powerpoint/2010/main" val="4453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SCRIPT:</a:t>
            </a:r>
          </a:p>
          <a:p>
            <a:r>
              <a:rPr lang="en-US" b="0" dirty="0"/>
              <a:t>Read the slide. </a:t>
            </a:r>
            <a:r>
              <a:rPr lang="en-US" dirty="0"/>
              <a:t>Plotting your own data and feeding it back to the team is a powerful motivator of performance. </a:t>
            </a:r>
          </a:p>
          <a:p>
            <a:endParaRPr lang="en-US" dirty="0"/>
          </a:p>
          <a:p>
            <a:r>
              <a:rPr lang="en-US" dirty="0"/>
              <a:t>This method, sometimes called a “plot the dot” campaign, is associated with improvements in quality of care. </a:t>
            </a:r>
          </a:p>
          <a:p>
            <a:endParaRPr lang="en-US" b="0" dirty="0"/>
          </a:p>
          <a:p>
            <a:endParaRPr lang="en-US" b="1" dirty="0"/>
          </a:p>
          <a:p>
            <a:r>
              <a:rPr lang="en-US" b="1" dirty="0"/>
              <a:t>INSTRUCTOR NOTES: </a:t>
            </a:r>
            <a:r>
              <a:rPr lang="en-US" b="0" i="1" dirty="0"/>
              <a:t>Your goal is to model the behaviors desired to create the conditions for success. Building run chart review into every standard agenda is a good way to create the rhythm and discipline of improvement. </a:t>
            </a:r>
          </a:p>
          <a:p>
            <a:endParaRPr lang="en-US" b="0" dirty="0"/>
          </a:p>
          <a:p>
            <a:r>
              <a:rPr lang="en-US" b="1" dirty="0"/>
              <a:t>TIME: 30 seconds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4117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SCRIPT:</a:t>
            </a:r>
          </a:p>
          <a:p>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are TWO types of variation: Common Cause and Special Cause. In our improvement work we are looking to distinguish between common cause variation or noise versus special cause variation.   ...…. </a:t>
            </a:r>
            <a:r>
              <a:rPr lang="en-US" sz="1200" b="1" dirty="0"/>
              <a:t>GENE ADDED MATERIAL HERE ....  </a:t>
            </a:r>
            <a:r>
              <a:rPr lang="en-US" sz="1200" b="0" dirty="0"/>
              <a:t>Common Cause Variation takes place when the “system of causes” are working in the way they usually work and produces the current level of variation in the process ( a lot of variation or a little variation) produced by the things that are happening as usual and over time. However, Special Cause Variation takes place when something “new” enters the system. This “new thing” entering the system is associated with a change in the pattern of variation. The ”new thing”  could be designed by a process improvement team, or a service innovation, or it could come from someplace else such as a change in the inputs or the local context – e.g., a labor strike, a natural disaster causing a power outage, an epidemic, etc.</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To analyze a run chart, compare the  data to the median and apply the run chart rules.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Data over time tells a story of temporal associations to better understand if your PDSA cycles are impacting the system you are improving.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p>
          <a:p>
            <a:endParaRPr lang="en-US" b="1" dirty="0"/>
          </a:p>
          <a:p>
            <a:r>
              <a:rPr lang="en-US" b="1" dirty="0"/>
              <a:t>TIME: </a:t>
            </a:r>
            <a:r>
              <a:rPr lang="en-US" b="0" dirty="0"/>
              <a:t>30 seconds</a:t>
            </a:r>
          </a:p>
          <a:p>
            <a:endParaRPr lang="en-US"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7216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1" dirty="0"/>
              <a:t>SLIDE SCRIPT:</a:t>
            </a:r>
          </a:p>
          <a:p>
            <a:endParaRPr lang="en-US" b="1" dirty="0"/>
          </a:p>
          <a:p>
            <a:r>
              <a:rPr lang="en-US" b="0" dirty="0"/>
              <a:t>Here are some further resources that can be found in the supplemental materials of the lesson.</a:t>
            </a:r>
          </a:p>
          <a:p>
            <a:endParaRPr lang="en-US" b="0" dirty="0"/>
          </a:p>
          <a:p>
            <a:r>
              <a:rPr lang="en-US" b="0" dirty="0"/>
              <a:t>The best way to understand run charts, is to play with them. You can sketch a run chart with a pencil, paper and ruler to wrap your head around what you want to measure, and, how you will plot the dot over time. The supplemental tools contains an EXCEL tool, to help you develop a basic run chart.</a:t>
            </a:r>
          </a:p>
          <a:p>
            <a:endParaRPr lang="en-US" b="0" dirty="0"/>
          </a:p>
          <a:p>
            <a:r>
              <a:rPr lang="en-US" b="0" dirty="0"/>
              <a:t>Once you create your run chart, use the run chart best practices checklist to refine it. There are simple coaching tips for each part of the run chart “anatomy.”</a:t>
            </a:r>
          </a:p>
          <a:p>
            <a:endParaRPr lang="en-US" b="0" dirty="0"/>
          </a:p>
          <a:p>
            <a:r>
              <a:rPr lang="en-US" b="0" dirty="0"/>
              <a:t>And to prepare for our next lesson, I hope you will take the time to read 1 short but very informative paper.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TIME: </a:t>
            </a:r>
            <a:r>
              <a:rPr lang="en-US" sz="1200" kern="1200" dirty="0">
                <a:solidFill>
                  <a:schemeClr val="tx1"/>
                </a:solidFill>
                <a:effectLst/>
                <a:latin typeface="+mn-lt"/>
                <a:ea typeface="+mn-ea"/>
                <a:cs typeface="+mn-cs"/>
              </a:rPr>
              <a:t>20 seconds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5B9D9F-4098-3C4D-8509-75028838268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0662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SCRIPT: </a:t>
            </a:r>
            <a:r>
              <a:rPr lang="en-US" b="0" i="0" dirty="0"/>
              <a:t>In a continuous quality improvement collaborative like IBD </a:t>
            </a:r>
            <a:r>
              <a:rPr lang="en-US" b="0" i="0" dirty="0" err="1"/>
              <a:t>Qorus</a:t>
            </a:r>
            <a:r>
              <a:rPr lang="en-US" b="0" i="0" dirty="0"/>
              <a:t>, you don’t have to be in an Action Period of an Improvement Initiative to be collecting and learning from your data. Feel free to share this lesson with key members of your team; start or continue to collect data for your QI reports; and start to plot it over time in a run chart, set aside time to review the Run Chart and Run </a:t>
            </a:r>
            <a:r>
              <a:rPr lang="en-US" b="0" i="0"/>
              <a:t>Chart Rules with </a:t>
            </a:r>
            <a:r>
              <a:rPr lang="en-US" b="0" i="0" dirty="0"/>
              <a:t>your team to to interpret what your data is telling you!</a:t>
            </a:r>
          </a:p>
          <a:p>
            <a:endParaRPr lang="en-US" b="1" dirty="0"/>
          </a:p>
          <a:p>
            <a:r>
              <a:rPr lang="en-US" b="1" dirty="0"/>
              <a:t>INSTRUCTOR NOTES:</a:t>
            </a:r>
          </a:p>
          <a:p>
            <a:endParaRPr lang="en-US" b="1" dirty="0"/>
          </a:p>
          <a:p>
            <a:r>
              <a:rPr lang="en-US" b="1" dirty="0"/>
              <a:t>TIME: </a:t>
            </a:r>
            <a:r>
              <a:rPr lang="en-US" b="0" dirty="0"/>
              <a:t>60 seconds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770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SCRIPT:</a:t>
            </a:r>
          </a:p>
          <a:p>
            <a:endParaRPr lang="en-US" dirty="0"/>
          </a:p>
          <a:p>
            <a:r>
              <a:rPr lang="en-US" dirty="0"/>
              <a:t>We have 3 learning objectives for today that include:</a:t>
            </a:r>
          </a:p>
          <a:p>
            <a:endParaRPr lang="en-US" dirty="0"/>
          </a:p>
          <a:p>
            <a:r>
              <a:rPr lang="en-US" dirty="0"/>
              <a:t>Presenter simply reads the learning objectives. </a:t>
            </a:r>
          </a:p>
          <a:p>
            <a:endParaRPr lang="en-US" b="1" dirty="0"/>
          </a:p>
          <a:p>
            <a:r>
              <a:rPr lang="en-US" b="1" dirty="0"/>
              <a:t>TIME: </a:t>
            </a:r>
            <a:r>
              <a:rPr lang="en-US" b="0" dirty="0"/>
              <a:t>30 seconds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4179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US" b="1" dirty="0"/>
              <a:t>SLIDE SCRIPT:</a:t>
            </a:r>
          </a:p>
          <a:p>
            <a:r>
              <a:rPr lang="en-US" b="0" dirty="0"/>
              <a:t>It is always helpful to anchor our work in the overarching framework of the Model for Improvement. </a:t>
            </a:r>
          </a:p>
          <a:p>
            <a:endParaRPr lang="en-US" b="0" dirty="0"/>
          </a:p>
          <a:p>
            <a:r>
              <a:rPr lang="en-US" b="0" dirty="0"/>
              <a:t>Run charts are a critical tool to understand variation in your system, to measure the impact of your project overall, and to understand how small tests of change influence your SMART Aim. </a:t>
            </a:r>
          </a:p>
          <a:p>
            <a:endParaRPr lang="en-US" b="1" dirty="0"/>
          </a:p>
          <a:p>
            <a:r>
              <a:rPr lang="en-US" b="1" dirty="0"/>
              <a:t>TIME: 30 seconds</a:t>
            </a:r>
          </a:p>
          <a:p>
            <a:endParaRPr lang="en-US" b="1" dirty="0"/>
          </a:p>
        </p:txBody>
      </p:sp>
      <p:sp>
        <p:nvSpPr>
          <p:cNvPr id="717" name="Google Shape;717;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sz="13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066545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1" dirty="0"/>
              <a:t>SLIDE SCRIPT:</a:t>
            </a:r>
          </a:p>
          <a:p>
            <a:r>
              <a:rPr lang="en-US" b="0" dirty="0"/>
              <a:t>Why use run charts to guide improvement and innovation teams?</a:t>
            </a:r>
          </a:p>
          <a:p>
            <a:endParaRPr lang="en-US" b="0" dirty="0"/>
          </a:p>
          <a:p>
            <a:r>
              <a:rPr lang="en-US" b="0" dirty="0"/>
              <a:t>Then read slide.  </a:t>
            </a:r>
          </a:p>
          <a:p>
            <a:endParaRPr lang="en-US" b="1" dirty="0"/>
          </a:p>
          <a:p>
            <a:r>
              <a:rPr lang="en-US" b="1" dirty="0"/>
              <a:t>INSTRUCTOR NOTES: </a:t>
            </a:r>
            <a:r>
              <a:rPr lang="en-US" b="0" i="1" dirty="0"/>
              <a:t>The goal here is to demystify run charts and help show how the background “statistics” make this preferable to a line graph or other modality.  </a:t>
            </a:r>
          </a:p>
          <a:p>
            <a:endParaRPr lang="en-US" b="1" dirty="0"/>
          </a:p>
          <a:p>
            <a:r>
              <a:rPr lang="en-US" b="1" dirty="0"/>
              <a:t>TIME 30 seconds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0100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1" dirty="0"/>
              <a:t>SLIDE SCRIPT: </a:t>
            </a:r>
            <a:r>
              <a:rPr lang="en-US" b="0" dirty="0"/>
              <a:t>Let’s reflect on our learning journey. . . .  </a:t>
            </a:r>
          </a:p>
          <a:p>
            <a:endParaRPr lang="en-US" b="0" dirty="0"/>
          </a:p>
          <a:p>
            <a:r>
              <a:rPr lang="en-US" b="0" i="1" dirty="0"/>
              <a:t>Read the slide. And then set-up the next slide . . . </a:t>
            </a:r>
          </a:p>
          <a:p>
            <a:endParaRPr lang="en-US" b="0" dirty="0"/>
          </a:p>
          <a:p>
            <a:r>
              <a:rPr lang="en-US" b="0" dirty="0"/>
              <a:t>Run charts help us to identify variation in a system and to discriminate between “types” of variation.  </a:t>
            </a:r>
          </a:p>
          <a:p>
            <a:endParaRPr lang="en-US" b="1" dirty="0"/>
          </a:p>
          <a:p>
            <a:r>
              <a:rPr lang="en-US" b="1" dirty="0"/>
              <a:t>INSTRUCTOR NOTES: </a:t>
            </a:r>
            <a:r>
              <a:rPr lang="en-US" b="0" i="1" dirty="0"/>
              <a:t>Be sure to emphasize the bottom-line point. Run charts have some rigor! And, as data sets grow to 20+ data points over time (REF: The Healthcare Data Guide) - the run chart can morph into statistical process control charts, which provide an even more sophisticated tier of analysis respective to common cause and special cause variation. Also NOTE:  Research data, is often analyzed with statistics that create a p-value; however, this form of analysis is typically not appropriate for QI data.  </a:t>
            </a:r>
          </a:p>
          <a:p>
            <a:endParaRPr lang="en-US" b="1" i="1" dirty="0"/>
          </a:p>
          <a:p>
            <a:r>
              <a:rPr lang="en-US" b="1" dirty="0"/>
              <a:t>TIME: 45 seconds</a:t>
            </a:r>
          </a:p>
          <a:p>
            <a:endParaRPr lang="en-US" dirty="0"/>
          </a:p>
        </p:txBody>
      </p:sp>
      <p:sp>
        <p:nvSpPr>
          <p:cNvPr id="4" name="Slide Number Placeholder 3"/>
          <p:cNvSpPr>
            <a:spLocks noGrp="1"/>
          </p:cNvSpPr>
          <p:nvPr>
            <p:ph type="sldNum" sz="quarter" idx="5"/>
          </p:nvPr>
        </p:nvSpPr>
        <p:spPr/>
        <p:txBody>
          <a:bodyPr/>
          <a:lstStyle/>
          <a:p>
            <a:fld id="{8A9521ED-408D-6946-86AB-901511709B01}" type="slidenum">
              <a:rPr lang="en-US" smtClean="0"/>
              <a:t>5</a:t>
            </a:fld>
            <a:endParaRPr lang="en-US" dirty="0"/>
          </a:p>
        </p:txBody>
      </p:sp>
    </p:spTree>
    <p:extLst>
      <p:ext uri="{BB962C8B-B14F-4D97-AF65-F5344CB8AC3E}">
        <p14:creationId xmlns:p14="http://schemas.microsoft.com/office/powerpoint/2010/main" val="1163760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C72A889D-9006-F448-AF89-642DA3D99DFD}"/>
              </a:ext>
            </a:extLst>
          </p:cNvPr>
          <p:cNvSpPr>
            <a:spLocks noGrp="1" noRot="1" noChangeAspect="1" noChangeArrowheads="1" noTextEdit="1"/>
          </p:cNvSpPr>
          <p:nvPr>
            <p:ph type="sldImg"/>
          </p:nvPr>
        </p:nvSpPr>
        <p:spPr>
          <a:xfrm>
            <a:off x="777875" y="1200150"/>
            <a:ext cx="5759450" cy="3240088"/>
          </a:xfrm>
          <a:ln/>
        </p:spPr>
      </p:sp>
      <p:sp>
        <p:nvSpPr>
          <p:cNvPr id="29698" name="Rectangle 3">
            <a:extLst>
              <a:ext uri="{FF2B5EF4-FFF2-40B4-BE49-F238E27FC236}">
                <a16:creationId xmlns:a16="http://schemas.microsoft.com/office/drawing/2014/main" id="{E32480EC-CF80-9F47-AA85-8EF6A041CA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SCRIPT: </a:t>
            </a:r>
          </a:p>
          <a:p>
            <a:r>
              <a:rPr lang="en-US" altLang="en-US" sz="1200" b="0" dirty="0">
                <a:latin typeface="Arial" panose="020B0604020202020204" pitchFamily="34" charset="0"/>
                <a:ea typeface="ＭＳ Ｐゴシック" panose="020B0600070205080204" pitchFamily="34" charset="-128"/>
              </a:rPr>
              <a:t>When interpreting run charts, it is important to </a:t>
            </a:r>
            <a:r>
              <a:rPr lang="en-US" altLang="en-US" sz="2800" b="1" dirty="0">
                <a:latin typeface="Arial" panose="020B0604020202020204" pitchFamily="34" charset="0"/>
                <a:ea typeface="ＭＳ Ｐゴシック" panose="020B0600070205080204" pitchFamily="34" charset="-128"/>
              </a:rPr>
              <a:t>understand the </a:t>
            </a:r>
            <a:r>
              <a:rPr lang="en-US" altLang="en-US" sz="2800" b="1" dirty="0"/>
              <a:t>kinds of variation you see to accurately interpret them. </a:t>
            </a:r>
          </a:p>
          <a:p>
            <a:endParaRPr lang="en-US" altLang="en-US" sz="2800" b="1" dirty="0"/>
          </a:p>
          <a:p>
            <a:r>
              <a:rPr lang="en-US" altLang="en-US" sz="2800" b="0" dirty="0"/>
              <a:t>Common cause variation is inherent in all systems, and is variation that happens naturally, also known as noise. The changes you see in the data are simply random.</a:t>
            </a:r>
          </a:p>
          <a:p>
            <a:endParaRPr lang="en-US" altLang="en-US" sz="2800" b="0" dirty="0"/>
          </a:p>
          <a:p>
            <a:r>
              <a:rPr lang="en-US" altLang="en-US" sz="2800" b="0" dirty="0"/>
              <a:t>Special cause variation signals a change in the system, and shows non-random variation. You can seek to attribute the variation to a cause; either unplanned or planned.</a:t>
            </a:r>
          </a:p>
          <a:p>
            <a:endParaRPr lang="en-US" altLang="en-US" sz="2800" b="1" dirty="0"/>
          </a:p>
          <a:p>
            <a:r>
              <a:rPr lang="en-US" altLang="en-US" sz="2800" b="1" dirty="0"/>
              <a:t>Common mistakes when interpreting variation: </a:t>
            </a:r>
          </a:p>
          <a:p>
            <a:pPr marL="762000" lvl="1" indent="-304800">
              <a:buFont typeface="Arial" panose="020B0604020202020204" pitchFamily="34" charset="0"/>
              <a:buChar char="•"/>
            </a:pPr>
            <a:r>
              <a:rPr lang="en-US" altLang="en-US" dirty="0"/>
              <a:t>Mistake noise for signal (false positive, or Type-I error) </a:t>
            </a:r>
          </a:p>
          <a:p>
            <a:pPr marL="762000" lvl="1" indent="-304800">
              <a:buFont typeface="Arial" panose="020B0604020202020204" pitchFamily="34" charset="0"/>
              <a:buChar char="•"/>
            </a:pPr>
            <a:r>
              <a:rPr lang="en-US" altLang="en-US" dirty="0"/>
              <a:t>Mistake signal for noise (false negative, Type-II error) </a:t>
            </a:r>
            <a:endParaRPr lang="en-US" altLang="en-US" b="0" dirty="0"/>
          </a:p>
          <a:p>
            <a:pPr marL="0" lvl="0" indent="0">
              <a:buFontTx/>
              <a:buNone/>
            </a:pPr>
            <a:endParaRPr lang="en-US" b="0" dirty="0"/>
          </a:p>
          <a:p>
            <a:pPr marL="0" lvl="0" indent="0">
              <a:buFontTx/>
              <a:buNone/>
            </a:pPr>
            <a:r>
              <a:rPr lang="en-US" b="1" dirty="0"/>
              <a:t>Bottom Line: </a:t>
            </a:r>
            <a:r>
              <a:rPr lang="en-US" b="0" dirty="0"/>
              <a:t>run charts are excellent for ease of use, plotting data over time, revealing variation, and noting temporal relationships between your data and changes you are testing.  </a:t>
            </a:r>
          </a:p>
          <a:p>
            <a:pPr marL="0" lvl="0" indent="0">
              <a:buFontTx/>
              <a:buNone/>
            </a:pPr>
            <a:r>
              <a:rPr lang="en-US" b="0" dirty="0"/>
              <a:t>In upcoming lessons you will learn about statistical process control charts which are better at distinguishing between common cause and special cause variation (if/when the # of data points = 20 or more).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INSTRUCTOR NOTES: </a:t>
            </a:r>
            <a:r>
              <a:rPr lang="en-US" altLang="en-US" i="1" dirty="0">
                <a:latin typeface="Arial" panose="020B0604020202020204" pitchFamily="34" charset="0"/>
                <a:ea typeface="ＭＳ Ｐゴシック" panose="020B0600070205080204" pitchFamily="34" charset="-128"/>
              </a:rPr>
              <a:t>Read slide to distinguish common cause vs. special cause variation</a:t>
            </a:r>
            <a:endParaRPr lang="en-US" altLang="en-US" dirty="0">
              <a:latin typeface="Arial" panose="020B0604020202020204" pitchFamily="34" charset="0"/>
              <a:ea typeface="ＭＳ Ｐゴシック" panose="020B0600070205080204" pitchFamily="34" charset="-128"/>
            </a:endParaRPr>
          </a:p>
          <a:p>
            <a:endParaRPr lang="en-US" altLang="en-US" b="1"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TIME: 1 Minute</a:t>
            </a: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10861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4 run chart rules that help you interpret the data you are plotting:</a:t>
            </a:r>
          </a:p>
          <a:p>
            <a:endParaRPr lang="en-US" dirty="0"/>
          </a:p>
          <a:p>
            <a:r>
              <a:rPr lang="en-US" dirty="0"/>
              <a:t>Shifts, Trends Runs, Astronomical Points.</a:t>
            </a:r>
          </a:p>
          <a:p>
            <a:endParaRPr lang="en-US" dirty="0"/>
          </a:p>
          <a:p>
            <a:r>
              <a:rPr lang="en-US" dirty="0"/>
              <a:t>Let’s take a closer look.</a:t>
            </a:r>
          </a:p>
        </p:txBody>
      </p:sp>
      <p:sp>
        <p:nvSpPr>
          <p:cNvPr id="4" name="Slide Number Placeholder 3"/>
          <p:cNvSpPr>
            <a:spLocks noGrp="1"/>
          </p:cNvSpPr>
          <p:nvPr>
            <p:ph type="sldNum" sz="quarter" idx="5"/>
          </p:nvPr>
        </p:nvSpPr>
        <p:spPr/>
        <p:txBody>
          <a:bodyPr/>
          <a:lstStyle/>
          <a:p>
            <a:fld id="{8A9521ED-408D-6946-86AB-901511709B01}" type="slidenum">
              <a:rPr lang="en-US" smtClean="0"/>
              <a:t>7</a:t>
            </a:fld>
            <a:endParaRPr lang="en-US" dirty="0"/>
          </a:p>
        </p:txBody>
      </p:sp>
    </p:spTree>
    <p:extLst>
      <p:ext uri="{BB962C8B-B14F-4D97-AF65-F5344CB8AC3E}">
        <p14:creationId xmlns:p14="http://schemas.microsoft.com/office/powerpoint/2010/main" val="4022195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SCRIPT: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There are four run chart rules that we use to guide our interpretation of the data that we plot. There are varying definitions of shifts and trends </a:t>
            </a:r>
            <a:r>
              <a:rPr lang="en-US" sz="1200" kern="1200" dirty="0">
                <a:solidFill>
                  <a:schemeClr val="tx1"/>
                </a:solidFill>
                <a:effectLst/>
                <a:latin typeface="+mn-lt"/>
                <a:ea typeface="+mn-ea"/>
                <a:cs typeface="+mn-cs"/>
              </a:rPr>
              <a:t>which are usually small (plus one or two points in either direction). We will focus on applying the rules described by Perla and Provost.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we will focus on the number of “runs” on a given run chart. What is a run?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indent="0">
              <a:buNone/>
            </a:pPr>
            <a:r>
              <a:rPr lang="en-US" sz="1200" dirty="0"/>
              <a:t>A run is a series of consecutive points on the </a:t>
            </a:r>
            <a:r>
              <a:rPr lang="en-US" sz="1200" b="1" dirty="0"/>
              <a:t>same side </a:t>
            </a:r>
            <a:r>
              <a:rPr lang="en-US" sz="1200" dirty="0"/>
              <a:t>of the median line. If the data are “random” they should cross the median line regularly.</a:t>
            </a:r>
          </a:p>
          <a:p>
            <a:pPr marL="0" indent="0">
              <a:buNone/>
            </a:pPr>
            <a:endParaRPr lang="en-US" sz="900" b="1" dirty="0"/>
          </a:p>
          <a:p>
            <a:pPr marL="0" indent="0">
              <a:buNone/>
            </a:pPr>
            <a:r>
              <a:rPr lang="en-US" sz="1200" b="1" dirty="0"/>
              <a:t>So, how do we Count Runs?</a:t>
            </a:r>
          </a:p>
          <a:p>
            <a:pPr marL="0" indent="0">
              <a:buNone/>
            </a:pPr>
            <a:r>
              <a:rPr lang="en-US" sz="1200" dirty="0"/>
              <a:t>We count the number of times the data crosses the median </a:t>
            </a:r>
            <a:r>
              <a:rPr lang="en-US" sz="1200" b="1" dirty="0"/>
              <a:t>and add 1</a:t>
            </a:r>
            <a:r>
              <a:rPr lang="en-US" sz="1200" dirty="0"/>
              <a:t>. We ignore points that lie exactly on the median. </a:t>
            </a:r>
          </a:p>
          <a:p>
            <a:pPr marL="0" indent="0">
              <a:buNone/>
            </a:pPr>
            <a:endParaRPr lang="en-US" sz="900" b="1" dirty="0"/>
          </a:p>
          <a:p>
            <a:pPr marL="0" indent="0">
              <a:buNone/>
            </a:pPr>
            <a:r>
              <a:rPr lang="en-US" sz="1200" b="1" dirty="0"/>
              <a:t>So, how do we interpret this? </a:t>
            </a:r>
            <a:r>
              <a:rPr lang="en-US" sz="1200" dirty="0"/>
              <a:t>Having more or fewer runs than expected indicates that there is non-random variation in the process (i.e., special cause variation).</a:t>
            </a:r>
            <a:endParaRPr lang="en-US" sz="1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let’s </a:t>
            </a: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Count the number of times the line connecting the data points crosses the median and add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QUESTION TO AUDIENCE: </a:t>
            </a: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How many runs are in this example? (2)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ANSWER: </a:t>
            </a:r>
            <a:r>
              <a:rPr lang="en-US" sz="1200" kern="1200" dirty="0">
                <a:solidFill>
                  <a:schemeClr val="tx1"/>
                </a:solidFill>
                <a:effectLst/>
                <a:latin typeface="+mn-lt"/>
                <a:ea typeface="+mn-ea"/>
                <a:cs typeface="+mn-cs"/>
              </a:rPr>
              <a:t>There is only 1 cross of the median. We count that cross of the median and add 1 for a total of 2 runs.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ANIMATE in the 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 we look at this chart [Animate]– and assess how many runs should there 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we count the total number of data points plotted which in this example there are 10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see in the top row, that with 10 data points, we should expect a lower limit of 3 runs and an upper limit of 8 runs.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What does a lower or higher than expected number of runs mean?</a:t>
            </a:r>
            <a:r>
              <a:rPr lang="en-US" sz="1200" i="1" kern="120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It may be a “hint” or signal that special cause variation is already in play.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You will want to interpret the # of runs in context with the next 2 rules, trends and shifts.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INSTRUCTOR NOTES: </a:t>
            </a:r>
            <a:r>
              <a:rPr lang="en-US" sz="1200" i="1" kern="1200" dirty="0">
                <a:solidFill>
                  <a:schemeClr val="tx1"/>
                </a:solidFill>
                <a:effectLst/>
                <a:latin typeface="+mn-lt"/>
                <a:ea typeface="+mn-ea"/>
                <a:cs typeface="+mn-cs"/>
              </a:rPr>
              <a:t>Different manuals, studies, and resources cite slightly different interpretation rules. Do not let the learners get “hung up” on the actual number . . . Keeping in mind the overarching concept of trends and shifts, is the most important learning objective. Runs are often less useful. </a:t>
            </a:r>
          </a:p>
          <a:p>
            <a:endParaRPr lang="en-US" b="1" dirty="0"/>
          </a:p>
          <a:p>
            <a:r>
              <a:rPr lang="en-US" b="1" dirty="0"/>
              <a:t>TIME: 2 minutes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4532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SCRIPT: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What is a trend?  (</a:t>
            </a:r>
            <a:r>
              <a:rPr lang="en-US" b="0" i="1" dirty="0"/>
              <a:t>read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How Do I Count a Trend? </a:t>
            </a:r>
            <a:r>
              <a:rPr lang="en-US" b="0" dirty="0"/>
              <a:t>(</a:t>
            </a:r>
            <a:r>
              <a:rPr lang="en-US" b="0" i="1" dirty="0"/>
              <a:t>read the slide).</a:t>
            </a: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What Does a Trend Mean? </a:t>
            </a:r>
            <a:r>
              <a:rPr lang="en-US" b="0" dirty="0"/>
              <a:t>(</a:t>
            </a:r>
            <a:r>
              <a:rPr lang="en-US" b="0" i="1" dirty="0"/>
              <a:t>read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Reflecting on changes that are happening in your system, and/or changes you have imposed on your process, it might be helpful in understanding what is not a statistically important trend.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ANIMATE SLIDE: </a:t>
            </a:r>
            <a:r>
              <a:rPr lang="en-US" b="0" i="0" dirty="0"/>
              <a:t>See how adding your annotated PDSA cycles help with interpretation of the data? Run charts without annotations only tell half of the data story.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2 minutes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1163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D58107-9992-F647-9810-E2D7BD4A6ACA}" type="datetimeFigureOut">
              <a:rPr lang="en-US" smtClean="0"/>
              <a:t>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8FA558-B2EA-7940-A283-55301741F3A3}" type="slidenum">
              <a:rPr lang="en-US" smtClean="0"/>
              <a:t>‹#›</a:t>
            </a:fld>
            <a:endParaRPr lang="en-US" dirty="0"/>
          </a:p>
        </p:txBody>
      </p:sp>
    </p:spTree>
    <p:extLst>
      <p:ext uri="{BB962C8B-B14F-4D97-AF65-F5344CB8AC3E}">
        <p14:creationId xmlns:p14="http://schemas.microsoft.com/office/powerpoint/2010/main" val="986975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58107-9992-F647-9810-E2D7BD4A6ACA}" type="datetimeFigureOut">
              <a:rPr lang="en-US" smtClean="0"/>
              <a:t>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8FA558-B2EA-7940-A283-55301741F3A3}" type="slidenum">
              <a:rPr lang="en-US" smtClean="0"/>
              <a:t>‹#›</a:t>
            </a:fld>
            <a:endParaRPr lang="en-US" dirty="0"/>
          </a:p>
        </p:txBody>
      </p:sp>
    </p:spTree>
    <p:extLst>
      <p:ext uri="{BB962C8B-B14F-4D97-AF65-F5344CB8AC3E}">
        <p14:creationId xmlns:p14="http://schemas.microsoft.com/office/powerpoint/2010/main" val="2446011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58107-9992-F647-9810-E2D7BD4A6ACA}" type="datetimeFigureOut">
              <a:rPr lang="en-US" smtClean="0"/>
              <a:t>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8FA558-B2EA-7940-A283-55301741F3A3}" type="slidenum">
              <a:rPr lang="en-US" smtClean="0"/>
              <a:t>‹#›</a:t>
            </a:fld>
            <a:endParaRPr lang="en-US" dirty="0"/>
          </a:p>
        </p:txBody>
      </p:sp>
    </p:spTree>
    <p:extLst>
      <p:ext uri="{BB962C8B-B14F-4D97-AF65-F5344CB8AC3E}">
        <p14:creationId xmlns:p14="http://schemas.microsoft.com/office/powerpoint/2010/main" val="82944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AF1E66-C84E-D243-8B78-7EFB0B589FF7}" type="datetime1">
              <a:rPr lang="en-US" smtClean="0"/>
              <a:pPr/>
              <a:t>12/20/23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Tree>
    <p:extLst>
      <p:ext uri="{BB962C8B-B14F-4D97-AF65-F5344CB8AC3E}">
        <p14:creationId xmlns:p14="http://schemas.microsoft.com/office/powerpoint/2010/main" val="1968246704"/>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pPr/>
              <a:t>12/20/23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332B7965-1716-4140-A980-B5821B758F61}"/>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8" name="Rectangle 7">
            <a:extLst>
              <a:ext uri="{FF2B5EF4-FFF2-40B4-BE49-F238E27FC236}">
                <a16:creationId xmlns:a16="http://schemas.microsoft.com/office/drawing/2014/main" id="{1D29A61A-6A43-B241-99C3-61204DCDDBD3}"/>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9" name="Rectangle 8">
            <a:extLst>
              <a:ext uri="{FF2B5EF4-FFF2-40B4-BE49-F238E27FC236}">
                <a16:creationId xmlns:a16="http://schemas.microsoft.com/office/drawing/2014/main" id="{8F8580A9-888C-4347-9223-7B00906023CE}"/>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10" name="Rectangle 9">
            <a:extLst>
              <a:ext uri="{FF2B5EF4-FFF2-40B4-BE49-F238E27FC236}">
                <a16:creationId xmlns:a16="http://schemas.microsoft.com/office/drawing/2014/main" id="{67BD73D7-20B5-614C-B090-92191F799582}"/>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11" name="Rectangle 10">
            <a:extLst>
              <a:ext uri="{FF2B5EF4-FFF2-40B4-BE49-F238E27FC236}">
                <a16:creationId xmlns:a16="http://schemas.microsoft.com/office/drawing/2014/main" id="{2F3361BE-AC85-6842-98E3-C1EA7FE48493}"/>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9B43218E-826E-AB4C-96A5-B1DA2AD30237}"/>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B192E174-F542-1E43-AC53-DA08F5953399}"/>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A5402EE4-3ECD-304F-9CE5-ED89F2F608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7D3F681D-BEFF-8344-B839-13FDB9AF68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96566882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58EA7-9FB1-454A-A8E3-2247C9C0CE64}" type="datetime1">
              <a:rPr lang="en-US" smtClean="0"/>
              <a:t>12/20/23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F4AB4FA6-5378-CA46-900B-D75E745C7EB0}"/>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7974C6E9-24D2-C94A-9F58-F1916EC27054}"/>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43BD1851-98C4-1948-8E0A-93CBC0F3632A}"/>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03253DF9-F0AB-FB42-9CC8-E5B532BB53B4}"/>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a:extLst>
              <a:ext uri="{FF2B5EF4-FFF2-40B4-BE49-F238E27FC236}">
                <a16:creationId xmlns:a16="http://schemas.microsoft.com/office/drawing/2014/main" id="{A94C1627-4F02-7A46-81EF-60B98874D6FE}"/>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4BFA3EDC-517E-2340-A903-3D61B346C28B}"/>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E6914E1C-4C23-164A-AD5B-EEA3B84CB1B9}"/>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10AB498F-BD35-AA48-A659-B2DAAC2DD0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BCDA5F17-588F-B645-BCB1-537FC447D8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169022157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758EA7-9FB1-454A-A8E3-2247C9C0CE64}" type="datetime1">
              <a:rPr lang="en-US" smtClean="0"/>
              <a:t>12/20/23</a:t>
            </a:fld>
            <a:endParaRPr lang="en-US" dirty="0"/>
          </a:p>
        </p:txBody>
      </p:sp>
      <p:sp>
        <p:nvSpPr>
          <p:cNvPr id="6" name="Footer Placeholder 5"/>
          <p:cNvSpPr>
            <a:spLocks noGrp="1"/>
          </p:cNvSpPr>
          <p:nvPr>
            <p:ph type="ftr" sz="quarter" idx="11"/>
          </p:nvPr>
        </p:nvSpPr>
        <p:spPr/>
        <p:txBody>
          <a:bodyPr/>
          <a:lstStyle/>
          <a:p>
            <a:r>
              <a:rPr lang="en-US" dirty="0"/>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dirty="0"/>
          </a:p>
        </p:txBody>
      </p:sp>
      <p:sp>
        <p:nvSpPr>
          <p:cNvPr id="8" name="Rectangle 7">
            <a:extLst>
              <a:ext uri="{FF2B5EF4-FFF2-40B4-BE49-F238E27FC236}">
                <a16:creationId xmlns:a16="http://schemas.microsoft.com/office/drawing/2014/main" id="{7BA8A862-E205-9C44-A7B7-AC43F86E94B5}"/>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9C0AF6D3-164D-7D47-994B-BE08E7A94A97}"/>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1F25CF1D-CBBF-FC4C-82E6-1FFBAC5BFB69}"/>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63A1A4D1-7BCC-DE47-A6DA-75E760F40C44}"/>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A3F02D44-79C0-E740-B16D-4CF0D2CDB86F}"/>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475EB9E7-BA0C-8E4E-8A74-5625AC46FF0C}"/>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TextBox 13">
            <a:extLst>
              <a:ext uri="{FF2B5EF4-FFF2-40B4-BE49-F238E27FC236}">
                <a16:creationId xmlns:a16="http://schemas.microsoft.com/office/drawing/2014/main" id="{CE54C4B1-B1A1-5F43-9091-8E55CFFECDDA}"/>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5" name="Content Placeholder 3">
            <a:extLst>
              <a:ext uri="{FF2B5EF4-FFF2-40B4-BE49-F238E27FC236}">
                <a16:creationId xmlns:a16="http://schemas.microsoft.com/office/drawing/2014/main" id="{F9B9EFAC-8538-5C4A-A4BE-0305676C45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6" name="Picture 15">
            <a:extLst>
              <a:ext uri="{FF2B5EF4-FFF2-40B4-BE49-F238E27FC236}">
                <a16:creationId xmlns:a16="http://schemas.microsoft.com/office/drawing/2014/main" id="{4D672FE6-2E5F-CA41-B03C-9E15184D7E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69976168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758EA7-9FB1-454A-A8E3-2247C9C0CE64}" type="datetime1">
              <a:rPr lang="en-US" smtClean="0"/>
              <a:t>12/20/23</a:t>
            </a:fld>
            <a:endParaRPr lang="en-US" dirty="0"/>
          </a:p>
        </p:txBody>
      </p:sp>
      <p:sp>
        <p:nvSpPr>
          <p:cNvPr id="8" name="Footer Placeholder 7"/>
          <p:cNvSpPr>
            <a:spLocks noGrp="1"/>
          </p:cNvSpPr>
          <p:nvPr>
            <p:ph type="ftr" sz="quarter" idx="11"/>
          </p:nvPr>
        </p:nvSpPr>
        <p:spPr/>
        <p:txBody>
          <a:bodyPr/>
          <a:lstStyle/>
          <a:p>
            <a:r>
              <a:rPr lang="en-US" dirty="0"/>
              <a:t>tdi.dartmouth.edu</a:t>
            </a:r>
          </a:p>
        </p:txBody>
      </p:sp>
      <p:sp>
        <p:nvSpPr>
          <p:cNvPr id="9" name="Slide Number Placeholder 8"/>
          <p:cNvSpPr>
            <a:spLocks noGrp="1"/>
          </p:cNvSpPr>
          <p:nvPr>
            <p:ph type="sldNum" sz="quarter" idx="12"/>
          </p:nvPr>
        </p:nvSpPr>
        <p:spPr/>
        <p:txBody>
          <a:bodyPr/>
          <a:lstStyle/>
          <a:p>
            <a:fld id="{5F99EF57-41E5-C444-A4DB-51759876B068}" type="slidenum">
              <a:rPr lang="en-US" smtClean="0"/>
              <a:pPr/>
              <a:t>‹#›</a:t>
            </a:fld>
            <a:endParaRPr lang="en-US" dirty="0"/>
          </a:p>
        </p:txBody>
      </p:sp>
      <p:sp>
        <p:nvSpPr>
          <p:cNvPr id="10" name="Rectangle 9">
            <a:extLst>
              <a:ext uri="{FF2B5EF4-FFF2-40B4-BE49-F238E27FC236}">
                <a16:creationId xmlns:a16="http://schemas.microsoft.com/office/drawing/2014/main" id="{3BB08297-89DD-9741-92F9-1ED6B618B81D}"/>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E447FBB6-9254-D04C-9F7F-F30EB18C26C2}"/>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5E0E957D-BB7A-E847-AD75-745DFAB7723E}"/>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a:extLst>
              <a:ext uri="{FF2B5EF4-FFF2-40B4-BE49-F238E27FC236}">
                <a16:creationId xmlns:a16="http://schemas.microsoft.com/office/drawing/2014/main" id="{9F3FABCF-BD2F-9447-AB88-C7F535CB94D5}"/>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4" name="Straight Connector 13">
            <a:extLst>
              <a:ext uri="{FF2B5EF4-FFF2-40B4-BE49-F238E27FC236}">
                <a16:creationId xmlns:a16="http://schemas.microsoft.com/office/drawing/2014/main" id="{DAFC6AA8-9DE2-DE43-80B7-B89DDCFC46A8}"/>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B05E1564-0861-DB43-9CEC-33EFC2FF8D68}"/>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6" name="TextBox 15">
            <a:extLst>
              <a:ext uri="{FF2B5EF4-FFF2-40B4-BE49-F238E27FC236}">
                <a16:creationId xmlns:a16="http://schemas.microsoft.com/office/drawing/2014/main" id="{698617D8-1838-CE40-B6DF-F8910AA1B283}"/>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7" name="Content Placeholder 3">
            <a:extLst>
              <a:ext uri="{FF2B5EF4-FFF2-40B4-BE49-F238E27FC236}">
                <a16:creationId xmlns:a16="http://schemas.microsoft.com/office/drawing/2014/main" id="{F241380B-D215-684F-AC32-305341C7D0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8" name="Picture 17">
            <a:extLst>
              <a:ext uri="{FF2B5EF4-FFF2-40B4-BE49-F238E27FC236}">
                <a16:creationId xmlns:a16="http://schemas.microsoft.com/office/drawing/2014/main" id="{9EEBDC6D-DDCD-3645-9B43-F05693473D5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55068455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758EA7-9FB1-454A-A8E3-2247C9C0CE64}" type="datetime1">
              <a:rPr lang="en-US" smtClean="0"/>
              <a:t>12/20/23</a:t>
            </a:fld>
            <a:endParaRPr lang="en-US" dirty="0"/>
          </a:p>
        </p:txBody>
      </p:sp>
      <p:sp>
        <p:nvSpPr>
          <p:cNvPr id="4" name="Footer Placeholder 3"/>
          <p:cNvSpPr>
            <a:spLocks noGrp="1"/>
          </p:cNvSpPr>
          <p:nvPr>
            <p:ph type="ftr" sz="quarter" idx="11"/>
          </p:nvPr>
        </p:nvSpPr>
        <p:spPr/>
        <p:txBody>
          <a:bodyPr/>
          <a:lstStyle/>
          <a:p>
            <a:r>
              <a:rPr lang="en-US" dirty="0"/>
              <a:t>tdi.dartmouth.edu</a:t>
            </a:r>
          </a:p>
        </p:txBody>
      </p:sp>
      <p:sp>
        <p:nvSpPr>
          <p:cNvPr id="5" name="Slide Number Placeholder 4"/>
          <p:cNvSpPr>
            <a:spLocks noGrp="1"/>
          </p:cNvSpPr>
          <p:nvPr>
            <p:ph type="sldNum" sz="quarter" idx="12"/>
          </p:nvPr>
        </p:nvSpPr>
        <p:spPr/>
        <p:txBody>
          <a:bodyPr/>
          <a:lstStyle/>
          <a:p>
            <a:fld id="{5F99EF57-41E5-C444-A4DB-51759876B068}" type="slidenum">
              <a:rPr lang="en-US" smtClean="0"/>
              <a:pPr/>
              <a:t>‹#›</a:t>
            </a:fld>
            <a:endParaRPr lang="en-US" dirty="0"/>
          </a:p>
        </p:txBody>
      </p:sp>
      <p:sp>
        <p:nvSpPr>
          <p:cNvPr id="6" name="Rectangle 5">
            <a:extLst>
              <a:ext uri="{FF2B5EF4-FFF2-40B4-BE49-F238E27FC236}">
                <a16:creationId xmlns:a16="http://schemas.microsoft.com/office/drawing/2014/main" id="{BAA7E053-8234-B44A-86C9-8AAD0AFE250A}"/>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2EB4231C-56C0-9B40-942A-E54C101A580D}"/>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5B288946-4248-1849-8EAF-FDB8EA8658E8}"/>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52397E48-0174-A14E-AF0E-8E870107B82A}"/>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0" name="Straight Connector 9">
            <a:extLst>
              <a:ext uri="{FF2B5EF4-FFF2-40B4-BE49-F238E27FC236}">
                <a16:creationId xmlns:a16="http://schemas.microsoft.com/office/drawing/2014/main" id="{E9F3C23C-33C4-C44E-A42A-2314BE3D7D64}"/>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1D89F343-4041-A44C-B3FF-874FCE369B8A}"/>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TextBox 11">
            <a:extLst>
              <a:ext uri="{FF2B5EF4-FFF2-40B4-BE49-F238E27FC236}">
                <a16:creationId xmlns:a16="http://schemas.microsoft.com/office/drawing/2014/main" id="{DF601E86-B6EC-804B-95B2-18AFE5988825}"/>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3" name="Content Placeholder 3">
            <a:extLst>
              <a:ext uri="{FF2B5EF4-FFF2-40B4-BE49-F238E27FC236}">
                <a16:creationId xmlns:a16="http://schemas.microsoft.com/office/drawing/2014/main" id="{FDE26820-41DB-C347-A6D1-05644E9C0B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4" name="Picture 13">
            <a:extLst>
              <a:ext uri="{FF2B5EF4-FFF2-40B4-BE49-F238E27FC236}">
                <a16:creationId xmlns:a16="http://schemas.microsoft.com/office/drawing/2014/main" id="{4F78D482-27A5-054F-B3DC-4D83C8DDD2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52846274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D393F-4C0C-8F45-9672-FE160CFCDFA3}" type="datetimeFigureOut">
              <a:rPr lang="en-US" smtClean="0"/>
              <a:t>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FCBB24-2BE7-464C-81C3-7FC35BCA38DF}" type="slidenum">
              <a:rPr lang="en-US" smtClean="0"/>
              <a:t>‹#›</a:t>
            </a:fld>
            <a:endParaRPr lang="en-US" dirty="0"/>
          </a:p>
        </p:txBody>
      </p:sp>
    </p:spTree>
    <p:extLst>
      <p:ext uri="{BB962C8B-B14F-4D97-AF65-F5344CB8AC3E}">
        <p14:creationId xmlns:p14="http://schemas.microsoft.com/office/powerpoint/2010/main" val="1405419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AF1E66-C84E-D243-8B78-7EFB0B589FF7}" type="datetime1">
              <a:rPr lang="en-US" smtClean="0"/>
              <a:pPr/>
              <a:t>12/20/23</a:t>
            </a:fld>
            <a:endParaRPr lang="en-US" dirty="0"/>
          </a:p>
        </p:txBody>
      </p:sp>
      <p:sp>
        <p:nvSpPr>
          <p:cNvPr id="6" name="Footer Placeholder 5"/>
          <p:cNvSpPr>
            <a:spLocks noGrp="1"/>
          </p:cNvSpPr>
          <p:nvPr>
            <p:ph type="ftr" sz="quarter" idx="11"/>
          </p:nvPr>
        </p:nvSpPr>
        <p:spPr/>
        <p:txBody>
          <a:bodyPr/>
          <a:lstStyle/>
          <a:p>
            <a:r>
              <a:rPr lang="en-US" dirty="0"/>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dirty="0"/>
          </a:p>
        </p:txBody>
      </p:sp>
    </p:spTree>
    <p:extLst>
      <p:ext uri="{BB962C8B-B14F-4D97-AF65-F5344CB8AC3E}">
        <p14:creationId xmlns:p14="http://schemas.microsoft.com/office/powerpoint/2010/main" val="2852516173"/>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58107-9992-F647-9810-E2D7BD4A6ACA}" type="datetimeFigureOut">
              <a:rPr lang="en-US" smtClean="0"/>
              <a:t>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8FA558-B2EA-7940-A283-55301741F3A3}" type="slidenum">
              <a:rPr lang="en-US" smtClean="0"/>
              <a:t>‹#›</a:t>
            </a:fld>
            <a:endParaRPr lang="en-US" dirty="0"/>
          </a:p>
        </p:txBody>
      </p:sp>
    </p:spTree>
    <p:extLst>
      <p:ext uri="{BB962C8B-B14F-4D97-AF65-F5344CB8AC3E}">
        <p14:creationId xmlns:p14="http://schemas.microsoft.com/office/powerpoint/2010/main" val="1962845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758EA7-9FB1-454A-A8E3-2247C9C0CE64}" type="datetime1">
              <a:rPr lang="en-US" smtClean="0"/>
              <a:t>12/20/23</a:t>
            </a:fld>
            <a:endParaRPr lang="en-US" dirty="0"/>
          </a:p>
        </p:txBody>
      </p:sp>
      <p:sp>
        <p:nvSpPr>
          <p:cNvPr id="6" name="Footer Placeholder 5"/>
          <p:cNvSpPr>
            <a:spLocks noGrp="1"/>
          </p:cNvSpPr>
          <p:nvPr>
            <p:ph type="ftr" sz="quarter" idx="11"/>
          </p:nvPr>
        </p:nvSpPr>
        <p:spPr/>
        <p:txBody>
          <a:bodyPr/>
          <a:lstStyle/>
          <a:p>
            <a:r>
              <a:rPr lang="en-US" dirty="0"/>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dirty="0"/>
          </a:p>
        </p:txBody>
      </p:sp>
      <p:sp>
        <p:nvSpPr>
          <p:cNvPr id="8" name="Rectangle 7">
            <a:extLst>
              <a:ext uri="{FF2B5EF4-FFF2-40B4-BE49-F238E27FC236}">
                <a16:creationId xmlns:a16="http://schemas.microsoft.com/office/drawing/2014/main" id="{4813C4C3-3A9E-CC40-BE41-7D708914BCB9}"/>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0EDF9E7E-D341-8C40-B1F3-8FF151126CF7}"/>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03500FAB-47FC-1140-8900-4F585E977DB0}"/>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00B27DF9-B5EA-D54B-A637-33546B59C972}"/>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32EEAC8C-48CB-A440-8AD1-6EEE9C54384D}"/>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ACD0B238-F9FC-164E-8204-1CBDEDB63282}"/>
              </a:ext>
            </a:extLst>
          </p:cNvPr>
          <p:cNvSpPr/>
          <p:nvPr userDrawn="1"/>
        </p:nvSpPr>
        <p:spPr>
          <a:xfrm>
            <a:off x="0" y="-3782"/>
            <a:ext cx="12192000" cy="766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TextBox 13">
            <a:extLst>
              <a:ext uri="{FF2B5EF4-FFF2-40B4-BE49-F238E27FC236}">
                <a16:creationId xmlns:a16="http://schemas.microsoft.com/office/drawing/2014/main" id="{7107C8EB-2DB9-6748-BF91-3A87C9D91831}"/>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5" name="Content Placeholder 3">
            <a:extLst>
              <a:ext uri="{FF2B5EF4-FFF2-40B4-BE49-F238E27FC236}">
                <a16:creationId xmlns:a16="http://schemas.microsoft.com/office/drawing/2014/main" id="{BF69179C-94ED-964F-9BA6-1E40F67C0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6" name="Picture 15">
            <a:extLst>
              <a:ext uri="{FF2B5EF4-FFF2-40B4-BE49-F238E27FC236}">
                <a16:creationId xmlns:a16="http://schemas.microsoft.com/office/drawing/2014/main" id="{5C05AAD8-06BE-984F-94C8-53D1B12C29A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59322326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t>12/20/23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3E03FAA4-7805-FC47-8A15-A43B7AC40FB5}"/>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D7F0DB81-57CE-D84A-AD49-E10CA2D06FCC}"/>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BD78ED55-6AF1-D740-870F-DF5418616433}"/>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76439969-29BC-A34A-B911-95A05B7D5E29}"/>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a:extLst>
              <a:ext uri="{FF2B5EF4-FFF2-40B4-BE49-F238E27FC236}">
                <a16:creationId xmlns:a16="http://schemas.microsoft.com/office/drawing/2014/main" id="{5981DB2A-3D76-234E-B7EB-8F37BC9876E5}"/>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C83CEDB2-EAEE-9442-B7A6-8579C9CF5DDC}"/>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AD04A390-EDC7-2145-B62C-B8331CE447A0}"/>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DC00ADE8-2E4E-0F40-A213-5D076F0743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8DB0A269-61BB-0E4E-876F-B77E4E04A51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1442509669"/>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t>12/20/23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14A131F5-829A-A54D-BD48-DF262901B9A5}"/>
              </a:ext>
            </a:extLst>
          </p:cNvPr>
          <p:cNvSpPr/>
          <p:nvPr userDrawn="1"/>
        </p:nvSpPr>
        <p:spPr>
          <a:xfrm rot="5400000">
            <a:off x="-292291" y="1923288"/>
            <a:ext cx="1097280" cy="853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55B1BF8-6970-D74B-8F8A-865190451566}"/>
              </a:ext>
            </a:extLst>
          </p:cNvPr>
          <p:cNvSpPr/>
          <p:nvPr userDrawn="1"/>
        </p:nvSpPr>
        <p:spPr>
          <a:xfrm rot="5400000">
            <a:off x="-1158106" y="5166544"/>
            <a:ext cx="2828594" cy="8502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F9FFC090-F313-164A-9840-6B42DDDCD950}"/>
              </a:ext>
            </a:extLst>
          </p:cNvPr>
          <p:cNvSpPr/>
          <p:nvPr userDrawn="1"/>
        </p:nvSpPr>
        <p:spPr>
          <a:xfrm rot="5400000">
            <a:off x="-292608" y="734568"/>
            <a:ext cx="1097280" cy="8534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5B3374B9-5E53-0A44-905C-9DC6024EA874}"/>
              </a:ext>
            </a:extLst>
          </p:cNvPr>
          <p:cNvSpPr/>
          <p:nvPr userDrawn="1"/>
        </p:nvSpPr>
        <p:spPr>
          <a:xfrm rot="5400000">
            <a:off x="-292291" y="3112008"/>
            <a:ext cx="1097280" cy="853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82F003E6-DA50-7645-9F80-6529A1CF9860}"/>
              </a:ext>
            </a:extLst>
          </p:cNvPr>
          <p:cNvSpPr/>
          <p:nvPr userDrawn="1"/>
        </p:nvSpPr>
        <p:spPr>
          <a:xfrm rot="5400000">
            <a:off x="8257033" y="2923034"/>
            <a:ext cx="6857999" cy="10119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83DE4211-A66B-6547-89F8-2DE968AE9AA0}"/>
              </a:ext>
            </a:extLst>
          </p:cNvPr>
          <p:cNvCxnSpPr/>
          <p:nvPr userDrawn="1"/>
        </p:nvCxnSpPr>
        <p:spPr>
          <a:xfrm rot="5400000">
            <a:off x="7751063" y="3429001"/>
            <a:ext cx="6858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3" name="Content Placeholder 3">
            <a:extLst>
              <a:ext uri="{FF2B5EF4-FFF2-40B4-BE49-F238E27FC236}">
                <a16:creationId xmlns:a16="http://schemas.microsoft.com/office/drawing/2014/main" id="{71AC577C-412B-3B4F-804D-3EB64A68D6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10273551" y="1434353"/>
            <a:ext cx="2743200" cy="484093"/>
          </a:xfrm>
          <a:prstGeom prst="rect">
            <a:avLst/>
          </a:prstGeom>
        </p:spPr>
      </p:pic>
      <p:pic>
        <p:nvPicPr>
          <p:cNvPr id="14" name="Picture 13">
            <a:extLst>
              <a:ext uri="{FF2B5EF4-FFF2-40B4-BE49-F238E27FC236}">
                <a16:creationId xmlns:a16="http://schemas.microsoft.com/office/drawing/2014/main" id="{06CE090A-FCA0-C842-82F3-CB6CF97D4C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10735361" y="5255837"/>
            <a:ext cx="1901342" cy="760536"/>
          </a:xfrm>
          <a:prstGeom prst="rect">
            <a:avLst/>
          </a:prstGeom>
        </p:spPr>
      </p:pic>
    </p:spTree>
    <p:extLst>
      <p:ext uri="{BB962C8B-B14F-4D97-AF65-F5344CB8AC3E}">
        <p14:creationId xmlns:p14="http://schemas.microsoft.com/office/powerpoint/2010/main" val="110282887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Green Map">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3D71C2-EA33-7D46-919D-39A74CF7B2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4203700"/>
          </a:xfrm>
          <a:prstGeom prst="rect">
            <a:avLst/>
          </a:prstGeom>
        </p:spPr>
      </p:pic>
      <p:cxnSp>
        <p:nvCxnSpPr>
          <p:cNvPr id="11" name="Straight Connector 10">
            <a:extLst>
              <a:ext uri="{FF2B5EF4-FFF2-40B4-BE49-F238E27FC236}">
                <a16:creationId xmlns:a16="http://schemas.microsoft.com/office/drawing/2014/main" id="{64A1BAA4-D859-BB4E-8B6A-577FF1AC7694}"/>
              </a:ext>
            </a:extLst>
          </p:cNvPr>
          <p:cNvCxnSpPr/>
          <p:nvPr userDrawn="1"/>
        </p:nvCxnSpPr>
        <p:spPr>
          <a:xfrm>
            <a:off x="0" y="4201028"/>
            <a:ext cx="12192000" cy="0"/>
          </a:xfrm>
          <a:prstGeom prst="line">
            <a:avLst/>
          </a:prstGeom>
          <a:ln w="6350" cmpd="sng">
            <a:solidFill>
              <a:srgbClr val="00562F"/>
            </a:solidFill>
          </a:ln>
          <a:effectLst>
            <a:outerShdw blurRad="4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7C55DA38-9CB1-6845-912B-A11EB1DCE2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1357" y="6193726"/>
            <a:ext cx="3657600" cy="363072"/>
          </a:xfrm>
          <a:prstGeom prst="rect">
            <a:avLst/>
          </a:prstGeom>
        </p:spPr>
      </p:pic>
    </p:spTree>
    <p:extLst>
      <p:ext uri="{BB962C8B-B14F-4D97-AF65-F5344CB8AC3E}">
        <p14:creationId xmlns:p14="http://schemas.microsoft.com/office/powerpoint/2010/main" val="862294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84" userDrawn="1">
          <p15:clr>
            <a:srgbClr val="FBAE40"/>
          </p15:clr>
        </p15:guide>
        <p15:guide id="4" pos="7296" userDrawn="1">
          <p15:clr>
            <a:srgbClr val="FBAE40"/>
          </p15:clr>
        </p15:guide>
        <p15:guide id="5" orient="horz" pos="2928" userDrawn="1">
          <p15:clr>
            <a:srgbClr val="FBAE40"/>
          </p15:clr>
        </p15:guide>
        <p15:guide id="6" orient="horz" pos="4128" userDrawn="1">
          <p15:clr>
            <a:srgbClr val="FBAE40"/>
          </p15:clr>
        </p15:guide>
        <p15:guide id="7" pos="7424" userDrawn="1">
          <p15:clr>
            <a:srgbClr val="FBAE40"/>
          </p15:clr>
        </p15:guide>
        <p15:guide id="8" orient="horz" pos="362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AF1E66-C84E-D243-8B78-7EFB0B589FF7}" type="datetime1">
              <a:rPr lang="en-US" smtClean="0"/>
              <a:pPr/>
              <a:t>12/20/23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Tree>
    <p:extLst>
      <p:ext uri="{BB962C8B-B14F-4D97-AF65-F5344CB8AC3E}">
        <p14:creationId xmlns:p14="http://schemas.microsoft.com/office/powerpoint/2010/main" val="2180070675"/>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pPr/>
              <a:t>12/20/23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332B7965-1716-4140-A980-B5821B758F61}"/>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8" name="Rectangle 7">
            <a:extLst>
              <a:ext uri="{FF2B5EF4-FFF2-40B4-BE49-F238E27FC236}">
                <a16:creationId xmlns:a16="http://schemas.microsoft.com/office/drawing/2014/main" id="{1D29A61A-6A43-B241-99C3-61204DCDDBD3}"/>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9" name="Rectangle 8">
            <a:extLst>
              <a:ext uri="{FF2B5EF4-FFF2-40B4-BE49-F238E27FC236}">
                <a16:creationId xmlns:a16="http://schemas.microsoft.com/office/drawing/2014/main" id="{8F8580A9-888C-4347-9223-7B00906023CE}"/>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10" name="Rectangle 9">
            <a:extLst>
              <a:ext uri="{FF2B5EF4-FFF2-40B4-BE49-F238E27FC236}">
                <a16:creationId xmlns:a16="http://schemas.microsoft.com/office/drawing/2014/main" id="{67BD73D7-20B5-614C-B090-92191F799582}"/>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11" name="Rectangle 10">
            <a:extLst>
              <a:ext uri="{FF2B5EF4-FFF2-40B4-BE49-F238E27FC236}">
                <a16:creationId xmlns:a16="http://schemas.microsoft.com/office/drawing/2014/main" id="{2F3361BE-AC85-6842-98E3-C1EA7FE48493}"/>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9B43218E-826E-AB4C-96A5-B1DA2AD30237}"/>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B192E174-F542-1E43-AC53-DA08F5953399}"/>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A5402EE4-3ECD-304F-9CE5-ED89F2F608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7D3F681D-BEFF-8344-B839-13FDB9AF68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95914952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58EA7-9FB1-454A-A8E3-2247C9C0CE64}" type="datetime1">
              <a:rPr lang="en-US" smtClean="0"/>
              <a:t>12/20/23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F4AB4FA6-5378-CA46-900B-D75E745C7EB0}"/>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7974C6E9-24D2-C94A-9F58-F1916EC27054}"/>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43BD1851-98C4-1948-8E0A-93CBC0F3632A}"/>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03253DF9-F0AB-FB42-9CC8-E5B532BB53B4}"/>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a:extLst>
              <a:ext uri="{FF2B5EF4-FFF2-40B4-BE49-F238E27FC236}">
                <a16:creationId xmlns:a16="http://schemas.microsoft.com/office/drawing/2014/main" id="{A94C1627-4F02-7A46-81EF-60B98874D6FE}"/>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4BFA3EDC-517E-2340-A903-3D61B346C28B}"/>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E6914E1C-4C23-164A-AD5B-EEA3B84CB1B9}"/>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10AB498F-BD35-AA48-A659-B2DAAC2DD0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BCDA5F17-588F-B645-BCB1-537FC447D8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572475374"/>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758EA7-9FB1-454A-A8E3-2247C9C0CE64}" type="datetime1">
              <a:rPr lang="en-US" smtClean="0"/>
              <a:t>12/20/23</a:t>
            </a:fld>
            <a:endParaRPr lang="en-US" dirty="0"/>
          </a:p>
        </p:txBody>
      </p:sp>
      <p:sp>
        <p:nvSpPr>
          <p:cNvPr id="6" name="Footer Placeholder 5"/>
          <p:cNvSpPr>
            <a:spLocks noGrp="1"/>
          </p:cNvSpPr>
          <p:nvPr>
            <p:ph type="ftr" sz="quarter" idx="11"/>
          </p:nvPr>
        </p:nvSpPr>
        <p:spPr/>
        <p:txBody>
          <a:bodyPr/>
          <a:lstStyle/>
          <a:p>
            <a:r>
              <a:rPr lang="en-US" dirty="0"/>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dirty="0"/>
          </a:p>
        </p:txBody>
      </p:sp>
      <p:sp>
        <p:nvSpPr>
          <p:cNvPr id="8" name="Rectangle 7">
            <a:extLst>
              <a:ext uri="{FF2B5EF4-FFF2-40B4-BE49-F238E27FC236}">
                <a16:creationId xmlns:a16="http://schemas.microsoft.com/office/drawing/2014/main" id="{7BA8A862-E205-9C44-A7B7-AC43F86E94B5}"/>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9C0AF6D3-164D-7D47-994B-BE08E7A94A97}"/>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1F25CF1D-CBBF-FC4C-82E6-1FFBAC5BFB69}"/>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63A1A4D1-7BCC-DE47-A6DA-75E760F40C44}"/>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A3F02D44-79C0-E740-B16D-4CF0D2CDB86F}"/>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475EB9E7-BA0C-8E4E-8A74-5625AC46FF0C}"/>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TextBox 13">
            <a:extLst>
              <a:ext uri="{FF2B5EF4-FFF2-40B4-BE49-F238E27FC236}">
                <a16:creationId xmlns:a16="http://schemas.microsoft.com/office/drawing/2014/main" id="{CE54C4B1-B1A1-5F43-9091-8E55CFFECDDA}"/>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5" name="Content Placeholder 3">
            <a:extLst>
              <a:ext uri="{FF2B5EF4-FFF2-40B4-BE49-F238E27FC236}">
                <a16:creationId xmlns:a16="http://schemas.microsoft.com/office/drawing/2014/main" id="{F9B9EFAC-8538-5C4A-A4BE-0305676C45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6" name="Picture 15">
            <a:extLst>
              <a:ext uri="{FF2B5EF4-FFF2-40B4-BE49-F238E27FC236}">
                <a16:creationId xmlns:a16="http://schemas.microsoft.com/office/drawing/2014/main" id="{4D672FE6-2E5F-CA41-B03C-9E15184D7E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772143881"/>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758EA7-9FB1-454A-A8E3-2247C9C0CE64}" type="datetime1">
              <a:rPr lang="en-US" smtClean="0"/>
              <a:t>12/20/23</a:t>
            </a:fld>
            <a:endParaRPr lang="en-US" dirty="0"/>
          </a:p>
        </p:txBody>
      </p:sp>
      <p:sp>
        <p:nvSpPr>
          <p:cNvPr id="8" name="Footer Placeholder 7"/>
          <p:cNvSpPr>
            <a:spLocks noGrp="1"/>
          </p:cNvSpPr>
          <p:nvPr>
            <p:ph type="ftr" sz="quarter" idx="11"/>
          </p:nvPr>
        </p:nvSpPr>
        <p:spPr/>
        <p:txBody>
          <a:bodyPr/>
          <a:lstStyle/>
          <a:p>
            <a:r>
              <a:rPr lang="en-US" dirty="0"/>
              <a:t>tdi.dartmouth.edu</a:t>
            </a:r>
          </a:p>
        </p:txBody>
      </p:sp>
      <p:sp>
        <p:nvSpPr>
          <p:cNvPr id="9" name="Slide Number Placeholder 8"/>
          <p:cNvSpPr>
            <a:spLocks noGrp="1"/>
          </p:cNvSpPr>
          <p:nvPr>
            <p:ph type="sldNum" sz="quarter" idx="12"/>
          </p:nvPr>
        </p:nvSpPr>
        <p:spPr/>
        <p:txBody>
          <a:bodyPr/>
          <a:lstStyle/>
          <a:p>
            <a:fld id="{5F99EF57-41E5-C444-A4DB-51759876B068}" type="slidenum">
              <a:rPr lang="en-US" smtClean="0"/>
              <a:pPr/>
              <a:t>‹#›</a:t>
            </a:fld>
            <a:endParaRPr lang="en-US" dirty="0"/>
          </a:p>
        </p:txBody>
      </p:sp>
      <p:sp>
        <p:nvSpPr>
          <p:cNvPr id="10" name="Rectangle 9">
            <a:extLst>
              <a:ext uri="{FF2B5EF4-FFF2-40B4-BE49-F238E27FC236}">
                <a16:creationId xmlns:a16="http://schemas.microsoft.com/office/drawing/2014/main" id="{3BB08297-89DD-9741-92F9-1ED6B618B81D}"/>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E447FBB6-9254-D04C-9F7F-F30EB18C26C2}"/>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5E0E957D-BB7A-E847-AD75-745DFAB7723E}"/>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a:extLst>
              <a:ext uri="{FF2B5EF4-FFF2-40B4-BE49-F238E27FC236}">
                <a16:creationId xmlns:a16="http://schemas.microsoft.com/office/drawing/2014/main" id="{9F3FABCF-BD2F-9447-AB88-C7F535CB94D5}"/>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4" name="Straight Connector 13">
            <a:extLst>
              <a:ext uri="{FF2B5EF4-FFF2-40B4-BE49-F238E27FC236}">
                <a16:creationId xmlns:a16="http://schemas.microsoft.com/office/drawing/2014/main" id="{DAFC6AA8-9DE2-DE43-80B7-B89DDCFC46A8}"/>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B05E1564-0861-DB43-9CEC-33EFC2FF8D68}"/>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6" name="TextBox 15">
            <a:extLst>
              <a:ext uri="{FF2B5EF4-FFF2-40B4-BE49-F238E27FC236}">
                <a16:creationId xmlns:a16="http://schemas.microsoft.com/office/drawing/2014/main" id="{698617D8-1838-CE40-B6DF-F8910AA1B283}"/>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7" name="Content Placeholder 3">
            <a:extLst>
              <a:ext uri="{FF2B5EF4-FFF2-40B4-BE49-F238E27FC236}">
                <a16:creationId xmlns:a16="http://schemas.microsoft.com/office/drawing/2014/main" id="{F241380B-D215-684F-AC32-305341C7D0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8" name="Picture 17">
            <a:extLst>
              <a:ext uri="{FF2B5EF4-FFF2-40B4-BE49-F238E27FC236}">
                <a16:creationId xmlns:a16="http://schemas.microsoft.com/office/drawing/2014/main" id="{9EEBDC6D-DDCD-3645-9B43-F05693473D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1818274417"/>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758EA7-9FB1-454A-A8E3-2247C9C0CE64}" type="datetime1">
              <a:rPr lang="en-US" smtClean="0"/>
              <a:t>12/20/23</a:t>
            </a:fld>
            <a:endParaRPr lang="en-US" dirty="0"/>
          </a:p>
        </p:txBody>
      </p:sp>
      <p:sp>
        <p:nvSpPr>
          <p:cNvPr id="4" name="Footer Placeholder 3"/>
          <p:cNvSpPr>
            <a:spLocks noGrp="1"/>
          </p:cNvSpPr>
          <p:nvPr>
            <p:ph type="ftr" sz="quarter" idx="11"/>
          </p:nvPr>
        </p:nvSpPr>
        <p:spPr/>
        <p:txBody>
          <a:bodyPr/>
          <a:lstStyle/>
          <a:p>
            <a:r>
              <a:rPr lang="en-US" dirty="0"/>
              <a:t>tdi.dartmouth.edu</a:t>
            </a:r>
          </a:p>
        </p:txBody>
      </p:sp>
      <p:sp>
        <p:nvSpPr>
          <p:cNvPr id="5" name="Slide Number Placeholder 4"/>
          <p:cNvSpPr>
            <a:spLocks noGrp="1"/>
          </p:cNvSpPr>
          <p:nvPr>
            <p:ph type="sldNum" sz="quarter" idx="12"/>
          </p:nvPr>
        </p:nvSpPr>
        <p:spPr/>
        <p:txBody>
          <a:bodyPr/>
          <a:lstStyle/>
          <a:p>
            <a:fld id="{5F99EF57-41E5-C444-A4DB-51759876B068}" type="slidenum">
              <a:rPr lang="en-US" smtClean="0"/>
              <a:pPr/>
              <a:t>‹#›</a:t>
            </a:fld>
            <a:endParaRPr lang="en-US" dirty="0"/>
          </a:p>
        </p:txBody>
      </p:sp>
      <p:sp>
        <p:nvSpPr>
          <p:cNvPr id="6" name="Rectangle 5">
            <a:extLst>
              <a:ext uri="{FF2B5EF4-FFF2-40B4-BE49-F238E27FC236}">
                <a16:creationId xmlns:a16="http://schemas.microsoft.com/office/drawing/2014/main" id="{BAA7E053-8234-B44A-86C9-8AAD0AFE250A}"/>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2EB4231C-56C0-9B40-942A-E54C101A580D}"/>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5B288946-4248-1849-8EAF-FDB8EA8658E8}"/>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52397E48-0174-A14E-AF0E-8E870107B82A}"/>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0" name="Straight Connector 9">
            <a:extLst>
              <a:ext uri="{FF2B5EF4-FFF2-40B4-BE49-F238E27FC236}">
                <a16:creationId xmlns:a16="http://schemas.microsoft.com/office/drawing/2014/main" id="{E9F3C23C-33C4-C44E-A42A-2314BE3D7D64}"/>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1D89F343-4041-A44C-B3FF-874FCE369B8A}"/>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TextBox 11">
            <a:extLst>
              <a:ext uri="{FF2B5EF4-FFF2-40B4-BE49-F238E27FC236}">
                <a16:creationId xmlns:a16="http://schemas.microsoft.com/office/drawing/2014/main" id="{DF601E86-B6EC-804B-95B2-18AFE5988825}"/>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3" name="Content Placeholder 3">
            <a:extLst>
              <a:ext uri="{FF2B5EF4-FFF2-40B4-BE49-F238E27FC236}">
                <a16:creationId xmlns:a16="http://schemas.microsoft.com/office/drawing/2014/main" id="{FDE26820-41DB-C347-A6D1-05644E9C0B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4" name="Picture 13">
            <a:extLst>
              <a:ext uri="{FF2B5EF4-FFF2-40B4-BE49-F238E27FC236}">
                <a16:creationId xmlns:a16="http://schemas.microsoft.com/office/drawing/2014/main" id="{4F78D482-27A5-054F-B3DC-4D83C8DDD2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349705612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D58107-9992-F647-9810-E2D7BD4A6ACA}" type="datetimeFigureOut">
              <a:rPr lang="en-US" smtClean="0"/>
              <a:t>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8FA558-B2EA-7940-A283-55301741F3A3}" type="slidenum">
              <a:rPr lang="en-US" smtClean="0"/>
              <a:t>‹#›</a:t>
            </a:fld>
            <a:endParaRPr lang="en-US" dirty="0"/>
          </a:p>
        </p:txBody>
      </p:sp>
    </p:spTree>
    <p:extLst>
      <p:ext uri="{BB962C8B-B14F-4D97-AF65-F5344CB8AC3E}">
        <p14:creationId xmlns:p14="http://schemas.microsoft.com/office/powerpoint/2010/main" val="39806645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D393F-4C0C-8F45-9672-FE160CFCDFA3}" type="datetimeFigureOut">
              <a:rPr lang="en-US" smtClean="0"/>
              <a:t>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FCBB24-2BE7-464C-81C3-7FC35BCA38DF}" type="slidenum">
              <a:rPr lang="en-US" smtClean="0"/>
              <a:t>‹#›</a:t>
            </a:fld>
            <a:endParaRPr lang="en-US" dirty="0"/>
          </a:p>
        </p:txBody>
      </p:sp>
    </p:spTree>
    <p:extLst>
      <p:ext uri="{BB962C8B-B14F-4D97-AF65-F5344CB8AC3E}">
        <p14:creationId xmlns:p14="http://schemas.microsoft.com/office/powerpoint/2010/main" val="653983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AF1E66-C84E-D243-8B78-7EFB0B589FF7}" type="datetime1">
              <a:rPr lang="en-US" smtClean="0"/>
              <a:pPr/>
              <a:t>12/20/23</a:t>
            </a:fld>
            <a:endParaRPr lang="en-US" dirty="0"/>
          </a:p>
        </p:txBody>
      </p:sp>
      <p:sp>
        <p:nvSpPr>
          <p:cNvPr id="6" name="Footer Placeholder 5"/>
          <p:cNvSpPr>
            <a:spLocks noGrp="1"/>
          </p:cNvSpPr>
          <p:nvPr>
            <p:ph type="ftr" sz="quarter" idx="11"/>
          </p:nvPr>
        </p:nvSpPr>
        <p:spPr/>
        <p:txBody>
          <a:bodyPr/>
          <a:lstStyle/>
          <a:p>
            <a:r>
              <a:rPr lang="en-US" dirty="0"/>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dirty="0"/>
          </a:p>
        </p:txBody>
      </p:sp>
    </p:spTree>
    <p:extLst>
      <p:ext uri="{BB962C8B-B14F-4D97-AF65-F5344CB8AC3E}">
        <p14:creationId xmlns:p14="http://schemas.microsoft.com/office/powerpoint/2010/main" val="3772052340"/>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758EA7-9FB1-454A-A8E3-2247C9C0CE64}" type="datetime1">
              <a:rPr lang="en-US" smtClean="0"/>
              <a:t>12/20/23</a:t>
            </a:fld>
            <a:endParaRPr lang="en-US" dirty="0"/>
          </a:p>
        </p:txBody>
      </p:sp>
      <p:sp>
        <p:nvSpPr>
          <p:cNvPr id="6" name="Footer Placeholder 5"/>
          <p:cNvSpPr>
            <a:spLocks noGrp="1"/>
          </p:cNvSpPr>
          <p:nvPr>
            <p:ph type="ftr" sz="quarter" idx="11"/>
          </p:nvPr>
        </p:nvSpPr>
        <p:spPr/>
        <p:txBody>
          <a:bodyPr/>
          <a:lstStyle/>
          <a:p>
            <a:r>
              <a:rPr lang="en-US" dirty="0"/>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dirty="0"/>
          </a:p>
        </p:txBody>
      </p:sp>
      <p:sp>
        <p:nvSpPr>
          <p:cNvPr id="8" name="Rectangle 7">
            <a:extLst>
              <a:ext uri="{FF2B5EF4-FFF2-40B4-BE49-F238E27FC236}">
                <a16:creationId xmlns:a16="http://schemas.microsoft.com/office/drawing/2014/main" id="{4813C4C3-3A9E-CC40-BE41-7D708914BCB9}"/>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0EDF9E7E-D341-8C40-B1F3-8FF151126CF7}"/>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03500FAB-47FC-1140-8900-4F585E977DB0}"/>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00B27DF9-B5EA-D54B-A637-33546B59C972}"/>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32EEAC8C-48CB-A440-8AD1-6EEE9C54384D}"/>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ACD0B238-F9FC-164E-8204-1CBDEDB63282}"/>
              </a:ext>
            </a:extLst>
          </p:cNvPr>
          <p:cNvSpPr/>
          <p:nvPr userDrawn="1"/>
        </p:nvSpPr>
        <p:spPr>
          <a:xfrm>
            <a:off x="0" y="-3782"/>
            <a:ext cx="12192000" cy="766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TextBox 13">
            <a:extLst>
              <a:ext uri="{FF2B5EF4-FFF2-40B4-BE49-F238E27FC236}">
                <a16:creationId xmlns:a16="http://schemas.microsoft.com/office/drawing/2014/main" id="{7107C8EB-2DB9-6748-BF91-3A87C9D91831}"/>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5" name="Content Placeholder 3">
            <a:extLst>
              <a:ext uri="{FF2B5EF4-FFF2-40B4-BE49-F238E27FC236}">
                <a16:creationId xmlns:a16="http://schemas.microsoft.com/office/drawing/2014/main" id="{BF69179C-94ED-964F-9BA6-1E40F67C0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6" name="Picture 15">
            <a:extLst>
              <a:ext uri="{FF2B5EF4-FFF2-40B4-BE49-F238E27FC236}">
                <a16:creationId xmlns:a16="http://schemas.microsoft.com/office/drawing/2014/main" id="{5C05AAD8-06BE-984F-94C8-53D1B12C29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791028678"/>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t>12/20/23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3E03FAA4-7805-FC47-8A15-A43B7AC40FB5}"/>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D7F0DB81-57CE-D84A-AD49-E10CA2D06FCC}"/>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BD78ED55-6AF1-D740-870F-DF5418616433}"/>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76439969-29BC-A34A-B911-95A05B7D5E29}"/>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a:extLst>
              <a:ext uri="{FF2B5EF4-FFF2-40B4-BE49-F238E27FC236}">
                <a16:creationId xmlns:a16="http://schemas.microsoft.com/office/drawing/2014/main" id="{5981DB2A-3D76-234E-B7EB-8F37BC9876E5}"/>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C83CEDB2-EAEE-9442-B7A6-8579C9CF5DDC}"/>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AD04A390-EDC7-2145-B62C-B8331CE447A0}"/>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DC00ADE8-2E4E-0F40-A213-5D076F0743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8DB0A269-61BB-0E4E-876F-B77E4E04A5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89444456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t>12/20/23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14A131F5-829A-A54D-BD48-DF262901B9A5}"/>
              </a:ext>
            </a:extLst>
          </p:cNvPr>
          <p:cNvSpPr/>
          <p:nvPr userDrawn="1"/>
        </p:nvSpPr>
        <p:spPr>
          <a:xfrm rot="5400000">
            <a:off x="-292291" y="1923288"/>
            <a:ext cx="1097280" cy="853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55B1BF8-6970-D74B-8F8A-865190451566}"/>
              </a:ext>
            </a:extLst>
          </p:cNvPr>
          <p:cNvSpPr/>
          <p:nvPr userDrawn="1"/>
        </p:nvSpPr>
        <p:spPr>
          <a:xfrm rot="5400000">
            <a:off x="-1158106" y="5166544"/>
            <a:ext cx="2828594" cy="8502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F9FFC090-F313-164A-9840-6B42DDDCD950}"/>
              </a:ext>
            </a:extLst>
          </p:cNvPr>
          <p:cNvSpPr/>
          <p:nvPr userDrawn="1"/>
        </p:nvSpPr>
        <p:spPr>
          <a:xfrm rot="5400000">
            <a:off x="-292608" y="734568"/>
            <a:ext cx="1097280" cy="8534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5B3374B9-5E53-0A44-905C-9DC6024EA874}"/>
              </a:ext>
            </a:extLst>
          </p:cNvPr>
          <p:cNvSpPr/>
          <p:nvPr userDrawn="1"/>
        </p:nvSpPr>
        <p:spPr>
          <a:xfrm rot="5400000">
            <a:off x="-292291" y="3112008"/>
            <a:ext cx="1097280" cy="853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82F003E6-DA50-7645-9F80-6529A1CF9860}"/>
              </a:ext>
            </a:extLst>
          </p:cNvPr>
          <p:cNvSpPr/>
          <p:nvPr userDrawn="1"/>
        </p:nvSpPr>
        <p:spPr>
          <a:xfrm rot="5400000">
            <a:off x="8257033" y="2923034"/>
            <a:ext cx="6857999" cy="10119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83DE4211-A66B-6547-89F8-2DE968AE9AA0}"/>
              </a:ext>
            </a:extLst>
          </p:cNvPr>
          <p:cNvCxnSpPr/>
          <p:nvPr userDrawn="1"/>
        </p:nvCxnSpPr>
        <p:spPr>
          <a:xfrm rot="5400000">
            <a:off x="7751063" y="3429001"/>
            <a:ext cx="6858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3" name="Content Placeholder 3">
            <a:extLst>
              <a:ext uri="{FF2B5EF4-FFF2-40B4-BE49-F238E27FC236}">
                <a16:creationId xmlns:a16="http://schemas.microsoft.com/office/drawing/2014/main" id="{71AC577C-412B-3B4F-804D-3EB64A68D6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10273551" y="1434353"/>
            <a:ext cx="2743200" cy="484093"/>
          </a:xfrm>
          <a:prstGeom prst="rect">
            <a:avLst/>
          </a:prstGeom>
        </p:spPr>
      </p:pic>
      <p:pic>
        <p:nvPicPr>
          <p:cNvPr id="14" name="Picture 13">
            <a:extLst>
              <a:ext uri="{FF2B5EF4-FFF2-40B4-BE49-F238E27FC236}">
                <a16:creationId xmlns:a16="http://schemas.microsoft.com/office/drawing/2014/main" id="{06CE090A-FCA0-C842-82F3-CB6CF97D4C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10735361" y="5255837"/>
            <a:ext cx="1901342" cy="760536"/>
          </a:xfrm>
          <a:prstGeom prst="rect">
            <a:avLst/>
          </a:prstGeom>
        </p:spPr>
      </p:pic>
    </p:spTree>
    <p:extLst>
      <p:ext uri="{BB962C8B-B14F-4D97-AF65-F5344CB8AC3E}">
        <p14:creationId xmlns:p14="http://schemas.microsoft.com/office/powerpoint/2010/main" val="391617981"/>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Green Map">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3D71C2-EA33-7D46-919D-39A74CF7B2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4203700"/>
          </a:xfrm>
          <a:prstGeom prst="rect">
            <a:avLst/>
          </a:prstGeom>
        </p:spPr>
      </p:pic>
      <p:cxnSp>
        <p:nvCxnSpPr>
          <p:cNvPr id="11" name="Straight Connector 10">
            <a:extLst>
              <a:ext uri="{FF2B5EF4-FFF2-40B4-BE49-F238E27FC236}">
                <a16:creationId xmlns:a16="http://schemas.microsoft.com/office/drawing/2014/main" id="{64A1BAA4-D859-BB4E-8B6A-577FF1AC7694}"/>
              </a:ext>
            </a:extLst>
          </p:cNvPr>
          <p:cNvCxnSpPr/>
          <p:nvPr userDrawn="1"/>
        </p:nvCxnSpPr>
        <p:spPr>
          <a:xfrm>
            <a:off x="0" y="4201028"/>
            <a:ext cx="12192000" cy="0"/>
          </a:xfrm>
          <a:prstGeom prst="line">
            <a:avLst/>
          </a:prstGeom>
          <a:ln w="6350" cmpd="sng">
            <a:solidFill>
              <a:srgbClr val="00562F"/>
            </a:solidFill>
          </a:ln>
          <a:effectLst>
            <a:outerShdw blurRad="4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7C55DA38-9CB1-6845-912B-A11EB1DCE2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21357" y="6193726"/>
            <a:ext cx="3657600" cy="363072"/>
          </a:xfrm>
          <a:prstGeom prst="rect">
            <a:avLst/>
          </a:prstGeom>
        </p:spPr>
      </p:pic>
    </p:spTree>
    <p:extLst>
      <p:ext uri="{BB962C8B-B14F-4D97-AF65-F5344CB8AC3E}">
        <p14:creationId xmlns:p14="http://schemas.microsoft.com/office/powerpoint/2010/main" val="42943004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2928">
          <p15:clr>
            <a:srgbClr val="FBAE40"/>
          </p15:clr>
        </p15:guide>
        <p15:guide id="6" orient="horz" pos="4128">
          <p15:clr>
            <a:srgbClr val="FBAE40"/>
          </p15:clr>
        </p15:guide>
        <p15:guide id="7" pos="7424">
          <p15:clr>
            <a:srgbClr val="FBAE40"/>
          </p15:clr>
        </p15:guide>
        <p15:guide id="8" orient="horz" pos="362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DBE60-E2A1-8D46-8C10-49017D9C8C8E}" type="slidenum">
              <a:rPr lang="en-US" smtClean="0"/>
              <a:t>‹#›</a:t>
            </a:fld>
            <a:endParaRPr lang="en-US"/>
          </a:p>
        </p:txBody>
      </p:sp>
    </p:spTree>
    <p:extLst>
      <p:ext uri="{BB962C8B-B14F-4D97-AF65-F5344CB8AC3E}">
        <p14:creationId xmlns:p14="http://schemas.microsoft.com/office/powerpoint/2010/main" val="42919200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2133603"/>
            <a:ext cx="11582400" cy="3992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DBE60-E2A1-8D46-8C10-49017D9C8C8E}" type="slidenum">
              <a:rPr lang="en-US" smtClean="0"/>
              <a:t>‹#›</a:t>
            </a:fld>
            <a:endParaRPr lang="en-US"/>
          </a:p>
        </p:txBody>
      </p:sp>
      <p:sp>
        <p:nvSpPr>
          <p:cNvPr id="8" name="Text Placeholder 7"/>
          <p:cNvSpPr>
            <a:spLocks noGrp="1"/>
          </p:cNvSpPr>
          <p:nvPr>
            <p:ph type="body" sz="quarter" idx="13"/>
          </p:nvPr>
        </p:nvSpPr>
        <p:spPr>
          <a:xfrm>
            <a:off x="304800" y="1524000"/>
            <a:ext cx="11582400" cy="685800"/>
          </a:xfrm>
        </p:spPr>
        <p:txBody>
          <a:bodyPr anchor="ctr">
            <a:normAutofit/>
          </a:bodyPr>
          <a:lstStyle>
            <a:lvl1pPr>
              <a:defRPr sz="1500" b="1" i="0" cap="all">
                <a:solidFill>
                  <a:srgbClr val="00B3F0"/>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33031375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Section Header 3">
    <p:spTree>
      <p:nvGrpSpPr>
        <p:cNvPr id="1" name=""/>
        <p:cNvGrpSpPr/>
        <p:nvPr/>
      </p:nvGrpSpPr>
      <p:grpSpPr>
        <a:xfrm>
          <a:off x="0" y="0"/>
          <a:ext cx="0" cy="0"/>
          <a:chOff x="0" y="0"/>
          <a:chExt cx="0" cy="0"/>
        </a:xfrm>
      </p:grpSpPr>
      <p:pic>
        <p:nvPicPr>
          <p:cNvPr id="5" name="Picture 4" descr="CCF_PPT_FBG_4x3_A_RGB-0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08000" y="838204"/>
            <a:ext cx="7315200" cy="1371599"/>
          </a:xfrm>
        </p:spPr>
        <p:txBody>
          <a:bodyPr>
            <a:normAutofit/>
          </a:bodyPr>
          <a:lstStyle>
            <a:lvl1pPr>
              <a:defRPr sz="2100" b="1" i="0">
                <a:solidFill>
                  <a:schemeClr val="bg1"/>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508000" y="2362200"/>
            <a:ext cx="8534400" cy="1219200"/>
          </a:xfrm>
        </p:spPr>
        <p:txBody>
          <a:bodyPr vert="horz" lIns="91440" tIns="45720" rIns="91440" bIns="45720" rtlCol="0">
            <a:normAutofit/>
          </a:bodyPr>
          <a:lstStyle>
            <a:lvl1pPr>
              <a:defRPr lang="en-US" sz="1200" cap="all" baseline="0" dirty="0">
                <a:solidFill>
                  <a:schemeClr val="bg1"/>
                </a:solidFill>
              </a:defRPr>
            </a:lvl1pPr>
          </a:lstStyle>
          <a:p>
            <a:pPr lvl="0"/>
            <a:r>
              <a:rPr lang="en-US"/>
              <a:t>Click to edit Master subtitle style</a:t>
            </a:r>
          </a:p>
        </p:txBody>
      </p:sp>
    </p:spTree>
    <p:extLst>
      <p:ext uri="{BB962C8B-B14F-4D97-AF65-F5344CB8AC3E}">
        <p14:creationId xmlns:p14="http://schemas.microsoft.com/office/powerpoint/2010/main" val="3594386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D58107-9992-F647-9810-E2D7BD4A6ACA}" type="datetimeFigureOut">
              <a:rPr lang="en-US" smtClean="0"/>
              <a:t>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8FA558-B2EA-7940-A283-55301741F3A3}" type="slidenum">
              <a:rPr lang="en-US" smtClean="0"/>
              <a:t>‹#›</a:t>
            </a:fld>
            <a:endParaRPr lang="en-US" dirty="0"/>
          </a:p>
        </p:txBody>
      </p:sp>
    </p:spTree>
    <p:extLst>
      <p:ext uri="{BB962C8B-B14F-4D97-AF65-F5344CB8AC3E}">
        <p14:creationId xmlns:p14="http://schemas.microsoft.com/office/powerpoint/2010/main" val="3166741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D58107-9992-F647-9810-E2D7BD4A6ACA}" type="datetimeFigureOut">
              <a:rPr lang="en-US" smtClean="0"/>
              <a:t>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18FA558-B2EA-7940-A283-55301741F3A3}" type="slidenum">
              <a:rPr lang="en-US" smtClean="0"/>
              <a:t>‹#›</a:t>
            </a:fld>
            <a:endParaRPr lang="en-US" dirty="0"/>
          </a:p>
        </p:txBody>
      </p:sp>
    </p:spTree>
    <p:extLst>
      <p:ext uri="{BB962C8B-B14F-4D97-AF65-F5344CB8AC3E}">
        <p14:creationId xmlns:p14="http://schemas.microsoft.com/office/powerpoint/2010/main" val="2544514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D58107-9992-F647-9810-E2D7BD4A6ACA}" type="datetimeFigureOut">
              <a:rPr lang="en-US" smtClean="0"/>
              <a:t>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8FA558-B2EA-7940-A283-55301741F3A3}" type="slidenum">
              <a:rPr lang="en-US" smtClean="0"/>
              <a:t>‹#›</a:t>
            </a:fld>
            <a:endParaRPr lang="en-US" dirty="0"/>
          </a:p>
        </p:txBody>
      </p:sp>
    </p:spTree>
    <p:extLst>
      <p:ext uri="{BB962C8B-B14F-4D97-AF65-F5344CB8AC3E}">
        <p14:creationId xmlns:p14="http://schemas.microsoft.com/office/powerpoint/2010/main" val="1482515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58107-9992-F647-9810-E2D7BD4A6ACA}" type="datetimeFigureOut">
              <a:rPr lang="en-US" smtClean="0"/>
              <a:t>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8FA558-B2EA-7940-A283-55301741F3A3}" type="slidenum">
              <a:rPr lang="en-US" smtClean="0"/>
              <a:t>‹#›</a:t>
            </a:fld>
            <a:endParaRPr lang="en-US" dirty="0"/>
          </a:p>
        </p:txBody>
      </p:sp>
    </p:spTree>
    <p:extLst>
      <p:ext uri="{BB962C8B-B14F-4D97-AF65-F5344CB8AC3E}">
        <p14:creationId xmlns:p14="http://schemas.microsoft.com/office/powerpoint/2010/main" val="2147192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D58107-9992-F647-9810-E2D7BD4A6ACA}" type="datetimeFigureOut">
              <a:rPr lang="en-US" smtClean="0"/>
              <a:t>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8FA558-B2EA-7940-A283-55301741F3A3}" type="slidenum">
              <a:rPr lang="en-US" smtClean="0"/>
              <a:t>‹#›</a:t>
            </a:fld>
            <a:endParaRPr lang="en-US" dirty="0"/>
          </a:p>
        </p:txBody>
      </p:sp>
    </p:spTree>
    <p:extLst>
      <p:ext uri="{BB962C8B-B14F-4D97-AF65-F5344CB8AC3E}">
        <p14:creationId xmlns:p14="http://schemas.microsoft.com/office/powerpoint/2010/main" val="3915798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D58107-9992-F647-9810-E2D7BD4A6ACA}" type="datetimeFigureOut">
              <a:rPr lang="en-US" smtClean="0"/>
              <a:t>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8FA558-B2EA-7940-A283-55301741F3A3}" type="slidenum">
              <a:rPr lang="en-US" smtClean="0"/>
              <a:t>‹#›</a:t>
            </a:fld>
            <a:endParaRPr lang="en-US" dirty="0"/>
          </a:p>
        </p:txBody>
      </p:sp>
    </p:spTree>
    <p:extLst>
      <p:ext uri="{BB962C8B-B14F-4D97-AF65-F5344CB8AC3E}">
        <p14:creationId xmlns:p14="http://schemas.microsoft.com/office/powerpoint/2010/main" val="1077368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58107-9992-F647-9810-E2D7BD4A6ACA}" type="datetimeFigureOut">
              <a:rPr lang="en-US" smtClean="0"/>
              <a:t>12/20/23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FA558-B2EA-7940-A283-55301741F3A3}" type="slidenum">
              <a:rPr lang="en-US" smtClean="0"/>
              <a:t>‹#›</a:t>
            </a:fld>
            <a:endParaRPr lang="en-US" dirty="0"/>
          </a:p>
        </p:txBody>
      </p:sp>
    </p:spTree>
    <p:extLst>
      <p:ext uri="{BB962C8B-B14F-4D97-AF65-F5344CB8AC3E}">
        <p14:creationId xmlns:p14="http://schemas.microsoft.com/office/powerpoint/2010/main" val="36544214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F1E66-C84E-D243-8B78-7EFB0B589FF7}" type="datetime1">
              <a:rPr lang="en-US" smtClean="0"/>
              <a:pPr/>
              <a:t>12/20/23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tdi.dartmouth.edu</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9EF57-41E5-C444-A4DB-51759876B068}" type="slidenum">
              <a:rPr lang="en-US" smtClean="0"/>
              <a:pPr/>
              <a:t>‹#›</a:t>
            </a:fld>
            <a:endParaRPr lang="en-US" dirty="0"/>
          </a:p>
        </p:txBody>
      </p:sp>
    </p:spTree>
    <p:extLst>
      <p:ext uri="{BB962C8B-B14F-4D97-AF65-F5344CB8AC3E}">
        <p14:creationId xmlns:p14="http://schemas.microsoft.com/office/powerpoint/2010/main" val="1497594712"/>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649"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F1E66-C84E-D243-8B78-7EFB0B589FF7}" type="datetime1">
              <a:rPr lang="en-US" smtClean="0"/>
              <a:pPr/>
              <a:t>12/20/23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tdi.dartmouth.edu</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9EF57-41E5-C444-A4DB-51759876B068}" type="slidenum">
              <a:rPr lang="en-US" smtClean="0"/>
              <a:pPr/>
              <a:t>‹#›</a:t>
            </a:fld>
            <a:endParaRPr lang="en-US" dirty="0"/>
          </a:p>
        </p:txBody>
      </p:sp>
    </p:spTree>
    <p:extLst>
      <p:ext uri="{BB962C8B-B14F-4D97-AF65-F5344CB8AC3E}">
        <p14:creationId xmlns:p14="http://schemas.microsoft.com/office/powerpoint/2010/main" val="3510121373"/>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457200"/>
            <a:ext cx="11582400" cy="10668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304800" y="1600203"/>
            <a:ext cx="11582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09600" y="6446132"/>
            <a:ext cx="7416800" cy="365125"/>
          </a:xfrm>
          <a:prstGeom prst="rect">
            <a:avLst/>
          </a:prstGeom>
        </p:spPr>
        <p:txBody>
          <a:bodyPr vert="horz" lIns="91440" tIns="45720" rIns="91440" bIns="45720" rtlCol="0" anchor="ctr"/>
          <a:lstStyle>
            <a:lvl1pPr algn="l">
              <a:defRPr sz="900">
                <a:solidFill>
                  <a:schemeClr val="accent1"/>
                </a:solidFill>
              </a:defRPr>
            </a:lvl1pPr>
          </a:lstStyle>
          <a:p>
            <a:endParaRPr lang="en-US"/>
          </a:p>
        </p:txBody>
      </p:sp>
      <p:sp>
        <p:nvSpPr>
          <p:cNvPr id="6" name="Slide Number Placeholder 5"/>
          <p:cNvSpPr>
            <a:spLocks noGrp="1"/>
          </p:cNvSpPr>
          <p:nvPr>
            <p:ph type="sldNum" sz="quarter" idx="4"/>
          </p:nvPr>
        </p:nvSpPr>
        <p:spPr>
          <a:xfrm>
            <a:off x="0" y="6446132"/>
            <a:ext cx="609600" cy="365125"/>
          </a:xfrm>
          <a:prstGeom prst="rect">
            <a:avLst/>
          </a:prstGeom>
        </p:spPr>
        <p:txBody>
          <a:bodyPr vert="horz" lIns="91440" tIns="45720" rIns="91440" bIns="45720" rtlCol="0" anchor="ctr"/>
          <a:lstStyle>
            <a:lvl1pPr algn="r">
              <a:defRPr sz="900">
                <a:solidFill>
                  <a:schemeClr val="accent1"/>
                </a:solidFill>
              </a:defRPr>
            </a:lvl1pPr>
          </a:lstStyle>
          <a:p>
            <a:fld id="{49CDBE60-E2A1-8D46-8C10-49017D9C8C8E}" type="slidenum">
              <a:rPr lang="en-US" smtClean="0"/>
              <a:pPr/>
              <a:t>‹#›</a:t>
            </a:fld>
            <a:endParaRPr lang="en-US"/>
          </a:p>
        </p:txBody>
      </p:sp>
      <p:pic>
        <p:nvPicPr>
          <p:cNvPr id="9" name="Picture 8" descr="CCF_PPT_FBG_4x3_B_RGB_Bar_Only.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03200" y="144609"/>
            <a:ext cx="11785600" cy="307848"/>
          </a:xfrm>
          <a:prstGeom prst="rect">
            <a:avLst/>
          </a:prstGeom>
        </p:spPr>
      </p:pic>
      <p:pic>
        <p:nvPicPr>
          <p:cNvPr id="10" name="Picture 9" descr="CCF_Logo_H_Pos_RGB.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542295" y="6195579"/>
            <a:ext cx="2381501" cy="597924"/>
          </a:xfrm>
          <a:prstGeom prst="rect">
            <a:avLst/>
          </a:prstGeom>
        </p:spPr>
      </p:pic>
    </p:spTree>
    <p:extLst>
      <p:ext uri="{BB962C8B-B14F-4D97-AF65-F5344CB8AC3E}">
        <p14:creationId xmlns:p14="http://schemas.microsoft.com/office/powerpoint/2010/main" val="3767790235"/>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Lst>
  <p:hf hdr="0"/>
  <p:txStyles>
    <p:titleStyle>
      <a:lvl1pPr algn="l" defTabSz="342900" rtl="0" eaLnBrk="1" latinLnBrk="0" hangingPunct="1">
        <a:lnSpc>
          <a:spcPct val="90000"/>
        </a:lnSpc>
        <a:spcBef>
          <a:spcPct val="0"/>
        </a:spcBef>
        <a:buNone/>
        <a:defRPr sz="1800" b="1" i="0" kern="1200">
          <a:solidFill>
            <a:schemeClr val="accent1"/>
          </a:solidFill>
          <a:latin typeface="Arial"/>
          <a:ea typeface="+mj-ea"/>
          <a:cs typeface="Arial"/>
        </a:defRPr>
      </a:lvl1pPr>
    </p:titleStyle>
    <p:bodyStyle>
      <a:lvl1pPr marL="0" indent="0" algn="l" defTabSz="342900" rtl="0" eaLnBrk="1" latinLnBrk="0" hangingPunct="1">
        <a:lnSpc>
          <a:spcPct val="90000"/>
        </a:lnSpc>
        <a:spcBef>
          <a:spcPct val="20000"/>
        </a:spcBef>
        <a:buFont typeface="Arial"/>
        <a:buNone/>
        <a:defRPr sz="1350" kern="1200">
          <a:solidFill>
            <a:schemeClr val="tx1"/>
          </a:solidFill>
          <a:latin typeface="+mn-lt"/>
          <a:ea typeface="+mn-ea"/>
          <a:cs typeface="+mn-cs"/>
        </a:defRPr>
      </a:lvl1pPr>
      <a:lvl2pPr marL="169069" indent="-169069" algn="l" defTabSz="342900" rtl="0" eaLnBrk="1" latinLnBrk="0" hangingPunct="1">
        <a:lnSpc>
          <a:spcPct val="90000"/>
        </a:lnSpc>
        <a:spcBef>
          <a:spcPct val="20000"/>
        </a:spcBef>
        <a:buClr>
          <a:schemeClr val="accent2"/>
        </a:buClr>
        <a:buFont typeface="Arial"/>
        <a:buChar char="•"/>
        <a:defRPr sz="1350" kern="1200">
          <a:solidFill>
            <a:schemeClr val="tx1"/>
          </a:solidFill>
          <a:latin typeface="+mn-lt"/>
          <a:ea typeface="+mn-ea"/>
          <a:cs typeface="+mn-cs"/>
        </a:defRPr>
      </a:lvl2pPr>
      <a:lvl3pPr marL="345281" indent="-176213" algn="l" defTabSz="342900" rtl="0" eaLnBrk="1" latinLnBrk="0" hangingPunct="1">
        <a:lnSpc>
          <a:spcPct val="90000"/>
        </a:lnSpc>
        <a:spcBef>
          <a:spcPct val="20000"/>
        </a:spcBef>
        <a:buClr>
          <a:schemeClr val="accent2"/>
        </a:buClr>
        <a:buFont typeface="Arial"/>
        <a:buChar char="•"/>
        <a:defRPr sz="1350" kern="1200">
          <a:solidFill>
            <a:schemeClr val="tx1"/>
          </a:solidFill>
          <a:latin typeface="+mn-lt"/>
          <a:ea typeface="+mn-ea"/>
          <a:cs typeface="+mn-cs"/>
        </a:defRPr>
      </a:lvl3pPr>
      <a:lvl4pPr marL="514350" indent="-169069" algn="l" defTabSz="342900" rtl="0" eaLnBrk="1" latinLnBrk="0" hangingPunct="1">
        <a:lnSpc>
          <a:spcPct val="90000"/>
        </a:lnSpc>
        <a:spcBef>
          <a:spcPct val="20000"/>
        </a:spcBef>
        <a:buClr>
          <a:schemeClr val="accent2"/>
        </a:buClr>
        <a:buFont typeface="Arial"/>
        <a:buChar char="•"/>
        <a:defRPr sz="1350" kern="1200">
          <a:solidFill>
            <a:schemeClr val="tx1"/>
          </a:solidFill>
          <a:latin typeface="+mn-lt"/>
          <a:ea typeface="+mn-ea"/>
          <a:cs typeface="+mn-cs"/>
        </a:defRPr>
      </a:lvl4pPr>
      <a:lvl5pPr marL="683419" indent="-169069" algn="l" defTabSz="342900" rtl="0" eaLnBrk="1" latinLnBrk="0" hangingPunct="1">
        <a:lnSpc>
          <a:spcPct val="90000"/>
        </a:lnSpc>
        <a:spcBef>
          <a:spcPct val="20000"/>
        </a:spcBef>
        <a:buClr>
          <a:schemeClr val="accent2"/>
        </a:buClr>
        <a:buFont typeface="Arial"/>
        <a:buChar char="•"/>
        <a:defRPr sz="135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8.xml"/><Relationship Id="rId5" Type="http://schemas.openxmlformats.org/officeDocument/2006/relationships/image" Target="../media/image10.png"/><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with medium confidence">
            <a:extLst>
              <a:ext uri="{FF2B5EF4-FFF2-40B4-BE49-F238E27FC236}">
                <a16:creationId xmlns:a16="http://schemas.microsoft.com/office/drawing/2014/main" id="{89534F0B-4B0B-1143-E012-7E03073926C2}"/>
              </a:ext>
            </a:extLst>
          </p:cNvPr>
          <p:cNvPicPr>
            <a:picLocks noChangeAspect="1"/>
          </p:cNvPicPr>
          <p:nvPr/>
        </p:nvPicPr>
        <p:blipFill>
          <a:blip r:embed="rId3"/>
          <a:stretch>
            <a:fillRect/>
          </a:stretch>
        </p:blipFill>
        <p:spPr>
          <a:xfrm>
            <a:off x="-2689" y="5904704"/>
            <a:ext cx="4528656" cy="953401"/>
          </a:xfrm>
          <a:prstGeom prst="rect">
            <a:avLst/>
          </a:prstGeom>
        </p:spPr>
      </p:pic>
      <p:sp>
        <p:nvSpPr>
          <p:cNvPr id="8" name="TextBox 7">
            <a:extLst>
              <a:ext uri="{FF2B5EF4-FFF2-40B4-BE49-F238E27FC236}">
                <a16:creationId xmlns:a16="http://schemas.microsoft.com/office/drawing/2014/main" id="{7DCCE023-CFD7-0322-2595-5890D61E3D98}"/>
              </a:ext>
            </a:extLst>
          </p:cNvPr>
          <p:cNvSpPr txBox="1"/>
          <p:nvPr/>
        </p:nvSpPr>
        <p:spPr>
          <a:xfrm>
            <a:off x="4826000" y="6600944"/>
            <a:ext cx="241348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Arial"/>
                <a:ea typeface="+mn-ea"/>
                <a:cs typeface="Arial"/>
                <a:sym typeface="Arial"/>
              </a:rPr>
              <a:t>Last modified 12/5/2023</a:t>
            </a:r>
          </a:p>
        </p:txBody>
      </p:sp>
      <p:pic>
        <p:nvPicPr>
          <p:cNvPr id="9" name="Picture 8" descr="Timeline&#10;&#10;Description automatically generated with low confidence">
            <a:extLst>
              <a:ext uri="{FF2B5EF4-FFF2-40B4-BE49-F238E27FC236}">
                <a16:creationId xmlns:a16="http://schemas.microsoft.com/office/drawing/2014/main" id="{A094866C-62A9-5B66-8316-9F7185119DA0}"/>
              </a:ext>
            </a:extLst>
          </p:cNvPr>
          <p:cNvPicPr>
            <a:picLocks noChangeAspect="1"/>
          </p:cNvPicPr>
          <p:nvPr/>
        </p:nvPicPr>
        <p:blipFill rotWithShape="1">
          <a:blip r:embed="rId4"/>
          <a:srcRect l="5299" t="19107" r="5031" b="23227"/>
          <a:stretch/>
        </p:blipFill>
        <p:spPr>
          <a:xfrm>
            <a:off x="7739270" y="5486464"/>
            <a:ext cx="4452730" cy="1391479"/>
          </a:xfrm>
          <a:prstGeom prst="rect">
            <a:avLst/>
          </a:prstGeom>
        </p:spPr>
      </p:pic>
      <p:sp>
        <p:nvSpPr>
          <p:cNvPr id="10" name="Google Shape;401;p65">
            <a:extLst>
              <a:ext uri="{FF2B5EF4-FFF2-40B4-BE49-F238E27FC236}">
                <a16:creationId xmlns:a16="http://schemas.microsoft.com/office/drawing/2014/main" id="{73BC5F00-509F-EA20-ADA7-A814BCB5B69A}"/>
              </a:ext>
            </a:extLst>
          </p:cNvPr>
          <p:cNvSpPr/>
          <p:nvPr/>
        </p:nvSpPr>
        <p:spPr>
          <a:xfrm>
            <a:off x="471331" y="2757042"/>
            <a:ext cx="1551243" cy="1707125"/>
          </a:xfrm>
          <a:prstGeom prst="roundRect">
            <a:avLst>
              <a:gd name="adj" fmla="val 16667"/>
            </a:avLst>
          </a:prstGeom>
          <a:blipFill rotWithShape="1">
            <a:blip r:embed="rId5">
              <a:alphaModFix/>
            </a:blip>
            <a:stretch>
              <a:fillRect t="-5995" r="-7431" b="-5991"/>
            </a:stretch>
          </a:blip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1" name="Google Shape;403;p65">
            <a:extLst>
              <a:ext uri="{FF2B5EF4-FFF2-40B4-BE49-F238E27FC236}">
                <a16:creationId xmlns:a16="http://schemas.microsoft.com/office/drawing/2014/main" id="{D5F8FDA6-7602-DA6A-01F2-20CD88D0803A}"/>
              </a:ext>
            </a:extLst>
          </p:cNvPr>
          <p:cNvSpPr txBox="1"/>
          <p:nvPr/>
        </p:nvSpPr>
        <p:spPr>
          <a:xfrm>
            <a:off x="471331" y="4635378"/>
            <a:ext cx="2833342" cy="830906"/>
          </a:xfrm>
          <a:prstGeom prst="rect">
            <a:avLst/>
          </a:prstGeom>
          <a:noFill/>
          <a:ln>
            <a:noFill/>
          </a:ln>
        </p:spPr>
        <p:txBody>
          <a:bodyPr spcFirstLastPara="1" wrap="square" lIns="91375" tIns="45675" rIns="91375" bIns="45675"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Arial"/>
                <a:cs typeface="Arial"/>
                <a:sym typeface="Arial"/>
              </a:rPr>
              <a:t>Alice Kennedy, MPH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a:sym typeface="Arial"/>
              </a:rPr>
              <a:t>Research Project Director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a:sym typeface="Arial"/>
              </a:rPr>
              <a:t>The Dartmouth Institute</a:t>
            </a:r>
            <a:endParaRPr kumimoji="0" sz="16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4" name="Google Shape;196;p1">
            <a:extLst>
              <a:ext uri="{FF2B5EF4-FFF2-40B4-BE49-F238E27FC236}">
                <a16:creationId xmlns:a16="http://schemas.microsoft.com/office/drawing/2014/main" id="{F8469EA6-3030-7921-2E2A-0E3D33CC1EA8}"/>
              </a:ext>
            </a:extLst>
          </p:cNvPr>
          <p:cNvSpPr txBox="1"/>
          <p:nvPr/>
        </p:nvSpPr>
        <p:spPr>
          <a:xfrm>
            <a:off x="351800" y="302743"/>
            <a:ext cx="8948400" cy="2177945"/>
          </a:xfrm>
          <a:prstGeom prst="rect">
            <a:avLst/>
          </a:prstGeom>
          <a:noFill/>
          <a:ln>
            <a:noFill/>
          </a:ln>
        </p:spPr>
        <p:txBody>
          <a:bodyPr spcFirstLastPara="1" vert="horz" wrap="square" lIns="91425" tIns="45700" rIns="91425" bIns="45700" rtlCol="0" anchor="b" anchorCtr="0">
            <a:noAutofit/>
          </a:bodyPr>
          <a:lstStyle>
            <a:defPPr>
              <a:defRPr lang="en-US"/>
            </a:defPPr>
            <a:lvl1pPr>
              <a:lnSpc>
                <a:spcPct val="90000"/>
              </a:lnSpc>
              <a:spcBef>
                <a:spcPts val="0"/>
              </a:spcBef>
              <a:buClr>
                <a:schemeClr val="accent1"/>
              </a:buClr>
              <a:buSzPts val="3200"/>
              <a:buFont typeface="Arial"/>
              <a:buNone/>
              <a:defRPr sz="4000" b="1" i="0">
                <a:latin typeface="National 2" panose="020B0504030502020203" pitchFamily="34" charset="77"/>
                <a:ea typeface="+mj-ea"/>
                <a:cs typeface="+mj-cs"/>
              </a:defRPr>
            </a:lvl1pPr>
          </a:lstStyle>
          <a:p>
            <a:pPr marL="0" marR="0" lvl="0" indent="0" defTabSz="457200" rtl="0" eaLnBrk="1" fontAlgn="auto" latinLnBrk="0" hangingPunct="1">
              <a:lnSpc>
                <a:spcPct val="150000"/>
              </a:lnSpc>
              <a:spcBef>
                <a:spcPts val="0"/>
              </a:spcBef>
              <a:spcAft>
                <a:spcPts val="0"/>
              </a:spcAft>
              <a:buClr>
                <a:srgbClr val="1D9A78"/>
              </a:buClr>
              <a:buSzPts val="3200"/>
              <a:buFont typeface="Arial"/>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j-ea"/>
                <a:cs typeface="+mj-cs"/>
              </a:rPr>
              <a:t>Run Chart Basics: Part 2</a:t>
            </a:r>
          </a:p>
          <a:p>
            <a:pPr marL="0" marR="0" lvl="0" indent="0" defTabSz="457200" rtl="0" eaLnBrk="1" fontAlgn="auto" latinLnBrk="0" hangingPunct="1">
              <a:lnSpc>
                <a:spcPct val="100000"/>
              </a:lnSpc>
              <a:spcBef>
                <a:spcPts val="0"/>
              </a:spcBef>
              <a:spcAft>
                <a:spcPts val="0"/>
              </a:spcAft>
              <a:buClr>
                <a:srgbClr val="1D9A78"/>
              </a:buClr>
              <a:buSzPts val="3200"/>
              <a:buFont typeface="Arial"/>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j-ea"/>
                <a:cs typeface="+mj-cs"/>
              </a:rPr>
              <a:t>Applying Run Chart Rules to </a:t>
            </a:r>
          </a:p>
          <a:p>
            <a:pPr marL="0" marR="0" lvl="0" indent="0" defTabSz="457200" rtl="0" eaLnBrk="1" fontAlgn="auto" latinLnBrk="0" hangingPunct="1">
              <a:lnSpc>
                <a:spcPct val="100000"/>
              </a:lnSpc>
              <a:spcBef>
                <a:spcPts val="0"/>
              </a:spcBef>
              <a:spcAft>
                <a:spcPts val="0"/>
              </a:spcAft>
              <a:buClr>
                <a:srgbClr val="1D9A78"/>
              </a:buClr>
              <a:buSzPts val="3200"/>
              <a:buFont typeface="Arial"/>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j-ea"/>
                <a:cs typeface="+mj-cs"/>
              </a:rPr>
              <a:t>Analyze Data Over Time </a:t>
            </a:r>
          </a:p>
        </p:txBody>
      </p:sp>
    </p:spTree>
    <p:extLst>
      <p:ext uri="{BB962C8B-B14F-4D97-AF65-F5344CB8AC3E}">
        <p14:creationId xmlns:p14="http://schemas.microsoft.com/office/powerpoint/2010/main" val="4277989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35572-7F87-A443-BCE5-74D8D1422FA4}"/>
              </a:ext>
            </a:extLst>
          </p:cNvPr>
          <p:cNvSpPr>
            <a:spLocks noGrp="1"/>
          </p:cNvSpPr>
          <p:nvPr>
            <p:ph type="title"/>
          </p:nvPr>
        </p:nvSpPr>
        <p:spPr>
          <a:xfrm>
            <a:off x="174922" y="8420"/>
            <a:ext cx="11599156" cy="1143000"/>
          </a:xfrm>
        </p:spPr>
        <p:txBody>
          <a:bodyPr>
            <a:normAutofit fontScale="90000"/>
          </a:bodyPr>
          <a:lstStyle/>
          <a:p>
            <a:r>
              <a:rPr lang="en-US" sz="4900" dirty="0">
                <a:latin typeface="Calibri Light" panose="020F0302020204030204" pitchFamily="34" charset="0"/>
                <a:cs typeface="Calibri Light" panose="020F0302020204030204" pitchFamily="34" charset="0"/>
              </a:rPr>
              <a:t>Run Chart Rule 3: Shifts</a:t>
            </a:r>
            <a:br>
              <a:rPr lang="en-US" u="sng" dirty="0"/>
            </a:br>
            <a:r>
              <a:rPr lang="en-US" sz="1600" dirty="0"/>
              <a:t>Perla J. Provost LP, Murray SK. The run chart:  a simple analytical tool for learning from variation in healthcare projects. </a:t>
            </a:r>
            <a:r>
              <a:rPr lang="en-US" sz="1600" i="1" dirty="0"/>
              <a:t>BMJ Qual Saf. </a:t>
            </a:r>
            <a:r>
              <a:rPr lang="en-US" sz="1600" dirty="0"/>
              <a:t>2011: 20:46-51. </a:t>
            </a:r>
            <a:endParaRPr lang="en-US" dirty="0"/>
          </a:p>
        </p:txBody>
      </p:sp>
      <p:sp>
        <p:nvSpPr>
          <p:cNvPr id="4" name="Content Placeholder 3">
            <a:extLst>
              <a:ext uri="{FF2B5EF4-FFF2-40B4-BE49-F238E27FC236}">
                <a16:creationId xmlns:a16="http://schemas.microsoft.com/office/drawing/2014/main" id="{C03AFC4B-E5D9-CD4D-B888-3E5226198631}"/>
              </a:ext>
            </a:extLst>
          </p:cNvPr>
          <p:cNvSpPr>
            <a:spLocks noGrp="1"/>
          </p:cNvSpPr>
          <p:nvPr>
            <p:ph sz="half" idx="2"/>
          </p:nvPr>
        </p:nvSpPr>
        <p:spPr>
          <a:xfrm>
            <a:off x="174922" y="1253776"/>
            <a:ext cx="3911861" cy="5521584"/>
          </a:xfrm>
        </p:spPr>
        <p:txBody>
          <a:bodyPr>
            <a:noAutofit/>
          </a:bodyPr>
          <a:lstStyle/>
          <a:p>
            <a:pPr marL="0" indent="0">
              <a:buNone/>
            </a:pPr>
            <a:r>
              <a:rPr lang="en-US" sz="2000" b="1" dirty="0"/>
              <a:t>Shift Definitions</a:t>
            </a:r>
          </a:p>
          <a:p>
            <a:pPr marL="0" indent="0">
              <a:buNone/>
            </a:pPr>
            <a:r>
              <a:rPr lang="en-US" sz="2000" dirty="0"/>
              <a:t>Six to eight consecutive points </a:t>
            </a:r>
            <a:r>
              <a:rPr lang="en-US" sz="2000" b="1" dirty="0"/>
              <a:t>and</a:t>
            </a:r>
            <a:r>
              <a:rPr lang="en-US" sz="2000" dirty="0"/>
              <a:t> all of the points must fall above or below the median.*</a:t>
            </a:r>
          </a:p>
          <a:p>
            <a:pPr marL="0" indent="0">
              <a:buNone/>
            </a:pPr>
            <a:r>
              <a:rPr lang="en-US" sz="1800" i="1" dirty="0"/>
              <a:t>*Values that fall on the median do not add to or break a shift. </a:t>
            </a:r>
          </a:p>
          <a:p>
            <a:pPr marL="0" indent="0">
              <a:buNone/>
            </a:pPr>
            <a:endParaRPr lang="en-US" sz="900" dirty="0"/>
          </a:p>
          <a:p>
            <a:pPr marL="0" indent="0">
              <a:buNone/>
            </a:pPr>
            <a:r>
              <a:rPr lang="en-US" sz="2000" b="1" dirty="0"/>
              <a:t>How Do We Count Shifts?</a:t>
            </a:r>
          </a:p>
          <a:p>
            <a:pPr marL="0" indent="0">
              <a:buNone/>
            </a:pPr>
            <a:r>
              <a:rPr lang="en-US" sz="2000" dirty="0"/>
              <a:t>Count the number of consecutive points above or below the median. </a:t>
            </a:r>
          </a:p>
          <a:p>
            <a:pPr marL="0" indent="0">
              <a:buNone/>
            </a:pPr>
            <a:endParaRPr lang="en-US" sz="1200" b="1" dirty="0"/>
          </a:p>
          <a:p>
            <a:pPr marL="0" indent="0">
              <a:buNone/>
            </a:pPr>
            <a:r>
              <a:rPr lang="en-US" sz="2000" b="1" dirty="0"/>
              <a:t>What Does a Shift  Mean?</a:t>
            </a:r>
            <a:endParaRPr lang="en-US" sz="2000" dirty="0"/>
          </a:p>
          <a:p>
            <a:pPr marL="0" indent="0">
              <a:buNone/>
            </a:pPr>
            <a:r>
              <a:rPr lang="en-US" sz="2000" dirty="0"/>
              <a:t>A shift indicates that special cause variation is impacting your system.  Your system now is performing at a “new state” – and may require you to shift your median line.  </a:t>
            </a:r>
          </a:p>
          <a:p>
            <a:pPr marL="0" indent="0">
              <a:buNone/>
            </a:pPr>
            <a:endParaRPr lang="en-US" sz="1200" dirty="0"/>
          </a:p>
        </p:txBody>
      </p:sp>
      <p:pic>
        <p:nvPicPr>
          <p:cNvPr id="11" name="Picture 10" descr="Diagram&#10;&#10;Description automatically generated">
            <a:extLst>
              <a:ext uri="{FF2B5EF4-FFF2-40B4-BE49-F238E27FC236}">
                <a16:creationId xmlns:a16="http://schemas.microsoft.com/office/drawing/2014/main" id="{B896709A-1115-454B-B0BD-40ADB0A7F5D3}"/>
              </a:ext>
            </a:extLst>
          </p:cNvPr>
          <p:cNvPicPr>
            <a:picLocks noChangeAspect="1"/>
          </p:cNvPicPr>
          <p:nvPr/>
        </p:nvPicPr>
        <p:blipFill rotWithShape="1">
          <a:blip r:embed="rId3"/>
          <a:srcRect t="1890"/>
          <a:stretch/>
        </p:blipFill>
        <p:spPr>
          <a:xfrm>
            <a:off x="4776849" y="1558636"/>
            <a:ext cx="6997229" cy="4073236"/>
          </a:xfrm>
          <a:prstGeom prst="rect">
            <a:avLst/>
          </a:prstGeom>
        </p:spPr>
      </p:pic>
      <p:sp>
        <p:nvSpPr>
          <p:cNvPr id="14" name="TextBox 13">
            <a:extLst>
              <a:ext uri="{FF2B5EF4-FFF2-40B4-BE49-F238E27FC236}">
                <a16:creationId xmlns:a16="http://schemas.microsoft.com/office/drawing/2014/main" id="{06065818-1226-C04A-A481-B8AFA25C76D8}"/>
              </a:ext>
            </a:extLst>
          </p:cNvPr>
          <p:cNvSpPr txBox="1"/>
          <p:nvPr/>
        </p:nvSpPr>
        <p:spPr>
          <a:xfrm>
            <a:off x="5538355" y="5557352"/>
            <a:ext cx="6057900" cy="954107"/>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6-8 consecutive points above or below the</a:t>
            </a:r>
            <a:r>
              <a:rPr kumimoji="0" lang="en-US" sz="2800" b="1" i="0" u="none" strike="noStrike" kern="1200" cap="none" spc="0" normalizeH="0" noProof="0" dirty="0">
                <a:ln>
                  <a:noFill/>
                </a:ln>
                <a:solidFill>
                  <a:srgbClr val="C00000"/>
                </a:solidFill>
                <a:effectLst/>
                <a:uLnTx/>
                <a:uFillTx/>
                <a:latin typeface="Calibri" panose="020F0502020204030204"/>
                <a:ea typeface="+mn-ea"/>
                <a:cs typeface="+mn-cs"/>
              </a:rPr>
              <a:t> median</a:t>
            </a:r>
            <a:endPar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0261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35572-7F87-A443-BCE5-74D8D1422FA4}"/>
              </a:ext>
            </a:extLst>
          </p:cNvPr>
          <p:cNvSpPr>
            <a:spLocks noGrp="1"/>
          </p:cNvSpPr>
          <p:nvPr>
            <p:ph type="title"/>
          </p:nvPr>
        </p:nvSpPr>
        <p:spPr>
          <a:xfrm>
            <a:off x="174922" y="8420"/>
            <a:ext cx="11599156" cy="1143000"/>
          </a:xfrm>
        </p:spPr>
        <p:txBody>
          <a:bodyPr>
            <a:normAutofit fontScale="90000"/>
          </a:bodyPr>
          <a:lstStyle/>
          <a:p>
            <a:r>
              <a:rPr lang="en-US" sz="4900" dirty="0">
                <a:latin typeface="Calibri Light" panose="020F0302020204030204" pitchFamily="34" charset="0"/>
                <a:cs typeface="Calibri Light" panose="020F0302020204030204" pitchFamily="34" charset="0"/>
              </a:rPr>
              <a:t>Run Chart Rule 4: Astronomical Data Point</a:t>
            </a:r>
            <a:br>
              <a:rPr lang="en-US" b="1" u="sng" dirty="0"/>
            </a:br>
            <a:r>
              <a:rPr lang="en-US" sz="1600" dirty="0"/>
              <a:t>Perla J. Provost LP, Murray SK. The run chart:  a simple analytical tool for learning from variation in healthcare projects. </a:t>
            </a:r>
            <a:r>
              <a:rPr lang="en-US" sz="1600" i="1" dirty="0"/>
              <a:t>BMJ Qual Saf. </a:t>
            </a:r>
            <a:r>
              <a:rPr lang="en-US" sz="1600" dirty="0"/>
              <a:t>2011: 20:46-51. </a:t>
            </a:r>
            <a:endParaRPr lang="en-US" dirty="0"/>
          </a:p>
        </p:txBody>
      </p:sp>
      <p:sp>
        <p:nvSpPr>
          <p:cNvPr id="4" name="Content Placeholder 3">
            <a:extLst>
              <a:ext uri="{FF2B5EF4-FFF2-40B4-BE49-F238E27FC236}">
                <a16:creationId xmlns:a16="http://schemas.microsoft.com/office/drawing/2014/main" id="{C03AFC4B-E5D9-CD4D-B888-3E5226198631}"/>
              </a:ext>
            </a:extLst>
          </p:cNvPr>
          <p:cNvSpPr>
            <a:spLocks noGrp="1"/>
          </p:cNvSpPr>
          <p:nvPr>
            <p:ph sz="half" idx="2"/>
          </p:nvPr>
        </p:nvSpPr>
        <p:spPr>
          <a:xfrm>
            <a:off x="174922" y="1253776"/>
            <a:ext cx="4144415" cy="5521584"/>
          </a:xfrm>
        </p:spPr>
        <p:txBody>
          <a:bodyPr>
            <a:noAutofit/>
          </a:bodyPr>
          <a:lstStyle/>
          <a:p>
            <a:pPr marL="0" indent="0">
              <a:buNone/>
            </a:pPr>
            <a:r>
              <a:rPr lang="en-US" sz="2000" b="1" dirty="0"/>
              <a:t>Astronomical Data Point Definition</a:t>
            </a:r>
          </a:p>
          <a:p>
            <a:pPr marL="0" indent="0">
              <a:buNone/>
            </a:pPr>
            <a:r>
              <a:rPr lang="en-US" sz="2000" dirty="0"/>
              <a:t>A data point that is obviously different from the rest of the points.</a:t>
            </a:r>
          </a:p>
          <a:p>
            <a:pPr marL="0" indent="0">
              <a:buNone/>
            </a:pPr>
            <a:endParaRPr lang="en-US" sz="2000" b="1" dirty="0"/>
          </a:p>
          <a:p>
            <a:pPr marL="0" indent="0">
              <a:buNone/>
            </a:pPr>
            <a:r>
              <a:rPr lang="en-US" sz="2000" b="1" dirty="0"/>
              <a:t>How?</a:t>
            </a:r>
          </a:p>
          <a:p>
            <a:pPr marL="0" indent="0">
              <a:buNone/>
            </a:pPr>
            <a:r>
              <a:rPr lang="en-US" sz="2000" dirty="0"/>
              <a:t>There is no statistical definition for “astronomical”. It is a judgement call and all studying the chart would agree the point is unusual.</a:t>
            </a:r>
          </a:p>
          <a:p>
            <a:pPr marL="0" indent="0">
              <a:buNone/>
            </a:pPr>
            <a:endParaRPr lang="en-US" sz="1200" b="1" dirty="0"/>
          </a:p>
          <a:p>
            <a:pPr marL="0" indent="0">
              <a:buNone/>
            </a:pPr>
            <a:r>
              <a:rPr lang="en-US" sz="2000" b="1" dirty="0"/>
              <a:t>What Does it Mean?</a:t>
            </a:r>
          </a:p>
          <a:p>
            <a:pPr marL="0" indent="0">
              <a:buNone/>
            </a:pPr>
            <a:r>
              <a:rPr lang="en-US" sz="2000" dirty="0"/>
              <a:t>While Rules 1, 2 and 3 are probability based, Rule 4 is subjective and recognizes the importance of the visual display of the data in a run chart.</a:t>
            </a:r>
          </a:p>
          <a:p>
            <a:pPr marL="0" indent="0">
              <a:buNone/>
            </a:pPr>
            <a:endParaRPr lang="en-US" sz="2000" dirty="0"/>
          </a:p>
          <a:p>
            <a:pPr marL="0" indent="0">
              <a:buNone/>
            </a:pPr>
            <a:endParaRPr lang="en-US" sz="1200" dirty="0"/>
          </a:p>
        </p:txBody>
      </p:sp>
      <p:pic>
        <p:nvPicPr>
          <p:cNvPr id="5" name="Picture 4" descr="Chart, line chart&#10;&#10;Description automatically generated">
            <a:extLst>
              <a:ext uri="{FF2B5EF4-FFF2-40B4-BE49-F238E27FC236}">
                <a16:creationId xmlns:a16="http://schemas.microsoft.com/office/drawing/2014/main" id="{2E613F7C-4C1E-A243-9378-780A7015F352}"/>
              </a:ext>
            </a:extLst>
          </p:cNvPr>
          <p:cNvPicPr>
            <a:picLocks noChangeAspect="1"/>
          </p:cNvPicPr>
          <p:nvPr/>
        </p:nvPicPr>
        <p:blipFill>
          <a:blip r:embed="rId3"/>
          <a:stretch>
            <a:fillRect/>
          </a:stretch>
        </p:blipFill>
        <p:spPr>
          <a:xfrm>
            <a:off x="4762898" y="1605972"/>
            <a:ext cx="6684642" cy="3880427"/>
          </a:xfrm>
          <a:prstGeom prst="rect">
            <a:avLst/>
          </a:prstGeom>
        </p:spPr>
      </p:pic>
      <p:sp>
        <p:nvSpPr>
          <p:cNvPr id="9" name="TextBox 8">
            <a:extLst>
              <a:ext uri="{FF2B5EF4-FFF2-40B4-BE49-F238E27FC236}">
                <a16:creationId xmlns:a16="http://schemas.microsoft.com/office/drawing/2014/main" id="{5E3C905D-FF79-1243-82CE-9142C3A4F47C}"/>
              </a:ext>
            </a:extLst>
          </p:cNvPr>
          <p:cNvSpPr txBox="1"/>
          <p:nvPr/>
        </p:nvSpPr>
        <p:spPr>
          <a:xfrm>
            <a:off x="7404696" y="5554232"/>
            <a:ext cx="2289858" cy="523220"/>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Single outliers</a:t>
            </a:r>
          </a:p>
        </p:txBody>
      </p:sp>
    </p:spTree>
    <p:extLst>
      <p:ext uri="{BB962C8B-B14F-4D97-AF65-F5344CB8AC3E}">
        <p14:creationId xmlns:p14="http://schemas.microsoft.com/office/powerpoint/2010/main" val="1786157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aph of a graph of a graph&#10;&#10;Description automatically generated">
            <a:extLst>
              <a:ext uri="{FF2B5EF4-FFF2-40B4-BE49-F238E27FC236}">
                <a16:creationId xmlns:a16="http://schemas.microsoft.com/office/drawing/2014/main" id="{E5928330-F952-B0AA-61C5-ECB5DDA5196A}"/>
              </a:ext>
            </a:extLst>
          </p:cNvPr>
          <p:cNvPicPr>
            <a:picLocks noChangeAspect="1"/>
          </p:cNvPicPr>
          <p:nvPr/>
        </p:nvPicPr>
        <p:blipFill>
          <a:blip r:embed="rId3"/>
          <a:stretch>
            <a:fillRect/>
          </a:stretch>
        </p:blipFill>
        <p:spPr>
          <a:xfrm>
            <a:off x="1217154" y="0"/>
            <a:ext cx="9757692" cy="6858000"/>
          </a:xfrm>
          <a:prstGeom prst="rect">
            <a:avLst/>
          </a:prstGeom>
        </p:spPr>
      </p:pic>
      <p:pic>
        <p:nvPicPr>
          <p:cNvPr id="6" name="Picture 5" descr="Table&#10;&#10;Description automatically generated">
            <a:extLst>
              <a:ext uri="{FF2B5EF4-FFF2-40B4-BE49-F238E27FC236}">
                <a16:creationId xmlns:a16="http://schemas.microsoft.com/office/drawing/2014/main" id="{21BAA9A1-66D8-B25D-C073-082A06F9A35D}"/>
              </a:ext>
            </a:extLst>
          </p:cNvPr>
          <p:cNvPicPr>
            <a:picLocks noChangeAspect="1"/>
          </p:cNvPicPr>
          <p:nvPr/>
        </p:nvPicPr>
        <p:blipFill>
          <a:blip r:embed="rId4"/>
          <a:stretch>
            <a:fillRect/>
          </a:stretch>
        </p:blipFill>
        <p:spPr>
          <a:xfrm>
            <a:off x="0" y="569712"/>
            <a:ext cx="3941541" cy="5718575"/>
          </a:xfrm>
          <a:prstGeom prst="rect">
            <a:avLst/>
          </a:prstGeom>
        </p:spPr>
      </p:pic>
      <p:sp>
        <p:nvSpPr>
          <p:cNvPr id="7" name="Oval 6">
            <a:extLst>
              <a:ext uri="{FF2B5EF4-FFF2-40B4-BE49-F238E27FC236}">
                <a16:creationId xmlns:a16="http://schemas.microsoft.com/office/drawing/2014/main" id="{684FC384-C3A3-0FB9-54C7-E812FA11B339}"/>
              </a:ext>
            </a:extLst>
          </p:cNvPr>
          <p:cNvSpPr/>
          <p:nvPr/>
        </p:nvSpPr>
        <p:spPr>
          <a:xfrm>
            <a:off x="-203424" y="5290458"/>
            <a:ext cx="4348388" cy="60785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A3BB1BD-8289-6598-8CE9-E6610C0AF7AB}"/>
              </a:ext>
            </a:extLst>
          </p:cNvPr>
          <p:cNvSpPr/>
          <p:nvPr/>
        </p:nvSpPr>
        <p:spPr>
          <a:xfrm flipV="1">
            <a:off x="5277534" y="1119481"/>
            <a:ext cx="655181" cy="60785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148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with lines and dots&#10;&#10;Description automatically generated">
            <a:extLst>
              <a:ext uri="{FF2B5EF4-FFF2-40B4-BE49-F238E27FC236}">
                <a16:creationId xmlns:a16="http://schemas.microsoft.com/office/drawing/2014/main" id="{979689E6-FBFA-1529-564B-02C5C0B7BFB8}"/>
              </a:ext>
            </a:extLst>
          </p:cNvPr>
          <p:cNvPicPr>
            <a:picLocks noChangeAspect="1"/>
          </p:cNvPicPr>
          <p:nvPr/>
        </p:nvPicPr>
        <p:blipFill>
          <a:blip r:embed="rId3"/>
          <a:stretch>
            <a:fillRect/>
          </a:stretch>
        </p:blipFill>
        <p:spPr>
          <a:xfrm>
            <a:off x="1208759" y="0"/>
            <a:ext cx="9774481" cy="6858000"/>
          </a:xfrm>
          <a:prstGeom prst="rect">
            <a:avLst/>
          </a:prstGeom>
        </p:spPr>
      </p:pic>
      <p:sp>
        <p:nvSpPr>
          <p:cNvPr id="16" name="Oval 15">
            <a:extLst>
              <a:ext uri="{FF2B5EF4-FFF2-40B4-BE49-F238E27FC236}">
                <a16:creationId xmlns:a16="http://schemas.microsoft.com/office/drawing/2014/main" id="{256D3B15-8D56-5A47-8926-2CCC5836CFE6}"/>
              </a:ext>
            </a:extLst>
          </p:cNvPr>
          <p:cNvSpPr/>
          <p:nvPr/>
        </p:nvSpPr>
        <p:spPr>
          <a:xfrm>
            <a:off x="8387440" y="1257300"/>
            <a:ext cx="2928259" cy="338001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5F95E9F-03FD-04E3-A173-E34E315A9782}"/>
              </a:ext>
            </a:extLst>
          </p:cNvPr>
          <p:cNvSpPr txBox="1"/>
          <p:nvPr/>
        </p:nvSpPr>
        <p:spPr>
          <a:xfrm>
            <a:off x="0" y="5372295"/>
            <a:ext cx="6057900" cy="954107"/>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6-8 consecutive points above or below the</a:t>
            </a:r>
            <a:r>
              <a:rPr kumimoji="0" lang="en-US" sz="2800" b="1" i="0" u="none" strike="noStrike" kern="1200" cap="none" spc="0" normalizeH="0" noProof="0" dirty="0">
                <a:ln>
                  <a:noFill/>
                </a:ln>
                <a:solidFill>
                  <a:srgbClr val="C00000"/>
                </a:solidFill>
                <a:effectLst/>
                <a:uLnTx/>
                <a:uFillTx/>
                <a:latin typeface="Calibri" panose="020F0502020204030204"/>
                <a:ea typeface="+mn-ea"/>
                <a:cs typeface="+mn-cs"/>
              </a:rPr>
              <a:t> median</a:t>
            </a:r>
            <a:endPar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43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0-#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with lines and dots&#10;&#10;Description automatically generated">
            <a:extLst>
              <a:ext uri="{FF2B5EF4-FFF2-40B4-BE49-F238E27FC236}">
                <a16:creationId xmlns:a16="http://schemas.microsoft.com/office/drawing/2014/main" id="{B26F4D95-0069-5AB4-A066-3275B9D81632}"/>
              </a:ext>
            </a:extLst>
          </p:cNvPr>
          <p:cNvPicPr>
            <a:picLocks noChangeAspect="1"/>
          </p:cNvPicPr>
          <p:nvPr/>
        </p:nvPicPr>
        <p:blipFill>
          <a:blip r:embed="rId3"/>
          <a:stretch>
            <a:fillRect/>
          </a:stretch>
        </p:blipFill>
        <p:spPr>
          <a:xfrm>
            <a:off x="1202674" y="0"/>
            <a:ext cx="9786652" cy="6858000"/>
          </a:xfrm>
          <a:prstGeom prst="rect">
            <a:avLst/>
          </a:prstGeom>
        </p:spPr>
      </p:pic>
      <p:sp>
        <p:nvSpPr>
          <p:cNvPr id="7" name="Oval 6">
            <a:extLst>
              <a:ext uri="{FF2B5EF4-FFF2-40B4-BE49-F238E27FC236}">
                <a16:creationId xmlns:a16="http://schemas.microsoft.com/office/drawing/2014/main" id="{A7A8A294-17A2-3DDD-FBC2-3631D42606F1}"/>
              </a:ext>
            </a:extLst>
          </p:cNvPr>
          <p:cNvSpPr/>
          <p:nvPr/>
        </p:nvSpPr>
        <p:spPr>
          <a:xfrm>
            <a:off x="7903029" y="1257300"/>
            <a:ext cx="3526971" cy="204107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5FD1853-2356-34E5-55B9-E4D7D053A23A}"/>
              </a:ext>
            </a:extLst>
          </p:cNvPr>
          <p:cNvSpPr txBox="1"/>
          <p:nvPr/>
        </p:nvSpPr>
        <p:spPr>
          <a:xfrm>
            <a:off x="0" y="5407010"/>
            <a:ext cx="6496683" cy="954107"/>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6 consecutive points going in the same direction</a:t>
            </a:r>
          </a:p>
        </p:txBody>
      </p:sp>
    </p:spTree>
    <p:extLst>
      <p:ext uri="{BB962C8B-B14F-4D97-AF65-F5344CB8AC3E}">
        <p14:creationId xmlns:p14="http://schemas.microsoft.com/office/powerpoint/2010/main" val="70518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2E9E82-F715-9B41-A27E-9C5895650793}"/>
              </a:ext>
            </a:extLst>
          </p:cNvPr>
          <p:cNvPicPr>
            <a:picLocks noChangeAspect="1"/>
          </p:cNvPicPr>
          <p:nvPr/>
        </p:nvPicPr>
        <p:blipFill>
          <a:blip r:embed="rId3"/>
          <a:stretch>
            <a:fillRect/>
          </a:stretch>
        </p:blipFill>
        <p:spPr>
          <a:xfrm>
            <a:off x="1524000" y="6252520"/>
            <a:ext cx="9144000" cy="605481"/>
          </a:xfrm>
          <a:prstGeom prst="rect">
            <a:avLst/>
          </a:prstGeom>
        </p:spPr>
      </p:pic>
      <p:pic>
        <p:nvPicPr>
          <p:cNvPr id="2" name="Picture 1">
            <a:extLst>
              <a:ext uri="{FF2B5EF4-FFF2-40B4-BE49-F238E27FC236}">
                <a16:creationId xmlns:a16="http://schemas.microsoft.com/office/drawing/2014/main" id="{8CB979D4-6E12-984C-BF35-8673D5FFB59C}"/>
              </a:ext>
            </a:extLst>
          </p:cNvPr>
          <p:cNvPicPr>
            <a:picLocks noChangeAspect="1"/>
          </p:cNvPicPr>
          <p:nvPr/>
        </p:nvPicPr>
        <p:blipFill rotWithShape="1">
          <a:blip r:embed="rId4"/>
          <a:srcRect/>
          <a:stretch/>
        </p:blipFill>
        <p:spPr>
          <a:xfrm>
            <a:off x="1380309" y="0"/>
            <a:ext cx="9605554" cy="685800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5320143"/>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D9A8054-62F1-DB45-BA98-82CAA4970BF5}"/>
              </a:ext>
            </a:extLst>
          </p:cNvPr>
          <p:cNvSpPr txBox="1"/>
          <p:nvPr/>
        </p:nvSpPr>
        <p:spPr>
          <a:xfrm>
            <a:off x="1524000" y="5241982"/>
            <a:ext cx="9287691"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Display your run chart prominently in team spaces. Create the habit of </a:t>
            </a:r>
            <a:r>
              <a:rPr lang="en-US" sz="2400" dirty="0">
                <a:solidFill>
                  <a:prstClr val="black"/>
                </a:solidFill>
                <a:latin typeface="Calibri" panose="020F0502020204030204"/>
              </a:rPr>
              <a:t>using run chart data to anchor every team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huddle or meeting.</a:t>
            </a:r>
          </a:p>
        </p:txBody>
      </p:sp>
    </p:spTree>
    <p:extLst>
      <p:ext uri="{BB962C8B-B14F-4D97-AF65-F5344CB8AC3E}">
        <p14:creationId xmlns:p14="http://schemas.microsoft.com/office/powerpoint/2010/main" val="2900528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B3F625C-CAE2-0D45-A454-B4B4C0DF9599}"/>
              </a:ext>
            </a:extLst>
          </p:cNvPr>
          <p:cNvSpPr txBox="1">
            <a:spLocks/>
          </p:cNvSpPr>
          <p:nvPr/>
        </p:nvSpPr>
        <p:spPr>
          <a:xfrm>
            <a:off x="838200" y="2754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In Summary</a:t>
            </a:r>
          </a:p>
        </p:txBody>
      </p:sp>
      <p:graphicFrame>
        <p:nvGraphicFramePr>
          <p:cNvPr id="45" name="Content Placeholder 2">
            <a:extLst>
              <a:ext uri="{FF2B5EF4-FFF2-40B4-BE49-F238E27FC236}">
                <a16:creationId xmlns:a16="http://schemas.microsoft.com/office/drawing/2014/main" id="{63B1B825-5036-492B-AE93-BCA4F6B2C194}"/>
              </a:ext>
            </a:extLst>
          </p:cNvPr>
          <p:cNvGraphicFramePr/>
          <p:nvPr>
            <p:extLst>
              <p:ext uri="{D42A27DB-BD31-4B8C-83A1-F6EECF244321}">
                <p14:modId xmlns:p14="http://schemas.microsoft.com/office/powerpoint/2010/main" val="3638824744"/>
              </p:ext>
            </p:extLst>
          </p:nvPr>
        </p:nvGraphicFramePr>
        <p:xfrm>
          <a:off x="838200" y="1244600"/>
          <a:ext cx="10515600" cy="4890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798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33928" y="-327025"/>
            <a:ext cx="10257506" cy="1914525"/>
          </a:xfrm>
        </p:spPr>
        <p:txBody>
          <a:bodyPr>
            <a:noAutofit/>
          </a:bodyPr>
          <a:lstStyle/>
          <a:p>
            <a:pPr algn="l"/>
            <a:br>
              <a:rPr lang="en-US" sz="3600" dirty="0">
                <a:ea typeface="Tahoma" panose="020B0604030504040204" pitchFamily="34" charset="0"/>
                <a:cs typeface="Arial Rounded MT Bold"/>
              </a:rPr>
            </a:br>
            <a:r>
              <a:rPr lang="en-US" dirty="0">
                <a:solidFill>
                  <a:prstClr val="black"/>
                </a:solidFill>
                <a:latin typeface="Calibri Light" panose="020F0302020204030204" pitchFamily="34" charset="0"/>
                <a:cs typeface="Calibri Light" panose="020F0302020204030204" pitchFamily="34" charset="0"/>
              </a:rPr>
              <a:t>Resources</a:t>
            </a:r>
            <a:endParaRPr lang="en-US" dirty="0">
              <a:latin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1F49E70D-80BF-3845-8DBA-8790E6FB2A01}"/>
              </a:ext>
            </a:extLst>
          </p:cNvPr>
          <p:cNvSpPr txBox="1"/>
          <p:nvPr/>
        </p:nvSpPr>
        <p:spPr>
          <a:xfrm>
            <a:off x="959370" y="2563318"/>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D82D1C02-FCF9-4747-B0B6-167A28BBA61C}"/>
              </a:ext>
            </a:extLst>
          </p:cNvPr>
          <p:cNvSpPr txBox="1"/>
          <p:nvPr/>
        </p:nvSpPr>
        <p:spPr>
          <a:xfrm>
            <a:off x="494675" y="1378617"/>
            <a:ext cx="11599002" cy="5201424"/>
          </a:xfrm>
          <a:prstGeom prst="rect">
            <a:avLst/>
          </a:prstGeom>
          <a:noFill/>
        </p:spPr>
        <p:txBody>
          <a:bodyPr wrap="square" rtlCol="0">
            <a:spAutoFit/>
          </a:bodyPr>
          <a:lstStyle/>
          <a:p>
            <a:pPr marL="573088" marR="0" lvl="0" indent="-512763" algn="l" defTabSz="457200" rtl="0" eaLnBrk="1" fontAlgn="auto" latinLnBrk="0" hangingPunct="1">
              <a:lnSpc>
                <a:spcPct val="100000"/>
              </a:lnSpc>
              <a:spcBef>
                <a:spcPts val="0"/>
              </a:spcBef>
              <a:spcAft>
                <a:spcPts val="0"/>
              </a:spcAft>
              <a:buClrTx/>
              <a:buSzTx/>
              <a:buFont typeface="Wingdings" pitchFamily="2" charset="2"/>
              <a:buChar char="q"/>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Excel Template to Develop a Basic Run Chart</a:t>
            </a:r>
          </a:p>
          <a:p>
            <a:pPr marL="573088" marR="0" lvl="0" indent="-512763"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573088" marR="0" lvl="0" indent="-512763" algn="l" defTabSz="457200" rtl="0" eaLnBrk="1" fontAlgn="auto" latinLnBrk="0" hangingPunct="1">
              <a:lnSpc>
                <a:spcPct val="100000"/>
              </a:lnSpc>
              <a:spcBef>
                <a:spcPts val="0"/>
              </a:spcBef>
              <a:spcAft>
                <a:spcPts val="0"/>
              </a:spcAft>
              <a:buClrTx/>
              <a:buSzTx/>
              <a:buFont typeface="Wingdings" pitchFamily="2" charset="2"/>
              <a:buChar char="q"/>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Run Chart Checklist &amp; Coaching Tips </a:t>
            </a:r>
          </a:p>
          <a:p>
            <a:pPr marL="573088" marR="0" lvl="0" indent="-512763"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573088" marR="0" lvl="0" indent="-512763" algn="l" defTabSz="457200" rtl="0" eaLnBrk="1" fontAlgn="auto" latinLnBrk="0" hangingPunct="1">
              <a:lnSpc>
                <a:spcPct val="100000"/>
              </a:lnSpc>
              <a:spcBef>
                <a:spcPts val="0"/>
              </a:spcBef>
              <a:spcAft>
                <a:spcPts val="0"/>
              </a:spcAft>
              <a:buClrTx/>
              <a:buSzTx/>
              <a:buFont typeface="Wingdings" pitchFamily="2" charset="2"/>
              <a:buChar char="q"/>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Run Chart Rules Cheat Sheet</a:t>
            </a:r>
          </a:p>
          <a:p>
            <a:pPr marL="60325" marR="0" lvl="0" algn="l" defTabSz="457200" rtl="0" eaLnBrk="1" fontAlgn="auto" latinLnBrk="0" hangingPunct="1">
              <a:lnSpc>
                <a:spcPct val="100000"/>
              </a:lnSpc>
              <a:spcBef>
                <a:spcPts val="0"/>
              </a:spcBef>
              <a:spcAft>
                <a:spcPts val="0"/>
              </a:spcAft>
              <a:buClrTx/>
              <a:buSzTx/>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573088" marR="0" lvl="0" indent="-512763" algn="l" defTabSz="457200" rtl="0" eaLnBrk="1" fontAlgn="auto" latinLnBrk="0" hangingPunct="1">
              <a:lnSpc>
                <a:spcPct val="100000"/>
              </a:lnSpc>
              <a:spcBef>
                <a:spcPts val="0"/>
              </a:spcBef>
              <a:spcAft>
                <a:spcPts val="0"/>
              </a:spcAft>
              <a:buClrTx/>
              <a:buSzTx/>
              <a:buFont typeface="Wingdings" pitchFamily="2" charset="2"/>
              <a:buChar char="q"/>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Articles</a:t>
            </a:r>
          </a:p>
          <a:p>
            <a:pPr marL="920750" indent="-285750">
              <a:buFont typeface="Arial" panose="020B0604020202020204" pitchFamily="34" charset="0"/>
              <a:buChar char="•"/>
              <a:defRPr/>
            </a:pPr>
            <a:r>
              <a:rPr lang="en-US" dirty="0">
                <a:solidFill>
                  <a:prstClr val="black"/>
                </a:solidFill>
              </a:rPr>
              <a:t>Perla RJ, Provost LP, Murray SK. The run chart: a simple analytical tool for learning from variation in healthcare processes. BMJ Quality &amp; Safety. 2011 Jan;20(1):46-51. </a:t>
            </a:r>
          </a:p>
          <a:p>
            <a:pPr marL="920750" indent="-285750">
              <a:buFont typeface="Arial" panose="020B0604020202020204" pitchFamily="34" charset="0"/>
              <a:buChar char="•"/>
              <a:defRPr/>
            </a:pPr>
            <a:r>
              <a:rPr lang="en-US" dirty="0" err="1"/>
              <a:t>Ivers</a:t>
            </a:r>
            <a:r>
              <a:rPr lang="en-US" dirty="0"/>
              <a:t> N, et al. Audit and feedback: Effects on professional practice and healthcare outcomes. Cochrane Database of Systematic Reviews 2012, Issue 6. Art. No.: CD000259.</a:t>
            </a:r>
            <a:endParaRPr kumimoji="0" lang="en-US" sz="1800" b="0" i="0" u="none" strike="noStrike" kern="1200" cap="none" spc="0" normalizeH="0" baseline="0" noProof="0" dirty="0">
              <a:ln>
                <a:noFill/>
              </a:ln>
              <a:effectLst/>
              <a:uLnTx/>
              <a:uFillTx/>
              <a:latin typeface="Calibri"/>
              <a:ea typeface="+mn-ea"/>
              <a:cs typeface="+mn-cs"/>
            </a:endParaRPr>
          </a:p>
          <a:p>
            <a:pPr marL="917575" indent="-282575">
              <a:buFont typeface="Arial" panose="020B0604020202020204" pitchFamily="34" charset="0"/>
              <a:buChar char="•"/>
            </a:pPr>
            <a:r>
              <a:rPr lang="en-US" dirty="0" err="1"/>
              <a:t>Anhøj</a:t>
            </a:r>
            <a:r>
              <a:rPr lang="en-US" dirty="0"/>
              <a:t> J, </a:t>
            </a:r>
            <a:r>
              <a:rPr lang="en-US" dirty="0" err="1"/>
              <a:t>OlesonAV</a:t>
            </a:r>
            <a:r>
              <a:rPr lang="en-US" dirty="0"/>
              <a:t>. Run Charts Revisited: A Simulation Study of Run Chart Rules for Detection of Non-Random Variation in Health Care Processes. </a:t>
            </a:r>
            <a:r>
              <a:rPr lang="en-US" dirty="0" err="1"/>
              <a:t>Plos</a:t>
            </a:r>
            <a:r>
              <a:rPr lang="en-US" dirty="0"/>
              <a:t> One 9(11): e113825. </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7" name="Graphic 46" descr="Open book outline">
            <a:extLst>
              <a:ext uri="{FF2B5EF4-FFF2-40B4-BE49-F238E27FC236}">
                <a16:creationId xmlns:a16="http://schemas.microsoft.com/office/drawing/2014/main" id="{FC117D22-9BA8-5F47-B743-7FF73AFFB2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0566" y="286193"/>
            <a:ext cx="914400" cy="914400"/>
          </a:xfrm>
          <a:prstGeom prst="rect">
            <a:avLst/>
          </a:prstGeom>
        </p:spPr>
      </p:pic>
    </p:spTree>
    <p:extLst>
      <p:ext uri="{BB962C8B-B14F-4D97-AF65-F5344CB8AC3E}">
        <p14:creationId xmlns:p14="http://schemas.microsoft.com/office/powerpoint/2010/main" val="899172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6E7C8-BFD6-CB4D-AA21-0BBEAB9B4608}"/>
              </a:ext>
            </a:extLst>
          </p:cNvPr>
          <p:cNvSpPr>
            <a:spLocks noGrp="1"/>
          </p:cNvSpPr>
          <p:nvPr>
            <p:ph type="title"/>
          </p:nvPr>
        </p:nvSpPr>
        <p:spPr>
          <a:xfrm>
            <a:off x="600076" y="265321"/>
            <a:ext cx="7886700" cy="831431"/>
          </a:xfrm>
        </p:spPr>
        <p:txBody>
          <a:bodyPr>
            <a:normAutofit/>
          </a:bodyPr>
          <a:lstStyle/>
          <a:p>
            <a:r>
              <a:rPr lang="en-US" dirty="0"/>
              <a:t>Next Steps</a:t>
            </a:r>
          </a:p>
        </p:txBody>
      </p:sp>
      <p:sp>
        <p:nvSpPr>
          <p:cNvPr id="3" name="Content Placeholder 2">
            <a:extLst>
              <a:ext uri="{FF2B5EF4-FFF2-40B4-BE49-F238E27FC236}">
                <a16:creationId xmlns:a16="http://schemas.microsoft.com/office/drawing/2014/main" id="{D8097600-4910-F44C-A49D-F71BD05EF11F}"/>
              </a:ext>
            </a:extLst>
          </p:cNvPr>
          <p:cNvSpPr>
            <a:spLocks noGrp="1"/>
          </p:cNvSpPr>
          <p:nvPr>
            <p:ph idx="1"/>
          </p:nvPr>
        </p:nvSpPr>
        <p:spPr>
          <a:xfrm>
            <a:off x="2152650" y="1825625"/>
            <a:ext cx="7886700" cy="4351338"/>
          </a:xfrm>
        </p:spPr>
        <p:txBody>
          <a:bodyPr anchor="ctr">
            <a:normAutofit/>
          </a:bodyPr>
          <a:lstStyle/>
          <a:p>
            <a:r>
              <a:rPr lang="en-US" dirty="0"/>
              <a:t>TEAM FORMATION</a:t>
            </a:r>
          </a:p>
        </p:txBody>
      </p:sp>
      <p:graphicFrame>
        <p:nvGraphicFramePr>
          <p:cNvPr id="4" name="Table 3">
            <a:extLst>
              <a:ext uri="{FF2B5EF4-FFF2-40B4-BE49-F238E27FC236}">
                <a16:creationId xmlns:a16="http://schemas.microsoft.com/office/drawing/2014/main" id="{229A18F9-1B15-AD47-AED1-4D3105553BC8}"/>
              </a:ext>
            </a:extLst>
          </p:cNvPr>
          <p:cNvGraphicFramePr>
            <a:graphicFrameLocks noGrp="1"/>
          </p:cNvGraphicFramePr>
          <p:nvPr>
            <p:extLst>
              <p:ext uri="{D42A27DB-BD31-4B8C-83A1-F6EECF244321}">
                <p14:modId xmlns:p14="http://schemas.microsoft.com/office/powerpoint/2010/main" val="1540476805"/>
              </p:ext>
            </p:extLst>
          </p:nvPr>
        </p:nvGraphicFramePr>
        <p:xfrm>
          <a:off x="595313" y="1011145"/>
          <a:ext cx="11001374" cy="4789493"/>
        </p:xfrm>
        <a:graphic>
          <a:graphicData uri="http://schemas.openxmlformats.org/drawingml/2006/table">
            <a:tbl>
              <a:tblPr firstRow="1" firstCol="1" bandRow="1">
                <a:tableStyleId>{1FECB4D8-DB02-4DC6-A0A2-4F2EBAE1DC90}</a:tableStyleId>
              </a:tblPr>
              <a:tblGrid>
                <a:gridCol w="5843587">
                  <a:extLst>
                    <a:ext uri="{9D8B030D-6E8A-4147-A177-3AD203B41FA5}">
                      <a16:colId xmlns:a16="http://schemas.microsoft.com/office/drawing/2014/main" val="4098875490"/>
                    </a:ext>
                  </a:extLst>
                </a:gridCol>
                <a:gridCol w="5157787">
                  <a:extLst>
                    <a:ext uri="{9D8B030D-6E8A-4147-A177-3AD203B41FA5}">
                      <a16:colId xmlns:a16="http://schemas.microsoft.com/office/drawing/2014/main" val="1409788209"/>
                    </a:ext>
                  </a:extLst>
                </a:gridCol>
              </a:tblGrid>
              <a:tr h="497794">
                <a:tc>
                  <a:txBody>
                    <a:bodyPr/>
                    <a:lstStyle/>
                    <a:p>
                      <a:pPr marL="0" marR="0">
                        <a:lnSpc>
                          <a:spcPct val="115000"/>
                        </a:lnSpc>
                        <a:spcBef>
                          <a:spcPts val="0"/>
                        </a:spcBef>
                        <a:spcAft>
                          <a:spcPts val="0"/>
                        </a:spcAft>
                      </a:pPr>
                      <a:r>
                        <a:rPr lang="en-US" sz="2000" dirty="0">
                          <a:effectLst/>
                          <a:latin typeface="+mn-lt"/>
                        </a:rPr>
                        <a:t>ACTIVITY</a:t>
                      </a:r>
                      <a:endParaRPr lang="en-US" sz="2000" dirty="0">
                        <a:effectLst/>
                        <a:latin typeface="+mn-lt"/>
                        <a:ea typeface="Calibri" panose="020F0502020204030204" pitchFamily="34" charset="0"/>
                      </a:endParaRPr>
                    </a:p>
                  </a:txBody>
                  <a:tcPr marL="68347" marR="68347" marT="0" marB="0"/>
                </a:tc>
                <a:tc>
                  <a:txBody>
                    <a:bodyPr/>
                    <a:lstStyle/>
                    <a:p>
                      <a:pPr marL="0" marR="0">
                        <a:lnSpc>
                          <a:spcPct val="115000"/>
                        </a:lnSpc>
                        <a:spcBef>
                          <a:spcPts val="0"/>
                        </a:spcBef>
                        <a:spcAft>
                          <a:spcPts val="0"/>
                        </a:spcAft>
                      </a:pPr>
                      <a:r>
                        <a:rPr lang="en-US" sz="2000" dirty="0">
                          <a:effectLst/>
                          <a:latin typeface="+mn-lt"/>
                        </a:rPr>
                        <a:t>MATERIALS</a:t>
                      </a:r>
                      <a:endParaRPr lang="en-US" sz="2000" dirty="0">
                        <a:effectLst/>
                        <a:latin typeface="+mn-lt"/>
                        <a:ea typeface="Calibri" panose="020F0502020204030204" pitchFamily="34" charset="0"/>
                      </a:endParaRPr>
                    </a:p>
                  </a:txBody>
                  <a:tcPr marL="68347" marR="68347" marT="0" marB="0"/>
                </a:tc>
                <a:extLst>
                  <a:ext uri="{0D108BD9-81ED-4DB2-BD59-A6C34878D82A}">
                    <a16:rowId xmlns:a16="http://schemas.microsoft.com/office/drawing/2014/main" val="3231099566"/>
                  </a:ext>
                </a:extLst>
              </a:tr>
              <a:tr h="800481">
                <a:tc>
                  <a:txBody>
                    <a:bodyPr/>
                    <a:lstStyle/>
                    <a:p>
                      <a:pPr marL="0" marR="0">
                        <a:lnSpc>
                          <a:spcPct val="115000"/>
                        </a:lnSpc>
                        <a:spcBef>
                          <a:spcPts val="0"/>
                        </a:spcBef>
                        <a:spcAft>
                          <a:spcPts val="0"/>
                        </a:spcAft>
                      </a:pPr>
                      <a:r>
                        <a:rPr lang="en-US" sz="2400" dirty="0">
                          <a:effectLst/>
                        </a:rPr>
                        <a:t>Review Run Chart Lesson Part 2</a:t>
                      </a:r>
                      <a:endParaRPr lang="en-US" sz="2400" dirty="0">
                        <a:effectLst/>
                        <a:latin typeface="Times New Roman" panose="02020603050405020304" pitchFamily="18" charset="0"/>
                        <a:ea typeface="Calibri" panose="020F0502020204030204" pitchFamily="34" charset="0"/>
                      </a:endParaRPr>
                    </a:p>
                  </a:txBody>
                  <a:tcPr marL="68347" marR="68347"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000" b="0" dirty="0"/>
                        <a:t>Run Chart Basics Part 2 micro-lesson</a:t>
                      </a:r>
                      <a:r>
                        <a:rPr lang="en-US" sz="2000" b="0" u="none" dirty="0">
                          <a:effectLst/>
                          <a:latin typeface="+mn-lt"/>
                        </a:rPr>
                        <a:t> </a:t>
                      </a:r>
                      <a:r>
                        <a:rPr lang="en-US" sz="2000" u="none" dirty="0">
                          <a:effectLst/>
                          <a:latin typeface="+mn-lt"/>
                        </a:rPr>
                        <a:t>powerpoint</a:t>
                      </a:r>
                      <a:endParaRPr lang="en-US" sz="2000" u="none" dirty="0">
                        <a:effectLst/>
                        <a:latin typeface="+mn-lt"/>
                        <a:ea typeface="Calibri" panose="020F0502020204030204" pitchFamily="34" charset="0"/>
                      </a:endParaRPr>
                    </a:p>
                  </a:txBody>
                  <a:tcPr marL="68347" marR="68347" marT="0" marB="0"/>
                </a:tc>
                <a:extLst>
                  <a:ext uri="{0D108BD9-81ED-4DB2-BD59-A6C34878D82A}">
                    <a16:rowId xmlns:a16="http://schemas.microsoft.com/office/drawing/2014/main" val="3591126480"/>
                  </a:ext>
                </a:extLst>
              </a:tr>
              <a:tr h="1016876">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400" dirty="0">
                          <a:effectLst/>
                        </a:rPr>
                        <a:t>Develop a run chart for your QI project.</a:t>
                      </a:r>
                      <a:endParaRPr lang="en-US" sz="2400" b="1" dirty="0">
                        <a:effectLst/>
                        <a:latin typeface="+mn-lt"/>
                        <a:ea typeface="Calibri" panose="020F0502020204030204" pitchFamily="34" charset="0"/>
                      </a:endParaRPr>
                    </a:p>
                  </a:txBody>
                  <a:tcPr marL="68347" marR="68347" marT="0" marB="0"/>
                </a:tc>
                <a:tc>
                  <a:txBody>
                    <a:bodyPr/>
                    <a:lstStyle/>
                    <a:p>
                      <a:pPr marL="0" marR="0">
                        <a:lnSpc>
                          <a:spcPct val="115000"/>
                        </a:lnSpc>
                        <a:spcBef>
                          <a:spcPts val="0"/>
                        </a:spcBef>
                        <a:spcAft>
                          <a:spcPts val="0"/>
                        </a:spcAft>
                      </a:pPr>
                      <a:r>
                        <a:rPr lang="en-US" sz="2000" u="none" kern="1200" dirty="0">
                          <a:effectLst/>
                        </a:rPr>
                        <a:t>Run chart EXCEL template</a:t>
                      </a:r>
                    </a:p>
                  </a:txBody>
                  <a:tcPr marL="68347" marR="68347" marT="0" marB="0"/>
                </a:tc>
                <a:extLst>
                  <a:ext uri="{0D108BD9-81ED-4DB2-BD59-A6C34878D82A}">
                    <a16:rowId xmlns:a16="http://schemas.microsoft.com/office/drawing/2014/main" val="3540372471"/>
                  </a:ext>
                </a:extLst>
              </a:tr>
              <a:tr h="1200877">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400" b="1" kern="1200" dirty="0">
                          <a:effectLst/>
                          <a:latin typeface="+mn-lt"/>
                          <a:ea typeface="Calibri" panose="020F0502020204030204" pitchFamily="34" charset="0"/>
                        </a:rPr>
                        <a:t>U</a:t>
                      </a:r>
                      <a:r>
                        <a:rPr lang="en-US" sz="2400" b="1" dirty="0">
                          <a:effectLst/>
                          <a:latin typeface="+mn-lt"/>
                          <a:ea typeface="Calibri" panose="020F0502020204030204" pitchFamily="34" charset="0"/>
                        </a:rPr>
                        <a:t>se the </a:t>
                      </a:r>
                      <a:r>
                        <a:rPr lang="en-US" sz="2400" b="1" dirty="0"/>
                        <a:t>Run Chart Best Practices Checklist &amp; Tips to assess quality of your run chart with your team.</a:t>
                      </a:r>
                      <a:endParaRPr lang="en-US" sz="2400" b="1" dirty="0">
                        <a:effectLst/>
                        <a:latin typeface="+mn-lt"/>
                        <a:ea typeface="Calibri" panose="020F0502020204030204" pitchFamily="34" charset="0"/>
                      </a:endParaRPr>
                    </a:p>
                  </a:txBody>
                  <a:tcPr marL="68347" marR="68347" marT="0" marB="0"/>
                </a:tc>
                <a:tc>
                  <a:txBody>
                    <a:bodyPr/>
                    <a:lstStyle/>
                    <a:p>
                      <a:pPr marL="0" marR="0">
                        <a:lnSpc>
                          <a:spcPct val="115000"/>
                        </a:lnSpc>
                        <a:spcBef>
                          <a:spcPts val="0"/>
                        </a:spcBef>
                        <a:spcAft>
                          <a:spcPts val="0"/>
                        </a:spcAft>
                      </a:pPr>
                      <a:r>
                        <a:rPr lang="en-US" sz="2000" b="0" dirty="0"/>
                        <a:t>Run Chart Checklist &amp; Tips Form</a:t>
                      </a:r>
                      <a:endParaRPr lang="en-US" sz="2000" b="0" u="none" dirty="0">
                        <a:effectLst/>
                        <a:latin typeface="+mn-lt"/>
                        <a:ea typeface="Calibri" panose="020F0502020204030204" pitchFamily="34" charset="0"/>
                        <a:cs typeface="Arial" panose="020B0604020202020204" pitchFamily="34" charset="0"/>
                      </a:endParaRPr>
                    </a:p>
                  </a:txBody>
                  <a:tcPr marL="68347" marR="68347" marT="0" marB="0"/>
                </a:tc>
                <a:extLst>
                  <a:ext uri="{0D108BD9-81ED-4DB2-BD59-A6C34878D82A}">
                    <a16:rowId xmlns:a16="http://schemas.microsoft.com/office/drawing/2014/main" val="2351919600"/>
                  </a:ext>
                </a:extLst>
              </a:tr>
              <a:tr h="1200877">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400" u="none" kern="1200" dirty="0">
                          <a:effectLst/>
                        </a:rPr>
                        <a:t>Review and use the run chart, annotate it and learn from it at your huddles to inform your next PDSA. </a:t>
                      </a:r>
                    </a:p>
                  </a:txBody>
                  <a:tcPr marL="68347" marR="68347" marT="0" marB="0"/>
                </a:tc>
                <a:tc>
                  <a:txBody>
                    <a:bodyPr/>
                    <a:lstStyle/>
                    <a:p>
                      <a:pPr marL="0" marR="0">
                        <a:lnSpc>
                          <a:spcPct val="115000"/>
                        </a:lnSpc>
                        <a:spcBef>
                          <a:spcPts val="0"/>
                        </a:spcBef>
                        <a:spcAft>
                          <a:spcPts val="0"/>
                        </a:spcAft>
                      </a:pPr>
                      <a:r>
                        <a:rPr lang="en-US" sz="2000" u="none" kern="1200" dirty="0">
                          <a:effectLst/>
                        </a:rPr>
                        <a:t>Run Chart Rule Cheat Sheet</a:t>
                      </a:r>
                    </a:p>
                  </a:txBody>
                  <a:tcPr marL="68347" marR="68347" marT="0" marB="0"/>
                </a:tc>
                <a:extLst>
                  <a:ext uri="{0D108BD9-81ED-4DB2-BD59-A6C34878D82A}">
                    <a16:rowId xmlns:a16="http://schemas.microsoft.com/office/drawing/2014/main" val="3648614853"/>
                  </a:ext>
                </a:extLst>
              </a:tr>
            </a:tbl>
          </a:graphicData>
        </a:graphic>
      </p:graphicFrame>
    </p:spTree>
    <p:extLst>
      <p:ext uri="{BB962C8B-B14F-4D97-AF65-F5344CB8AC3E}">
        <p14:creationId xmlns:p14="http://schemas.microsoft.com/office/powerpoint/2010/main" val="3936085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F56AA0E-236E-824B-A2E5-6D172A8D9C1F}"/>
              </a:ext>
            </a:extLst>
          </p:cNvPr>
          <p:cNvSpPr txBox="1">
            <a:spLocks/>
          </p:cNvSpPr>
          <p:nvPr/>
        </p:nvSpPr>
        <p:spPr>
          <a:xfrm>
            <a:off x="388587" y="1825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Learning Objectives</a:t>
            </a:r>
            <a:endParaRPr kumimoji="0" lang="en-US" sz="18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graphicFrame>
        <p:nvGraphicFramePr>
          <p:cNvPr id="50" name="Content Placeholder 2">
            <a:extLst>
              <a:ext uri="{FF2B5EF4-FFF2-40B4-BE49-F238E27FC236}">
                <a16:creationId xmlns:a16="http://schemas.microsoft.com/office/drawing/2014/main" id="{766F4037-217F-43A3-AB20-982CBB18BC0B}"/>
              </a:ext>
            </a:extLst>
          </p:cNvPr>
          <p:cNvGraphicFramePr/>
          <p:nvPr>
            <p:extLst>
              <p:ext uri="{D42A27DB-BD31-4B8C-83A1-F6EECF244321}">
                <p14:modId xmlns:p14="http://schemas.microsoft.com/office/powerpoint/2010/main" val="3432269793"/>
              </p:ext>
            </p:extLst>
          </p:nvPr>
        </p:nvGraphicFramePr>
        <p:xfrm>
          <a:off x="534074" y="1391830"/>
          <a:ext cx="11150825" cy="4785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6385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18"/>
        <p:cNvGrpSpPr/>
        <p:nvPr/>
      </p:nvGrpSpPr>
      <p:grpSpPr>
        <a:xfrm>
          <a:off x="0" y="0"/>
          <a:ext cx="0" cy="0"/>
          <a:chOff x="0" y="0"/>
          <a:chExt cx="0" cy="0"/>
        </a:xfrm>
      </p:grpSpPr>
      <p:sp>
        <p:nvSpPr>
          <p:cNvPr id="10" name="Rectangle 9">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 name="Google Shape;719;p52">
            <a:extLst>
              <a:ext uri="{FF2B5EF4-FFF2-40B4-BE49-F238E27FC236}">
                <a16:creationId xmlns:a16="http://schemas.microsoft.com/office/drawing/2014/main" id="{03412479-EC4C-52EF-BD19-DE5810D9BBC1}"/>
              </a:ext>
            </a:extLst>
          </p:cNvPr>
          <p:cNvSpPr txBox="1">
            <a:spLocks/>
          </p:cNvSpPr>
          <p:nvPr/>
        </p:nvSpPr>
        <p:spPr>
          <a:xfrm>
            <a:off x="838201" y="300580"/>
            <a:ext cx="9829800" cy="1089529"/>
          </a:xfrm>
          <a:prstGeom prst="rect">
            <a:avLst/>
          </a:prstGeom>
        </p:spPr>
        <p:txBody>
          <a:bodyPr spcFirstLastPara="1" vert="horz"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
                <a:srgbClr val="1D9A78"/>
              </a:buClr>
              <a:buSzPts val="3200"/>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sym typeface="Arial"/>
              </a:rPr>
              <a:t>The Cornerstone of Our Methodology:</a:t>
            </a:r>
            <a:b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sym typeface="Arial"/>
              </a:rPr>
            </a:b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sym typeface="Arial"/>
              </a:rPr>
              <a:t>The IHI Model for Improvement</a:t>
            </a:r>
          </a:p>
        </p:txBody>
      </p:sp>
      <p:sp>
        <p:nvSpPr>
          <p:cNvPr id="12"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14"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16"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 name="Rectangle 3">
            <a:extLst>
              <a:ext uri="{FF2B5EF4-FFF2-40B4-BE49-F238E27FC236}">
                <a16:creationId xmlns:a16="http://schemas.microsoft.com/office/drawing/2014/main" id="{B1F3091F-BEB7-B451-EC16-0F7730AB6702}"/>
              </a:ext>
            </a:extLst>
          </p:cNvPr>
          <p:cNvSpPr/>
          <p:nvPr/>
        </p:nvSpPr>
        <p:spPr>
          <a:xfrm>
            <a:off x="4352147" y="1883101"/>
            <a:ext cx="2964180" cy="236728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5" name="Text Box 13">
            <a:extLst>
              <a:ext uri="{FF2B5EF4-FFF2-40B4-BE49-F238E27FC236}">
                <a16:creationId xmlns:a16="http://schemas.microsoft.com/office/drawing/2014/main" id="{D4AB0E42-3A70-7A28-3CCF-9495822A6A33}"/>
              </a:ext>
            </a:extLst>
          </p:cNvPr>
          <p:cNvSpPr txBox="1"/>
          <p:nvPr/>
        </p:nvSpPr>
        <p:spPr>
          <a:xfrm>
            <a:off x="4486767" y="2034866"/>
            <a:ext cx="2703830" cy="466725"/>
          </a:xfrm>
          <a:prstGeom prst="rect">
            <a:avLst/>
          </a:prstGeom>
          <a:no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AIM</a:t>
            </a:r>
            <a:endParaRPr kumimoji="0" lang="en-US" sz="12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What are we trying to accomplish?</a:t>
            </a:r>
          </a:p>
        </p:txBody>
      </p:sp>
      <p:sp>
        <p:nvSpPr>
          <p:cNvPr id="6" name="Text Box 13">
            <a:extLst>
              <a:ext uri="{FF2B5EF4-FFF2-40B4-BE49-F238E27FC236}">
                <a16:creationId xmlns:a16="http://schemas.microsoft.com/office/drawing/2014/main" id="{C6F314E6-F408-DA92-504E-3875C30D983F}"/>
              </a:ext>
            </a:extLst>
          </p:cNvPr>
          <p:cNvSpPr txBox="1"/>
          <p:nvPr/>
        </p:nvSpPr>
        <p:spPr>
          <a:xfrm>
            <a:off x="4494387" y="2605731"/>
            <a:ext cx="2703830" cy="734060"/>
          </a:xfrm>
          <a:prstGeom prst="rect">
            <a:avLst/>
          </a:prstGeom>
          <a:solidFill>
            <a:srgbClr val="3ACA93"/>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MEASURE</a:t>
            </a:r>
            <a:endParaRPr kumimoji="0" lang="en-US" sz="12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How will we know that a change is an improvement?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a:t>
            </a:r>
            <a:endParaRPr kumimoji="0" lang="en-US" sz="12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7" name="Arc 6">
            <a:extLst>
              <a:ext uri="{FF2B5EF4-FFF2-40B4-BE49-F238E27FC236}">
                <a16:creationId xmlns:a16="http://schemas.microsoft.com/office/drawing/2014/main" id="{23614191-D359-DAEE-AD81-8FD331C3EAE1}"/>
              </a:ext>
            </a:extLst>
          </p:cNvPr>
          <p:cNvSpPr/>
          <p:nvPr/>
        </p:nvSpPr>
        <p:spPr>
          <a:xfrm rot="14080308">
            <a:off x="4835179" y="3077615"/>
            <a:ext cx="3175635" cy="3989705"/>
          </a:xfrm>
          <a:prstGeom prst="arc">
            <a:avLst>
              <a:gd name="adj1" fmla="val 16200000"/>
              <a:gd name="adj2" fmla="val 19507466"/>
            </a:avLst>
          </a:prstGeom>
          <a:ln w="38100">
            <a:tailEnd type="stealth"/>
          </a:ln>
        </p:spPr>
        <p:style>
          <a:lnRef idx="3">
            <a:schemeClr val="accent1"/>
          </a:lnRef>
          <a:fillRef idx="0">
            <a:schemeClr val="accent1"/>
          </a:fillRef>
          <a:effectRef idx="2">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sym typeface="Arial"/>
            </a:endParaRPr>
          </a:p>
        </p:txBody>
      </p:sp>
      <p:sp>
        <p:nvSpPr>
          <p:cNvPr id="8" name="Arc 7">
            <a:extLst>
              <a:ext uri="{FF2B5EF4-FFF2-40B4-BE49-F238E27FC236}">
                <a16:creationId xmlns:a16="http://schemas.microsoft.com/office/drawing/2014/main" id="{40D2EB65-5830-5CD3-D558-522F5A275B12}"/>
              </a:ext>
            </a:extLst>
          </p:cNvPr>
          <p:cNvSpPr/>
          <p:nvPr/>
        </p:nvSpPr>
        <p:spPr>
          <a:xfrm rot="3001219">
            <a:off x="3678694" y="3790154"/>
            <a:ext cx="3175635" cy="3989705"/>
          </a:xfrm>
          <a:prstGeom prst="arc">
            <a:avLst>
              <a:gd name="adj1" fmla="val 16200000"/>
              <a:gd name="adj2" fmla="val 19507466"/>
            </a:avLst>
          </a:prstGeom>
          <a:ln w="38100">
            <a:tailEnd type="stealth"/>
          </a:ln>
        </p:spPr>
        <p:style>
          <a:lnRef idx="3">
            <a:schemeClr val="accent1"/>
          </a:lnRef>
          <a:fillRef idx="0">
            <a:schemeClr val="accent1"/>
          </a:fillRef>
          <a:effectRef idx="2">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sym typeface="Arial"/>
            </a:endParaRPr>
          </a:p>
        </p:txBody>
      </p:sp>
      <p:sp>
        <p:nvSpPr>
          <p:cNvPr id="13" name="Arc 12">
            <a:extLst>
              <a:ext uri="{FF2B5EF4-FFF2-40B4-BE49-F238E27FC236}">
                <a16:creationId xmlns:a16="http://schemas.microsoft.com/office/drawing/2014/main" id="{716976C2-71A1-AF1F-A316-5C7998FB6014}"/>
              </a:ext>
            </a:extLst>
          </p:cNvPr>
          <p:cNvSpPr/>
          <p:nvPr/>
        </p:nvSpPr>
        <p:spPr>
          <a:xfrm rot="8484575">
            <a:off x="3890638" y="2892274"/>
            <a:ext cx="3175635" cy="3989705"/>
          </a:xfrm>
          <a:prstGeom prst="arc">
            <a:avLst>
              <a:gd name="adj1" fmla="val 16200000"/>
              <a:gd name="adj2" fmla="val 19507466"/>
            </a:avLst>
          </a:prstGeom>
          <a:ln w="38100">
            <a:tailEnd type="stealth"/>
          </a:ln>
        </p:spPr>
        <p:style>
          <a:lnRef idx="3">
            <a:schemeClr val="accent1"/>
          </a:lnRef>
          <a:fillRef idx="0">
            <a:schemeClr val="accent1"/>
          </a:fillRef>
          <a:effectRef idx="2">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sym typeface="Arial"/>
            </a:endParaRPr>
          </a:p>
        </p:txBody>
      </p:sp>
      <p:sp>
        <p:nvSpPr>
          <p:cNvPr id="15" name="Text Box 13">
            <a:extLst>
              <a:ext uri="{FF2B5EF4-FFF2-40B4-BE49-F238E27FC236}">
                <a16:creationId xmlns:a16="http://schemas.microsoft.com/office/drawing/2014/main" id="{B811E131-A2F4-0FE5-4EA0-E5840EE01588}"/>
              </a:ext>
            </a:extLst>
          </p:cNvPr>
          <p:cNvSpPr txBox="1"/>
          <p:nvPr/>
        </p:nvSpPr>
        <p:spPr>
          <a:xfrm>
            <a:off x="4486767" y="3460116"/>
            <a:ext cx="2703830" cy="688975"/>
          </a:xfrm>
          <a:prstGeom prst="rect">
            <a:avLst/>
          </a:prstGeom>
          <a:no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CHANGES</a:t>
            </a:r>
            <a:endParaRPr kumimoji="0" lang="en-US" sz="12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What change can we make that will result in improvement?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a:t>
            </a:r>
            <a:endParaRPr kumimoji="0" lang="en-US" sz="12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7" name="Oval 16">
            <a:extLst>
              <a:ext uri="{FF2B5EF4-FFF2-40B4-BE49-F238E27FC236}">
                <a16:creationId xmlns:a16="http://schemas.microsoft.com/office/drawing/2014/main" id="{33313134-A6F9-2A57-61C5-9548FC2C5783}"/>
              </a:ext>
            </a:extLst>
          </p:cNvPr>
          <p:cNvSpPr>
            <a:spLocks noChangeAspect="1"/>
          </p:cNvSpPr>
          <p:nvPr/>
        </p:nvSpPr>
        <p:spPr>
          <a:xfrm>
            <a:off x="4736957" y="4310557"/>
            <a:ext cx="2194560" cy="219583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8" name="Text Box 11">
            <a:extLst>
              <a:ext uri="{FF2B5EF4-FFF2-40B4-BE49-F238E27FC236}">
                <a16:creationId xmlns:a16="http://schemas.microsoft.com/office/drawing/2014/main" id="{60EEB724-BA04-46B6-DB9F-B4C400582F6A}"/>
              </a:ext>
            </a:extLst>
          </p:cNvPr>
          <p:cNvSpPr txBox="1"/>
          <p:nvPr/>
        </p:nvSpPr>
        <p:spPr>
          <a:xfrm>
            <a:off x="5034541" y="4743289"/>
            <a:ext cx="668655" cy="440055"/>
          </a:xfrm>
          <a:prstGeom prst="round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Act</a:t>
            </a:r>
            <a:endParaRPr kumimoji="0" lang="en-US" sz="12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9" name="Text Box 11">
            <a:extLst>
              <a:ext uri="{FF2B5EF4-FFF2-40B4-BE49-F238E27FC236}">
                <a16:creationId xmlns:a16="http://schemas.microsoft.com/office/drawing/2014/main" id="{C0BA4252-3240-111D-B32C-6D30799930DD}"/>
              </a:ext>
            </a:extLst>
          </p:cNvPr>
          <p:cNvSpPr txBox="1"/>
          <p:nvPr/>
        </p:nvSpPr>
        <p:spPr>
          <a:xfrm>
            <a:off x="5966086" y="4743289"/>
            <a:ext cx="668655" cy="440055"/>
          </a:xfrm>
          <a:prstGeom prst="round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Plan</a:t>
            </a:r>
            <a:endParaRPr kumimoji="0" lang="en-US" sz="1200" b="0" i="0"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0" name="Text Box 11">
            <a:extLst>
              <a:ext uri="{FF2B5EF4-FFF2-40B4-BE49-F238E27FC236}">
                <a16:creationId xmlns:a16="http://schemas.microsoft.com/office/drawing/2014/main" id="{DA346FD3-63B7-4976-EEE1-AAD99AA50629}"/>
              </a:ext>
            </a:extLst>
          </p:cNvPr>
          <p:cNvSpPr txBox="1"/>
          <p:nvPr/>
        </p:nvSpPr>
        <p:spPr>
          <a:xfrm>
            <a:off x="5033906" y="5564979"/>
            <a:ext cx="668655" cy="440055"/>
          </a:xfrm>
          <a:prstGeom prst="round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Study</a:t>
            </a:r>
            <a:endParaRPr kumimoji="0" lang="en-US" sz="1200" b="0" i="0"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1" name="Text Box 11">
            <a:extLst>
              <a:ext uri="{FF2B5EF4-FFF2-40B4-BE49-F238E27FC236}">
                <a16:creationId xmlns:a16="http://schemas.microsoft.com/office/drawing/2014/main" id="{E622A1CF-A76E-D535-CA3B-0E15B3BDE37B}"/>
              </a:ext>
            </a:extLst>
          </p:cNvPr>
          <p:cNvSpPr txBox="1"/>
          <p:nvPr/>
        </p:nvSpPr>
        <p:spPr>
          <a:xfrm>
            <a:off x="5948941" y="5564979"/>
            <a:ext cx="668655" cy="440055"/>
          </a:xfrm>
          <a:prstGeom prst="round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Do</a:t>
            </a:r>
            <a:endParaRPr kumimoji="0" lang="en-US" sz="1200" b="0" i="0"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cxnSp>
        <p:nvCxnSpPr>
          <p:cNvPr id="22" name="Straight Connector 21">
            <a:extLst>
              <a:ext uri="{FF2B5EF4-FFF2-40B4-BE49-F238E27FC236}">
                <a16:creationId xmlns:a16="http://schemas.microsoft.com/office/drawing/2014/main" id="{18B8D345-8BD6-1D1B-3D95-0345B426250F}"/>
              </a:ext>
            </a:extLst>
          </p:cNvPr>
          <p:cNvCxnSpPr/>
          <p:nvPr/>
        </p:nvCxnSpPr>
        <p:spPr>
          <a:xfrm>
            <a:off x="5820006" y="4310557"/>
            <a:ext cx="0" cy="219583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21B905BD-817B-6182-F6BD-01C41248EF1B}"/>
              </a:ext>
            </a:extLst>
          </p:cNvPr>
          <p:cNvCxnSpPr/>
          <p:nvPr/>
        </p:nvCxnSpPr>
        <p:spPr>
          <a:xfrm flipH="1">
            <a:off x="4729711" y="5423712"/>
            <a:ext cx="219456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36315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9BFAEF1-D77F-7C49-80A9-28E3CBDC354D}"/>
              </a:ext>
            </a:extLst>
          </p:cNvPr>
          <p:cNvSpPr txBox="1">
            <a:spLocks/>
          </p:cNvSpPr>
          <p:nvPr/>
        </p:nvSpPr>
        <p:spPr>
          <a:xfrm>
            <a:off x="181583" y="-9800"/>
            <a:ext cx="11828833" cy="101498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Light" panose="020F0302020204030204"/>
                <a:ea typeface="+mj-ea"/>
                <a:cs typeface="+mj-cs"/>
              </a:rPr>
              <a:t>Why Use Run Charts? </a:t>
            </a:r>
          </a:p>
        </p:txBody>
      </p:sp>
      <p:grpSp>
        <p:nvGrpSpPr>
          <p:cNvPr id="9" name="Group 8">
            <a:extLst>
              <a:ext uri="{FF2B5EF4-FFF2-40B4-BE49-F238E27FC236}">
                <a16:creationId xmlns:a16="http://schemas.microsoft.com/office/drawing/2014/main" id="{77938733-C9CD-4F45-9096-FE7D57AC2088}"/>
              </a:ext>
            </a:extLst>
          </p:cNvPr>
          <p:cNvGrpSpPr/>
          <p:nvPr/>
        </p:nvGrpSpPr>
        <p:grpSpPr>
          <a:xfrm>
            <a:off x="841534" y="1095091"/>
            <a:ext cx="10608720" cy="5158150"/>
            <a:chOff x="628650" y="1299990"/>
            <a:chExt cx="7358290" cy="4144030"/>
          </a:xfrm>
        </p:grpSpPr>
        <p:sp>
          <p:nvSpPr>
            <p:cNvPr id="10" name="Freeform 9">
              <a:extLst>
                <a:ext uri="{FF2B5EF4-FFF2-40B4-BE49-F238E27FC236}">
                  <a16:creationId xmlns:a16="http://schemas.microsoft.com/office/drawing/2014/main" id="{6771B8A1-5ACB-F14B-8671-F63D3F8450B8}"/>
                </a:ext>
              </a:extLst>
            </p:cNvPr>
            <p:cNvSpPr/>
            <p:nvPr/>
          </p:nvSpPr>
          <p:spPr>
            <a:xfrm>
              <a:off x="628650" y="1299990"/>
              <a:ext cx="6532314" cy="1096436"/>
            </a:xfrm>
            <a:custGeom>
              <a:avLst/>
              <a:gdLst>
                <a:gd name="connsiteX0" fmla="*/ 0 w 6309360"/>
                <a:gd name="connsiteY0" fmla="*/ 109644 h 1096436"/>
                <a:gd name="connsiteX1" fmla="*/ 109644 w 6309360"/>
                <a:gd name="connsiteY1" fmla="*/ 0 h 1096436"/>
                <a:gd name="connsiteX2" fmla="*/ 6199716 w 6309360"/>
                <a:gd name="connsiteY2" fmla="*/ 0 h 1096436"/>
                <a:gd name="connsiteX3" fmla="*/ 6309360 w 6309360"/>
                <a:gd name="connsiteY3" fmla="*/ 109644 h 1096436"/>
                <a:gd name="connsiteX4" fmla="*/ 6309360 w 6309360"/>
                <a:gd name="connsiteY4" fmla="*/ 986792 h 1096436"/>
                <a:gd name="connsiteX5" fmla="*/ 6199716 w 6309360"/>
                <a:gd name="connsiteY5" fmla="*/ 1096436 h 1096436"/>
                <a:gd name="connsiteX6" fmla="*/ 109644 w 6309360"/>
                <a:gd name="connsiteY6" fmla="*/ 1096436 h 1096436"/>
                <a:gd name="connsiteX7" fmla="*/ 0 w 6309360"/>
                <a:gd name="connsiteY7" fmla="*/ 986792 h 1096436"/>
                <a:gd name="connsiteX8" fmla="*/ 0 w 6309360"/>
                <a:gd name="connsiteY8" fmla="*/ 109644 h 109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9360" h="1096436">
                  <a:moveTo>
                    <a:pt x="0" y="109644"/>
                  </a:moveTo>
                  <a:cubicBezTo>
                    <a:pt x="0" y="49089"/>
                    <a:pt x="49089" y="0"/>
                    <a:pt x="109644" y="0"/>
                  </a:cubicBezTo>
                  <a:lnTo>
                    <a:pt x="6199716" y="0"/>
                  </a:lnTo>
                  <a:cubicBezTo>
                    <a:pt x="6260271" y="0"/>
                    <a:pt x="6309360" y="49089"/>
                    <a:pt x="6309360" y="109644"/>
                  </a:cubicBezTo>
                  <a:lnTo>
                    <a:pt x="6309360" y="986792"/>
                  </a:lnTo>
                  <a:cubicBezTo>
                    <a:pt x="6309360" y="1047347"/>
                    <a:pt x="6260271" y="1096436"/>
                    <a:pt x="6199716" y="1096436"/>
                  </a:cubicBezTo>
                  <a:lnTo>
                    <a:pt x="109644" y="1096436"/>
                  </a:lnTo>
                  <a:cubicBezTo>
                    <a:pt x="49089" y="1096436"/>
                    <a:pt x="0" y="1047347"/>
                    <a:pt x="0" y="986792"/>
                  </a:cubicBezTo>
                  <a:lnTo>
                    <a:pt x="0" y="10964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2880" tIns="0" rIns="548640" bIns="123554" numCol="1" spcCol="1270" anchor="ctr" anchorCtr="0">
              <a:noAutofit/>
            </a:bodyPr>
            <a:lstStyle/>
            <a:p>
              <a:pPr defTabSz="1066800">
                <a:lnSpc>
                  <a:spcPct val="90000"/>
                </a:lnSpc>
                <a:spcBef>
                  <a:spcPct val="0"/>
                </a:spcBef>
                <a:spcAft>
                  <a:spcPct val="35000"/>
                </a:spcAft>
              </a:pPr>
              <a:r>
                <a:rPr lang="en-US" sz="2800" dirty="0"/>
                <a:t>Run charts are constructed to make it easy for your team to reveal variation in system performance and evaluate it.</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10">
              <a:extLst>
                <a:ext uri="{FF2B5EF4-FFF2-40B4-BE49-F238E27FC236}">
                  <a16:creationId xmlns:a16="http://schemas.microsoft.com/office/drawing/2014/main" id="{0569F0F0-F544-EC4E-A9AB-599972466DD1}"/>
                </a:ext>
              </a:extLst>
            </p:cNvPr>
            <p:cNvSpPr/>
            <p:nvPr/>
          </p:nvSpPr>
          <p:spPr>
            <a:xfrm>
              <a:off x="1157058" y="2823787"/>
              <a:ext cx="6309360" cy="1096436"/>
            </a:xfrm>
            <a:custGeom>
              <a:avLst/>
              <a:gdLst>
                <a:gd name="connsiteX0" fmla="*/ 0 w 6309360"/>
                <a:gd name="connsiteY0" fmla="*/ 109644 h 1096436"/>
                <a:gd name="connsiteX1" fmla="*/ 109644 w 6309360"/>
                <a:gd name="connsiteY1" fmla="*/ 0 h 1096436"/>
                <a:gd name="connsiteX2" fmla="*/ 6199716 w 6309360"/>
                <a:gd name="connsiteY2" fmla="*/ 0 h 1096436"/>
                <a:gd name="connsiteX3" fmla="*/ 6309360 w 6309360"/>
                <a:gd name="connsiteY3" fmla="*/ 109644 h 1096436"/>
                <a:gd name="connsiteX4" fmla="*/ 6309360 w 6309360"/>
                <a:gd name="connsiteY4" fmla="*/ 986792 h 1096436"/>
                <a:gd name="connsiteX5" fmla="*/ 6199716 w 6309360"/>
                <a:gd name="connsiteY5" fmla="*/ 1096436 h 1096436"/>
                <a:gd name="connsiteX6" fmla="*/ 109644 w 6309360"/>
                <a:gd name="connsiteY6" fmla="*/ 1096436 h 1096436"/>
                <a:gd name="connsiteX7" fmla="*/ 0 w 6309360"/>
                <a:gd name="connsiteY7" fmla="*/ 986792 h 1096436"/>
                <a:gd name="connsiteX8" fmla="*/ 0 w 6309360"/>
                <a:gd name="connsiteY8" fmla="*/ 109644 h 109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9360" h="1096436">
                  <a:moveTo>
                    <a:pt x="0" y="109644"/>
                  </a:moveTo>
                  <a:cubicBezTo>
                    <a:pt x="0" y="49089"/>
                    <a:pt x="49089" y="0"/>
                    <a:pt x="109644" y="0"/>
                  </a:cubicBezTo>
                  <a:lnTo>
                    <a:pt x="6199716" y="0"/>
                  </a:lnTo>
                  <a:cubicBezTo>
                    <a:pt x="6260271" y="0"/>
                    <a:pt x="6309360" y="49089"/>
                    <a:pt x="6309360" y="109644"/>
                  </a:cubicBezTo>
                  <a:lnTo>
                    <a:pt x="6309360" y="986792"/>
                  </a:lnTo>
                  <a:cubicBezTo>
                    <a:pt x="6309360" y="1047347"/>
                    <a:pt x="6260271" y="1096436"/>
                    <a:pt x="6199716" y="1096436"/>
                  </a:cubicBezTo>
                  <a:lnTo>
                    <a:pt x="109644" y="1096436"/>
                  </a:lnTo>
                  <a:cubicBezTo>
                    <a:pt x="49089" y="1096436"/>
                    <a:pt x="0" y="1047347"/>
                    <a:pt x="0" y="986792"/>
                  </a:cubicBezTo>
                  <a:lnTo>
                    <a:pt x="0" y="109644"/>
                  </a:lnTo>
                  <a:close/>
                </a:path>
              </a:pathLst>
            </a:custGeom>
          </p:spPr>
          <p:style>
            <a:lnRef idx="2">
              <a:schemeClr val="lt1">
                <a:hueOff val="0"/>
                <a:satOff val="0"/>
                <a:lumOff val="0"/>
                <a:alphaOff val="0"/>
              </a:schemeClr>
            </a:lnRef>
            <a:fillRef idx="1">
              <a:schemeClr val="accent2">
                <a:hueOff val="2122154"/>
                <a:satOff val="3600"/>
                <a:lumOff val="-131"/>
                <a:alphaOff val="0"/>
              </a:schemeClr>
            </a:fillRef>
            <a:effectRef idx="0">
              <a:schemeClr val="accent2">
                <a:hueOff val="2122154"/>
                <a:satOff val="3600"/>
                <a:lumOff val="-131"/>
                <a:alphaOff val="0"/>
              </a:schemeClr>
            </a:effectRef>
            <a:fontRef idx="minor">
              <a:schemeClr val="lt1"/>
            </a:fontRef>
          </p:style>
          <p:txBody>
            <a:bodyPr spcFirstLastPara="0" vert="horz" wrap="square" lIns="123554" tIns="123554" rIns="1364647" bIns="123554" numCol="1" spcCol="1270" anchor="ctr" anchorCtr="0">
              <a:noAutofit/>
            </a:bodyPr>
            <a:lstStyle/>
            <a:p>
              <a:pPr defTabSz="1066800">
                <a:lnSpc>
                  <a:spcPct val="90000"/>
                </a:lnSpc>
                <a:spcBef>
                  <a:spcPct val="0"/>
                </a:spcBef>
                <a:spcAft>
                  <a:spcPct val="35000"/>
                </a:spcAft>
              </a:pPr>
              <a:endParaRPr lang="en-US" sz="2800" dirty="0"/>
            </a:p>
            <a:p>
              <a:pPr defTabSz="1066800">
                <a:lnSpc>
                  <a:spcPct val="90000"/>
                </a:lnSpc>
                <a:spcBef>
                  <a:spcPct val="0"/>
                </a:spcBef>
                <a:spcAft>
                  <a:spcPct val="35000"/>
                </a:spcAft>
              </a:pPr>
              <a:r>
                <a:rPr lang="en-US" sz="2800" dirty="0"/>
                <a:t>Run charts are interpreted using 4 rules that are based upon statistical principles.</a:t>
              </a:r>
            </a:p>
            <a:p>
              <a:pPr marL="0" marR="0" lvl="0" indent="0" algn="l" defTabSz="10668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13">
              <a:extLst>
                <a:ext uri="{FF2B5EF4-FFF2-40B4-BE49-F238E27FC236}">
                  <a16:creationId xmlns:a16="http://schemas.microsoft.com/office/drawing/2014/main" id="{EF04762F-8CC0-5C47-AA76-AB259952367F}"/>
                </a:ext>
              </a:extLst>
            </p:cNvPr>
            <p:cNvSpPr/>
            <p:nvPr/>
          </p:nvSpPr>
          <p:spPr>
            <a:xfrm>
              <a:off x="1677580" y="4347584"/>
              <a:ext cx="6309360" cy="1096436"/>
            </a:xfrm>
            <a:custGeom>
              <a:avLst/>
              <a:gdLst>
                <a:gd name="connsiteX0" fmla="*/ 0 w 6309360"/>
                <a:gd name="connsiteY0" fmla="*/ 109644 h 1096436"/>
                <a:gd name="connsiteX1" fmla="*/ 109644 w 6309360"/>
                <a:gd name="connsiteY1" fmla="*/ 0 h 1096436"/>
                <a:gd name="connsiteX2" fmla="*/ 6199716 w 6309360"/>
                <a:gd name="connsiteY2" fmla="*/ 0 h 1096436"/>
                <a:gd name="connsiteX3" fmla="*/ 6309360 w 6309360"/>
                <a:gd name="connsiteY3" fmla="*/ 109644 h 1096436"/>
                <a:gd name="connsiteX4" fmla="*/ 6309360 w 6309360"/>
                <a:gd name="connsiteY4" fmla="*/ 986792 h 1096436"/>
                <a:gd name="connsiteX5" fmla="*/ 6199716 w 6309360"/>
                <a:gd name="connsiteY5" fmla="*/ 1096436 h 1096436"/>
                <a:gd name="connsiteX6" fmla="*/ 109644 w 6309360"/>
                <a:gd name="connsiteY6" fmla="*/ 1096436 h 1096436"/>
                <a:gd name="connsiteX7" fmla="*/ 0 w 6309360"/>
                <a:gd name="connsiteY7" fmla="*/ 986792 h 1096436"/>
                <a:gd name="connsiteX8" fmla="*/ 0 w 6309360"/>
                <a:gd name="connsiteY8" fmla="*/ 109644 h 109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9360" h="1096436">
                  <a:moveTo>
                    <a:pt x="0" y="109644"/>
                  </a:moveTo>
                  <a:cubicBezTo>
                    <a:pt x="0" y="49089"/>
                    <a:pt x="49089" y="0"/>
                    <a:pt x="109644" y="0"/>
                  </a:cubicBezTo>
                  <a:lnTo>
                    <a:pt x="6199716" y="0"/>
                  </a:lnTo>
                  <a:cubicBezTo>
                    <a:pt x="6260271" y="0"/>
                    <a:pt x="6309360" y="49089"/>
                    <a:pt x="6309360" y="109644"/>
                  </a:cubicBezTo>
                  <a:lnTo>
                    <a:pt x="6309360" y="986792"/>
                  </a:lnTo>
                  <a:cubicBezTo>
                    <a:pt x="6309360" y="1047347"/>
                    <a:pt x="6260271" y="1096436"/>
                    <a:pt x="6199716" y="1096436"/>
                  </a:cubicBezTo>
                  <a:lnTo>
                    <a:pt x="109644" y="1096436"/>
                  </a:lnTo>
                  <a:cubicBezTo>
                    <a:pt x="49089" y="1096436"/>
                    <a:pt x="0" y="1047347"/>
                    <a:pt x="0" y="986792"/>
                  </a:cubicBezTo>
                  <a:lnTo>
                    <a:pt x="0" y="109644"/>
                  </a:lnTo>
                  <a:close/>
                </a:path>
              </a:pathLst>
            </a:custGeom>
          </p:spPr>
          <p:style>
            <a:lnRef idx="2">
              <a:schemeClr val="lt1">
                <a:hueOff val="0"/>
                <a:satOff val="0"/>
                <a:lumOff val="0"/>
                <a:alphaOff val="0"/>
              </a:schemeClr>
            </a:lnRef>
            <a:fillRef idx="1">
              <a:schemeClr val="accent2">
                <a:hueOff val="6366461"/>
                <a:satOff val="10800"/>
                <a:lumOff val="-392"/>
                <a:alphaOff val="0"/>
              </a:schemeClr>
            </a:fillRef>
            <a:effectRef idx="0">
              <a:schemeClr val="accent2">
                <a:hueOff val="6366461"/>
                <a:satOff val="10800"/>
                <a:lumOff val="-392"/>
                <a:alphaOff val="0"/>
              </a:schemeClr>
            </a:effectRef>
            <a:fontRef idx="minor">
              <a:schemeClr val="lt1"/>
            </a:fontRef>
          </p:style>
          <p:txBody>
            <a:bodyPr spcFirstLastPara="0" vert="horz" wrap="square" lIns="123554" tIns="123554" rIns="1364647" bIns="123554" numCol="1" spcCol="1270" anchor="ctr" anchorCtr="0">
              <a:noAutofit/>
            </a:bodyPr>
            <a:lstStyle/>
            <a:p>
              <a:pPr defTabSz="1066800">
                <a:lnSpc>
                  <a:spcPct val="90000"/>
                </a:lnSpc>
                <a:spcBef>
                  <a:spcPct val="0"/>
                </a:spcBef>
                <a:spcAft>
                  <a:spcPct val="35000"/>
                </a:spcAft>
              </a:pPr>
              <a:endParaRPr lang="en-US" sz="2800" dirty="0"/>
            </a:p>
            <a:p>
              <a:pPr defTabSz="1066800">
                <a:lnSpc>
                  <a:spcPct val="90000"/>
                </a:lnSpc>
                <a:spcBef>
                  <a:spcPct val="0"/>
                </a:spcBef>
                <a:spcAft>
                  <a:spcPct val="35000"/>
                </a:spcAft>
              </a:pPr>
              <a:r>
                <a:rPr lang="en-US" sz="2800" dirty="0"/>
                <a:t>The good news is that you do not have to do math or need any special software to create and interpret run charts.   </a:t>
              </a:r>
            </a:p>
            <a:p>
              <a:pPr marL="0" marR="0" lvl="0" indent="0" algn="l" defTabSz="10668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14">
              <a:extLst>
                <a:ext uri="{FF2B5EF4-FFF2-40B4-BE49-F238E27FC236}">
                  <a16:creationId xmlns:a16="http://schemas.microsoft.com/office/drawing/2014/main" id="{661B1530-E5DF-5142-AB14-D897B8B7E2B4}"/>
                </a:ext>
              </a:extLst>
            </p:cNvPr>
            <p:cNvSpPr/>
            <p:nvPr/>
          </p:nvSpPr>
          <p:spPr>
            <a:xfrm>
              <a:off x="6422837" y="2311943"/>
              <a:ext cx="712683" cy="712683"/>
            </a:xfrm>
            <a:custGeom>
              <a:avLst/>
              <a:gdLst>
                <a:gd name="connsiteX0" fmla="*/ 0 w 712683"/>
                <a:gd name="connsiteY0" fmla="*/ 391976 h 712683"/>
                <a:gd name="connsiteX1" fmla="*/ 160354 w 712683"/>
                <a:gd name="connsiteY1" fmla="*/ 391976 h 712683"/>
                <a:gd name="connsiteX2" fmla="*/ 160354 w 712683"/>
                <a:gd name="connsiteY2" fmla="*/ 0 h 712683"/>
                <a:gd name="connsiteX3" fmla="*/ 552329 w 712683"/>
                <a:gd name="connsiteY3" fmla="*/ 0 h 712683"/>
                <a:gd name="connsiteX4" fmla="*/ 552329 w 712683"/>
                <a:gd name="connsiteY4" fmla="*/ 391976 h 712683"/>
                <a:gd name="connsiteX5" fmla="*/ 712683 w 712683"/>
                <a:gd name="connsiteY5" fmla="*/ 391976 h 712683"/>
                <a:gd name="connsiteX6" fmla="*/ 356342 w 712683"/>
                <a:gd name="connsiteY6" fmla="*/ 712683 h 712683"/>
                <a:gd name="connsiteX7" fmla="*/ 0 w 712683"/>
                <a:gd name="connsiteY7" fmla="*/ 391976 h 712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683" h="712683">
                  <a:moveTo>
                    <a:pt x="0" y="391976"/>
                  </a:moveTo>
                  <a:lnTo>
                    <a:pt x="160354" y="391976"/>
                  </a:lnTo>
                  <a:lnTo>
                    <a:pt x="160354" y="0"/>
                  </a:lnTo>
                  <a:lnTo>
                    <a:pt x="552329" y="0"/>
                  </a:lnTo>
                  <a:lnTo>
                    <a:pt x="552329" y="391976"/>
                  </a:lnTo>
                  <a:lnTo>
                    <a:pt x="712683" y="391976"/>
                  </a:lnTo>
                  <a:lnTo>
                    <a:pt x="356342" y="712683"/>
                  </a:lnTo>
                  <a:lnTo>
                    <a:pt x="0" y="391976"/>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00994" tIns="40640" rIns="200994" bIns="217029"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endParaRPr kumimoji="0" lang="en-US" sz="3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6" name="Freeform 15">
              <a:extLst>
                <a:ext uri="{FF2B5EF4-FFF2-40B4-BE49-F238E27FC236}">
                  <a16:creationId xmlns:a16="http://schemas.microsoft.com/office/drawing/2014/main" id="{4058A04C-EF1B-9F49-93A7-D703B9E1A756}"/>
                </a:ext>
              </a:extLst>
            </p:cNvPr>
            <p:cNvSpPr/>
            <p:nvPr/>
          </p:nvSpPr>
          <p:spPr>
            <a:xfrm>
              <a:off x="6804623" y="3772405"/>
              <a:ext cx="712683" cy="712683"/>
            </a:xfrm>
            <a:custGeom>
              <a:avLst/>
              <a:gdLst>
                <a:gd name="connsiteX0" fmla="*/ 0 w 712683"/>
                <a:gd name="connsiteY0" fmla="*/ 391976 h 712683"/>
                <a:gd name="connsiteX1" fmla="*/ 160354 w 712683"/>
                <a:gd name="connsiteY1" fmla="*/ 391976 h 712683"/>
                <a:gd name="connsiteX2" fmla="*/ 160354 w 712683"/>
                <a:gd name="connsiteY2" fmla="*/ 0 h 712683"/>
                <a:gd name="connsiteX3" fmla="*/ 552329 w 712683"/>
                <a:gd name="connsiteY3" fmla="*/ 0 h 712683"/>
                <a:gd name="connsiteX4" fmla="*/ 552329 w 712683"/>
                <a:gd name="connsiteY4" fmla="*/ 391976 h 712683"/>
                <a:gd name="connsiteX5" fmla="*/ 712683 w 712683"/>
                <a:gd name="connsiteY5" fmla="*/ 391976 h 712683"/>
                <a:gd name="connsiteX6" fmla="*/ 356342 w 712683"/>
                <a:gd name="connsiteY6" fmla="*/ 712683 h 712683"/>
                <a:gd name="connsiteX7" fmla="*/ 0 w 712683"/>
                <a:gd name="connsiteY7" fmla="*/ 391976 h 712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683" h="712683">
                  <a:moveTo>
                    <a:pt x="0" y="391976"/>
                  </a:moveTo>
                  <a:lnTo>
                    <a:pt x="160354" y="391976"/>
                  </a:lnTo>
                  <a:lnTo>
                    <a:pt x="160354" y="0"/>
                  </a:lnTo>
                  <a:lnTo>
                    <a:pt x="552329" y="0"/>
                  </a:lnTo>
                  <a:lnTo>
                    <a:pt x="552329" y="391976"/>
                  </a:lnTo>
                  <a:lnTo>
                    <a:pt x="712683" y="391976"/>
                  </a:lnTo>
                  <a:lnTo>
                    <a:pt x="356342" y="712683"/>
                  </a:lnTo>
                  <a:lnTo>
                    <a:pt x="0" y="391976"/>
                  </a:lnTo>
                  <a:close/>
                </a:path>
              </a:pathLst>
            </a:custGeom>
          </p:spPr>
          <p:style>
            <a:lnRef idx="2">
              <a:schemeClr val="accent2">
                <a:tint val="40000"/>
                <a:alpha val="90000"/>
                <a:hueOff val="3138028"/>
                <a:satOff val="4888"/>
                <a:lumOff val="280"/>
                <a:alphaOff val="0"/>
              </a:schemeClr>
            </a:lnRef>
            <a:fillRef idx="1">
              <a:schemeClr val="accent2">
                <a:tint val="40000"/>
                <a:alpha val="90000"/>
                <a:hueOff val="3138028"/>
                <a:satOff val="4888"/>
                <a:lumOff val="280"/>
                <a:alphaOff val="0"/>
              </a:schemeClr>
            </a:fillRef>
            <a:effectRef idx="0">
              <a:schemeClr val="accent2">
                <a:tint val="40000"/>
                <a:alpha val="90000"/>
                <a:hueOff val="3138028"/>
                <a:satOff val="4888"/>
                <a:lumOff val="280"/>
                <a:alphaOff val="0"/>
              </a:schemeClr>
            </a:effectRef>
            <a:fontRef idx="minor">
              <a:schemeClr val="dk1">
                <a:hueOff val="0"/>
                <a:satOff val="0"/>
                <a:lumOff val="0"/>
                <a:alphaOff val="0"/>
              </a:schemeClr>
            </a:fontRef>
          </p:style>
          <p:txBody>
            <a:bodyPr spcFirstLastPara="0" vert="horz" wrap="square" lIns="200994" tIns="40640" rIns="200994" bIns="217029"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endParaRPr kumimoji="0" lang="en-US" sz="3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75150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697E41-1F96-9244-A7F9-B8DC72D390F9}"/>
              </a:ext>
            </a:extLst>
          </p:cNvPr>
          <p:cNvSpPr txBox="1"/>
          <p:nvPr/>
        </p:nvSpPr>
        <p:spPr>
          <a:xfrm>
            <a:off x="6577914" y="288534"/>
            <a:ext cx="3447535" cy="1754326"/>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p:txBody>
      </p:sp>
      <p:graphicFrame>
        <p:nvGraphicFramePr>
          <p:cNvPr id="6" name="Content Placeholder 3">
            <a:extLst>
              <a:ext uri="{FF2B5EF4-FFF2-40B4-BE49-F238E27FC236}">
                <a16:creationId xmlns:a16="http://schemas.microsoft.com/office/drawing/2014/main" id="{8D378D84-FAF4-6744-9DF9-4B5DAEB96FAF}"/>
              </a:ext>
            </a:extLst>
          </p:cNvPr>
          <p:cNvGraphicFramePr>
            <a:graphicFrameLocks/>
          </p:cNvGraphicFramePr>
          <p:nvPr>
            <p:extLst>
              <p:ext uri="{D42A27DB-BD31-4B8C-83A1-F6EECF244321}">
                <p14:modId xmlns:p14="http://schemas.microsoft.com/office/powerpoint/2010/main" val="3195111060"/>
              </p:ext>
            </p:extLst>
          </p:nvPr>
        </p:nvGraphicFramePr>
        <p:xfrm>
          <a:off x="724140" y="100113"/>
          <a:ext cx="10990340" cy="6281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5267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7A2B96DF-1097-8549-AA60-3AE8B2690EDF}"/>
              </a:ext>
            </a:extLst>
          </p:cNvPr>
          <p:cNvSpPr>
            <a:spLocks noGrp="1" noChangeArrowheads="1"/>
          </p:cNvSpPr>
          <p:nvPr>
            <p:ph type="title" idx="4294967295"/>
          </p:nvPr>
        </p:nvSpPr>
        <p:spPr>
          <a:xfrm>
            <a:off x="-514562" y="290419"/>
            <a:ext cx="5778229" cy="2743200"/>
          </a:xfrm>
        </p:spPr>
        <p:txBody>
          <a:bodyPr vert="horz" lIns="91440" tIns="45720" rIns="91440" bIns="45720" rtlCol="0" anchor="t">
            <a:normAutofit/>
          </a:bodyPr>
          <a:lstStyle/>
          <a:p>
            <a:pPr algn="ctr"/>
            <a:r>
              <a:rPr lang="en-US" altLang="en-US" sz="4800" kern="1200" dirty="0">
                <a:solidFill>
                  <a:schemeClr val="tx1"/>
                </a:solidFill>
                <a:latin typeface="+mj-lt"/>
                <a:ea typeface="+mj-ea"/>
                <a:cs typeface="+mj-cs"/>
              </a:rPr>
              <a:t>Two Types </a:t>
            </a:r>
            <a:br>
              <a:rPr lang="en-US" altLang="en-US" sz="4800" kern="1200" dirty="0">
                <a:solidFill>
                  <a:schemeClr val="tx1"/>
                </a:solidFill>
                <a:latin typeface="+mj-lt"/>
                <a:ea typeface="+mj-ea"/>
                <a:cs typeface="+mj-cs"/>
              </a:rPr>
            </a:br>
            <a:r>
              <a:rPr lang="en-US" altLang="en-US" sz="4800" kern="1200" dirty="0">
                <a:solidFill>
                  <a:schemeClr val="tx1"/>
                </a:solidFill>
                <a:latin typeface="+mj-lt"/>
                <a:ea typeface="+mj-ea"/>
                <a:cs typeface="+mj-cs"/>
              </a:rPr>
              <a:t>of Variation</a:t>
            </a:r>
          </a:p>
        </p:txBody>
      </p:sp>
      <p:sp>
        <p:nvSpPr>
          <p:cNvPr id="35843" name="Rectangle 3">
            <a:extLst>
              <a:ext uri="{FF2B5EF4-FFF2-40B4-BE49-F238E27FC236}">
                <a16:creationId xmlns:a16="http://schemas.microsoft.com/office/drawing/2014/main" id="{4DD459FA-6830-C943-8DB1-CA499CC3065A}"/>
              </a:ext>
            </a:extLst>
          </p:cNvPr>
          <p:cNvSpPr>
            <a:spLocks noGrp="1" noChangeArrowheads="1"/>
          </p:cNvSpPr>
          <p:nvPr>
            <p:ph type="body" idx="4294967295"/>
          </p:nvPr>
        </p:nvSpPr>
        <p:spPr>
          <a:xfrm>
            <a:off x="5364334" y="375652"/>
            <a:ext cx="6581519" cy="6106695"/>
          </a:xfrm>
        </p:spPr>
        <p:txBody>
          <a:bodyPr vert="horz" lIns="91440" tIns="45720" rIns="91440" bIns="45720" rtlCol="0" anchor="ctr">
            <a:normAutofit/>
          </a:bodyPr>
          <a:lstStyle/>
          <a:p>
            <a:pPr marL="0" indent="0">
              <a:buNone/>
            </a:pPr>
            <a:r>
              <a:rPr lang="en-US" altLang="en-US" b="1" dirty="0"/>
              <a:t>Common Cause Variation (CCV)</a:t>
            </a:r>
          </a:p>
          <a:p>
            <a:pPr marL="876300" lvl="1" indent="-342900"/>
            <a:r>
              <a:rPr lang="en-US" altLang="en-US" dirty="0"/>
              <a:t>Inherent in all systems</a:t>
            </a:r>
          </a:p>
          <a:p>
            <a:pPr marL="876300" lvl="1" indent="-342900"/>
            <a:r>
              <a:rPr lang="en-US" altLang="en-US" dirty="0"/>
              <a:t>Natural variation or “noise”</a:t>
            </a:r>
          </a:p>
          <a:p>
            <a:pPr marL="876300" lvl="1" indent="-342900"/>
            <a:r>
              <a:rPr lang="en-US" altLang="en-US" dirty="0"/>
              <a:t>Changes in data are simply “random”</a:t>
            </a:r>
          </a:p>
          <a:p>
            <a:pPr marL="0" indent="0">
              <a:buNone/>
            </a:pPr>
            <a:endParaRPr lang="en-US" altLang="en-US" dirty="0"/>
          </a:p>
          <a:p>
            <a:pPr marL="0" indent="0">
              <a:buNone/>
            </a:pPr>
            <a:r>
              <a:rPr lang="en-US" altLang="en-US" b="1" dirty="0"/>
              <a:t>Special Cause Variation (SCV)</a:t>
            </a:r>
          </a:p>
          <a:p>
            <a:pPr marL="876300" lvl="1" indent="-342900"/>
            <a:r>
              <a:rPr lang="en-US" altLang="en-US" dirty="0"/>
              <a:t>Non-random variation</a:t>
            </a:r>
          </a:p>
          <a:p>
            <a:pPr marL="876300" lvl="1" indent="-342900"/>
            <a:r>
              <a:rPr lang="en-US" altLang="en-US" dirty="0"/>
              <a:t>Signals a change in the system</a:t>
            </a:r>
          </a:p>
          <a:p>
            <a:pPr marL="876300" lvl="1" indent="-342900"/>
            <a:r>
              <a:rPr lang="en-US" altLang="en-US" dirty="0"/>
              <a:t>Seek to “attribute” the variation to a cause </a:t>
            </a:r>
          </a:p>
          <a:p>
            <a:pPr marL="876300" lvl="1" indent="-342900"/>
            <a:r>
              <a:rPr lang="en-US" altLang="en-US" dirty="0"/>
              <a:t>SCV may be </a:t>
            </a:r>
          </a:p>
          <a:p>
            <a:pPr marL="1333500" lvl="2" indent="-342900"/>
            <a:r>
              <a:rPr lang="en-US" altLang="en-US" dirty="0"/>
              <a:t>Unplanned (e.g., COVID pandemic) </a:t>
            </a:r>
          </a:p>
          <a:p>
            <a:pPr marL="1333500" lvl="2" indent="-342900"/>
            <a:r>
              <a:rPr lang="en-US" altLang="en-US" dirty="0"/>
              <a:t>Planned (e.g., QI initiative or implementation of an innovation)</a:t>
            </a:r>
          </a:p>
          <a:p>
            <a:pPr marL="762000" lvl="2" indent="0">
              <a:buNone/>
            </a:pPr>
            <a:endParaRPr lang="en-US" altLang="en-US" dirty="0"/>
          </a:p>
        </p:txBody>
      </p:sp>
      <p:pic>
        <p:nvPicPr>
          <p:cNvPr id="7" name="Picture 6" descr="Chart, line chart&#10;&#10;Description automatically generated">
            <a:extLst>
              <a:ext uri="{FF2B5EF4-FFF2-40B4-BE49-F238E27FC236}">
                <a16:creationId xmlns:a16="http://schemas.microsoft.com/office/drawing/2014/main" id="{A45CD167-9D09-F54D-AF85-E7667BA246C9}"/>
              </a:ext>
            </a:extLst>
          </p:cNvPr>
          <p:cNvPicPr>
            <a:picLocks noChangeAspect="1"/>
          </p:cNvPicPr>
          <p:nvPr/>
        </p:nvPicPr>
        <p:blipFill>
          <a:blip r:embed="rId3"/>
          <a:stretch>
            <a:fillRect/>
          </a:stretch>
        </p:blipFill>
        <p:spPr>
          <a:xfrm>
            <a:off x="481816" y="2456743"/>
            <a:ext cx="4882518" cy="2065991"/>
          </a:xfrm>
          <a:prstGeom prst="rect">
            <a:avLst/>
          </a:prstGeom>
        </p:spPr>
      </p:pic>
    </p:spTree>
    <p:extLst>
      <p:ext uri="{BB962C8B-B14F-4D97-AF65-F5344CB8AC3E}">
        <p14:creationId xmlns:p14="http://schemas.microsoft.com/office/powerpoint/2010/main" val="19983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anim calcmode="lin" valueType="num">
                                      <p:cBhvr additive="base">
                                        <p:cTn id="11" dur="500" fill="hold"/>
                                        <p:tgtEl>
                                          <p:spTgt spid="3584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584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anim calcmode="lin" valueType="num">
                                      <p:cBhvr additive="base">
                                        <p:cTn id="15" dur="500" fill="hold"/>
                                        <p:tgtEl>
                                          <p:spTgt spid="3584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584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843">
                                            <p:txEl>
                                              <p:pRg st="3" end="3"/>
                                            </p:txEl>
                                          </p:spTgt>
                                        </p:tgtEl>
                                        <p:attrNameLst>
                                          <p:attrName>style.visibility</p:attrName>
                                        </p:attrNameLst>
                                      </p:cBhvr>
                                      <p:to>
                                        <p:strVal val="visible"/>
                                      </p:to>
                                    </p:set>
                                    <p:anim calcmode="lin" valueType="num">
                                      <p:cBhvr additive="base">
                                        <p:cTn id="19" dur="500" fill="hold"/>
                                        <p:tgtEl>
                                          <p:spTgt spid="3584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8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5843">
                                            <p:txEl>
                                              <p:pRg st="5" end="5"/>
                                            </p:txEl>
                                          </p:spTgt>
                                        </p:tgtEl>
                                        <p:attrNameLst>
                                          <p:attrName>style.visibility</p:attrName>
                                        </p:attrNameLst>
                                      </p:cBhvr>
                                      <p:to>
                                        <p:strVal val="visible"/>
                                      </p:to>
                                    </p:set>
                                    <p:anim calcmode="lin" valueType="num">
                                      <p:cBhvr additive="base">
                                        <p:cTn id="25" dur="500" fill="hold"/>
                                        <p:tgtEl>
                                          <p:spTgt spid="3584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843">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5843">
                                            <p:txEl>
                                              <p:pRg st="6" end="6"/>
                                            </p:txEl>
                                          </p:spTgt>
                                        </p:tgtEl>
                                        <p:attrNameLst>
                                          <p:attrName>style.visibility</p:attrName>
                                        </p:attrNameLst>
                                      </p:cBhvr>
                                      <p:to>
                                        <p:strVal val="visible"/>
                                      </p:to>
                                    </p:set>
                                    <p:anim calcmode="lin" valueType="num">
                                      <p:cBhvr additive="base">
                                        <p:cTn id="29" dur="500" fill="hold"/>
                                        <p:tgtEl>
                                          <p:spTgt spid="35843">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5843">
                                            <p:txEl>
                                              <p:pRg st="6" end="6"/>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5843">
                                            <p:txEl>
                                              <p:pRg st="7" end="7"/>
                                            </p:txEl>
                                          </p:spTgt>
                                        </p:tgtEl>
                                        <p:attrNameLst>
                                          <p:attrName>style.visibility</p:attrName>
                                        </p:attrNameLst>
                                      </p:cBhvr>
                                      <p:to>
                                        <p:strVal val="visible"/>
                                      </p:to>
                                    </p:set>
                                    <p:anim calcmode="lin" valueType="num">
                                      <p:cBhvr additive="base">
                                        <p:cTn id="33" dur="500" fill="hold"/>
                                        <p:tgtEl>
                                          <p:spTgt spid="35843">
                                            <p:txEl>
                                              <p:pRg st="7" end="7"/>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5843">
                                            <p:txEl>
                                              <p:pRg st="7" end="7"/>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35843">
                                            <p:txEl>
                                              <p:pRg st="8" end="8"/>
                                            </p:txEl>
                                          </p:spTgt>
                                        </p:tgtEl>
                                        <p:attrNameLst>
                                          <p:attrName>style.visibility</p:attrName>
                                        </p:attrNameLst>
                                      </p:cBhvr>
                                      <p:to>
                                        <p:strVal val="visible"/>
                                      </p:to>
                                    </p:set>
                                    <p:anim calcmode="lin" valueType="num">
                                      <p:cBhvr additive="base">
                                        <p:cTn id="37" dur="500" fill="hold"/>
                                        <p:tgtEl>
                                          <p:spTgt spid="35843">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5843">
                                            <p:txEl>
                                              <p:pRg st="8" end="8"/>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5843">
                                            <p:txEl>
                                              <p:pRg st="9" end="9"/>
                                            </p:txEl>
                                          </p:spTgt>
                                        </p:tgtEl>
                                        <p:attrNameLst>
                                          <p:attrName>style.visibility</p:attrName>
                                        </p:attrNameLst>
                                      </p:cBhvr>
                                      <p:to>
                                        <p:strVal val="visible"/>
                                      </p:to>
                                    </p:set>
                                    <p:anim calcmode="lin" valueType="num">
                                      <p:cBhvr additive="base">
                                        <p:cTn id="41" dur="500" fill="hold"/>
                                        <p:tgtEl>
                                          <p:spTgt spid="35843">
                                            <p:txEl>
                                              <p:pRg st="9" end="9"/>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5843">
                                            <p:txEl>
                                              <p:pRg st="9" end="9"/>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35843">
                                            <p:txEl>
                                              <p:pRg st="10" end="10"/>
                                            </p:txEl>
                                          </p:spTgt>
                                        </p:tgtEl>
                                        <p:attrNameLst>
                                          <p:attrName>style.visibility</p:attrName>
                                        </p:attrNameLst>
                                      </p:cBhvr>
                                      <p:to>
                                        <p:strVal val="visible"/>
                                      </p:to>
                                    </p:set>
                                    <p:anim calcmode="lin" valueType="num">
                                      <p:cBhvr additive="base">
                                        <p:cTn id="45" dur="500" fill="hold"/>
                                        <p:tgtEl>
                                          <p:spTgt spid="35843">
                                            <p:txEl>
                                              <p:pRg st="10" end="1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5843">
                                            <p:txEl>
                                              <p:pRg st="10" end="10"/>
                                            </p:txEl>
                                          </p:spTgt>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35843">
                                            <p:txEl>
                                              <p:pRg st="11" end="11"/>
                                            </p:txEl>
                                          </p:spTgt>
                                        </p:tgtEl>
                                        <p:attrNameLst>
                                          <p:attrName>style.visibility</p:attrName>
                                        </p:attrNameLst>
                                      </p:cBhvr>
                                      <p:to>
                                        <p:strVal val="visible"/>
                                      </p:to>
                                    </p:set>
                                    <p:anim calcmode="lin" valueType="num">
                                      <p:cBhvr additive="base">
                                        <p:cTn id="49" dur="500" fill="hold"/>
                                        <p:tgtEl>
                                          <p:spTgt spid="35843">
                                            <p:txEl>
                                              <p:pRg st="11" end="1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584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369482-435A-CFB7-7FD5-6699A7E5EC53}"/>
              </a:ext>
            </a:extLst>
          </p:cNvPr>
          <p:cNvSpPr txBox="1"/>
          <p:nvPr/>
        </p:nvSpPr>
        <p:spPr>
          <a:xfrm>
            <a:off x="4038600" y="659219"/>
            <a:ext cx="3493264" cy="707886"/>
          </a:xfrm>
          <a:prstGeom prst="rect">
            <a:avLst/>
          </a:prstGeom>
          <a:noFill/>
        </p:spPr>
        <p:txBody>
          <a:bodyPr wrap="none" rtlCol="0">
            <a:spAutoFit/>
          </a:bodyPr>
          <a:lstStyle/>
          <a:p>
            <a:r>
              <a:rPr lang="en-US" sz="4000" dirty="0"/>
              <a:t>Run Chart Rules</a:t>
            </a:r>
          </a:p>
        </p:txBody>
      </p:sp>
      <p:sp>
        <p:nvSpPr>
          <p:cNvPr id="4" name="TextBox 3">
            <a:extLst>
              <a:ext uri="{FF2B5EF4-FFF2-40B4-BE49-F238E27FC236}">
                <a16:creationId xmlns:a16="http://schemas.microsoft.com/office/drawing/2014/main" id="{C5481361-ABE6-8A3F-1145-9B934069543B}"/>
              </a:ext>
            </a:extLst>
          </p:cNvPr>
          <p:cNvSpPr txBox="1"/>
          <p:nvPr/>
        </p:nvSpPr>
        <p:spPr>
          <a:xfrm>
            <a:off x="3033272" y="1913860"/>
            <a:ext cx="4264757" cy="3330399"/>
          </a:xfrm>
          <a:prstGeom prst="rect">
            <a:avLst/>
          </a:prstGeom>
          <a:noFill/>
        </p:spPr>
        <p:txBody>
          <a:bodyPr wrap="none" rtlCol="0">
            <a:spAutoFit/>
          </a:bodyPr>
          <a:lstStyle/>
          <a:p>
            <a:pPr marL="342900" indent="-342900">
              <a:lnSpc>
                <a:spcPct val="150000"/>
              </a:lnSpc>
              <a:buAutoNum type="arabicPeriod"/>
            </a:pPr>
            <a:r>
              <a:rPr lang="en-US" sz="3600" dirty="0"/>
              <a:t>Shifts</a:t>
            </a:r>
          </a:p>
          <a:p>
            <a:pPr marL="342900" indent="-342900">
              <a:lnSpc>
                <a:spcPct val="150000"/>
              </a:lnSpc>
              <a:buAutoNum type="arabicPeriod"/>
            </a:pPr>
            <a:r>
              <a:rPr lang="en-US" sz="3600" dirty="0"/>
              <a:t>Trends</a:t>
            </a:r>
          </a:p>
          <a:p>
            <a:pPr marL="342900" indent="-342900">
              <a:lnSpc>
                <a:spcPct val="150000"/>
              </a:lnSpc>
              <a:buAutoNum type="arabicPeriod"/>
            </a:pPr>
            <a:r>
              <a:rPr lang="en-US" sz="3600" dirty="0"/>
              <a:t>Runs</a:t>
            </a:r>
          </a:p>
          <a:p>
            <a:pPr marL="342900" indent="-342900">
              <a:lnSpc>
                <a:spcPct val="150000"/>
              </a:lnSpc>
              <a:buAutoNum type="arabicPeriod"/>
            </a:pPr>
            <a:r>
              <a:rPr lang="en-US" sz="3600" dirty="0"/>
              <a:t>Astronomical Points</a:t>
            </a:r>
          </a:p>
        </p:txBody>
      </p:sp>
    </p:spTree>
    <p:extLst>
      <p:ext uri="{BB962C8B-B14F-4D97-AF65-F5344CB8AC3E}">
        <p14:creationId xmlns:p14="http://schemas.microsoft.com/office/powerpoint/2010/main" val="1650487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35572-7F87-A443-BCE5-74D8D1422FA4}"/>
              </a:ext>
            </a:extLst>
          </p:cNvPr>
          <p:cNvSpPr>
            <a:spLocks noGrp="1"/>
          </p:cNvSpPr>
          <p:nvPr>
            <p:ph type="title"/>
          </p:nvPr>
        </p:nvSpPr>
        <p:spPr>
          <a:xfrm>
            <a:off x="174922" y="8420"/>
            <a:ext cx="11599156" cy="1143000"/>
          </a:xfrm>
        </p:spPr>
        <p:txBody>
          <a:bodyPr>
            <a:normAutofit fontScale="90000"/>
          </a:bodyPr>
          <a:lstStyle/>
          <a:p>
            <a:r>
              <a:rPr lang="en-US" sz="4900" dirty="0">
                <a:latin typeface="Calibri Light" panose="020F0302020204030204" pitchFamily="34" charset="0"/>
                <a:cs typeface="Calibri Light" panose="020F0302020204030204" pitchFamily="34" charset="0"/>
              </a:rPr>
              <a:t>Run Chart Rule 1: Number of Runs</a:t>
            </a:r>
            <a:br>
              <a:rPr lang="en-US" u="sng" dirty="0"/>
            </a:br>
            <a:r>
              <a:rPr lang="en-US" sz="1600" dirty="0"/>
              <a:t>Perla J. Provost LP, Murray SK. The run chart:  a simple analytical tool for learning from variation in healthcare projects. </a:t>
            </a:r>
            <a:r>
              <a:rPr lang="en-US" sz="1600" i="1" dirty="0"/>
              <a:t>BMJ Qual Saf. </a:t>
            </a:r>
            <a:r>
              <a:rPr lang="en-US" sz="1600" dirty="0"/>
              <a:t>2011: 20:46-51. </a:t>
            </a:r>
            <a:endParaRPr lang="en-US" dirty="0"/>
          </a:p>
        </p:txBody>
      </p:sp>
      <p:sp>
        <p:nvSpPr>
          <p:cNvPr id="3" name="Content Placeholder 2">
            <a:extLst>
              <a:ext uri="{FF2B5EF4-FFF2-40B4-BE49-F238E27FC236}">
                <a16:creationId xmlns:a16="http://schemas.microsoft.com/office/drawing/2014/main" id="{98FFB444-4BA8-9345-97D1-DBF06E05DB50}"/>
              </a:ext>
            </a:extLst>
          </p:cNvPr>
          <p:cNvSpPr>
            <a:spLocks noGrp="1"/>
          </p:cNvSpPr>
          <p:nvPr>
            <p:ph sz="half" idx="1"/>
          </p:nvPr>
        </p:nvSpPr>
        <p:spPr>
          <a:xfrm>
            <a:off x="138910" y="1159840"/>
            <a:ext cx="3941541" cy="5698160"/>
          </a:xfrm>
        </p:spPr>
        <p:txBody>
          <a:bodyPr>
            <a:noAutofit/>
          </a:bodyPr>
          <a:lstStyle/>
          <a:p>
            <a:pPr marL="0" indent="0">
              <a:buNone/>
            </a:pPr>
            <a:r>
              <a:rPr lang="en-US" sz="2000" b="1" dirty="0"/>
              <a:t>Run Definition</a:t>
            </a:r>
          </a:p>
          <a:p>
            <a:pPr marL="0" indent="0">
              <a:buNone/>
            </a:pPr>
            <a:r>
              <a:rPr lang="en-US" sz="2000" dirty="0"/>
              <a:t>Series of consecutive points on the </a:t>
            </a:r>
            <a:r>
              <a:rPr lang="en-US" sz="2000" b="1" dirty="0"/>
              <a:t>same side </a:t>
            </a:r>
            <a:r>
              <a:rPr lang="en-US" sz="2000" dirty="0"/>
              <a:t>of the median line. If the data are “random” they should cross the median line regularly.</a:t>
            </a:r>
          </a:p>
          <a:p>
            <a:pPr marL="0" indent="0">
              <a:buNone/>
            </a:pPr>
            <a:endParaRPr lang="en-US" sz="100" dirty="0"/>
          </a:p>
          <a:p>
            <a:pPr marL="0" indent="0">
              <a:buNone/>
            </a:pPr>
            <a:endParaRPr lang="en-US" sz="1200" b="1" dirty="0"/>
          </a:p>
          <a:p>
            <a:pPr marL="0" indent="0">
              <a:buNone/>
            </a:pPr>
            <a:r>
              <a:rPr lang="en-US" sz="2000" b="1" dirty="0"/>
              <a:t>How to Count Runs?</a:t>
            </a:r>
          </a:p>
          <a:p>
            <a:pPr marL="0" indent="0">
              <a:buNone/>
            </a:pPr>
            <a:r>
              <a:rPr lang="en-US" sz="2000" dirty="0"/>
              <a:t>Count the number of times the data crosses the median and add 1. Ignore points that lie exactly on the median. </a:t>
            </a:r>
          </a:p>
          <a:p>
            <a:pPr marL="0" indent="0">
              <a:buNone/>
            </a:pPr>
            <a:endParaRPr lang="en-US" sz="1200" b="1" dirty="0"/>
          </a:p>
          <a:p>
            <a:pPr marL="0" indent="0">
              <a:buNone/>
            </a:pPr>
            <a:r>
              <a:rPr lang="en-US" sz="2000" b="1" dirty="0"/>
              <a:t>What Does it Mean?</a:t>
            </a:r>
          </a:p>
          <a:p>
            <a:pPr marL="0" indent="0">
              <a:buNone/>
            </a:pPr>
            <a:r>
              <a:rPr lang="en-US" sz="2000" dirty="0"/>
              <a:t>Having more or fewer runs than expected indicates that there is non-random variation in the process (i.e., special cause variation).</a:t>
            </a:r>
            <a:endParaRPr lang="en-US" sz="200" b="1" dirty="0"/>
          </a:p>
          <a:p>
            <a:pPr marL="0" indent="0">
              <a:buNone/>
            </a:pPr>
            <a:endParaRPr lang="en-US" sz="1200" b="1" dirty="0"/>
          </a:p>
          <a:p>
            <a:pPr marL="0" indent="0">
              <a:buNone/>
            </a:pPr>
            <a:endParaRPr lang="en-US" sz="1800" dirty="0"/>
          </a:p>
        </p:txBody>
      </p:sp>
      <p:pic>
        <p:nvPicPr>
          <p:cNvPr id="12" name="Picture 11" descr="Chart, line chart&#10;&#10;Description automatically generated">
            <a:extLst>
              <a:ext uri="{FF2B5EF4-FFF2-40B4-BE49-F238E27FC236}">
                <a16:creationId xmlns:a16="http://schemas.microsoft.com/office/drawing/2014/main" id="{9479ED42-0A8A-D245-89FB-217B88C25A8F}"/>
              </a:ext>
            </a:extLst>
          </p:cNvPr>
          <p:cNvPicPr>
            <a:picLocks noChangeAspect="1"/>
          </p:cNvPicPr>
          <p:nvPr/>
        </p:nvPicPr>
        <p:blipFill rotWithShape="1">
          <a:blip r:embed="rId3"/>
          <a:srcRect t="2771"/>
          <a:stretch/>
        </p:blipFill>
        <p:spPr>
          <a:xfrm>
            <a:off x="4455482" y="1731723"/>
            <a:ext cx="7010428" cy="3661063"/>
          </a:xfrm>
          <a:prstGeom prst="rect">
            <a:avLst/>
          </a:prstGeom>
        </p:spPr>
      </p:pic>
      <p:sp>
        <p:nvSpPr>
          <p:cNvPr id="13" name="TextBox 12">
            <a:extLst>
              <a:ext uri="{FF2B5EF4-FFF2-40B4-BE49-F238E27FC236}">
                <a16:creationId xmlns:a16="http://schemas.microsoft.com/office/drawing/2014/main" id="{FEF2BCB7-428A-2642-B6B8-C69CBC5B2226}"/>
              </a:ext>
            </a:extLst>
          </p:cNvPr>
          <p:cNvSpPr txBox="1"/>
          <p:nvPr/>
        </p:nvSpPr>
        <p:spPr>
          <a:xfrm>
            <a:off x="5164282" y="5264406"/>
            <a:ext cx="6301628" cy="1384995"/>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Count the number of times the line connecting the data points crosses the median and add 1 </a:t>
            </a:r>
          </a:p>
        </p:txBody>
      </p:sp>
      <p:pic>
        <p:nvPicPr>
          <p:cNvPr id="14" name="Picture 13" descr="Table&#10;&#10;Description automatically generated">
            <a:extLst>
              <a:ext uri="{FF2B5EF4-FFF2-40B4-BE49-F238E27FC236}">
                <a16:creationId xmlns:a16="http://schemas.microsoft.com/office/drawing/2014/main" id="{FB009A11-4134-AE4C-9D18-94C3426F30EB}"/>
              </a:ext>
            </a:extLst>
          </p:cNvPr>
          <p:cNvPicPr>
            <a:picLocks noChangeAspect="1"/>
          </p:cNvPicPr>
          <p:nvPr/>
        </p:nvPicPr>
        <p:blipFill>
          <a:blip r:embed="rId4"/>
          <a:stretch>
            <a:fillRect/>
          </a:stretch>
        </p:blipFill>
        <p:spPr>
          <a:xfrm>
            <a:off x="82879" y="1131005"/>
            <a:ext cx="3941541" cy="5718575"/>
          </a:xfrm>
          <a:prstGeom prst="rect">
            <a:avLst/>
          </a:prstGeom>
        </p:spPr>
      </p:pic>
    </p:spTree>
    <p:extLst>
      <p:ext uri="{BB962C8B-B14F-4D97-AF65-F5344CB8AC3E}">
        <p14:creationId xmlns:p14="http://schemas.microsoft.com/office/powerpoint/2010/main" val="194197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35572-7F87-A443-BCE5-74D8D1422FA4}"/>
              </a:ext>
            </a:extLst>
          </p:cNvPr>
          <p:cNvSpPr>
            <a:spLocks noGrp="1"/>
          </p:cNvSpPr>
          <p:nvPr>
            <p:ph type="title"/>
          </p:nvPr>
        </p:nvSpPr>
        <p:spPr>
          <a:xfrm>
            <a:off x="174922" y="8420"/>
            <a:ext cx="11599156" cy="1143000"/>
          </a:xfrm>
        </p:spPr>
        <p:txBody>
          <a:bodyPr>
            <a:normAutofit fontScale="90000"/>
          </a:bodyPr>
          <a:lstStyle/>
          <a:p>
            <a:r>
              <a:rPr lang="en-US" sz="4900" dirty="0">
                <a:latin typeface="Calibri Light" panose="020F0302020204030204" pitchFamily="34" charset="0"/>
                <a:cs typeface="Calibri Light" panose="020F0302020204030204" pitchFamily="34" charset="0"/>
              </a:rPr>
              <a:t>Run Chart Rule 2: Trends</a:t>
            </a:r>
            <a:br>
              <a:rPr lang="en-US" u="sng" dirty="0"/>
            </a:br>
            <a:r>
              <a:rPr lang="en-US" sz="1600" dirty="0"/>
              <a:t>Perla J. Provost LP, Murray SK. The run chart:  a simple analytical tool for learning from variation in healthcare projects. </a:t>
            </a:r>
            <a:r>
              <a:rPr lang="en-US" sz="1600" i="1" dirty="0"/>
              <a:t>BMJ Qual Saf. </a:t>
            </a:r>
            <a:r>
              <a:rPr lang="en-US" sz="1600" dirty="0"/>
              <a:t>2011: 20:46-51. </a:t>
            </a:r>
            <a:endParaRPr lang="en-US" dirty="0"/>
          </a:p>
        </p:txBody>
      </p:sp>
      <p:sp>
        <p:nvSpPr>
          <p:cNvPr id="5" name="Content Placeholder 3">
            <a:extLst>
              <a:ext uri="{FF2B5EF4-FFF2-40B4-BE49-F238E27FC236}">
                <a16:creationId xmlns:a16="http://schemas.microsoft.com/office/drawing/2014/main" id="{129A0F17-78C0-AB43-8C08-5854E2C6B394}"/>
              </a:ext>
            </a:extLst>
          </p:cNvPr>
          <p:cNvSpPr txBox="1">
            <a:spLocks/>
          </p:cNvSpPr>
          <p:nvPr/>
        </p:nvSpPr>
        <p:spPr>
          <a:xfrm>
            <a:off x="281661" y="1351363"/>
            <a:ext cx="3872582" cy="513853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Trend Definition</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Six or more consecutive data points that go in the same direction (increasing or decreasing).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How Do I Count a Trend?</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Count the number of consecutive data points</a:t>
            </a:r>
            <a:r>
              <a:rPr lang="en-US" sz="2000" dirty="0">
                <a:solidFill>
                  <a:prstClr val="black"/>
                </a:solidFill>
                <a:latin typeface="Calibri"/>
              </a:rPr>
              <a:t> going in the same direction.</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What Does it Mean?</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 trend is an indicator of </a:t>
            </a:r>
            <a:r>
              <a:rPr kumimoji="0" lang="en-US" sz="2000" b="0" i="1" u="none" strike="noStrike" kern="1200" cap="none" spc="0" normalizeH="0" baseline="0" noProof="0" dirty="0">
                <a:ln>
                  <a:noFill/>
                </a:ln>
                <a:solidFill>
                  <a:prstClr val="black"/>
                </a:solidFill>
                <a:effectLst/>
                <a:uLnTx/>
                <a:uFillTx/>
                <a:latin typeface="Calibri"/>
                <a:ea typeface="+mn-ea"/>
                <a:cs typeface="+mn-cs"/>
              </a:rPr>
              <a:t>s</a:t>
            </a:r>
            <a:r>
              <a:rPr kumimoji="0" lang="en-US" sz="2000" b="0" u="none" strike="noStrike" kern="1200" cap="none" spc="0" normalizeH="0" baseline="0" noProof="0" dirty="0">
                <a:ln>
                  <a:noFill/>
                </a:ln>
                <a:solidFill>
                  <a:prstClr val="black"/>
                </a:solidFill>
                <a:effectLst/>
                <a:uLnTx/>
                <a:uFillTx/>
                <a:latin typeface="Calibri"/>
                <a:ea typeface="+mn-ea"/>
                <a:cs typeface="+mn-cs"/>
              </a:rPr>
              <a:t>pecial cause variation i</a:t>
            </a:r>
            <a:r>
              <a:rPr kumimoji="0" lang="en-US" sz="2000" b="0" i="0" u="none" strike="noStrike" kern="1200" cap="none" spc="0" normalizeH="0" baseline="0" noProof="0" dirty="0">
                <a:ln>
                  <a:noFill/>
                </a:ln>
                <a:solidFill>
                  <a:prstClr val="black"/>
                </a:solidFill>
                <a:effectLst/>
                <a:uLnTx/>
                <a:uFillTx/>
                <a:latin typeface="Calibri"/>
                <a:ea typeface="+mn-ea"/>
                <a:cs typeface="+mn-cs"/>
              </a:rPr>
              <a:t>n the </a:t>
            </a:r>
            <a:r>
              <a:rPr lang="en-US" sz="2000" dirty="0">
                <a:solidFill>
                  <a:prstClr val="black"/>
                </a:solidFill>
                <a:latin typeface="Calibri"/>
              </a:rPr>
              <a:t>system. To qualify as a trend, it must meet the statistical threshold of 6. </a:t>
            </a: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Picture 12" descr="Chart, line chart&#10;&#10;Description automatically generated">
            <a:extLst>
              <a:ext uri="{FF2B5EF4-FFF2-40B4-BE49-F238E27FC236}">
                <a16:creationId xmlns:a16="http://schemas.microsoft.com/office/drawing/2014/main" id="{23746658-235F-3B49-B0AB-92EFC48D9CC5}"/>
              </a:ext>
            </a:extLst>
          </p:cNvPr>
          <p:cNvPicPr>
            <a:picLocks noChangeAspect="1"/>
          </p:cNvPicPr>
          <p:nvPr/>
        </p:nvPicPr>
        <p:blipFill>
          <a:blip r:embed="rId3"/>
          <a:stretch>
            <a:fillRect/>
          </a:stretch>
        </p:blipFill>
        <p:spPr>
          <a:xfrm>
            <a:off x="4426663" y="1351363"/>
            <a:ext cx="7765337" cy="4343030"/>
          </a:xfrm>
          <a:prstGeom prst="rect">
            <a:avLst/>
          </a:prstGeom>
        </p:spPr>
      </p:pic>
      <p:sp>
        <p:nvSpPr>
          <p:cNvPr id="14" name="TextBox 13">
            <a:extLst>
              <a:ext uri="{FF2B5EF4-FFF2-40B4-BE49-F238E27FC236}">
                <a16:creationId xmlns:a16="http://schemas.microsoft.com/office/drawing/2014/main" id="{2B8B8B9E-B01B-3148-BFB3-05CFDBBC8E9E}"/>
              </a:ext>
            </a:extLst>
          </p:cNvPr>
          <p:cNvSpPr txBox="1"/>
          <p:nvPr/>
        </p:nvSpPr>
        <p:spPr>
          <a:xfrm>
            <a:off x="5277394" y="5694393"/>
            <a:ext cx="6496683" cy="954107"/>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6 consecutive points going in the same direction</a:t>
            </a:r>
          </a:p>
        </p:txBody>
      </p:sp>
      <p:sp>
        <p:nvSpPr>
          <p:cNvPr id="3" name="TextBox 2">
            <a:extLst>
              <a:ext uri="{FF2B5EF4-FFF2-40B4-BE49-F238E27FC236}">
                <a16:creationId xmlns:a16="http://schemas.microsoft.com/office/drawing/2014/main" id="{385C424C-F17F-0E44-A7F0-056E9CB08B96}"/>
              </a:ext>
            </a:extLst>
          </p:cNvPr>
          <p:cNvSpPr txBox="1"/>
          <p:nvPr/>
        </p:nvSpPr>
        <p:spPr>
          <a:xfrm>
            <a:off x="5567570" y="1203663"/>
            <a:ext cx="1845365"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t>PDSA 1: New Check-In Script  </a:t>
            </a:r>
          </a:p>
        </p:txBody>
      </p:sp>
      <p:sp>
        <p:nvSpPr>
          <p:cNvPr id="8" name="TextBox 7">
            <a:extLst>
              <a:ext uri="{FF2B5EF4-FFF2-40B4-BE49-F238E27FC236}">
                <a16:creationId xmlns:a16="http://schemas.microsoft.com/office/drawing/2014/main" id="{FDF6DCEB-07A6-514F-B0BE-D9DD15598ABD}"/>
              </a:ext>
            </a:extLst>
          </p:cNvPr>
          <p:cNvSpPr txBox="1"/>
          <p:nvPr/>
        </p:nvSpPr>
        <p:spPr>
          <a:xfrm>
            <a:off x="9550326" y="1203663"/>
            <a:ext cx="2223745"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t>PDSA 2: Self-Check-in Kiosk</a:t>
            </a:r>
          </a:p>
        </p:txBody>
      </p:sp>
      <p:cxnSp>
        <p:nvCxnSpPr>
          <p:cNvPr id="6" name="Straight Arrow Connector 5">
            <a:extLst>
              <a:ext uri="{FF2B5EF4-FFF2-40B4-BE49-F238E27FC236}">
                <a16:creationId xmlns:a16="http://schemas.microsoft.com/office/drawing/2014/main" id="{199D06E6-3AA2-064A-B94B-24ED6302D836}"/>
              </a:ext>
            </a:extLst>
          </p:cNvPr>
          <p:cNvCxnSpPr/>
          <p:nvPr/>
        </p:nvCxnSpPr>
        <p:spPr>
          <a:xfrm>
            <a:off x="5684063" y="1849994"/>
            <a:ext cx="0" cy="10330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12D2371E-1389-0546-926E-4724CF10DA78}"/>
              </a:ext>
            </a:extLst>
          </p:cNvPr>
          <p:cNvCxnSpPr/>
          <p:nvPr/>
        </p:nvCxnSpPr>
        <p:spPr>
          <a:xfrm>
            <a:off x="9614452" y="1849994"/>
            <a:ext cx="0" cy="10330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53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6_Office Theme">
  <a:themeElements>
    <a:clrScheme name="Custom 22">
      <a:dk1>
        <a:sysClr val="windowText" lastClr="000000"/>
      </a:dk1>
      <a:lt1>
        <a:sysClr val="window" lastClr="FFFFFF"/>
      </a:lt1>
      <a:dk2>
        <a:srgbClr val="333333"/>
      </a:dk2>
      <a:lt2>
        <a:srgbClr val="EEECE1"/>
      </a:lt2>
      <a:accent1>
        <a:srgbClr val="001A70"/>
      </a:accent1>
      <a:accent2>
        <a:srgbClr val="00B3F0"/>
      </a:accent2>
      <a:accent3>
        <a:srgbClr val="FFC600"/>
      </a:accent3>
      <a:accent4>
        <a:srgbClr val="E57200"/>
      </a:accent4>
      <a:accent5>
        <a:srgbClr val="A05EB5"/>
      </a:accent5>
      <a:accent6>
        <a:srgbClr val="78BE20"/>
      </a:accent6>
      <a:hlink>
        <a:srgbClr val="009CA6"/>
      </a:hlink>
      <a:folHlink>
        <a:srgbClr val="009CA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3037250e-34a5-46ee-a790-672410f3322e">
      <Terms xmlns="http://schemas.microsoft.com/office/infopath/2007/PartnerControls"/>
    </lcf76f155ced4ddcb4097134ff3c332f>
    <TaxCatchAll xmlns="c57fea2e-d146-428a-a2a2-061547110c3f" xsi:nil="true"/>
    <Notes xmlns="3037250e-34a5-46ee-a790-672410f3322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F44191AE428AF428CA72321649248D0" ma:contentTypeVersion="20" ma:contentTypeDescription="Create a new document." ma:contentTypeScope="" ma:versionID="959f2737b62912d33faad4362f7c81cf">
  <xsd:schema xmlns:xsd="http://www.w3.org/2001/XMLSchema" xmlns:xs="http://www.w3.org/2001/XMLSchema" xmlns:p="http://schemas.microsoft.com/office/2006/metadata/properties" xmlns:ns1="http://schemas.microsoft.com/sharepoint/v3" xmlns:ns2="3037250e-34a5-46ee-a790-672410f3322e" xmlns:ns3="c57fea2e-d146-428a-a2a2-061547110c3f" targetNamespace="http://schemas.microsoft.com/office/2006/metadata/properties" ma:root="true" ma:fieldsID="d1d896c9dbea31c8f9df91d39e2870b1" ns1:_="" ns2:_="" ns3:_="">
    <xsd:import namespace="http://schemas.microsoft.com/sharepoint/v3"/>
    <xsd:import namespace="3037250e-34a5-46ee-a790-672410f3322e"/>
    <xsd:import namespace="c57fea2e-d146-428a-a2a2-061547110c3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1:_ip_UnifiedCompliancePolicyProperties" minOccurs="0"/>
                <xsd:element ref="ns1:_ip_UnifiedCompliancePolicyUIAction" minOccurs="0"/>
                <xsd:element ref="ns2:MediaServiceLocation" minOccurs="0"/>
                <xsd:element ref="ns2:MediaLengthInSeconds" minOccurs="0"/>
                <xsd:element ref="ns2:lcf76f155ced4ddcb4097134ff3c332f" minOccurs="0"/>
                <xsd:element ref="ns3:TaxCatchAll" minOccurs="0"/>
                <xsd:element ref="ns2:Not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37250e-34a5-46ee-a790-672410f3322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acab1177-b993-4c6b-bc99-754d2dd7f2d6" ma:termSetId="09814cd3-568e-fe90-9814-8d621ff8fb84" ma:anchorId="fba54fb3-c3e1-fe81-a776-ca4b69148c4d" ma:open="true" ma:isKeyword="false">
      <xsd:complexType>
        <xsd:sequence>
          <xsd:element ref="pc:Terms" minOccurs="0" maxOccurs="1"/>
        </xsd:sequence>
      </xsd:complexType>
    </xsd:element>
    <xsd:element name="Notes" ma:index="26" nillable="true" ma:displayName="Notes" ma:description="information from company website_December 2022" ma:format="Dropdown" ma:internalName="Notes">
      <xsd:simpleType>
        <xsd:restriction base="dms:Note">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7fea2e-d146-428a-a2a2-061547110c3f"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1570f7ce-8d04-4d4d-aaf2-7e73530b950a}" ma:internalName="TaxCatchAll" ma:showField="CatchAllData" ma:web="c57fea2e-d146-428a-a2a2-061547110c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442EA1-D524-4BCE-AA99-044616771F53}">
  <ds:schemaRefs>
    <ds:schemaRef ds:uri="http://schemas.microsoft.com/sharepoint/v3/contenttype/forms"/>
  </ds:schemaRefs>
</ds:datastoreItem>
</file>

<file path=customXml/itemProps2.xml><?xml version="1.0" encoding="utf-8"?>
<ds:datastoreItem xmlns:ds="http://schemas.openxmlformats.org/officeDocument/2006/customXml" ds:itemID="{FF267BB6-78F7-4BBE-9880-9370F02A7BF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0D4B2A7-E97F-407D-BB2B-95CEA16FC94A}"/>
</file>

<file path=docProps/app.xml><?xml version="1.0" encoding="utf-8"?>
<Properties xmlns="http://schemas.openxmlformats.org/officeDocument/2006/extended-properties" xmlns:vt="http://schemas.openxmlformats.org/officeDocument/2006/docPropsVTypes">
  <TotalTime>21094</TotalTime>
  <Words>3976</Words>
  <Application>Microsoft Macintosh PowerPoint</Application>
  <PresentationFormat>Widescreen</PresentationFormat>
  <Paragraphs>355</Paragraphs>
  <Slides>18</Slides>
  <Notes>18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18</vt:i4>
      </vt:variant>
    </vt:vector>
  </HeadingPairs>
  <TitlesOfParts>
    <vt:vector size="28" baseType="lpstr">
      <vt:lpstr>Arial</vt:lpstr>
      <vt:lpstr>Calibri</vt:lpstr>
      <vt:lpstr>Calibri Light</vt:lpstr>
      <vt:lpstr>National 2</vt:lpstr>
      <vt:lpstr>Times New Roman</vt:lpstr>
      <vt:lpstr>Wingdings</vt:lpstr>
      <vt:lpstr>1_Office Theme</vt:lpstr>
      <vt:lpstr>Office Theme</vt:lpstr>
      <vt:lpstr>3_Office Theme</vt:lpstr>
      <vt:lpstr>6_Office Theme</vt:lpstr>
      <vt:lpstr>PowerPoint Presentation</vt:lpstr>
      <vt:lpstr>PowerPoint Presentation</vt:lpstr>
      <vt:lpstr>PowerPoint Presentation</vt:lpstr>
      <vt:lpstr>PowerPoint Presentation</vt:lpstr>
      <vt:lpstr>PowerPoint Presentation</vt:lpstr>
      <vt:lpstr>Two Types  of Variation</vt:lpstr>
      <vt:lpstr>PowerPoint Presentation</vt:lpstr>
      <vt:lpstr>Run Chart Rule 1: Number of Runs Perla J. Provost LP, Murray SK. The run chart:  a simple analytical tool for learning from variation in healthcare projects. BMJ Qual Saf. 2011: 20:46-51. </vt:lpstr>
      <vt:lpstr>Run Chart Rule 2: Trends Perla J. Provost LP, Murray SK. The run chart:  a simple analytical tool for learning from variation in healthcare projects. BMJ Qual Saf. 2011: 20:46-51. </vt:lpstr>
      <vt:lpstr>Run Chart Rule 3: Shifts Perla J. Provost LP, Murray SK. The run chart:  a simple analytical tool for learning from variation in healthcare projects. BMJ Qual Saf. 2011: 20:46-51. </vt:lpstr>
      <vt:lpstr>Run Chart Rule 4: Astronomical Data Point Perla J. Provost LP, Murray SK. The run chart:  a simple analytical tool for learning from variation in healthcare projects. BMJ Qual Saf. 2011: 20:46-51. </vt:lpstr>
      <vt:lpstr>PowerPoint Presentation</vt:lpstr>
      <vt:lpstr>PowerPoint Presentation</vt:lpstr>
      <vt:lpstr>PowerPoint Presentation</vt:lpstr>
      <vt:lpstr>PowerPoint Presentation</vt:lpstr>
      <vt:lpstr>PowerPoint Presentation</vt:lpstr>
      <vt:lpstr> Resources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M. Kennedy</dc:creator>
  <cp:lastModifiedBy>Alice Kennedy</cp:lastModifiedBy>
  <cp:revision>196</cp:revision>
  <cp:lastPrinted>2021-09-27T11:18:57Z</cp:lastPrinted>
  <dcterms:created xsi:type="dcterms:W3CDTF">2020-06-10T19:39:18Z</dcterms:created>
  <dcterms:modified xsi:type="dcterms:W3CDTF">2023-12-20T20:19:08Z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0x0101009F44191AE428AF428CA72321649248D0</vt:lpwstr>
  </property>
</Properties>
</file>