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1" r:id="rId5"/>
    <p:sldMasterId id="2147483674" r:id="rId6"/>
    <p:sldMasterId id="2147483686" r:id="rId7"/>
    <p:sldMasterId id="2147483711" r:id="rId8"/>
    <p:sldMasterId id="2147483724" r:id="rId9"/>
    <p:sldMasterId id="2147483737" r:id="rId10"/>
  </p:sldMasterIdLst>
  <p:notesMasterIdLst>
    <p:notesMasterId r:id="rId30"/>
  </p:notesMasterIdLst>
  <p:sldIdLst>
    <p:sldId id="2145706511" r:id="rId11"/>
    <p:sldId id="257" r:id="rId12"/>
    <p:sldId id="258" r:id="rId13"/>
    <p:sldId id="259" r:id="rId14"/>
    <p:sldId id="1247" r:id="rId15"/>
    <p:sldId id="261" r:id="rId16"/>
    <p:sldId id="262" r:id="rId17"/>
    <p:sldId id="263" r:id="rId18"/>
    <p:sldId id="266" r:id="rId19"/>
    <p:sldId id="1285" r:id="rId20"/>
    <p:sldId id="268" r:id="rId21"/>
    <p:sldId id="269" r:id="rId22"/>
    <p:sldId id="270" r:id="rId23"/>
    <p:sldId id="271" r:id="rId24"/>
    <p:sldId id="272" r:id="rId25"/>
    <p:sldId id="273" r:id="rId26"/>
    <p:sldId id="274" r:id="rId27"/>
    <p:sldId id="276" r:id="rId28"/>
    <p:sldId id="1284" r:id="rId29"/>
  </p:sldIdLst>
  <p:sldSz cx="12192000" cy="6858000"/>
  <p:notesSz cx="7315200" cy="96012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Open Sans" panose="020B060603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pBZCcm75wajA0SMEQ48Zx/qjQ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E4C65-A252-4C64-9ED3-DAC3116BB1F0}" v="1" dt="2024-07-23T18:33:17.088"/>
  </p1510:revLst>
</p1510:revInfo>
</file>

<file path=ppt/tableStyles.xml><?xml version="1.0" encoding="utf-8"?>
<a:tblStyleLst xmlns:a="http://schemas.openxmlformats.org/drawingml/2006/main" def="{C2F915C7-7736-45DE-A214-81930F4990ED}">
  <a:tblStyle styleId="{C2F915C7-7736-45DE-A214-81930F4990E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p:restoredTop sz="67734" autoAdjust="0"/>
  </p:normalViewPr>
  <p:slideViewPr>
    <p:cSldViewPr snapToGrid="0">
      <p:cViewPr varScale="1">
        <p:scale>
          <a:sx n="73" d="100"/>
          <a:sy n="73" d="100"/>
        </p:scale>
        <p:origin x="214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9.fntdata"/><Relationship Id="rId21" Type="http://schemas.openxmlformats.org/officeDocument/2006/relationships/slide" Target="slides/slide11.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6.fntdata"/><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0.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Testaverde" userId="242d7fd8-c8e9-4f0f-824e-10c4578e93c5" providerId="ADAL" clId="{884E4C65-A252-4C64-9ED3-DAC3116BB1F0}"/>
    <pc:docChg chg="custSel modSld">
      <pc:chgData name="James Testaverde" userId="242d7fd8-c8e9-4f0f-824e-10c4578e93c5" providerId="ADAL" clId="{884E4C65-A252-4C64-9ED3-DAC3116BB1F0}" dt="2024-07-23T18:34:28.125" v="159" actId="478"/>
      <pc:docMkLst>
        <pc:docMk/>
      </pc:docMkLst>
      <pc:sldChg chg="modSp mod">
        <pc:chgData name="James Testaverde" userId="242d7fd8-c8e9-4f0f-824e-10c4578e93c5" providerId="ADAL" clId="{884E4C65-A252-4C64-9ED3-DAC3116BB1F0}" dt="2024-07-23T18:33:17.151" v="1" actId="27636"/>
        <pc:sldMkLst>
          <pc:docMk/>
          <pc:sldMk cId="0" sldId="261"/>
        </pc:sldMkLst>
        <pc:spChg chg="mod">
          <ac:chgData name="James Testaverde" userId="242d7fd8-c8e9-4f0f-824e-10c4578e93c5" providerId="ADAL" clId="{884E4C65-A252-4C64-9ED3-DAC3116BB1F0}" dt="2024-07-23T18:33:17.151" v="1" actId="27636"/>
          <ac:spMkLst>
            <pc:docMk/>
            <pc:sldMk cId="0" sldId="261"/>
            <ac:spMk id="703" creationId="{00000000-0000-0000-0000-000000000000}"/>
          </ac:spMkLst>
        </pc:spChg>
      </pc:sldChg>
      <pc:sldChg chg="addSp delSp modSp mod">
        <pc:chgData name="James Testaverde" userId="242d7fd8-c8e9-4f0f-824e-10c4578e93c5" providerId="ADAL" clId="{884E4C65-A252-4C64-9ED3-DAC3116BB1F0}" dt="2024-07-23T18:34:28.125" v="159" actId="478"/>
        <pc:sldMkLst>
          <pc:docMk/>
          <pc:sldMk cId="3709858883" sldId="1285"/>
        </pc:sldMkLst>
        <pc:spChg chg="mod">
          <ac:chgData name="James Testaverde" userId="242d7fd8-c8e9-4f0f-824e-10c4578e93c5" providerId="ADAL" clId="{884E4C65-A252-4C64-9ED3-DAC3116BB1F0}" dt="2024-07-23T18:34:18.849" v="158" actId="20577"/>
          <ac:spMkLst>
            <pc:docMk/>
            <pc:sldMk cId="3709858883" sldId="1285"/>
            <ac:spMk id="2" creationId="{A48F0989-34F2-4BF5-D060-83172D4C3C14}"/>
          </ac:spMkLst>
        </pc:spChg>
        <pc:spChg chg="add del mod">
          <ac:chgData name="James Testaverde" userId="242d7fd8-c8e9-4f0f-824e-10c4578e93c5" providerId="ADAL" clId="{884E4C65-A252-4C64-9ED3-DAC3116BB1F0}" dt="2024-07-23T18:34:28.125" v="159" actId="478"/>
          <ac:spMkLst>
            <pc:docMk/>
            <pc:sldMk cId="3709858883" sldId="1285"/>
            <ac:spMk id="5" creationId="{472D4AD6-67FC-4E07-8D78-6BD19AD398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Hello, my name is Alice Kennedy, I’m a Research Project Director with The Dartmouth Institute for Health Policy and Clinical Practice at </a:t>
            </a:r>
            <a:r>
              <a:rPr lang="en-US" sz="1200" b="0" kern="1200" dirty="0" err="1">
                <a:solidFill>
                  <a:schemeClr val="tx1"/>
                </a:solidFill>
                <a:effectLst/>
                <a:latin typeface="+mn-lt"/>
                <a:ea typeface="+mn-ea"/>
                <a:cs typeface="+mn-cs"/>
              </a:rPr>
              <a:t>Giesel</a:t>
            </a:r>
            <a:r>
              <a:rPr lang="en-US" sz="1200" b="0" kern="1200" dirty="0">
                <a:solidFill>
                  <a:schemeClr val="tx1"/>
                </a:solidFill>
                <a:effectLst/>
                <a:latin typeface="+mn-lt"/>
                <a:ea typeface="+mn-ea"/>
                <a:cs typeface="+mn-cs"/>
              </a:rPr>
              <a:t> School of Medicine at Dartmouth. I’m here to provide you with an installment of the IBD </a:t>
            </a:r>
            <a:r>
              <a:rPr lang="en-US" sz="1200" b="0" kern="1200" dirty="0" err="1">
                <a:solidFill>
                  <a:schemeClr val="tx1"/>
                </a:solidFill>
                <a:effectLst/>
                <a:latin typeface="+mn-lt"/>
                <a:ea typeface="+mn-ea"/>
                <a:cs typeface="+mn-cs"/>
              </a:rPr>
              <a:t>Qorus</a:t>
            </a:r>
            <a:r>
              <a:rPr lang="en-US" sz="1200" b="0" kern="1200" dirty="0">
                <a:solidFill>
                  <a:schemeClr val="tx1"/>
                </a:solidFill>
                <a:effectLst/>
                <a:latin typeface="+mn-lt"/>
                <a:ea typeface="+mn-ea"/>
                <a:cs typeface="+mn-cs"/>
              </a:rPr>
              <a:t> Quality Improvement Curriculum, brought to you through a partnership of The Crohn’s &amp; Colitis Foundation and The Dartmouth Institute. This lesson is called Crafting a SMART Aim, and the purpose of this lesson </a:t>
            </a:r>
            <a:r>
              <a:rPr lang="en-US" sz="1200" dirty="0">
                <a:solidFill>
                  <a:schemeClr val="dk1"/>
                </a:solidFill>
                <a:latin typeface="Calibri"/>
                <a:ea typeface="Calibri"/>
                <a:cs typeface="Calibri"/>
                <a:sym typeface="Calibri"/>
              </a:rPr>
              <a:t>is for teams to develop the knowledge and skills to develop a crisp and compelling SMART aim for their quality improvement project.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30 seconds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13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lang="en-US" dirty="0"/>
          </a:p>
          <a:p>
            <a:pPr marL="0" lvl="0" indent="0" algn="l" rtl="0">
              <a:spcBef>
                <a:spcPts val="0"/>
              </a:spcBef>
              <a:spcAft>
                <a:spcPts val="0"/>
              </a:spcAft>
              <a:buNone/>
            </a:pPr>
            <a:r>
              <a:rPr lang="en-US" b="0" u="none" dirty="0"/>
              <a:t>Let’s dig deeper to understand if this Aim is really a SMART aim by breaking down the acronym. </a:t>
            </a: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Is it specific: does it set a clear goal? </a:t>
            </a:r>
            <a:endParaRPr lang="en-US"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The term ‘TTT completion’ could benefit from an operational definition? Is completion the # of surveys completed, or or targets set?</a:t>
            </a:r>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Is it measurable: Does it have concrete criteria for measuring progress and success?</a:t>
            </a:r>
            <a:endParaRPr lang="en-US"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Critique: From 0-75% is a clear measure, and it will be important to understand both the numerator and denominator for this percentage – once you clarify ‘TTT completion’</a:t>
            </a:r>
            <a:endParaRPr lang="en-US" b="0" u="none" dirty="0"/>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Next is Attainable: Can it be achieved? </a:t>
            </a:r>
            <a:endParaRPr lang="en-US"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Critique: The magnitude of change should be carefully considered – and this team can answer this question best, in their own unique context. </a:t>
            </a:r>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Is it Relevant: Does it include objectives that the team is willing and able to work towards.</a:t>
            </a:r>
            <a:endParaRPr lang="en-US"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Critique: Again this is a barometer only the team can assess. Are they passionate about this challenge? And is this improvement in their power and control? </a:t>
            </a:r>
            <a:endParaRPr lang="en-US" b="0" u="none" dirty="0"/>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Finally – is it time-bound: Does it have an established a timeframe?</a:t>
            </a:r>
            <a:endParaRPr lang="en-US"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Critique: In this example, a 75% increase in 6 months is ambitious and laudable! You and your team should think carefully here about the interventions you will test, the magnitude of effect you might expect, and the resources you have to drive the intervention. </a:t>
            </a:r>
            <a:endParaRPr lang="en-US" b="0" u="none"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Instructor Notes: </a:t>
            </a:r>
            <a:r>
              <a:rPr lang="en-US" sz="1200" b="0" i="1" dirty="0">
                <a:solidFill>
                  <a:schemeClr val="dk1"/>
                </a:solidFill>
                <a:latin typeface="Calibri"/>
                <a:ea typeface="Calibri"/>
                <a:cs typeface="Calibri"/>
                <a:sym typeface="Calibri"/>
              </a:rPr>
              <a:t>Your goal is to get the audience to identify areas to improve the SMART Aim. Give the group time to identify areas for improvement. In a live setting you could “throw a Hershey Kiss” to reward comments, improvements! In a Zoom session you could launch a dancing meme or get folks to give a thumbs up – if the suggestion is really an improvement! Make this fun and interactive</a:t>
            </a:r>
            <a:r>
              <a:rPr lang="en-US" sz="1200" b="0" i="0" dirty="0">
                <a:solidFill>
                  <a:schemeClr val="dk1"/>
                </a:solidFill>
                <a:latin typeface="Calibri"/>
                <a:ea typeface="Calibri"/>
                <a:cs typeface="Calibri"/>
                <a:sym typeface="Calibri"/>
              </a:rPr>
              <a:t>. </a:t>
            </a:r>
            <a:endParaRPr lang="en-US" dirty="0"/>
          </a:p>
          <a:p>
            <a:pPr marL="0" lvl="0" indent="0" algn="l" rtl="0">
              <a:spcBef>
                <a:spcPts val="0"/>
              </a:spcBef>
              <a:spcAft>
                <a:spcPts val="0"/>
              </a:spcAft>
              <a:buNone/>
            </a:pP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dirty="0">
                <a:solidFill>
                  <a:schemeClr val="dk1"/>
                </a:solidFill>
                <a:latin typeface="Calibri"/>
                <a:ea typeface="Calibri"/>
                <a:cs typeface="Calibri"/>
                <a:sym typeface="Calibri"/>
              </a:rPr>
              <a:t>If time allows move on to a second example. </a:t>
            </a:r>
            <a:endParaRPr lang="en-US" dirty="0"/>
          </a:p>
          <a:p>
            <a:pPr marL="0" lvl="0" indent="0" algn="l" rtl="0">
              <a:spcBef>
                <a:spcPts val="0"/>
              </a:spcBef>
              <a:spcAft>
                <a:spcPts val="0"/>
              </a:spcAft>
              <a:buNone/>
            </a:pPr>
            <a:endParaRPr lang="en-US" sz="1200" b="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1.5 minutes</a:t>
            </a:r>
            <a:endParaRPr lang="en-US" sz="1200" b="0" i="1"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782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OPTIONAL SLIDE</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dirty="0"/>
              <a:t>Here is an example of an aim statement from the Oregon Clinic, one of the IBD </a:t>
            </a:r>
            <a:r>
              <a:rPr lang="en-US" dirty="0" err="1"/>
              <a:t>Qorus</a:t>
            </a:r>
            <a:r>
              <a:rPr lang="en-US" dirty="0"/>
              <a:t> sites. Let’s read it and pick out the anatomy of an aim statement.</a:t>
            </a:r>
            <a:endParaRPr dirty="0"/>
          </a:p>
          <a:p>
            <a:pPr marL="0" lvl="0" indent="0" algn="l" rtl="0">
              <a:spcBef>
                <a:spcPts val="0"/>
              </a:spcBef>
              <a:spcAft>
                <a:spcPts val="0"/>
              </a:spcAft>
              <a:buNone/>
            </a:pPr>
            <a:endParaRPr sz="1200" b="1" i="0" u="sng"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What are they trying to accomplish?</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b="0" dirty="0">
                <a:solidFill>
                  <a:schemeClr val="dk1"/>
                </a:solidFill>
                <a:latin typeface="Calibri"/>
                <a:ea typeface="Calibri"/>
                <a:cs typeface="Calibri"/>
                <a:sym typeface="Calibri"/>
              </a:rPr>
              <a:t>60</a:t>
            </a:r>
            <a:r>
              <a:rPr lang="en-US" sz="1200" dirty="0">
                <a:solidFill>
                  <a:schemeClr val="dk1"/>
                </a:solidFill>
                <a:latin typeface="Calibri"/>
                <a:ea typeface="Calibri"/>
                <a:cs typeface="Calibri"/>
                <a:sym typeface="Calibri"/>
              </a:rPr>
              <a:t> seconds</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85" name="Google Shape;785;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OPTIONAL SLIDE</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dirty="0"/>
              <a:t>Let’s dig deeper to understand if this Aim is really a SMART aim by breaking down the acronym. </a:t>
            </a: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S</a:t>
            </a:r>
            <a:r>
              <a:rPr lang="en-US" sz="1200" b="0" i="0" dirty="0">
                <a:solidFill>
                  <a:schemeClr val="dk1"/>
                </a:solidFill>
                <a:latin typeface="Calibri"/>
                <a:ea typeface="Calibri"/>
                <a:cs typeface="Calibri"/>
                <a:sym typeface="Calibri"/>
              </a:rPr>
              <a:t>pecific: Sets a clear goal.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ED</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utilization needs an operational definition? Is it ED visits? Or the total package of the visit, testing, diagnostics etc.</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M</a:t>
            </a:r>
            <a:r>
              <a:rPr lang="en-US" sz="1200" b="0" i="0" dirty="0">
                <a:solidFill>
                  <a:schemeClr val="dk1"/>
                </a:solidFill>
                <a:latin typeface="Calibri"/>
                <a:ea typeface="Calibri"/>
                <a:cs typeface="Calibri"/>
                <a:sym typeface="Calibri"/>
              </a:rPr>
              <a:t>easurable: Has concrete criteria for measuring progress and defines success numerically.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30% needs an operational definition; 30% of what? Always think about numerators and denominators for your measures.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A</a:t>
            </a:r>
            <a:r>
              <a:rPr lang="en-US" sz="1200" b="0" i="0" dirty="0">
                <a:solidFill>
                  <a:schemeClr val="dk1"/>
                </a:solidFill>
                <a:latin typeface="Calibri"/>
                <a:ea typeface="Calibri"/>
                <a:cs typeface="Calibri"/>
                <a:sym typeface="Calibri"/>
              </a:rPr>
              <a:t>chievable: Can it actually be accomplished?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The magnitude of change should be carefully considered. Centers who are performing poorly (i.e. gross over utilization) could expect a larger impact / magnitude of effect. Centers who are already performing well, may need to aim for a smaller magnitude effect. For “never events” stop-the-line improvements (like wrong site surgery) we should aim for zero system defects.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R</a:t>
            </a:r>
            <a:r>
              <a:rPr lang="en-US" sz="1200" b="0" i="0" dirty="0">
                <a:solidFill>
                  <a:schemeClr val="dk1"/>
                </a:solidFill>
                <a:latin typeface="Calibri"/>
                <a:ea typeface="Calibri"/>
                <a:cs typeface="Calibri"/>
                <a:sym typeface="Calibri"/>
              </a:rPr>
              <a:t>elevant: Includes objectives that the team is willing and able to work towards.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Is the team passionate about this challenge? Are they motivated to improve it? Is improvement in their power and control?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T</a:t>
            </a:r>
            <a:r>
              <a:rPr lang="en-US" sz="1200" b="0" i="0" dirty="0">
                <a:solidFill>
                  <a:schemeClr val="dk1"/>
                </a:solidFill>
                <a:latin typeface="Calibri"/>
                <a:ea typeface="Calibri"/>
                <a:cs typeface="Calibri"/>
                <a:sym typeface="Calibri"/>
              </a:rPr>
              <a:t>ime-bound: Establishes a timeframe (usually 6-12 months).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A 50% reduction, in 6 months is ambitious and laudable! Think carefully here about the interventions you will test, and the magnitude of effect you might expect, and the resources / capacity you have to drive the intervention.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Instructor Notes: </a:t>
            </a:r>
            <a:r>
              <a:rPr lang="en-US" sz="1200" b="0" i="1" dirty="0">
                <a:solidFill>
                  <a:schemeClr val="dk1"/>
                </a:solidFill>
                <a:latin typeface="Calibri"/>
                <a:ea typeface="Calibri"/>
                <a:cs typeface="Calibri"/>
                <a:sym typeface="Calibri"/>
              </a:rPr>
              <a:t>Your goal is to get the audience to identify areas to improve the SMART Aim. Give the group time to identify areas for improvement. In a live setting you could “throw a Hershey Kiss” to reward comments, improvements! In a Zoom session you could launch a dancing meme or get folks to give a thumbs up – if the suggestion is really an improvement! Make this fun and interactive</a:t>
            </a:r>
            <a:r>
              <a:rPr lang="en-US"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dirty="0">
                <a:solidFill>
                  <a:schemeClr val="dk1"/>
                </a:solidFill>
                <a:latin typeface="Calibri"/>
                <a:ea typeface="Calibri"/>
                <a:cs typeface="Calibri"/>
                <a:sym typeface="Calibri"/>
              </a:rPr>
              <a:t>If time allows move on to a second example.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1.5 minutes</a:t>
            </a:r>
            <a:endParaRPr sz="1200" b="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96" name="Google Shape;796;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OPTIONAL SLIDE</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marR="0" lvl="0" indent="0" algn="l" rtl="0">
              <a:lnSpc>
                <a:spcPct val="100000"/>
              </a:lnSpc>
              <a:spcBef>
                <a:spcPts val="0"/>
              </a:spcBef>
              <a:spcAft>
                <a:spcPts val="0"/>
              </a:spcAft>
              <a:buClr>
                <a:schemeClr val="dk1"/>
              </a:buClr>
              <a:buSzPts val="1200"/>
              <a:buFont typeface="Calibri"/>
              <a:buNone/>
            </a:pPr>
            <a:r>
              <a:rPr lang="en-US" dirty="0"/>
              <a:t>Here is another example of an aim statement, this time from a </a:t>
            </a:r>
            <a:r>
              <a:rPr lang="en-US" dirty="0" err="1"/>
              <a:t>Qorus</a:t>
            </a:r>
            <a:r>
              <a:rPr lang="en-US" dirty="0"/>
              <a:t> site on the other side of the country, Saratoga Schenectady Gastroenterology Associates. Let’s critique this Aim Statement using the SMART Aim check-up approach we just demonstrated. </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S</a:t>
            </a:r>
            <a:r>
              <a:rPr lang="en-US" sz="1200" b="0" i="0" dirty="0">
                <a:solidFill>
                  <a:schemeClr val="dk1"/>
                </a:solidFill>
                <a:latin typeface="Calibri"/>
                <a:ea typeface="Calibri"/>
                <a:cs typeface="Calibri"/>
                <a:sym typeface="Calibri"/>
              </a:rPr>
              <a:t>pecific: Sets a clear goal.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Partially! </a:t>
            </a:r>
            <a:r>
              <a:rPr lang="en-US" sz="1200" b="0" i="0" dirty="0" err="1">
                <a:solidFill>
                  <a:schemeClr val="dk1"/>
                </a:solidFill>
                <a:latin typeface="Calibri"/>
                <a:ea typeface="Calibri"/>
                <a:cs typeface="Calibri"/>
                <a:sym typeface="Calibri"/>
              </a:rPr>
              <a:t>Qorus</a:t>
            </a:r>
            <a:r>
              <a:rPr lang="en-US" sz="1200" b="0" i="0" dirty="0">
                <a:solidFill>
                  <a:schemeClr val="dk1"/>
                </a:solidFill>
                <a:latin typeface="Calibri"/>
                <a:ea typeface="Calibri"/>
                <a:cs typeface="Calibri"/>
                <a:sym typeface="Calibri"/>
              </a:rPr>
              <a:t> enrollment needs an operational definition that all agree on. Does performing  the pre-visit scantron enrollment? Or / do they give permission to share their data? What is your team’s explicit goal?</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M</a:t>
            </a:r>
            <a:r>
              <a:rPr lang="en-US" sz="1200" b="0" i="0" dirty="0">
                <a:solidFill>
                  <a:schemeClr val="dk1"/>
                </a:solidFill>
                <a:latin typeface="Calibri"/>
                <a:ea typeface="Calibri"/>
                <a:cs typeface="Calibri"/>
                <a:sym typeface="Calibri"/>
              </a:rPr>
              <a:t>easurable: Has concrete criteria for measuring progress and defines success numerically.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Clear! Concise! And Data already exists in the </a:t>
            </a:r>
            <a:r>
              <a:rPr lang="en-US" sz="1200" b="0" i="0" dirty="0" err="1">
                <a:solidFill>
                  <a:schemeClr val="dk1"/>
                </a:solidFill>
                <a:latin typeface="Calibri"/>
                <a:ea typeface="Calibri"/>
                <a:cs typeface="Calibri"/>
                <a:sym typeface="Calibri"/>
              </a:rPr>
              <a:t>Qorus</a:t>
            </a:r>
            <a:r>
              <a:rPr lang="en-US" sz="1200" b="0" i="0" dirty="0">
                <a:solidFill>
                  <a:schemeClr val="dk1"/>
                </a:solidFill>
                <a:latin typeface="Calibri"/>
                <a:ea typeface="Calibri"/>
                <a:cs typeface="Calibri"/>
                <a:sym typeface="Calibri"/>
              </a:rPr>
              <a:t> dashboard. NOTE: you will need to align your definition with the data definition for greatest easy of use.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A</a:t>
            </a:r>
            <a:r>
              <a:rPr lang="en-US" sz="1200" b="0" i="0" dirty="0">
                <a:solidFill>
                  <a:schemeClr val="dk1"/>
                </a:solidFill>
                <a:latin typeface="Calibri"/>
                <a:ea typeface="Calibri"/>
                <a:cs typeface="Calibri"/>
                <a:sym typeface="Calibri"/>
              </a:rPr>
              <a:t>chievable: Can it actually be accomplished?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That depends on how many patients are in the practice who are not yet enrolled. Would be good to know these numbers and understand them before committing to 10%.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magnitude of change should be carefully considered. Centers who have low enrollment could expect a larger impact / magnitude of effect. Centers who have very high enrollment, may either go for 100% / (a stretch goals!) or aim for more modest gains depending on their local context and conditions.  performing well, may need to aim for a smaller magnitude effect.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R</a:t>
            </a:r>
            <a:r>
              <a:rPr lang="en-US" sz="1200" b="0" i="0" dirty="0">
                <a:solidFill>
                  <a:schemeClr val="dk1"/>
                </a:solidFill>
                <a:latin typeface="Calibri"/>
                <a:ea typeface="Calibri"/>
                <a:cs typeface="Calibri"/>
                <a:sym typeface="Calibri"/>
              </a:rPr>
              <a:t>elevant: Includes objectives that the team is willing and able to work towards.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Is the team passionate about this challenge? Are they motivated to improve it? Is improvement in their power and control? Is the entire team engaged?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T</a:t>
            </a:r>
            <a:r>
              <a:rPr lang="en-US" sz="1200" b="0" i="0" dirty="0">
                <a:solidFill>
                  <a:schemeClr val="dk1"/>
                </a:solidFill>
                <a:latin typeface="Calibri"/>
                <a:ea typeface="Calibri"/>
                <a:cs typeface="Calibri"/>
                <a:sym typeface="Calibri"/>
              </a:rPr>
              <a:t>ime-bound: Establishes a timeframe (usually 6-12 months).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A 10 % increase seems possible. Think carefully here about the interventions you will test, and the magnitude of effect you might expect, and the resources / capacity you have to drive the intervention.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Instructor Notes: </a:t>
            </a:r>
            <a:r>
              <a:rPr lang="en-US" sz="1200" b="0" i="1" dirty="0">
                <a:solidFill>
                  <a:schemeClr val="dk1"/>
                </a:solidFill>
                <a:latin typeface="Calibri"/>
                <a:ea typeface="Calibri"/>
                <a:cs typeface="Calibri"/>
                <a:sym typeface="Calibri"/>
              </a:rPr>
              <a:t>Good to emphasize here that SMART aims typically require multiple iterations and revisions. It is rare to “nail it” on your first draft. Keep polishing!</a:t>
            </a:r>
            <a:endParaRPr dirty="0"/>
          </a:p>
          <a:p>
            <a:pPr marL="0" lvl="0" indent="0" algn="l" rtl="0">
              <a:spcBef>
                <a:spcPts val="0"/>
              </a:spcBef>
              <a:spcAft>
                <a:spcPts val="0"/>
              </a:spcAft>
              <a:buNone/>
            </a:pPr>
            <a:endParaRPr sz="1200" b="0" i="1"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b="0" dirty="0">
                <a:solidFill>
                  <a:schemeClr val="dk1"/>
                </a:solidFill>
                <a:latin typeface="Calibri"/>
                <a:ea typeface="Calibri"/>
                <a:cs typeface="Calibri"/>
                <a:sym typeface="Calibri"/>
              </a:rPr>
              <a:t>6</a:t>
            </a:r>
            <a:r>
              <a:rPr lang="en-US" sz="1200" dirty="0">
                <a:solidFill>
                  <a:schemeClr val="dk1"/>
                </a:solidFill>
                <a:latin typeface="Calibri"/>
                <a:ea typeface="Calibri"/>
                <a:cs typeface="Calibri"/>
                <a:sym typeface="Calibri"/>
              </a:rPr>
              <a:t>0 seconds</a:t>
            </a:r>
            <a:endParaRPr dirty="0"/>
          </a:p>
          <a:p>
            <a:pPr marL="0" lvl="0" indent="0" algn="l" rtl="0">
              <a:spcBef>
                <a:spcPts val="0"/>
              </a:spcBef>
              <a:spcAft>
                <a:spcPts val="0"/>
              </a:spcAft>
              <a:buNone/>
            </a:pPr>
            <a:endParaRPr sz="1200" b="0" i="1" u="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05" name="Google Shape;805;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OPTIONAL SLIDE</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marR="0" lvl="0" indent="0" algn="l" rtl="0">
              <a:lnSpc>
                <a:spcPct val="100000"/>
              </a:lnSpc>
              <a:spcBef>
                <a:spcPts val="0"/>
              </a:spcBef>
              <a:spcAft>
                <a:spcPts val="0"/>
              </a:spcAft>
              <a:buClr>
                <a:schemeClr val="dk1"/>
              </a:buClr>
              <a:buSzPts val="1200"/>
              <a:buFont typeface="Calibri"/>
              <a:buNone/>
            </a:pPr>
            <a:r>
              <a:rPr lang="en-US" dirty="0"/>
              <a:t>Let’s critique this Aim Statement using the SMART Aim check-up approach we just demonstrated. </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S</a:t>
            </a:r>
            <a:r>
              <a:rPr lang="en-US" sz="1200" b="0" i="0" dirty="0">
                <a:solidFill>
                  <a:schemeClr val="dk1"/>
                </a:solidFill>
                <a:latin typeface="Calibri"/>
                <a:ea typeface="Calibri"/>
                <a:cs typeface="Calibri"/>
                <a:sym typeface="Calibri"/>
              </a:rPr>
              <a:t>pecific: Sets a clear goal.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Partially! </a:t>
            </a:r>
            <a:r>
              <a:rPr lang="en-US" sz="1200" b="0" i="0" dirty="0" err="1">
                <a:solidFill>
                  <a:schemeClr val="dk1"/>
                </a:solidFill>
                <a:latin typeface="Calibri"/>
                <a:ea typeface="Calibri"/>
                <a:cs typeface="Calibri"/>
                <a:sym typeface="Calibri"/>
              </a:rPr>
              <a:t>Qorus</a:t>
            </a:r>
            <a:r>
              <a:rPr lang="en-US" sz="1200" b="0" i="0" dirty="0">
                <a:solidFill>
                  <a:schemeClr val="dk1"/>
                </a:solidFill>
                <a:latin typeface="Calibri"/>
                <a:ea typeface="Calibri"/>
                <a:cs typeface="Calibri"/>
                <a:sym typeface="Calibri"/>
              </a:rPr>
              <a:t> enrollment needs an operational definition that all agree on. Does performing  the pre-visit scantron enrollment? Or / do they give permission to share their data? What is your team’s explicit goal?</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M</a:t>
            </a:r>
            <a:r>
              <a:rPr lang="en-US" sz="1200" b="0" i="0" dirty="0">
                <a:solidFill>
                  <a:schemeClr val="dk1"/>
                </a:solidFill>
                <a:latin typeface="Calibri"/>
                <a:ea typeface="Calibri"/>
                <a:cs typeface="Calibri"/>
                <a:sym typeface="Calibri"/>
              </a:rPr>
              <a:t>easurable: Has concrete criteria for measuring progress and defines success numerically.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Clear! Concise! And Data already exists in the </a:t>
            </a:r>
            <a:r>
              <a:rPr lang="en-US" sz="1200" b="0" i="0" dirty="0" err="1">
                <a:solidFill>
                  <a:schemeClr val="dk1"/>
                </a:solidFill>
                <a:latin typeface="Calibri"/>
                <a:ea typeface="Calibri"/>
                <a:cs typeface="Calibri"/>
                <a:sym typeface="Calibri"/>
              </a:rPr>
              <a:t>Qorus</a:t>
            </a:r>
            <a:r>
              <a:rPr lang="en-US" sz="1200" b="0" i="0" dirty="0">
                <a:solidFill>
                  <a:schemeClr val="dk1"/>
                </a:solidFill>
                <a:latin typeface="Calibri"/>
                <a:ea typeface="Calibri"/>
                <a:cs typeface="Calibri"/>
                <a:sym typeface="Calibri"/>
              </a:rPr>
              <a:t> dashboard. NOTE: you will need to align your definition with the data definition for greatest easy of use.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A</a:t>
            </a:r>
            <a:r>
              <a:rPr lang="en-US" sz="1200" b="0" i="0" dirty="0">
                <a:solidFill>
                  <a:schemeClr val="dk1"/>
                </a:solidFill>
                <a:latin typeface="Calibri"/>
                <a:ea typeface="Calibri"/>
                <a:cs typeface="Calibri"/>
                <a:sym typeface="Calibri"/>
              </a:rPr>
              <a:t>chievable: Can it actually be accomplished? </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That depends on how many patients are in the practice who are not yet enrolled. Would be good to know these numbers and understand them before committing to 10%.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magnitude of change should be carefully considered. Centers who have low enrollment could expect a larger impact / magnitude of effect. Centers who have very high enrollment, may either go for 100% / (a stretch goals!) or aim for more modest gains depending on their local context and conditions.  performing well, may need to aim for a smaller magnitude effect.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R</a:t>
            </a:r>
            <a:r>
              <a:rPr lang="en-US" sz="1200" b="0" i="0" dirty="0">
                <a:solidFill>
                  <a:schemeClr val="dk1"/>
                </a:solidFill>
                <a:latin typeface="Calibri"/>
                <a:ea typeface="Calibri"/>
                <a:cs typeface="Calibri"/>
                <a:sym typeface="Calibri"/>
              </a:rPr>
              <a:t>elevant: Includes objectives that the team is willing and able to work towards.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 </a:t>
            </a:r>
            <a:r>
              <a:rPr lang="en-US" sz="1200" b="0" i="0" dirty="0">
                <a:solidFill>
                  <a:schemeClr val="dk1"/>
                </a:solidFill>
                <a:latin typeface="Calibri"/>
                <a:ea typeface="Calibri"/>
                <a:cs typeface="Calibri"/>
                <a:sym typeface="Calibri"/>
              </a:rPr>
              <a:t>Is the team passionate about this challenge? Are they motivated to improve it? Is improvement in their power and control? Is the entire team engaged? </a:t>
            </a:r>
            <a:endParaRPr dirty="0"/>
          </a:p>
          <a:p>
            <a:pPr marL="0" lvl="0" indent="0" algn="l" rtl="0">
              <a:spcBef>
                <a:spcPts val="0"/>
              </a:spcBef>
              <a:spcAft>
                <a:spcPts val="0"/>
              </a:spcAft>
              <a:buNone/>
            </a:pPr>
            <a:r>
              <a:rPr lang="en-US" sz="1200" b="1" i="0" u="sng" dirty="0">
                <a:solidFill>
                  <a:schemeClr val="dk1"/>
                </a:solidFill>
                <a:latin typeface="Calibri"/>
                <a:ea typeface="Calibri"/>
                <a:cs typeface="Calibri"/>
                <a:sym typeface="Calibri"/>
              </a:rPr>
              <a:t>T</a:t>
            </a:r>
            <a:r>
              <a:rPr lang="en-US" sz="1200" b="0" i="0" dirty="0">
                <a:solidFill>
                  <a:schemeClr val="dk1"/>
                </a:solidFill>
                <a:latin typeface="Calibri"/>
                <a:ea typeface="Calibri"/>
                <a:cs typeface="Calibri"/>
                <a:sym typeface="Calibri"/>
              </a:rPr>
              <a:t>ime-bound: Establishes a timeframe (usually 6-12 months).</a:t>
            </a:r>
            <a:endParaRPr dirty="0"/>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Critique:</a:t>
            </a:r>
            <a:r>
              <a:rPr lang="en-US" sz="1200" b="0" i="0" dirty="0">
                <a:solidFill>
                  <a:schemeClr val="dk1"/>
                </a:solidFill>
                <a:latin typeface="Calibri"/>
                <a:ea typeface="Calibri"/>
                <a:cs typeface="Calibri"/>
                <a:sym typeface="Calibri"/>
              </a:rPr>
              <a:t> A 10 % increase seems possible. Think carefully here about the interventions you will test, and the magnitude of effect you might expect, and the resources / capacity you have to drive the intervention.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Instructor Notes: </a:t>
            </a:r>
            <a:r>
              <a:rPr lang="en-US" sz="1200" b="0" i="1" dirty="0">
                <a:solidFill>
                  <a:schemeClr val="dk1"/>
                </a:solidFill>
                <a:latin typeface="Calibri"/>
                <a:ea typeface="Calibri"/>
                <a:cs typeface="Calibri"/>
                <a:sym typeface="Calibri"/>
              </a:rPr>
              <a:t>Good to emphasize here that SMART aims typically require multiple iterations and revisions. It is rare to “nail it” on your first draft. Keep polishing!</a:t>
            </a:r>
            <a:endParaRPr dirty="0"/>
          </a:p>
          <a:p>
            <a:pPr marL="0" lvl="0" indent="0" algn="l" rtl="0">
              <a:spcBef>
                <a:spcPts val="0"/>
              </a:spcBef>
              <a:spcAft>
                <a:spcPts val="0"/>
              </a:spcAft>
              <a:buNone/>
            </a:pPr>
            <a:endParaRPr sz="1200" b="0" i="1"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b="0" dirty="0">
                <a:solidFill>
                  <a:schemeClr val="dk1"/>
                </a:solidFill>
                <a:latin typeface="Calibri"/>
                <a:ea typeface="Calibri"/>
                <a:cs typeface="Calibri"/>
                <a:sym typeface="Calibri"/>
              </a:rPr>
              <a:t>1.5 minutes</a:t>
            </a:r>
            <a:endParaRPr sz="1200" b="0" i="1" u="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16" name="Google Shape;816;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b="0" dirty="0"/>
              <a:t>A SMART Aim is a team effort from start to finish. Writing the SMART aim together helps the team discern, align and commit to the desired outcomes.</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Once your QI team has written the SMART Aim, commit to it publicly. Post the SMART Aim statement on your bulletin board. Talk about it at team huddles. Share the AIM statement to engage your entire care team and staff to help drive the outcome—TOGETHER!</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i="0" dirty="0"/>
              <a:t>INSTRUCTOR NOTES: </a:t>
            </a:r>
            <a:r>
              <a:rPr lang="en-US" b="0" i="0" dirty="0"/>
              <a:t>If </a:t>
            </a:r>
            <a:r>
              <a:rPr lang="en-US" b="0" i="1" dirty="0"/>
              <a:t>time allows, see if someone can share a story of a SMART Aim went wrong? Or an innovative way they engaged their QI team, or larger practice in owning the SMART Aim. </a:t>
            </a:r>
            <a:endParaRPr dirty="0"/>
          </a:p>
          <a:p>
            <a:pPr marL="0" lvl="0" indent="0" algn="l" rtl="0">
              <a:spcBef>
                <a:spcPts val="0"/>
              </a:spcBef>
              <a:spcAft>
                <a:spcPts val="0"/>
              </a:spcAft>
              <a:buNone/>
            </a:pPr>
            <a:endParaRPr b="0" i="1"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dirty="0">
                <a:solidFill>
                  <a:schemeClr val="dk1"/>
                </a:solidFill>
                <a:latin typeface="Calibri"/>
                <a:ea typeface="Calibri"/>
                <a:cs typeface="Calibri"/>
                <a:sym typeface="Calibri"/>
              </a:rPr>
              <a:t>60 seconds</a:t>
            </a:r>
            <a:endParaRPr dirty="0"/>
          </a:p>
          <a:p>
            <a:pPr marL="0" lvl="0" indent="0" algn="l" rtl="0">
              <a:spcBef>
                <a:spcPts val="0"/>
              </a:spcBef>
              <a:spcAft>
                <a:spcPts val="0"/>
              </a:spcAft>
              <a:buNone/>
            </a:pPr>
            <a:endParaRPr b="0" i="1" dirty="0"/>
          </a:p>
          <a:p>
            <a:pPr marL="0" lvl="0" indent="0" algn="l" rtl="0">
              <a:spcBef>
                <a:spcPts val="0"/>
              </a:spcBef>
              <a:spcAft>
                <a:spcPts val="0"/>
              </a:spcAft>
              <a:buNone/>
            </a:pPr>
            <a:endParaRPr dirty="0"/>
          </a:p>
        </p:txBody>
      </p:sp>
      <p:sp>
        <p:nvSpPr>
          <p:cNvPr id="825" name="Google Shape;825;p1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15</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(optional slide--see instructor’s note) </a:t>
            </a:r>
            <a:endParaRPr/>
          </a:p>
          <a:p>
            <a:pPr marL="0" lvl="0" indent="0" algn="l" rtl="0">
              <a:spcBef>
                <a:spcPts val="0"/>
              </a:spcBef>
              <a:spcAft>
                <a:spcPts val="0"/>
              </a:spcAft>
              <a:buNone/>
            </a:pPr>
            <a:r>
              <a:rPr lang="en-US"/>
              <a:t>Let’s get started! Gather with your teammates. Let me introduce the step-by-step worksheet. (Walk through the worksheet)</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TIPS: your team may want to cure cancer or IBD. Instead, start with a “small” early win. Select a measure that your team will be motivated to improve. What’s in it for them (improved time, efficiency, satisfaction, decreased frustration)? want to improve. Pick an area that aligns with the aims of your project (improvement initiative, change package, etc.). Even better if your project aligns with existing strategic initiatives.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Keep the focus simple, clear, unambiguous. Less is better. </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AIMS must have  a singular focus – what will you improve? </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And in what population/ setting will this improvement take place?</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What will be your measurable outcome (the metric) which must be STATED IN NUMERIC FORM!</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By when? AIMS must be time-bound to create a sense of urgency / and / accountability for your team.  </a:t>
            </a:r>
            <a:endParaRPr/>
          </a:p>
          <a:p>
            <a:pPr marL="0" lvl="0" indent="0" algn="l" rtl="0">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Instructor Notes: </a:t>
            </a:r>
            <a:r>
              <a:rPr lang="en-US" sz="1200" b="0" i="1">
                <a:solidFill>
                  <a:schemeClr val="dk1"/>
                </a:solidFill>
                <a:latin typeface="Calibri"/>
                <a:ea typeface="Calibri"/>
                <a:cs typeface="Calibri"/>
                <a:sym typeface="Calibri"/>
              </a:rPr>
              <a:t>In a live session (IF time allows) you can structure meaningful exercises like: </a:t>
            </a:r>
            <a:endParaRPr/>
          </a:p>
          <a:p>
            <a:pPr marL="228600" lvl="0" indent="-228600" algn="l" rtl="0">
              <a:spcBef>
                <a:spcPts val="0"/>
              </a:spcBef>
              <a:spcAft>
                <a:spcPts val="0"/>
              </a:spcAft>
              <a:buClr>
                <a:schemeClr val="dk1"/>
              </a:buClr>
              <a:buSzPts val="1200"/>
              <a:buFont typeface="Calibri"/>
              <a:buAutoNum type="alphaUcParenR"/>
            </a:pPr>
            <a:r>
              <a:rPr lang="en-US" sz="1200" b="0" i="1">
                <a:solidFill>
                  <a:schemeClr val="dk1"/>
                </a:solidFill>
                <a:latin typeface="Calibri"/>
                <a:ea typeface="Calibri"/>
                <a:cs typeface="Calibri"/>
                <a:sym typeface="Calibri"/>
              </a:rPr>
              <a:t>Have teams share their SMART Aim with another team and critique each other’s work. </a:t>
            </a:r>
            <a:endParaRPr/>
          </a:p>
          <a:p>
            <a:pPr marL="228600" lvl="0" indent="-228600" algn="l" rtl="0">
              <a:spcBef>
                <a:spcPts val="0"/>
              </a:spcBef>
              <a:spcAft>
                <a:spcPts val="0"/>
              </a:spcAft>
              <a:buClr>
                <a:schemeClr val="dk1"/>
              </a:buClr>
              <a:buSzPts val="1200"/>
              <a:buFont typeface="Calibri"/>
              <a:buAutoNum type="alphaUcParenR"/>
            </a:pPr>
            <a:r>
              <a:rPr lang="en-US" sz="1200" b="0" i="1">
                <a:solidFill>
                  <a:schemeClr val="dk1"/>
                </a:solidFill>
                <a:latin typeface="Calibri"/>
                <a:ea typeface="Calibri"/>
                <a:cs typeface="Calibri"/>
                <a:sym typeface="Calibri"/>
              </a:rPr>
              <a:t>Alternatively, you could practice sharing your SMART Aim with a senior leader, think “pitch”. The person role playing the senior leader might ask key questions to make it SMARTER.</a:t>
            </a:r>
            <a:endParaRPr/>
          </a:p>
          <a:p>
            <a:pPr marL="228600" lvl="0" indent="-228600" algn="l" rtl="0">
              <a:spcBef>
                <a:spcPts val="0"/>
              </a:spcBef>
              <a:spcAft>
                <a:spcPts val="0"/>
              </a:spcAft>
              <a:buClr>
                <a:schemeClr val="dk1"/>
              </a:buClr>
              <a:buSzPts val="1200"/>
              <a:buFont typeface="Calibri"/>
              <a:buAutoNum type="alphaUcParenR"/>
            </a:pPr>
            <a:r>
              <a:rPr lang="en-US" sz="1200" b="0" i="1">
                <a:solidFill>
                  <a:schemeClr val="dk1"/>
                </a:solidFill>
                <a:latin typeface="Calibri"/>
                <a:ea typeface="Calibri"/>
                <a:cs typeface="Calibri"/>
                <a:sym typeface="Calibri"/>
              </a:rPr>
              <a:t>Taking a good SMART Aim and improving upon it, showing it get crisper and smarter is a great learning strategy.  </a:t>
            </a:r>
            <a:endParaRPr/>
          </a:p>
          <a:p>
            <a:pPr marL="228600" lvl="0" indent="-152400" algn="l" rtl="0">
              <a:spcBef>
                <a:spcPts val="0"/>
              </a:spcBef>
              <a:spcAft>
                <a:spcPts val="0"/>
              </a:spcAft>
              <a:buClr>
                <a:schemeClr val="dk1"/>
              </a:buClr>
              <a:buSzPts val="1200"/>
              <a:buFont typeface="Calibri"/>
              <a:buNone/>
            </a:pPr>
            <a:endParaRPr sz="1200" b="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b="1"/>
              <a:t>TIME: </a:t>
            </a:r>
            <a:r>
              <a:rPr lang="en-US"/>
              <a:t>3-8 minutes</a:t>
            </a:r>
            <a:endParaRPr/>
          </a:p>
        </p:txBody>
      </p:sp>
      <p:sp>
        <p:nvSpPr>
          <p:cNvPr id="836" name="Google Shape;836;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marR="0" lvl="0" indent="0" algn="l" rtl="0">
              <a:lnSpc>
                <a:spcPct val="100000"/>
              </a:lnSpc>
              <a:spcBef>
                <a:spcPts val="0"/>
              </a:spcBef>
              <a:spcAft>
                <a:spcPts val="0"/>
              </a:spcAft>
              <a:buClr>
                <a:schemeClr val="dk1"/>
              </a:buClr>
              <a:buSzPts val="1200"/>
              <a:buFont typeface="Calibri"/>
              <a:buNone/>
            </a:pPr>
            <a:r>
              <a:rPr lang="en-US" b="0" dirty="0"/>
              <a:t>In summary investing in a SMART Aim and revisiting it often is a critical step in achieving improvement using disciplined quality improvement. A SMART Aim must include the 5 key components: </a:t>
            </a:r>
            <a:r>
              <a:rPr lang="en-US" b="1" dirty="0"/>
              <a:t>Specific, Measurable, Attainable, Relevant and Timebound</a:t>
            </a:r>
            <a:r>
              <a:rPr lang="en-US" b="0" dirty="0"/>
              <a:t>. Your aim statement will include</a:t>
            </a:r>
            <a:r>
              <a:rPr lang="en-US" b="1" dirty="0"/>
              <a:t> what </a:t>
            </a:r>
            <a:r>
              <a:rPr lang="en-US" b="0" dirty="0"/>
              <a:t>you are trying to accomplish, </a:t>
            </a:r>
            <a:r>
              <a:rPr lang="en-US" b="1" dirty="0"/>
              <a:t>in whom, by when </a:t>
            </a:r>
            <a:r>
              <a:rPr lang="en-US" b="0" dirty="0"/>
              <a:t>and is a </a:t>
            </a:r>
            <a:r>
              <a:rPr lang="en-US" b="1" dirty="0"/>
              <a:t>critical foundation for every project</a:t>
            </a:r>
            <a:r>
              <a:rPr lang="en-US" b="0" dirty="0"/>
              <a:t>!  </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dirty="0">
                <a:solidFill>
                  <a:schemeClr val="dk1"/>
                </a:solidFill>
                <a:latin typeface="Calibri"/>
                <a:ea typeface="Calibri"/>
                <a:cs typeface="Calibri"/>
                <a:sym typeface="Calibri"/>
              </a:rPr>
              <a:t>30 seconds</a:t>
            </a:r>
            <a:endParaRPr dirty="0"/>
          </a:p>
          <a:p>
            <a:pPr marL="0" lvl="0" indent="0" algn="l" rtl="0">
              <a:spcBef>
                <a:spcPts val="0"/>
              </a:spcBef>
              <a:spcAft>
                <a:spcPts val="0"/>
              </a:spcAft>
              <a:buNone/>
            </a:pPr>
            <a:endParaRPr b="1" dirty="0"/>
          </a:p>
        </p:txBody>
      </p:sp>
      <p:sp>
        <p:nvSpPr>
          <p:cNvPr id="846" name="Google Shape;846;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SLIDE SCRIPT:</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Here are some resources for you to explore, that may be found in the supplemental lesson materials. </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TIME: </a:t>
            </a:r>
            <a:r>
              <a:rPr lang="en-US" b="0" dirty="0"/>
              <a:t>30 seconds</a:t>
            </a:r>
            <a:endParaRPr dirty="0"/>
          </a:p>
          <a:p>
            <a:pPr marL="0" lvl="0" indent="0" algn="l" rtl="0">
              <a:spcBef>
                <a:spcPts val="0"/>
              </a:spcBef>
              <a:spcAft>
                <a:spcPts val="0"/>
              </a:spcAft>
              <a:buNone/>
            </a:pPr>
            <a:endParaRPr i="1" dirty="0"/>
          </a:p>
        </p:txBody>
      </p:sp>
      <p:sp>
        <p:nvSpPr>
          <p:cNvPr id="880" name="Google Shape;880;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SLIDE SCRIPT: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If the Collaborative is currently in an Action Period of an Improvement Initiative, you may be asked to take some next steps at this time, such as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Check with IBD </a:t>
            </a:r>
            <a:r>
              <a:rPr lang="en-US" b="0" i="0" dirty="0" err="1"/>
              <a:t>Qorus</a:t>
            </a:r>
            <a:r>
              <a:rPr lang="en-US" b="0" i="0" dirty="0"/>
              <a:t> Leadership to see what next steps are right for you!</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b="1" i="1" dirty="0">
                <a:solidFill>
                  <a:schemeClr val="dk1"/>
                </a:solidFill>
                <a:latin typeface="Calibri"/>
                <a:ea typeface="Calibri"/>
                <a:cs typeface="Calibri"/>
                <a:sym typeface="Calibri"/>
              </a:rPr>
              <a:t>INSTRUCTOR NOTE: </a:t>
            </a:r>
            <a:r>
              <a:rPr lang="en-US" sz="1200" i="1" dirty="0">
                <a:solidFill>
                  <a:schemeClr val="dk1"/>
                </a:solidFill>
                <a:latin typeface="Calibri"/>
                <a:ea typeface="Calibri"/>
                <a:cs typeface="Calibri"/>
                <a:sym typeface="Calibri"/>
              </a:rPr>
              <a:t>Update who on the team the aim statements should be sent to.</a:t>
            </a:r>
            <a:r>
              <a:rPr lang="en-US" dirty="0"/>
              <a:t>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TIME: </a:t>
            </a:r>
            <a:r>
              <a:rPr lang="en-US" b="0" dirty="0"/>
              <a:t>60 seconds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521ED-408D-6946-86AB-901511709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29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SLIDE SCRIPT: </a:t>
            </a:r>
            <a:r>
              <a:rPr lang="en-US" b="0"/>
              <a:t>read slide</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i="0"/>
              <a:t>INSTRUCTOR NOTE: </a:t>
            </a:r>
            <a:r>
              <a:rPr lang="en-US" b="0" i="1"/>
              <a:t>Developing a SMART aim is critical to the success of your quality improvement project. It may seem simple at first glance; however, to do it well takes time and practice!</a:t>
            </a:r>
            <a:endParaRPr/>
          </a:p>
          <a:p>
            <a:pPr marL="0" lvl="0" indent="0" algn="l" rtl="0">
              <a:spcBef>
                <a:spcPts val="0"/>
              </a:spcBef>
              <a:spcAft>
                <a:spcPts val="0"/>
              </a:spcAft>
              <a:buNone/>
            </a:pPr>
            <a:endParaRPr b="0" i="1"/>
          </a:p>
          <a:p>
            <a:pPr marL="0" marR="0" lvl="0" indent="0" algn="l" rtl="0">
              <a:lnSpc>
                <a:spcPct val="100000"/>
              </a:lnSpc>
              <a:spcBef>
                <a:spcPts val="0"/>
              </a:spcBef>
              <a:spcAft>
                <a:spcPts val="0"/>
              </a:spcAft>
              <a:buClr>
                <a:schemeClr val="dk1"/>
              </a:buClr>
              <a:buSzPts val="1200"/>
              <a:buFont typeface="Calibri"/>
              <a:buNone/>
            </a:pPr>
            <a:r>
              <a:rPr lang="en-US" b="1"/>
              <a:t>TIME: </a:t>
            </a:r>
            <a:r>
              <a:rPr lang="en-US" sz="1200">
                <a:solidFill>
                  <a:schemeClr val="dk1"/>
                </a:solidFill>
                <a:latin typeface="Calibri"/>
                <a:ea typeface="Calibri"/>
                <a:cs typeface="Calibri"/>
                <a:sym typeface="Calibri"/>
              </a:rPr>
              <a:t>30 seconds</a:t>
            </a:r>
            <a:endParaRPr/>
          </a:p>
          <a:p>
            <a:pPr marL="0" lvl="0" indent="0" algn="l" rtl="0">
              <a:spcBef>
                <a:spcPts val="0"/>
              </a:spcBef>
              <a:spcAft>
                <a:spcPts val="0"/>
              </a:spcAft>
              <a:buNone/>
            </a:pPr>
            <a:endParaRPr b="1" i="1"/>
          </a:p>
        </p:txBody>
      </p:sp>
      <p:sp>
        <p:nvSpPr>
          <p:cNvPr id="622" name="Google Shape;622;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b="0" dirty="0"/>
              <a:t>Let’s begin with defining a SMART Aim. </a:t>
            </a:r>
            <a:endParaRPr dirty="0"/>
          </a:p>
          <a:p>
            <a:pPr marL="171450" lvl="0" indent="-171450" algn="l" rtl="0">
              <a:spcBef>
                <a:spcPts val="0"/>
              </a:spcBef>
              <a:spcAft>
                <a:spcPts val="0"/>
              </a:spcAft>
              <a:buClr>
                <a:schemeClr val="dk1"/>
              </a:buClr>
              <a:buSzPts val="1200"/>
              <a:buFont typeface="Arial"/>
              <a:buChar char="•"/>
            </a:pPr>
            <a:r>
              <a:rPr lang="en-US" b="0" dirty="0"/>
              <a:t>It is a clear and explicit statement of intent to guide your project.</a:t>
            </a:r>
            <a:endParaRPr dirty="0"/>
          </a:p>
          <a:p>
            <a:pPr marL="171450" lvl="0" indent="-171450" algn="l" rtl="0">
              <a:spcBef>
                <a:spcPts val="0"/>
              </a:spcBef>
              <a:spcAft>
                <a:spcPts val="0"/>
              </a:spcAft>
              <a:buClr>
                <a:schemeClr val="dk1"/>
              </a:buClr>
              <a:buSzPts val="1200"/>
              <a:buFont typeface="Arial"/>
              <a:buChar char="•"/>
            </a:pPr>
            <a:r>
              <a:rPr lang="en-US" b="0" dirty="0"/>
              <a:t>A SMART aim declares what your team will do, or accomplish, over what time period, and provides a concrete measurable numeric goal. </a:t>
            </a:r>
            <a:endParaRPr dirty="0"/>
          </a:p>
          <a:p>
            <a:pPr marL="171450" lvl="0" indent="-171450" algn="l" rtl="0">
              <a:spcBef>
                <a:spcPts val="0"/>
              </a:spcBef>
              <a:spcAft>
                <a:spcPts val="0"/>
              </a:spcAft>
              <a:buClr>
                <a:schemeClr val="dk1"/>
              </a:buClr>
              <a:buSzPts val="1200"/>
              <a:buFont typeface="Arial"/>
              <a:buChar char="•"/>
            </a:pPr>
            <a:r>
              <a:rPr lang="en-US" b="0" dirty="0"/>
              <a:t>S-M-A-R-T is an acronym with each letter representing a key component of an aim statement. S= Specific, M=Measurable, A = Attainable, R=Relevant, and T=Timebound.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i="0" dirty="0"/>
              <a:t>INSTRUCTOR NOTE: </a:t>
            </a:r>
            <a:r>
              <a:rPr lang="en-US" sz="1200" b="0" i="1" dirty="0">
                <a:solidFill>
                  <a:schemeClr val="dk1"/>
                </a:solidFill>
                <a:latin typeface="Calibri"/>
                <a:ea typeface="Calibri"/>
                <a:cs typeface="Calibri"/>
                <a:sym typeface="Calibri"/>
              </a:rPr>
              <a:t>A good SMART Aim is crystal clear! It must be unambiguous and measurable with concrete goals to assess progress.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dirty="0"/>
              <a:t>TIME: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60 seconds</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42" name="Google Shape;642;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marR="0" lvl="0" indent="0" algn="l" rtl="0">
              <a:lnSpc>
                <a:spcPct val="100000"/>
              </a:lnSpc>
              <a:spcBef>
                <a:spcPts val="0"/>
              </a:spcBef>
              <a:spcAft>
                <a:spcPts val="0"/>
              </a:spcAft>
              <a:buClr>
                <a:schemeClr val="dk1"/>
              </a:buClr>
              <a:buSzPts val="1200"/>
              <a:buFont typeface="Calibri"/>
              <a:buNone/>
            </a:pPr>
            <a:r>
              <a:rPr lang="en-US" b="1" dirty="0"/>
              <a:t>You may ask, “Why use a SMART AIM?”</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A SMART aim</a:t>
            </a:r>
            <a:r>
              <a:rPr lang="en-US" sz="1200" b="1" i="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p</a:t>
            </a:r>
            <a:r>
              <a:rPr lang="en-US" sz="1200" dirty="0"/>
              <a:t>rovides </a:t>
            </a:r>
            <a:r>
              <a:rPr lang="en-US" sz="1200" b="1" dirty="0"/>
              <a:t>direction for the project </a:t>
            </a:r>
            <a:r>
              <a:rPr lang="en-US" sz="1200" dirty="0"/>
              <a:t>–</a:t>
            </a:r>
            <a:r>
              <a:rPr lang="en-US" sz="1200" i="0" strike="noStrike" dirty="0"/>
              <a:t>what, in whom, </a:t>
            </a:r>
            <a:r>
              <a:rPr lang="en-US" sz="1200" i="0" dirty="0"/>
              <a:t>by when and </a:t>
            </a:r>
            <a:r>
              <a:rPr lang="en-US" sz="1200" b="1" i="0" dirty="0"/>
              <a:t>actively engages and aligns all stakeholders</a:t>
            </a:r>
            <a:r>
              <a:rPr lang="en-US" sz="1200" i="0" dirty="0"/>
              <a:t>. </a:t>
            </a:r>
            <a:r>
              <a:rPr lang="en-US" sz="1200" b="0" i="0" dirty="0">
                <a:solidFill>
                  <a:schemeClr val="dk1"/>
                </a:solidFill>
                <a:latin typeface="Calibri"/>
                <a:ea typeface="Calibri"/>
                <a:cs typeface="Calibri"/>
                <a:sym typeface="Calibri"/>
              </a:rPr>
              <a:t>It reveals current state (“from X”) and future state (“to Y”). It is critical that the SMART aim be time bound – as this creates the urgency that will be required to accomplish your goal. </a:t>
            </a:r>
            <a:endParaRPr dirty="0"/>
          </a:p>
          <a:p>
            <a:pPr marL="0" lvl="0" indent="0" algn="l" rtl="0">
              <a:spcBef>
                <a:spcPts val="0"/>
              </a:spcBef>
              <a:spcAft>
                <a:spcPts val="0"/>
              </a:spcAft>
              <a:buNone/>
            </a:pPr>
            <a:endParaRPr sz="1200" b="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Your SMART Aim aids in </a:t>
            </a:r>
            <a:r>
              <a:rPr lang="en-US" sz="1200" b="1" i="0" dirty="0">
                <a:solidFill>
                  <a:schemeClr val="dk1"/>
                </a:solidFill>
                <a:latin typeface="Calibri"/>
                <a:ea typeface="Calibri"/>
                <a:cs typeface="Calibri"/>
                <a:sym typeface="Calibri"/>
              </a:rPr>
              <a:t>identifying a means of measuring</a:t>
            </a:r>
            <a:r>
              <a:rPr lang="en-US" sz="1200" b="0" i="0" dirty="0">
                <a:solidFill>
                  <a:schemeClr val="dk1"/>
                </a:solidFill>
                <a:latin typeface="Calibri"/>
                <a:ea typeface="Calibri"/>
                <a:cs typeface="Calibri"/>
                <a:sym typeface="Calibri"/>
              </a:rPr>
              <a:t> success.</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The statement also i</a:t>
            </a:r>
            <a:r>
              <a:rPr lang="en-US" sz="1200" dirty="0"/>
              <a:t>llustrates your project goal in 30 seconds or less similar to an “elevator” pitch of your project to others.</a:t>
            </a:r>
            <a:endParaRPr dirty="0"/>
          </a:p>
          <a:p>
            <a:pPr marL="0" marR="0" lvl="0" indent="0" algn="l" rtl="0">
              <a:lnSpc>
                <a:spcPct val="100000"/>
              </a:lnSpc>
              <a:spcBef>
                <a:spcPts val="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SMART Aim statements guide your team from the start and helps avoid scope creep throughout the project.</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dirty="0"/>
              <a:t>TIME: </a:t>
            </a:r>
            <a:r>
              <a:rPr lang="en-US" sz="1200" dirty="0">
                <a:solidFill>
                  <a:schemeClr val="dk1"/>
                </a:solidFill>
                <a:latin typeface="Calibri"/>
                <a:ea typeface="Calibri"/>
                <a:cs typeface="Calibri"/>
                <a:sym typeface="Calibri"/>
              </a:rPr>
              <a:t>30 seconds</a:t>
            </a:r>
            <a:endParaRPr dirty="0"/>
          </a:p>
          <a:p>
            <a:pPr marL="0" lvl="0" indent="0" algn="l" rtl="0">
              <a:spcBef>
                <a:spcPts val="0"/>
              </a:spcBef>
              <a:spcAft>
                <a:spcPts val="0"/>
              </a:spcAft>
              <a:buNone/>
            </a:pPr>
            <a:endParaRPr dirty="0"/>
          </a:p>
        </p:txBody>
      </p:sp>
      <p:sp>
        <p:nvSpPr>
          <p:cNvPr id="657" name="Google Shape;657;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t>SLIDE SCRIPT:</a:t>
            </a:r>
            <a:endParaRPr lang="en-US" dirty="0"/>
          </a:p>
          <a:p>
            <a:pPr marL="0" lvl="0" indent="0" algn="l" rtl="0">
              <a:spcBef>
                <a:spcPts val="0"/>
              </a:spcBef>
              <a:spcAft>
                <a:spcPts val="0"/>
              </a:spcAft>
              <a:buClr>
                <a:schemeClr val="dk1"/>
              </a:buClr>
              <a:buSzPts val="1200"/>
              <a:buFont typeface="Arial"/>
              <a:buNone/>
            </a:pPr>
            <a:r>
              <a:rPr lang="en-US" b="0" dirty="0"/>
              <a:t>How do you start to craft a SMART Aim? Begin with the model for improvement! Ask yourself and your team 2 key questions.</a:t>
            </a:r>
            <a:endParaRPr lang="en-US" dirty="0"/>
          </a:p>
          <a:p>
            <a:pPr marL="0" lvl="0" indent="0" algn="l" rtl="0">
              <a:spcBef>
                <a:spcPts val="0"/>
              </a:spcBef>
              <a:spcAft>
                <a:spcPts val="0"/>
              </a:spcAft>
              <a:buClr>
                <a:schemeClr val="dk1"/>
              </a:buClr>
              <a:buSzPts val="1200"/>
              <a:buFont typeface="Arial"/>
              <a:buNone/>
            </a:pPr>
            <a:endParaRPr lang="en-US" b="0" dirty="0"/>
          </a:p>
          <a:p>
            <a:pPr marL="228600" lvl="0" indent="-228600" algn="l" rtl="0">
              <a:spcBef>
                <a:spcPts val="0"/>
              </a:spcBef>
              <a:spcAft>
                <a:spcPts val="0"/>
              </a:spcAft>
              <a:buClr>
                <a:schemeClr val="dk1"/>
              </a:buClr>
              <a:buSzPts val="1200"/>
              <a:buFont typeface="Arial"/>
              <a:buAutoNum type="arabicPeriod"/>
            </a:pPr>
            <a:r>
              <a:rPr lang="en-US" b="0" dirty="0"/>
              <a:t>What are we trying to accomplish?</a:t>
            </a:r>
            <a:endParaRPr lang="en-US" dirty="0"/>
          </a:p>
          <a:p>
            <a:pPr marL="228600" lvl="0" indent="-228600" algn="l" rtl="0">
              <a:spcBef>
                <a:spcPts val="0"/>
              </a:spcBef>
              <a:spcAft>
                <a:spcPts val="0"/>
              </a:spcAft>
              <a:buClr>
                <a:schemeClr val="dk1"/>
              </a:buClr>
              <a:buSzPts val="1200"/>
              <a:buFont typeface="Arial"/>
              <a:buAutoNum type="arabicPeriod"/>
            </a:pPr>
            <a:r>
              <a:rPr lang="en-US" b="0" dirty="0"/>
              <a:t>How will we know that a change is an improvement? </a:t>
            </a:r>
            <a:endParaRPr lang="en-US" sz="1200" b="1" dirty="0">
              <a:solidFill>
                <a:schemeClr val="dk1"/>
              </a:solidFill>
              <a:latin typeface="Calibri"/>
              <a:ea typeface="Calibri"/>
              <a:cs typeface="Calibri"/>
              <a:sym typeface="Calibri"/>
            </a:endParaRPr>
          </a:p>
          <a:p>
            <a:pPr marL="228600" lvl="0" indent="-152400" algn="l" rtl="0">
              <a:spcBef>
                <a:spcPts val="0"/>
              </a:spcBef>
              <a:spcAft>
                <a:spcPts val="0"/>
              </a:spcAft>
              <a:buClr>
                <a:schemeClr val="dk1"/>
              </a:buClr>
              <a:buSzPts val="1200"/>
              <a:buFont typeface="Arial"/>
              <a:buNone/>
            </a:pPr>
            <a:endParaRPr lang="en-US" sz="1200" b="1" i="1" dirty="0">
              <a:solidFill>
                <a:srgbClr val="000000"/>
              </a:solidFill>
              <a:latin typeface="Open Sans"/>
              <a:ea typeface="Open Sans"/>
              <a:cs typeface="Open Sans"/>
              <a:sym typeface="Open Sans"/>
            </a:endParaRPr>
          </a:p>
          <a:p>
            <a:pPr marL="0" lvl="0" indent="0" algn="l" rtl="0">
              <a:spcBef>
                <a:spcPts val="0"/>
              </a:spcBef>
              <a:spcAft>
                <a:spcPts val="0"/>
              </a:spcAft>
              <a:buNone/>
            </a:pPr>
            <a:r>
              <a:rPr lang="en-US" b="1" i="1" dirty="0"/>
              <a:t>INSTRUCTOR NOTE: </a:t>
            </a:r>
            <a:r>
              <a:rPr lang="en-US" b="0" i="1" dirty="0"/>
              <a:t>In a workshop style session you may pause here. Share a SMART Aim worksheet, and whenever possible have participants work in teams. You can prompt them further by asking these key clarifying questions.</a:t>
            </a:r>
            <a:endParaRPr lang="en-US" dirty="0"/>
          </a:p>
          <a:p>
            <a:pPr marL="0" lvl="0" indent="0" algn="l" rtl="0">
              <a:spcBef>
                <a:spcPts val="0"/>
              </a:spcBef>
              <a:spcAft>
                <a:spcPts val="0"/>
              </a:spcAft>
              <a:buNone/>
            </a:pPr>
            <a:endParaRPr lang="en-US" b="0" i="1" dirty="0"/>
          </a:p>
          <a:p>
            <a:pPr marL="285750" lvl="0" indent="-285750" algn="l" rtl="0">
              <a:spcBef>
                <a:spcPts val="0"/>
              </a:spcBef>
              <a:spcAft>
                <a:spcPts val="0"/>
              </a:spcAft>
              <a:buClr>
                <a:srgbClr val="000000"/>
              </a:buClr>
              <a:buSzPts val="1200"/>
              <a:buFont typeface="Arial"/>
              <a:buChar char="•"/>
            </a:pPr>
            <a:r>
              <a:rPr lang="en-US" sz="1200" i="1" dirty="0">
                <a:solidFill>
                  <a:srgbClr val="000000"/>
                </a:solidFill>
                <a:latin typeface="Open Sans"/>
                <a:ea typeface="Open Sans"/>
                <a:cs typeface="Open Sans"/>
                <a:sym typeface="Open Sans"/>
              </a:rPr>
              <a:t>What is the result we want to achieve?</a:t>
            </a:r>
            <a:endParaRPr lang="en-US" dirty="0"/>
          </a:p>
          <a:p>
            <a:pPr marL="285750" lvl="0" indent="-285750" algn="l" rtl="0">
              <a:spcBef>
                <a:spcPts val="0"/>
              </a:spcBef>
              <a:spcAft>
                <a:spcPts val="0"/>
              </a:spcAft>
              <a:buClr>
                <a:srgbClr val="000000"/>
              </a:buClr>
              <a:buSzPts val="1200"/>
              <a:buFont typeface="Arial"/>
              <a:buChar char="•"/>
            </a:pPr>
            <a:r>
              <a:rPr lang="en-US" sz="1200" i="1" dirty="0">
                <a:solidFill>
                  <a:srgbClr val="000000"/>
                </a:solidFill>
                <a:latin typeface="Open Sans"/>
                <a:ea typeface="Open Sans"/>
                <a:cs typeface="Open Sans"/>
                <a:sym typeface="Open Sans"/>
              </a:rPr>
              <a:t>Who will benefit from this improvement? </a:t>
            </a:r>
            <a:endParaRPr lang="en-US" dirty="0"/>
          </a:p>
          <a:p>
            <a:pPr marL="285750" lvl="0" indent="-285750" algn="l" rtl="0">
              <a:spcBef>
                <a:spcPts val="0"/>
              </a:spcBef>
              <a:spcAft>
                <a:spcPts val="0"/>
              </a:spcAft>
              <a:buClr>
                <a:srgbClr val="FF0000"/>
              </a:buClr>
              <a:buSzPts val="1200"/>
              <a:buFont typeface="Arial"/>
              <a:buChar char="•"/>
            </a:pPr>
            <a:r>
              <a:rPr lang="en-US" sz="1200" i="1" strike="noStrike" dirty="0">
                <a:solidFill>
                  <a:srgbClr val="FF0000"/>
                </a:solidFill>
                <a:latin typeface="Open Sans"/>
                <a:ea typeface="Open Sans"/>
                <a:cs typeface="Open Sans"/>
                <a:sym typeface="Open Sans"/>
              </a:rPr>
              <a:t>Whose interests are served? Will this benefit both patients? And Providers? </a:t>
            </a:r>
            <a:endParaRPr lang="en-US" dirty="0"/>
          </a:p>
          <a:p>
            <a:pPr marL="285750" lvl="0" indent="-285750" algn="l" rtl="0">
              <a:spcBef>
                <a:spcPts val="0"/>
              </a:spcBef>
              <a:spcAft>
                <a:spcPts val="0"/>
              </a:spcAft>
              <a:buClr>
                <a:srgbClr val="000000"/>
              </a:buClr>
              <a:buSzPts val="1200"/>
              <a:buFont typeface="Arial"/>
              <a:buChar char="•"/>
            </a:pPr>
            <a:r>
              <a:rPr lang="en-US" sz="1200" i="1" dirty="0">
                <a:solidFill>
                  <a:srgbClr val="000000"/>
                </a:solidFill>
                <a:latin typeface="Open Sans"/>
                <a:ea typeface="Open Sans"/>
                <a:cs typeface="Open Sans"/>
                <a:sym typeface="Open Sans"/>
              </a:rPr>
              <a:t>Where will the change occur?</a:t>
            </a:r>
            <a:endParaRPr lang="en-US" dirty="0"/>
          </a:p>
          <a:p>
            <a:pPr marL="285750" lvl="0" indent="-285750" algn="l" rtl="0">
              <a:spcBef>
                <a:spcPts val="0"/>
              </a:spcBef>
              <a:spcAft>
                <a:spcPts val="0"/>
              </a:spcAft>
              <a:buClr>
                <a:srgbClr val="000000"/>
              </a:buClr>
              <a:buSzPts val="1200"/>
              <a:buFont typeface="Arial"/>
              <a:buChar char="•"/>
            </a:pPr>
            <a:r>
              <a:rPr lang="en-US" sz="1200" i="1" dirty="0">
                <a:solidFill>
                  <a:srgbClr val="000000"/>
                </a:solidFill>
                <a:latin typeface="Open Sans"/>
                <a:ea typeface="Open Sans"/>
                <a:cs typeface="Open Sans"/>
                <a:sym typeface="Open Sans"/>
              </a:rPr>
              <a:t>When will the project start and stop?</a:t>
            </a:r>
            <a:endParaRPr lang="en-US" dirty="0"/>
          </a:p>
          <a:p>
            <a:pPr marL="285750" lvl="0" indent="-285750" algn="l" rtl="0">
              <a:spcBef>
                <a:spcPts val="0"/>
              </a:spcBef>
              <a:spcAft>
                <a:spcPts val="0"/>
              </a:spcAft>
              <a:buClr>
                <a:srgbClr val="000000"/>
              </a:buClr>
              <a:buSzPts val="1200"/>
              <a:buFont typeface="Arial"/>
              <a:buChar char="•"/>
            </a:pPr>
            <a:r>
              <a:rPr lang="en-US" sz="1200" i="1" dirty="0">
                <a:solidFill>
                  <a:srgbClr val="000000"/>
                </a:solidFill>
                <a:latin typeface="Open Sans"/>
                <a:ea typeface="Open Sans"/>
                <a:cs typeface="Open Sans"/>
                <a:sym typeface="Open Sans"/>
              </a:rPr>
              <a:t>What is in scope – and what is out?</a:t>
            </a:r>
            <a:endParaRPr lang="en-US" dirty="0"/>
          </a:p>
          <a:p>
            <a:pPr marL="285750" lvl="0" indent="-209550" algn="l" rtl="0">
              <a:spcBef>
                <a:spcPts val="0"/>
              </a:spcBef>
              <a:spcAft>
                <a:spcPts val="0"/>
              </a:spcAft>
              <a:buClr>
                <a:schemeClr val="dk1"/>
              </a:buClr>
              <a:buSzPts val="1200"/>
              <a:buFont typeface="Arial"/>
              <a:buNone/>
            </a:pPr>
            <a:endParaRPr lang="en-US" sz="1200" i="1"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r>
              <a:rPr lang="en-US" b="1" dirty="0"/>
              <a:t>TIME: </a:t>
            </a:r>
            <a:r>
              <a:rPr lang="en-US" sz="1200" dirty="0">
                <a:solidFill>
                  <a:schemeClr val="dk1"/>
                </a:solidFill>
                <a:latin typeface="Calibri"/>
                <a:ea typeface="Calibri"/>
                <a:cs typeface="Calibri"/>
                <a:sym typeface="Calibri"/>
              </a:rPr>
              <a:t>30 seconds</a:t>
            </a:r>
            <a:endParaRPr lang="en-US" dirty="0"/>
          </a:p>
          <a:p>
            <a:pPr marL="0" lvl="0" indent="0" algn="l" rtl="0">
              <a:spcBef>
                <a:spcPts val="0"/>
              </a:spcBef>
              <a:spcAft>
                <a:spcPts val="0"/>
              </a:spcAft>
              <a:buNone/>
            </a:pPr>
            <a:endParaRPr lang="en-US" dirty="0"/>
          </a:p>
        </p:txBody>
      </p:sp>
      <p:sp>
        <p:nvSpPr>
          <p:cNvPr id="717" name="Google Shape;71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4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SLIDE SCRIPT:</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Your SMART aim statement grounds your work, keeping your project priorities focused on things that will further the Aim.  Notice the logic here . . . See how the aim links to your primary and secondary drivers, which informs change ideas and PDSA cycles (what changes can we make to drive improvement) and are all closely aligned with your measures. </a:t>
            </a: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dirty="0"/>
              <a:t>Your aims, drivers, change ideas, PDSA Cycles, and Measures all Link Back to Your Aim!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0" dirty="0"/>
              <a:t>INSTRUCTOR NOTE: </a:t>
            </a:r>
            <a:r>
              <a:rPr lang="en-US" b="0" i="1" dirty="0"/>
              <a:t>Good to keep emphasizing, aims, drivers and measures! They must align and fit together logically. </a:t>
            </a:r>
            <a:endParaRPr dirty="0"/>
          </a:p>
          <a:p>
            <a:pPr marL="0" marR="0" lvl="0" indent="0" algn="l" rtl="0">
              <a:lnSpc>
                <a:spcPct val="100000"/>
              </a:lnSpc>
              <a:spcBef>
                <a:spcPts val="0"/>
              </a:spcBef>
              <a:spcAft>
                <a:spcPts val="0"/>
              </a:spcAft>
              <a:buClr>
                <a:schemeClr val="dk1"/>
              </a:buClr>
              <a:buSzPts val="1200"/>
              <a:buFont typeface="Calibri"/>
              <a:buNone/>
            </a:pPr>
            <a:endParaRPr b="0" i="1" dirty="0"/>
          </a:p>
          <a:p>
            <a:pPr marL="0" marR="0" lvl="0" indent="0" algn="l" rtl="0">
              <a:lnSpc>
                <a:spcPct val="100000"/>
              </a:lnSpc>
              <a:spcBef>
                <a:spcPts val="0"/>
              </a:spcBef>
              <a:spcAft>
                <a:spcPts val="0"/>
              </a:spcAft>
              <a:buClr>
                <a:schemeClr val="dk1"/>
              </a:buClr>
              <a:buSzPts val="1200"/>
              <a:buFont typeface="Calibri"/>
              <a:buNone/>
            </a:pPr>
            <a:r>
              <a:rPr lang="en-US" b="1" dirty="0"/>
              <a:t>TIME: </a:t>
            </a:r>
            <a:r>
              <a:rPr lang="en-US" sz="1200" dirty="0">
                <a:solidFill>
                  <a:schemeClr val="dk1"/>
                </a:solidFill>
                <a:latin typeface="Calibri"/>
                <a:ea typeface="Calibri"/>
                <a:cs typeface="Calibri"/>
                <a:sym typeface="Calibri"/>
              </a:rPr>
              <a:t>60 seconds</a:t>
            </a:r>
            <a:endParaRPr dirty="0"/>
          </a:p>
          <a:p>
            <a:pPr marL="0" lvl="0" indent="0" algn="l" rtl="0">
              <a:spcBef>
                <a:spcPts val="0"/>
              </a:spcBef>
              <a:spcAft>
                <a:spcPts val="0"/>
              </a:spcAft>
              <a:buNone/>
            </a:pPr>
            <a:endParaRPr dirty="0"/>
          </a:p>
        </p:txBody>
      </p:sp>
      <p:sp>
        <p:nvSpPr>
          <p:cNvPr id="696" name="Google Shape;696;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u="none" dirty="0"/>
              <a:t>SLIDE SCRIPT:</a:t>
            </a:r>
            <a:endParaRPr b="0" u="none" dirty="0"/>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A successful aim statement needs to be SMART, and what is in that?</a:t>
            </a: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First it should specific – or set a clear goal.</a:t>
            </a:r>
            <a:endParaRPr b="0" u="none" dirty="0"/>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It should be measurable, having concrete criteria for measuring progress and defining success numerically.</a:t>
            </a:r>
            <a:endParaRPr b="0" u="none" dirty="0"/>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Next, it should be attainable or achievable</a:t>
            </a:r>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It should also be relevant, including objectives that you and your team are motivated about working towards.</a:t>
            </a:r>
            <a:endParaRPr b="0" u="none" dirty="0"/>
          </a:p>
          <a:p>
            <a:pPr marL="0" lvl="0" indent="0" algn="l" rtl="0">
              <a:spcBef>
                <a:spcPts val="0"/>
              </a:spcBef>
              <a:spcAft>
                <a:spcPts val="0"/>
              </a:spcAft>
              <a:buNone/>
            </a:pPr>
            <a:endParaRPr lang="en-US"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Finally, it should be timebound: with and established a timeframe (usually 6-12 months).</a:t>
            </a:r>
            <a:endParaRPr b="0" u="none"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Instructor Notes: </a:t>
            </a:r>
            <a:r>
              <a:rPr lang="en-US" sz="1200" b="0" i="1" u="none" dirty="0">
                <a:solidFill>
                  <a:schemeClr val="dk1"/>
                </a:solidFill>
                <a:latin typeface="Calibri"/>
                <a:ea typeface="Calibri"/>
                <a:cs typeface="Calibri"/>
                <a:sym typeface="Calibri"/>
              </a:rPr>
              <a:t>Time period to achieve will depend on the complexity of the aim, the system context and complexity, and how high you set the bar to “achieve.”</a:t>
            </a:r>
            <a:endParaRPr b="0" u="none" dirty="0"/>
          </a:p>
          <a:p>
            <a:pPr marL="0" lvl="0" indent="0" algn="l" rtl="0">
              <a:spcBef>
                <a:spcPts val="0"/>
              </a:spcBef>
              <a:spcAft>
                <a:spcPts val="0"/>
              </a:spcAft>
              <a:buNone/>
            </a:pPr>
            <a:endParaRPr sz="1200" b="0" i="1"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u="none" dirty="0">
                <a:solidFill>
                  <a:schemeClr val="dk1"/>
                </a:solidFill>
                <a:latin typeface="Calibri"/>
                <a:ea typeface="Calibri"/>
                <a:cs typeface="Calibri"/>
                <a:sym typeface="Calibri"/>
              </a:rPr>
              <a:t>TIME: 90 seconds</a:t>
            </a:r>
            <a:endParaRPr b="0" u="none" dirty="0"/>
          </a:p>
          <a:p>
            <a:pPr marL="0" lvl="0" indent="0" algn="l" rtl="0">
              <a:spcBef>
                <a:spcPts val="0"/>
              </a:spcBef>
              <a:spcAft>
                <a:spcPts val="0"/>
              </a:spcAft>
              <a:buNone/>
            </a:pPr>
            <a:endParaRPr sz="1200" b="0" i="1" u="none" dirty="0">
              <a:solidFill>
                <a:schemeClr val="dk1"/>
              </a:solidFill>
              <a:latin typeface="Calibri"/>
              <a:ea typeface="Calibri"/>
              <a:cs typeface="Calibri"/>
              <a:sym typeface="Calibri"/>
            </a:endParaRPr>
          </a:p>
          <a:p>
            <a:pPr marL="0" lvl="0" indent="0" algn="l" rtl="0">
              <a:spcBef>
                <a:spcPts val="0"/>
              </a:spcBef>
              <a:spcAft>
                <a:spcPts val="0"/>
              </a:spcAft>
              <a:buNone/>
            </a:pPr>
            <a:endParaRPr b="0" u="none" dirty="0"/>
          </a:p>
        </p:txBody>
      </p:sp>
      <p:sp>
        <p:nvSpPr>
          <p:cNvPr id="717" name="Google Shape;71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dirty="0"/>
              <a:t>This sounds simple but could be more complex than first thought.</a:t>
            </a:r>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A common challenge in writing the SMART is getting the measurement piece right. Be specific about this, remembering that some is not a number, and soon is not a time.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yourself and your team about the what, who and when while setting your SMART Aim.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look at an example to help think about this.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dirty="0">
                <a:solidFill>
                  <a:schemeClr val="dk1"/>
                </a:solidFill>
                <a:latin typeface="Calibri"/>
                <a:ea typeface="Calibri"/>
                <a:cs typeface="Calibri"/>
                <a:sym typeface="Calibri"/>
              </a:rPr>
              <a:t>30 seconds</a:t>
            </a:r>
            <a:endParaRPr dirty="0"/>
          </a:p>
          <a:p>
            <a:pPr marL="0" lvl="0" indent="0" algn="l" rtl="0">
              <a:spcBef>
                <a:spcPts val="0"/>
              </a:spcBef>
              <a:spcAft>
                <a:spcPts val="0"/>
              </a:spcAft>
              <a:buNone/>
            </a:pPr>
            <a:endParaRPr dirty="0"/>
          </a:p>
        </p:txBody>
      </p:sp>
      <p:sp>
        <p:nvSpPr>
          <p:cNvPr id="725" name="Google Shape;725;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SCRIPT:</a:t>
            </a:r>
            <a:endParaRPr dirty="0"/>
          </a:p>
          <a:p>
            <a:pPr marL="0" lvl="0" indent="0" algn="l" rtl="0">
              <a:spcBef>
                <a:spcPts val="0"/>
              </a:spcBef>
              <a:spcAft>
                <a:spcPts val="0"/>
              </a:spcAft>
              <a:buNone/>
            </a:pPr>
            <a:r>
              <a:rPr lang="en-US" dirty="0"/>
              <a:t>Here is an example of an aim statement from NYU Langone IBD Center, one of the IBD </a:t>
            </a:r>
            <a:r>
              <a:rPr lang="en-US" dirty="0" err="1"/>
              <a:t>Qorus</a:t>
            </a:r>
            <a:r>
              <a:rPr lang="en-US" dirty="0"/>
              <a:t> sites. Let’s read it and pick out the anatomy of an aim statement.</a:t>
            </a:r>
            <a:endParaRPr dirty="0"/>
          </a:p>
          <a:p>
            <a:pPr marL="0" lvl="0" indent="0" algn="l" rtl="0">
              <a:spcBef>
                <a:spcPts val="0"/>
              </a:spcBef>
              <a:spcAft>
                <a:spcPts val="0"/>
              </a:spcAft>
              <a:buNone/>
            </a:pPr>
            <a:endParaRPr sz="1200" b="1" i="0" u="sng"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dirty="0">
                <a:solidFill>
                  <a:schemeClr val="dk1"/>
                </a:solidFill>
                <a:latin typeface="Calibri"/>
                <a:ea typeface="Calibri"/>
                <a:cs typeface="Calibri"/>
                <a:sym typeface="Calibri"/>
              </a:rPr>
              <a:t>What are they trying to accomplish? (read aim)</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TIME: </a:t>
            </a:r>
            <a:r>
              <a:rPr lang="en-US" sz="1200" b="0" dirty="0">
                <a:solidFill>
                  <a:schemeClr val="dk1"/>
                </a:solidFill>
                <a:latin typeface="Calibri"/>
                <a:ea typeface="Calibri"/>
                <a:cs typeface="Calibri"/>
                <a:sym typeface="Calibri"/>
              </a:rPr>
              <a:t>60</a:t>
            </a:r>
            <a:r>
              <a:rPr lang="en-US" sz="1200" dirty="0">
                <a:solidFill>
                  <a:schemeClr val="dk1"/>
                </a:solidFill>
                <a:latin typeface="Calibri"/>
                <a:ea typeface="Calibri"/>
                <a:cs typeface="Calibri"/>
                <a:sym typeface="Calibri"/>
              </a:rPr>
              <a:t> seconds</a:t>
            </a:r>
            <a:endParaRPr dirty="0"/>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65" name="Google Shape;765;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 name="Google Shape;18;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53"/>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3"/>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3"/>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3"/>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6" name="Google Shape;136;p53"/>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37" name="Google Shape;137;p53"/>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3"/>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139" name="Google Shape;139;p53"/>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140" name="Google Shape;140;p53"/>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54"/>
          <p:cNvSpPr/>
          <p:nvPr/>
        </p:nvSpPr>
        <p:spPr>
          <a:xfrm rot="5400000">
            <a:off x="-292291" y="1923288"/>
            <a:ext cx="1097280" cy="853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4"/>
          <p:cNvSpPr/>
          <p:nvPr/>
        </p:nvSpPr>
        <p:spPr>
          <a:xfrm rot="5400000">
            <a:off x="-1158106" y="5166544"/>
            <a:ext cx="2828594" cy="8502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54"/>
          <p:cNvSpPr/>
          <p:nvPr/>
        </p:nvSpPr>
        <p:spPr>
          <a:xfrm rot="5400000">
            <a:off x="-292608" y="734568"/>
            <a:ext cx="1097280" cy="853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4"/>
          <p:cNvSpPr/>
          <p:nvPr/>
        </p:nvSpPr>
        <p:spPr>
          <a:xfrm rot="5400000">
            <a:off x="-292291" y="3112008"/>
            <a:ext cx="1097280" cy="853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54"/>
          <p:cNvSpPr/>
          <p:nvPr/>
        </p:nvSpPr>
        <p:spPr>
          <a:xfrm rot="5400000">
            <a:off x="8257033" y="2923034"/>
            <a:ext cx="6857999" cy="10119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2" name="Google Shape;152;p54"/>
          <p:cNvCxnSpPr/>
          <p:nvPr/>
        </p:nvCxnSpPr>
        <p:spPr>
          <a:xfrm rot="5400000">
            <a:off x="7751063" y="3429001"/>
            <a:ext cx="6858000" cy="0"/>
          </a:xfrm>
          <a:prstGeom prst="straightConnector1">
            <a:avLst/>
          </a:prstGeom>
          <a:noFill/>
          <a:ln w="9525" cap="flat" cmpd="sng">
            <a:solidFill>
              <a:schemeClr val="accent1"/>
            </a:solidFill>
            <a:prstDash val="solid"/>
            <a:miter lim="800000"/>
            <a:headEnd type="none" w="sm" len="sm"/>
            <a:tailEnd type="none" w="sm" len="sm"/>
          </a:ln>
        </p:spPr>
      </p:cxnSp>
      <p:pic>
        <p:nvPicPr>
          <p:cNvPr id="153" name="Google Shape;153;p54"/>
          <p:cNvPicPr preferRelativeResize="0"/>
          <p:nvPr/>
        </p:nvPicPr>
        <p:blipFill rotWithShape="1">
          <a:blip r:embed="rId2">
            <a:alphaModFix/>
          </a:blip>
          <a:srcRect/>
          <a:stretch/>
        </p:blipFill>
        <p:spPr>
          <a:xfrm rot="5400000">
            <a:off x="10273551" y="1434353"/>
            <a:ext cx="2743200" cy="484093"/>
          </a:xfrm>
          <a:prstGeom prst="rect">
            <a:avLst/>
          </a:prstGeom>
          <a:noFill/>
          <a:ln>
            <a:noFill/>
          </a:ln>
        </p:spPr>
      </p:pic>
      <p:pic>
        <p:nvPicPr>
          <p:cNvPr id="154" name="Google Shape;154;p54"/>
          <p:cNvPicPr preferRelativeResize="0"/>
          <p:nvPr/>
        </p:nvPicPr>
        <p:blipFill rotWithShape="1">
          <a:blip r:embed="rId3">
            <a:alphaModFix/>
          </a:blip>
          <a:srcRect/>
          <a:stretch/>
        </p:blipFill>
        <p:spPr>
          <a:xfrm rot="5400000">
            <a:off x="10735361" y="5255837"/>
            <a:ext cx="1901342" cy="7605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Green Map">
  <p:cSld name="Title Slide Green Map">
    <p:spTree>
      <p:nvGrpSpPr>
        <p:cNvPr id="1" name="Shape 155"/>
        <p:cNvGrpSpPr/>
        <p:nvPr/>
      </p:nvGrpSpPr>
      <p:grpSpPr>
        <a:xfrm>
          <a:off x="0" y="0"/>
          <a:ext cx="0" cy="0"/>
          <a:chOff x="0" y="0"/>
          <a:chExt cx="0" cy="0"/>
        </a:xfrm>
      </p:grpSpPr>
      <p:pic>
        <p:nvPicPr>
          <p:cNvPr id="156" name="Google Shape;156;p55"/>
          <p:cNvPicPr preferRelativeResize="0"/>
          <p:nvPr/>
        </p:nvPicPr>
        <p:blipFill rotWithShape="1">
          <a:blip r:embed="rId2">
            <a:alphaModFix/>
          </a:blip>
          <a:srcRect/>
          <a:stretch/>
        </p:blipFill>
        <p:spPr>
          <a:xfrm>
            <a:off x="0" y="0"/>
            <a:ext cx="12192000" cy="4203700"/>
          </a:xfrm>
          <a:prstGeom prst="rect">
            <a:avLst/>
          </a:prstGeom>
          <a:noFill/>
          <a:ln>
            <a:noFill/>
          </a:ln>
        </p:spPr>
      </p:pic>
      <p:cxnSp>
        <p:nvCxnSpPr>
          <p:cNvPr id="157" name="Google Shape;157;p55"/>
          <p:cNvCxnSpPr/>
          <p:nvPr/>
        </p:nvCxnSpPr>
        <p:spPr>
          <a:xfrm>
            <a:off x="0" y="4201028"/>
            <a:ext cx="12192000" cy="0"/>
          </a:xfrm>
          <a:prstGeom prst="straightConnector1">
            <a:avLst/>
          </a:prstGeom>
          <a:noFill/>
          <a:ln w="9525" cap="flat" cmpd="sng">
            <a:solidFill>
              <a:srgbClr val="00562F"/>
            </a:solidFill>
            <a:prstDash val="solid"/>
            <a:miter lim="800000"/>
            <a:headEnd type="none" w="sm" len="sm"/>
            <a:tailEnd type="none" w="sm" len="sm"/>
          </a:ln>
          <a:effectLst>
            <a:outerShdw blurRad="40000" rotWithShape="0">
              <a:srgbClr val="000000">
                <a:alpha val="37647"/>
              </a:srgbClr>
            </a:outerShdw>
          </a:effectLst>
        </p:spPr>
      </p:cxnSp>
      <p:pic>
        <p:nvPicPr>
          <p:cNvPr id="158" name="Google Shape;158;p55"/>
          <p:cNvPicPr preferRelativeResize="0"/>
          <p:nvPr/>
        </p:nvPicPr>
        <p:blipFill rotWithShape="1">
          <a:blip r:embed="rId3">
            <a:alphaModFix/>
          </a:blip>
          <a:srcRect/>
          <a:stretch/>
        </p:blipFill>
        <p:spPr>
          <a:xfrm>
            <a:off x="7921357" y="6193726"/>
            <a:ext cx="3657600" cy="3630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8"/>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8"/>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28"/>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28"/>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28"/>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0" name="Google Shape;180;p28"/>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81" name="Google Shape;181;p28"/>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182" name="Google Shape;182;p28"/>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183" name="Google Shape;183;p28"/>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p56"/>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7" name="Google Shape;187;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0"/>
        <p:cNvGrpSpPr/>
        <p:nvPr/>
      </p:nvGrpSpPr>
      <p:grpSpPr>
        <a:xfrm>
          <a:off x="0" y="0"/>
          <a:ext cx="0" cy="0"/>
          <a:chOff x="0" y="0"/>
          <a:chExt cx="0" cy="0"/>
        </a:xfrm>
      </p:grpSpPr>
      <p:sp>
        <p:nvSpPr>
          <p:cNvPr id="191" name="Google Shape;191;p5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5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3" name="Google Shape;193;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57"/>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7"/>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57"/>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57"/>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00" name="Google Shape;200;p57"/>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01" name="Google Shape;201;p57"/>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7"/>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03" name="Google Shape;203;p57"/>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04" name="Google Shape;204;p57"/>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5"/>
        <p:cNvGrpSpPr/>
        <p:nvPr/>
      </p:nvGrpSpPr>
      <p:grpSpPr>
        <a:xfrm>
          <a:off x="0" y="0"/>
          <a:ext cx="0" cy="0"/>
          <a:chOff x="0" y="0"/>
          <a:chExt cx="0" cy="0"/>
        </a:xfrm>
      </p:grpSpPr>
      <p:sp>
        <p:nvSpPr>
          <p:cNvPr id="206" name="Google Shape;206;p5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58"/>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58"/>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58"/>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58"/>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6" name="Google Shape;216;p58"/>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17" name="Google Shape;217;p58"/>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58"/>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19" name="Google Shape;219;p58"/>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20" name="Google Shape;220;p58"/>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1"/>
        <p:cNvGrpSpPr/>
        <p:nvPr/>
      </p:nvGrpSpPr>
      <p:grpSpPr>
        <a:xfrm>
          <a:off x="0" y="0"/>
          <a:ext cx="0" cy="0"/>
          <a:chOff x="0" y="0"/>
          <a:chExt cx="0" cy="0"/>
        </a:xfrm>
      </p:grpSpPr>
      <p:sp>
        <p:nvSpPr>
          <p:cNvPr id="222" name="Google Shape;222;p5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5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p5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6" name="Google Shape;226;p5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59"/>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59"/>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59"/>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59"/>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4" name="Google Shape;234;p59"/>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35" name="Google Shape;235;p59"/>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59"/>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37" name="Google Shape;237;p59"/>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38" name="Google Shape;238;p59"/>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
        <p:cNvGrpSpPr/>
        <p:nvPr/>
      </p:nvGrpSpPr>
      <p:grpSpPr>
        <a:xfrm>
          <a:off x="0" y="0"/>
          <a:ext cx="0" cy="0"/>
          <a:chOff x="0" y="0"/>
          <a:chExt cx="0" cy="0"/>
        </a:xfrm>
      </p:grpSpPr>
      <p:sp>
        <p:nvSpPr>
          <p:cNvPr id="240" name="Google Shape;240;p6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4" name="Google Shape;244;p60"/>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60"/>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60"/>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60"/>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8" name="Google Shape;248;p60"/>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49" name="Google Shape;249;p60"/>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60"/>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51" name="Google Shape;251;p60"/>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52" name="Google Shape;252;p60"/>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3"/>
        <p:cNvGrpSpPr/>
        <p:nvPr/>
      </p:nvGrpSpPr>
      <p:grpSpPr>
        <a:xfrm>
          <a:off x="0" y="0"/>
          <a:ext cx="0" cy="0"/>
          <a:chOff x="0" y="0"/>
          <a:chExt cx="0" cy="0"/>
        </a:xfrm>
      </p:grpSpPr>
      <p:sp>
        <p:nvSpPr>
          <p:cNvPr id="254" name="Google Shape;254;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6" name="Google Shape;256;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7" name="Google Shape;257;p6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6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6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0"/>
        <p:cNvGrpSpPr/>
        <p:nvPr/>
      </p:nvGrpSpPr>
      <p:grpSpPr>
        <a:xfrm>
          <a:off x="0" y="0"/>
          <a:ext cx="0" cy="0"/>
          <a:chOff x="0" y="0"/>
          <a:chExt cx="0" cy="0"/>
        </a:xfrm>
      </p:grpSpPr>
      <p:sp>
        <p:nvSpPr>
          <p:cNvPr id="261" name="Google Shape;261;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62"/>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3" name="Google Shape;263;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4" name="Google Shape;264;p6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62"/>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62"/>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62"/>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2"/>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1" name="Google Shape;271;p62"/>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72" name="Google Shape;272;p62"/>
          <p:cNvSpPr/>
          <p:nvPr/>
        </p:nvSpPr>
        <p:spPr>
          <a:xfrm>
            <a:off x="0" y="-3782"/>
            <a:ext cx="12192000" cy="76676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2"/>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74" name="Google Shape;274;p62"/>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75" name="Google Shape;275;p62"/>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6"/>
        <p:cNvGrpSpPr/>
        <p:nvPr/>
      </p:nvGrpSpPr>
      <p:grpSpPr>
        <a:xfrm>
          <a:off x="0" y="0"/>
          <a:ext cx="0" cy="0"/>
          <a:chOff x="0" y="0"/>
          <a:chExt cx="0" cy="0"/>
        </a:xfrm>
      </p:grpSpPr>
      <p:sp>
        <p:nvSpPr>
          <p:cNvPr id="277" name="Google Shape;277;p6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6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6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6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63"/>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63"/>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63"/>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63"/>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86" name="Google Shape;286;p63"/>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287" name="Google Shape;287;p63"/>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63"/>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289" name="Google Shape;289;p63"/>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290" name="Google Shape;290;p63"/>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1"/>
        <p:cNvGrpSpPr/>
        <p:nvPr/>
      </p:nvGrpSpPr>
      <p:grpSpPr>
        <a:xfrm>
          <a:off x="0" y="0"/>
          <a:ext cx="0" cy="0"/>
          <a:chOff x="0" y="0"/>
          <a:chExt cx="0" cy="0"/>
        </a:xfrm>
      </p:grpSpPr>
      <p:sp>
        <p:nvSpPr>
          <p:cNvPr id="292" name="Google Shape;292;p6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6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6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64"/>
          <p:cNvSpPr/>
          <p:nvPr/>
        </p:nvSpPr>
        <p:spPr>
          <a:xfrm rot="5400000">
            <a:off x="-292291" y="1923288"/>
            <a:ext cx="1097280" cy="853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64"/>
          <p:cNvSpPr/>
          <p:nvPr/>
        </p:nvSpPr>
        <p:spPr>
          <a:xfrm rot="5400000">
            <a:off x="-1158106" y="5166544"/>
            <a:ext cx="2828594" cy="8502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64"/>
          <p:cNvSpPr/>
          <p:nvPr/>
        </p:nvSpPr>
        <p:spPr>
          <a:xfrm rot="5400000">
            <a:off x="-292608" y="734568"/>
            <a:ext cx="1097280" cy="853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64"/>
          <p:cNvSpPr/>
          <p:nvPr/>
        </p:nvSpPr>
        <p:spPr>
          <a:xfrm rot="5400000">
            <a:off x="-292291" y="3112008"/>
            <a:ext cx="1097280" cy="853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64"/>
          <p:cNvSpPr/>
          <p:nvPr/>
        </p:nvSpPr>
        <p:spPr>
          <a:xfrm rot="5400000">
            <a:off x="8257033" y="2923034"/>
            <a:ext cx="6857999" cy="10119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02" name="Google Shape;302;p64"/>
          <p:cNvCxnSpPr/>
          <p:nvPr/>
        </p:nvCxnSpPr>
        <p:spPr>
          <a:xfrm rot="5400000">
            <a:off x="7751063" y="3429001"/>
            <a:ext cx="6858000" cy="0"/>
          </a:xfrm>
          <a:prstGeom prst="straightConnector1">
            <a:avLst/>
          </a:prstGeom>
          <a:noFill/>
          <a:ln w="9525" cap="flat" cmpd="sng">
            <a:solidFill>
              <a:schemeClr val="accent1"/>
            </a:solidFill>
            <a:prstDash val="solid"/>
            <a:miter lim="800000"/>
            <a:headEnd type="none" w="sm" len="sm"/>
            <a:tailEnd type="none" w="sm" len="sm"/>
          </a:ln>
        </p:spPr>
      </p:cxnSp>
      <p:pic>
        <p:nvPicPr>
          <p:cNvPr id="303" name="Google Shape;303;p64"/>
          <p:cNvPicPr preferRelativeResize="0"/>
          <p:nvPr/>
        </p:nvPicPr>
        <p:blipFill rotWithShape="1">
          <a:blip r:embed="rId2">
            <a:alphaModFix/>
          </a:blip>
          <a:srcRect/>
          <a:stretch/>
        </p:blipFill>
        <p:spPr>
          <a:xfrm rot="5400000">
            <a:off x="10273551" y="1434353"/>
            <a:ext cx="2743200" cy="484093"/>
          </a:xfrm>
          <a:prstGeom prst="rect">
            <a:avLst/>
          </a:prstGeom>
          <a:noFill/>
          <a:ln>
            <a:noFill/>
          </a:ln>
        </p:spPr>
      </p:pic>
      <p:pic>
        <p:nvPicPr>
          <p:cNvPr id="304" name="Google Shape;304;p64"/>
          <p:cNvPicPr preferRelativeResize="0"/>
          <p:nvPr/>
        </p:nvPicPr>
        <p:blipFill rotWithShape="1">
          <a:blip r:embed="rId3">
            <a:alphaModFix/>
          </a:blip>
          <a:srcRect/>
          <a:stretch/>
        </p:blipFill>
        <p:spPr>
          <a:xfrm rot="5400000">
            <a:off x="10735361" y="5255837"/>
            <a:ext cx="1901342" cy="7605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Green Map">
  <p:cSld name="Title Slide Green Map">
    <p:spTree>
      <p:nvGrpSpPr>
        <p:cNvPr id="1" name="Shape 305"/>
        <p:cNvGrpSpPr/>
        <p:nvPr/>
      </p:nvGrpSpPr>
      <p:grpSpPr>
        <a:xfrm>
          <a:off x="0" y="0"/>
          <a:ext cx="0" cy="0"/>
          <a:chOff x="0" y="0"/>
          <a:chExt cx="0" cy="0"/>
        </a:xfrm>
      </p:grpSpPr>
      <p:pic>
        <p:nvPicPr>
          <p:cNvPr id="306" name="Google Shape;306;p65"/>
          <p:cNvPicPr preferRelativeResize="0"/>
          <p:nvPr/>
        </p:nvPicPr>
        <p:blipFill rotWithShape="1">
          <a:blip r:embed="rId2">
            <a:alphaModFix/>
          </a:blip>
          <a:srcRect/>
          <a:stretch/>
        </p:blipFill>
        <p:spPr>
          <a:xfrm>
            <a:off x="0" y="0"/>
            <a:ext cx="12192000" cy="4203700"/>
          </a:xfrm>
          <a:prstGeom prst="rect">
            <a:avLst/>
          </a:prstGeom>
          <a:noFill/>
          <a:ln>
            <a:noFill/>
          </a:ln>
        </p:spPr>
      </p:pic>
      <p:cxnSp>
        <p:nvCxnSpPr>
          <p:cNvPr id="307" name="Google Shape;307;p65"/>
          <p:cNvCxnSpPr/>
          <p:nvPr/>
        </p:nvCxnSpPr>
        <p:spPr>
          <a:xfrm>
            <a:off x="0" y="4201028"/>
            <a:ext cx="12192000" cy="0"/>
          </a:xfrm>
          <a:prstGeom prst="straightConnector1">
            <a:avLst/>
          </a:prstGeom>
          <a:noFill/>
          <a:ln w="9525" cap="flat" cmpd="sng">
            <a:solidFill>
              <a:srgbClr val="00562F"/>
            </a:solidFill>
            <a:prstDash val="solid"/>
            <a:miter lim="800000"/>
            <a:headEnd type="none" w="sm" len="sm"/>
            <a:tailEnd type="none" w="sm" len="sm"/>
          </a:ln>
          <a:effectLst>
            <a:outerShdw blurRad="40000" rotWithShape="0">
              <a:srgbClr val="000000">
                <a:alpha val="37647"/>
              </a:srgbClr>
            </a:outerShdw>
          </a:effectLst>
        </p:spPr>
      </p:cxnSp>
      <p:pic>
        <p:nvPicPr>
          <p:cNvPr id="308" name="Google Shape;308;p65"/>
          <p:cNvPicPr preferRelativeResize="0"/>
          <p:nvPr/>
        </p:nvPicPr>
        <p:blipFill rotWithShape="1">
          <a:blip r:embed="rId3">
            <a:alphaModFix/>
          </a:blip>
          <a:srcRect/>
          <a:stretch/>
        </p:blipFill>
        <p:spPr>
          <a:xfrm>
            <a:off x="7921357" y="6193726"/>
            <a:ext cx="3657600" cy="3630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928">
          <p15:clr>
            <a:srgbClr val="FBAE40"/>
          </p15:clr>
        </p15:guide>
        <p15:guide id="6" orient="horz" pos="4128">
          <p15:clr>
            <a:srgbClr val="FBAE40"/>
          </p15:clr>
        </p15:guide>
        <p15:guide id="7" pos="5568">
          <p15:clr>
            <a:srgbClr val="FBAE40"/>
          </p15:clr>
        </p15:guide>
        <p15:guide id="8" orient="horz" pos="36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5"/>
        <p:cNvGrpSpPr/>
        <p:nvPr/>
      </p:nvGrpSpPr>
      <p:grpSpPr>
        <a:xfrm>
          <a:off x="0" y="0"/>
          <a:ext cx="0" cy="0"/>
          <a:chOff x="0" y="0"/>
          <a:chExt cx="0" cy="0"/>
        </a:xfrm>
      </p:grpSpPr>
      <p:sp>
        <p:nvSpPr>
          <p:cNvPr id="316" name="Google Shape;316;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8" name="Google Shape;318;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6"/>
        <p:cNvGrpSpPr/>
        <p:nvPr/>
      </p:nvGrpSpPr>
      <p:grpSpPr>
        <a:xfrm>
          <a:off x="0" y="0"/>
          <a:ext cx="0" cy="0"/>
          <a:chOff x="0" y="0"/>
          <a:chExt cx="0" cy="0"/>
        </a:xfrm>
      </p:grpSpPr>
      <p:sp>
        <p:nvSpPr>
          <p:cNvPr id="327" name="Google Shape;327;p3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3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9" name="Google Shape;329;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3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5" name="Google Shape;335;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8"/>
        <p:cNvGrpSpPr/>
        <p:nvPr/>
      </p:nvGrpSpPr>
      <p:grpSpPr>
        <a:xfrm>
          <a:off x="0" y="0"/>
          <a:ext cx="0" cy="0"/>
          <a:chOff x="0" y="0"/>
          <a:chExt cx="0" cy="0"/>
        </a:xfrm>
      </p:grpSpPr>
      <p:sp>
        <p:nvSpPr>
          <p:cNvPr id="339" name="Google Shape;339;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3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1" name="Google Shape;341;p3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2" name="Google Shape;342;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4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8" name="Google Shape;348;p4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9" name="Google Shape;349;p4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0" name="Google Shape;350;p4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1" name="Google Shape;351;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4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1" name="Google Shape;361;p4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2" name="Google Shape;362;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4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4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9" name="Google Shape;369;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2"/>
        <p:cNvGrpSpPr/>
        <p:nvPr/>
      </p:nvGrpSpPr>
      <p:grpSpPr>
        <a:xfrm>
          <a:off x="0" y="0"/>
          <a:ext cx="0" cy="0"/>
          <a:chOff x="0" y="0"/>
          <a:chExt cx="0" cy="0"/>
        </a:xfrm>
      </p:grpSpPr>
      <p:sp>
        <p:nvSpPr>
          <p:cNvPr id="373" name="Google Shape;373;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45"/>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0"/>
        <p:cNvGrpSpPr/>
        <p:nvPr/>
      </p:nvGrpSpPr>
      <p:grpSpPr>
        <a:xfrm>
          <a:off x="0" y="0"/>
          <a:ext cx="0" cy="0"/>
          <a:chOff x="0" y="0"/>
          <a:chExt cx="0" cy="0"/>
        </a:xfrm>
      </p:grpSpPr>
      <p:sp>
        <p:nvSpPr>
          <p:cNvPr id="391" name="Google Shape;391;p3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3" name="Google Shape;393;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6"/>
        <p:cNvGrpSpPr/>
        <p:nvPr/>
      </p:nvGrpSpPr>
      <p:grpSpPr>
        <a:xfrm>
          <a:off x="0" y="0"/>
          <a:ext cx="0" cy="0"/>
          <a:chOff x="0" y="0"/>
          <a:chExt cx="0" cy="0"/>
        </a:xfrm>
      </p:grpSpPr>
      <p:sp>
        <p:nvSpPr>
          <p:cNvPr id="397" name="Google Shape;397;p6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8" name="Google Shape;398;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6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6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6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4" name="Google Shape;404;p6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5" name="Google Shape;405;p6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6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8"/>
        <p:cNvGrpSpPr/>
        <p:nvPr/>
      </p:nvGrpSpPr>
      <p:grpSpPr>
        <a:xfrm>
          <a:off x="0" y="0"/>
          <a:ext cx="0" cy="0"/>
          <a:chOff x="0" y="0"/>
          <a:chExt cx="0" cy="0"/>
        </a:xfrm>
      </p:grpSpPr>
      <p:sp>
        <p:nvSpPr>
          <p:cNvPr id="409" name="Google Shape;409;p6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2" name="Google Shape;412;p6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6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6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5"/>
        <p:cNvGrpSpPr/>
        <p:nvPr/>
      </p:nvGrpSpPr>
      <p:grpSpPr>
        <a:xfrm>
          <a:off x="0" y="0"/>
          <a:ext cx="0" cy="0"/>
          <a:chOff x="0" y="0"/>
          <a:chExt cx="0" cy="0"/>
        </a:xfrm>
      </p:grpSpPr>
      <p:sp>
        <p:nvSpPr>
          <p:cNvPr id="416" name="Google Shape;416;p6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6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8" name="Google Shape;418;p6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6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0" name="Google Shape;420;p6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6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7"/>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47"/>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47"/>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47"/>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47"/>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3" name="Google Shape;43;p47"/>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44" name="Google Shape;44;p47"/>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45" name="Google Shape;45;p47"/>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46" name="Google Shape;46;p47"/>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9"/>
        <p:cNvGrpSpPr/>
        <p:nvPr/>
      </p:nvGrpSpPr>
      <p:grpSpPr>
        <a:xfrm>
          <a:off x="0" y="0"/>
          <a:ext cx="0" cy="0"/>
          <a:chOff x="0" y="0"/>
          <a:chExt cx="0" cy="0"/>
        </a:xfrm>
      </p:grpSpPr>
      <p:sp>
        <p:nvSpPr>
          <p:cNvPr id="430" name="Google Shape;430;p7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7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3"/>
        <p:cNvGrpSpPr/>
        <p:nvPr/>
      </p:nvGrpSpPr>
      <p:grpSpPr>
        <a:xfrm>
          <a:off x="0" y="0"/>
          <a:ext cx="0" cy="0"/>
          <a:chOff x="0" y="0"/>
          <a:chExt cx="0" cy="0"/>
        </a:xfrm>
      </p:grpSpPr>
      <p:sp>
        <p:nvSpPr>
          <p:cNvPr id="434" name="Google Shape;434;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72"/>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6" name="Google Shape;436;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7" name="Google Shape;437;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0"/>
        <p:cNvGrpSpPr/>
        <p:nvPr/>
      </p:nvGrpSpPr>
      <p:grpSpPr>
        <a:xfrm>
          <a:off x="0" y="0"/>
          <a:ext cx="0" cy="0"/>
          <a:chOff x="0" y="0"/>
          <a:chExt cx="0" cy="0"/>
        </a:xfrm>
      </p:grpSpPr>
      <p:sp>
        <p:nvSpPr>
          <p:cNvPr id="441" name="Google Shape;441;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73"/>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3" name="Google Shape;443;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4" name="Google Shape;444;p7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7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6" name="Google Shape;446;p7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7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7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7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3"/>
        <p:cNvGrpSpPr/>
        <p:nvPr/>
      </p:nvGrpSpPr>
      <p:grpSpPr>
        <a:xfrm>
          <a:off x="0" y="0"/>
          <a:ext cx="0" cy="0"/>
          <a:chOff x="0" y="0"/>
          <a:chExt cx="0" cy="0"/>
        </a:xfrm>
      </p:grpSpPr>
      <p:sp>
        <p:nvSpPr>
          <p:cNvPr id="454" name="Google Shape;454;p75"/>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5" name="Google Shape;455;p75"/>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7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7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7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708959649"/>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0C3C7C59-4540-DD43-A636-D0FD845C2414}"/>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5E9F0984-DC25-A246-B98F-5A04340BDB16}"/>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391A70F5-B2B8-2641-899A-036BC73C631C}"/>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E9722394-3063-1D4B-BC87-B911155543C0}"/>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8BA9D147-3857-D14F-AE21-B7A44F5F8A4E}"/>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06638F0D-14B4-0847-A03C-625738DA1A7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F0EB030-E44E-3647-B23D-4A0C66C47732}"/>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FD9B6629-F436-7B43-AEC3-5E1565371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94F7852F-1EA7-3C44-BA28-1745C11358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24912212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E801C2F-7C63-0F4D-8371-D0A02D3C0E3F}"/>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35EAE83D-9DE6-A24F-A51A-452D91227B6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D9DBA0-687A-A949-85B2-AA2D1437048D}"/>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E5F7D04-613E-B148-A19A-8910657EAF23}"/>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2F3084B3-2C95-6C40-A982-E844459E22FB}"/>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9CB8222A-E0C8-3D4A-9237-DB7B6A944306}"/>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0B1AB7E0-FE97-7F43-8CFF-565196FE074D}"/>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4FFA0B5-9412-1F4A-84F0-D455EEAE8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7ED7674-7BDE-8841-8240-247C202049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52916519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D6030377-66CA-D548-BB0C-EED71AFDB92F}"/>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FC14F8C-065B-3D48-998E-041A70175ECB}"/>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A10F9CC-A74A-0941-AEDE-1532C5FC2B0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926F2A3B-DC9F-E749-A2E4-F4387BB6005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46561D7-030D-AE4F-8293-EC18A46B024C}"/>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CC0214D-4878-8E42-8F50-CBAA97BBE64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0A4B2DAA-58FC-D64F-9332-D8C39FD5E384}"/>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DBC95958-2333-C749-B93E-BADA8191E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002B229E-4F76-2A40-891A-69A8B744F9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8977478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48"/>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48"/>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48"/>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8"/>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 name="Google Shape;57;p48"/>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58" name="Google Shape;58;p48"/>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48"/>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60" name="Google Shape;60;p48"/>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61" name="Google Shape;61;p48"/>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7/23/2024</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41279963-9295-4B48-88F0-F3468F8CF2BB}"/>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9DBB2557-BD1F-274E-8823-08C7662FF7A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02234926-4461-DC4E-9019-A5564BCB8A2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A4999D46-8291-6C4A-93CA-71685E04B0E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1113A27C-BF92-F743-8C04-65497E8BE6C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74A0D3CC-0A0C-A649-B035-26B8B06E866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E4984E4B-22DF-314C-A349-F472A813FF3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D4B98192-0B38-494A-B0F8-FCB24CF8F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E680BCC6-5A67-494B-82E4-1596383840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98072555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7/23/2024</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7195008F-5A15-694A-9454-D659C8C6DAEF}"/>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F69D8C0F-F4B9-5846-B0AA-3B625B683E0B}"/>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99C767C6-BFCF-BD4C-8EC3-B065C00BC7AF}"/>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C9CEFDE2-2DBF-1746-811C-7D53FFD73FD8}"/>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5EA6741E-5DBC-A945-A5EC-97EF7804C172}"/>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A212996E-CDCB-654D-BBD2-4F02834FF265}"/>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54A232B4-58D3-314B-9E0C-CF28752C17E6}"/>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83B264B7-BB9A-A84B-BE44-5A3684BEE0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96D2A4FC-1660-A941-BE7F-484D3F97CA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46254319"/>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724709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47251762"/>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3DCDF65-E398-1444-989A-8EC37629AC4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36026DE-6F89-F640-8C23-5015964845F5}"/>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FFD1C2E8-DEAE-1648-B5C7-9069D0EFAA8D}"/>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48363BC4-848E-084D-8DDF-FCF4D897E78B}"/>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CF3DD3C-FE94-CE43-A3F8-5185B78A6C33}"/>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3D44C79F-DF7F-934B-8679-E1415A92D9A0}"/>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8C7B43CF-9149-C84E-B88D-A78680643D3D}"/>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03394A48-5DE5-C141-B047-24CB9B0487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969653AD-8703-9A4C-8EDD-8594F6C31B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02239688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5D6EBADF-AE11-4043-BC19-EA5D0B44997C}"/>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646AC2AF-AC80-F14C-9B16-B5802B4422F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DD056F92-B66E-474D-8F08-6A9AB1EFFCF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2F28E92-94F3-6045-88E6-1BA5AD9C764F}"/>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2AC3E254-C9B6-7542-885C-73F4710A90B3}"/>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86F88B2-6911-2D4E-A0E2-56FC27BBC376}"/>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B652927D-6552-7D43-8D84-3E721FAB0DA6}"/>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F834AB0D-8071-CC4B-BC28-E3AF5EA3DB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4CEC8A7A-2A39-F949-AB86-8272978D65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7969985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47EF2486-BB48-2C45-8A61-D38895988699}"/>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57A5F9B-86BE-F341-9484-1F52E030CBCF}"/>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F344741-154D-874C-976C-BE94E274012A}"/>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9FC5599F-9F82-2C4A-9EC0-EAF09D8E1D1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BF53363C-EED4-B047-99CE-F2CEDDBA3701}"/>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E294957F-9FCC-5B4F-94C4-AD2F170955FD}"/>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02793A6F-2FEF-1343-985E-794A0C6D7E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2A540840-C747-4A43-AEC4-6895AC3DE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66902943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78149988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928">
          <p15:clr>
            <a:srgbClr val="FBAE40"/>
          </p15:clr>
        </p15:guide>
        <p15:guide id="6" orient="horz" pos="4128">
          <p15:clr>
            <a:srgbClr val="FBAE40"/>
          </p15:clr>
        </p15:guide>
        <p15:guide id="7" pos="5568">
          <p15:clr>
            <a:srgbClr val="FBAE40"/>
          </p15:clr>
        </p15:guide>
        <p15:guide id="8" orient="horz" pos="36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1E66-C84E-D243-8B78-7EFB0B589FF7}" type="datetime1">
              <a:rPr lang="en-US" smtClean="0"/>
              <a:pPr/>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848033603"/>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pPr/>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32B7965-1716-4140-A980-B5821B758F61}"/>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8" name="Rectangle 7">
            <a:extLst>
              <a:ext uri="{FF2B5EF4-FFF2-40B4-BE49-F238E27FC236}">
                <a16:creationId xmlns:a16="http://schemas.microsoft.com/office/drawing/2014/main" id="{1D29A61A-6A43-B241-99C3-61204DCDDBD3}"/>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9" name="Rectangle 8">
            <a:extLst>
              <a:ext uri="{FF2B5EF4-FFF2-40B4-BE49-F238E27FC236}">
                <a16:creationId xmlns:a16="http://schemas.microsoft.com/office/drawing/2014/main" id="{8F8580A9-888C-4347-9223-7B00906023C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0" name="Rectangle 9">
            <a:extLst>
              <a:ext uri="{FF2B5EF4-FFF2-40B4-BE49-F238E27FC236}">
                <a16:creationId xmlns:a16="http://schemas.microsoft.com/office/drawing/2014/main" id="{67BD73D7-20B5-614C-B090-92191F79958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ational 2" panose="020B0504030502020203" pitchFamily="34" charset="77"/>
            </a:endParaRPr>
          </a:p>
        </p:txBody>
      </p:sp>
      <p:sp>
        <p:nvSpPr>
          <p:cNvPr id="11" name="Rectangle 10">
            <a:extLst>
              <a:ext uri="{FF2B5EF4-FFF2-40B4-BE49-F238E27FC236}">
                <a16:creationId xmlns:a16="http://schemas.microsoft.com/office/drawing/2014/main" id="{2F3361BE-AC85-6842-98E3-C1EA7FE48493}"/>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9B43218E-826E-AB4C-96A5-B1DA2AD30237}"/>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192E174-F542-1E43-AC53-DA08F595339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A5402EE4-3ECD-304F-9CE5-ED89F2F60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7D3F681D-BEFF-8344-B839-13FDB9AF68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004212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49"/>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9"/>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49"/>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49"/>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3" name="Google Shape;73;p49"/>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74" name="Google Shape;74;p49"/>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49"/>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76" name="Google Shape;76;p49"/>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77" name="Google Shape;77;p49"/>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F4AB4FA6-5378-CA46-900B-D75E745C7EB0}"/>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974C6E9-24D2-C94A-9F58-F1916EC27054}"/>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43BD1851-98C4-1948-8E0A-93CBC0F3632A}"/>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253DF9-F0AB-FB42-9CC8-E5B532BB53B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A94C1627-4F02-7A46-81EF-60B98874D6FE}"/>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BFA3EDC-517E-2340-A903-3D61B346C28B}"/>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E6914E1C-4C23-164A-AD5B-EEA3B84CB1B9}"/>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10AB498F-BD35-AA48-A659-B2DAAC2DD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BCDA5F17-588F-B645-BCB1-537FC447D8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529914734"/>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58EA7-9FB1-454A-A8E3-2247C9C0CE64}" type="datetime1">
              <a:rPr lang="en-US" smtClean="0"/>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7BA8A862-E205-9C44-A7B7-AC43F86E94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C0AF6D3-164D-7D47-994B-BE08E7A94A9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F25CF1D-CBBF-FC4C-82E6-1FFBAC5BFB69}"/>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63A1A4D1-7BCC-DE47-A6DA-75E760F40C44}"/>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3F02D44-79C0-E740-B16D-4CF0D2CDB86F}"/>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75EB9E7-BA0C-8E4E-8A74-5625AC46FF0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CE54C4B1-B1A1-5F43-9091-8E55CFFECDDA}"/>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F9B9EFAC-8538-5C4A-A4BE-0305676C45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4D672FE6-2E5F-CA41-B03C-9E15184D7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56261518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58EA7-9FB1-454A-A8E3-2247C9C0CE64}" type="datetime1">
              <a:rPr lang="en-US" smtClean="0"/>
              <a:t>7/23/2024</a:t>
            </a:fld>
            <a:endParaRPr lang="en-US" dirty="0"/>
          </a:p>
        </p:txBody>
      </p:sp>
      <p:sp>
        <p:nvSpPr>
          <p:cNvPr id="8" name="Footer Placeholder 7"/>
          <p:cNvSpPr>
            <a:spLocks noGrp="1"/>
          </p:cNvSpPr>
          <p:nvPr>
            <p:ph type="ftr" sz="quarter" idx="11"/>
          </p:nvPr>
        </p:nvSpPr>
        <p:spPr/>
        <p:txBody>
          <a:bodyPr/>
          <a:lstStyle/>
          <a:p>
            <a:r>
              <a:rPr lang="en-US" dirty="0"/>
              <a:t>tdi.dartmouth.edu</a:t>
            </a:r>
          </a:p>
        </p:txBody>
      </p:sp>
      <p:sp>
        <p:nvSpPr>
          <p:cNvPr id="9" name="Slide Number Placeholder 8"/>
          <p:cNvSpPr>
            <a:spLocks noGrp="1"/>
          </p:cNvSpPr>
          <p:nvPr>
            <p:ph type="sldNum" sz="quarter" idx="12"/>
          </p:nvPr>
        </p:nvSpPr>
        <p:spPr/>
        <p:txBody>
          <a:bodyPr/>
          <a:lstStyle/>
          <a:p>
            <a:fld id="{5F99EF57-41E5-C444-A4DB-51759876B068}" type="slidenum">
              <a:rPr lang="en-US" smtClean="0"/>
              <a:pPr/>
              <a:t>‹#›</a:t>
            </a:fld>
            <a:endParaRPr lang="en-US" dirty="0"/>
          </a:p>
        </p:txBody>
      </p:sp>
      <p:sp>
        <p:nvSpPr>
          <p:cNvPr id="10" name="Rectangle 9">
            <a:extLst>
              <a:ext uri="{FF2B5EF4-FFF2-40B4-BE49-F238E27FC236}">
                <a16:creationId xmlns:a16="http://schemas.microsoft.com/office/drawing/2014/main" id="{3BB08297-89DD-9741-92F9-1ED6B618B81D}"/>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47FBB6-9254-D04C-9F7F-F30EB18C26C2}"/>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E0E957D-BB7A-E847-AD75-745DFAB7723E}"/>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9F3FABCF-BD2F-9447-AB88-C7F535CB94D5}"/>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DAFC6AA8-9DE2-DE43-80B7-B89DDCFC46A8}"/>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B05E1564-0861-DB43-9CEC-33EFC2FF8D68}"/>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698617D8-1838-CE40-B6DF-F8910AA1B283}"/>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7" name="Content Placeholder 3">
            <a:extLst>
              <a:ext uri="{FF2B5EF4-FFF2-40B4-BE49-F238E27FC236}">
                <a16:creationId xmlns:a16="http://schemas.microsoft.com/office/drawing/2014/main" id="{F241380B-D215-684F-AC32-305341C7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8" name="Picture 17">
            <a:extLst>
              <a:ext uri="{FF2B5EF4-FFF2-40B4-BE49-F238E27FC236}">
                <a16:creationId xmlns:a16="http://schemas.microsoft.com/office/drawing/2014/main" id="{9EEBDC6D-DDCD-3645-9B43-F05693473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38353078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58EA7-9FB1-454A-A8E3-2247C9C0CE64}" type="datetime1">
              <a:rPr lang="en-US" smtClean="0"/>
              <a:t>7/23/2024</a:t>
            </a:fld>
            <a:endParaRPr lang="en-US" dirty="0"/>
          </a:p>
        </p:txBody>
      </p:sp>
      <p:sp>
        <p:nvSpPr>
          <p:cNvPr id="4" name="Footer Placeholder 3"/>
          <p:cNvSpPr>
            <a:spLocks noGrp="1"/>
          </p:cNvSpPr>
          <p:nvPr>
            <p:ph type="ftr" sz="quarter" idx="11"/>
          </p:nvPr>
        </p:nvSpPr>
        <p:spPr/>
        <p:txBody>
          <a:bodyPr/>
          <a:lstStyle/>
          <a:p>
            <a:r>
              <a:rPr lang="en-US" dirty="0"/>
              <a:t>tdi.dartmouth.edu</a:t>
            </a:r>
          </a:p>
        </p:txBody>
      </p:sp>
      <p:sp>
        <p:nvSpPr>
          <p:cNvPr id="5" name="Slide Number Placeholder 4"/>
          <p:cNvSpPr>
            <a:spLocks noGrp="1"/>
          </p:cNvSpPr>
          <p:nvPr>
            <p:ph type="sldNum" sz="quarter" idx="12"/>
          </p:nvPr>
        </p:nvSpPr>
        <p:spPr/>
        <p:txBody>
          <a:bodyPr/>
          <a:lstStyle/>
          <a:p>
            <a:fld id="{5F99EF57-41E5-C444-A4DB-51759876B068}" type="slidenum">
              <a:rPr lang="en-US" smtClean="0"/>
              <a:pPr/>
              <a:t>‹#›</a:t>
            </a:fld>
            <a:endParaRPr lang="en-US" dirty="0"/>
          </a:p>
        </p:txBody>
      </p:sp>
      <p:sp>
        <p:nvSpPr>
          <p:cNvPr id="6" name="Rectangle 5">
            <a:extLst>
              <a:ext uri="{FF2B5EF4-FFF2-40B4-BE49-F238E27FC236}">
                <a16:creationId xmlns:a16="http://schemas.microsoft.com/office/drawing/2014/main" id="{BAA7E053-8234-B44A-86C9-8AAD0AFE250A}"/>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2EB4231C-56C0-9B40-942A-E54C101A580D}"/>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5B288946-4248-1849-8EAF-FDB8EA8658E8}"/>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2397E48-0174-A14E-AF0E-8E870107B82A}"/>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0" name="Straight Connector 9">
            <a:extLst>
              <a:ext uri="{FF2B5EF4-FFF2-40B4-BE49-F238E27FC236}">
                <a16:creationId xmlns:a16="http://schemas.microsoft.com/office/drawing/2014/main" id="{E9F3C23C-33C4-C44E-A42A-2314BE3D7D64}"/>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D89F343-4041-A44C-B3FF-874FCE369B8A}"/>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DF601E86-B6EC-804B-95B2-18AFE5988825}"/>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3" name="Content Placeholder 3">
            <a:extLst>
              <a:ext uri="{FF2B5EF4-FFF2-40B4-BE49-F238E27FC236}">
                <a16:creationId xmlns:a16="http://schemas.microsoft.com/office/drawing/2014/main" id="{FDE26820-41DB-C347-A6D1-05644E9C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4" name="Picture 13">
            <a:extLst>
              <a:ext uri="{FF2B5EF4-FFF2-40B4-BE49-F238E27FC236}">
                <a16:creationId xmlns:a16="http://schemas.microsoft.com/office/drawing/2014/main" id="{4F78D482-27A5-054F-B3DC-4D83C8DDD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121473013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D393F-4C0C-8F45-9672-FE160CFCDFA3}"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CBB24-2BE7-464C-81C3-7FC35BCA38DF}" type="slidenum">
              <a:rPr lang="en-US" smtClean="0"/>
              <a:t>‹#›</a:t>
            </a:fld>
            <a:endParaRPr lang="en-US" dirty="0"/>
          </a:p>
        </p:txBody>
      </p:sp>
    </p:spTree>
    <p:extLst>
      <p:ext uri="{BB962C8B-B14F-4D97-AF65-F5344CB8AC3E}">
        <p14:creationId xmlns:p14="http://schemas.microsoft.com/office/powerpoint/2010/main" val="35796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1E66-C84E-D243-8B78-7EFB0B589FF7}" type="datetime1">
              <a:rPr lang="en-US" smtClean="0"/>
              <a:pPr/>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421769123"/>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58EA7-9FB1-454A-A8E3-2247C9C0CE64}" type="datetime1">
              <a:rPr lang="en-US" smtClean="0"/>
              <a:t>7/23/2024</a:t>
            </a:fld>
            <a:endParaRPr lang="en-US" dirty="0"/>
          </a:p>
        </p:txBody>
      </p:sp>
      <p:sp>
        <p:nvSpPr>
          <p:cNvPr id="6" name="Footer Placeholder 5"/>
          <p:cNvSpPr>
            <a:spLocks noGrp="1"/>
          </p:cNvSpPr>
          <p:nvPr>
            <p:ph type="ftr" sz="quarter" idx="11"/>
          </p:nvPr>
        </p:nvSpPr>
        <p:spPr/>
        <p:txBody>
          <a:bodyPr/>
          <a:lstStyle/>
          <a:p>
            <a:r>
              <a:rPr lang="en-US" dirty="0"/>
              <a:t>tdi.dartmouth.edu</a:t>
            </a:r>
          </a:p>
        </p:txBody>
      </p:sp>
      <p:sp>
        <p:nvSpPr>
          <p:cNvPr id="7" name="Slide Number Placeholder 6"/>
          <p:cNvSpPr>
            <a:spLocks noGrp="1"/>
          </p:cNvSpPr>
          <p:nvPr>
            <p:ph type="sldNum" sz="quarter" idx="12"/>
          </p:nvPr>
        </p:nvSpPr>
        <p:spPr/>
        <p:txBody>
          <a:bodyPr/>
          <a:lstStyle/>
          <a:p>
            <a:fld id="{5F99EF57-41E5-C444-A4DB-51759876B068}" type="slidenum">
              <a:rPr lang="en-US" smtClean="0"/>
              <a:pPr/>
              <a:t>‹#›</a:t>
            </a:fld>
            <a:endParaRPr lang="en-US" dirty="0"/>
          </a:p>
        </p:txBody>
      </p:sp>
      <p:sp>
        <p:nvSpPr>
          <p:cNvPr id="8" name="Rectangle 7">
            <a:extLst>
              <a:ext uri="{FF2B5EF4-FFF2-40B4-BE49-F238E27FC236}">
                <a16:creationId xmlns:a16="http://schemas.microsoft.com/office/drawing/2014/main" id="{4813C4C3-3A9E-CC40-BE41-7D708914BCB9}"/>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EDF9E7E-D341-8C40-B1F3-8FF151126CF7}"/>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3500FAB-47FC-1140-8900-4F585E977DB0}"/>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00B27DF9-B5EA-D54B-A637-33546B59C972}"/>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32EEAC8C-48CB-A440-8AD1-6EEE9C54384D}"/>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CD0B238-F9FC-164E-8204-1CBDEDB63282}"/>
              </a:ext>
            </a:extLst>
          </p:cNvPr>
          <p:cNvSpPr/>
          <p:nvPr userDrawn="1"/>
        </p:nvSpPr>
        <p:spPr>
          <a:xfrm>
            <a:off x="0" y="-3782"/>
            <a:ext cx="12192000" cy="766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7107C8EB-2DB9-6748-BF91-3A87C9D91831}"/>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5" name="Content Placeholder 3">
            <a:extLst>
              <a:ext uri="{FF2B5EF4-FFF2-40B4-BE49-F238E27FC236}">
                <a16:creationId xmlns:a16="http://schemas.microsoft.com/office/drawing/2014/main" id="{BF69179C-94ED-964F-9BA6-1E40F67C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6" name="Picture 15">
            <a:extLst>
              <a:ext uri="{FF2B5EF4-FFF2-40B4-BE49-F238E27FC236}">
                <a16:creationId xmlns:a16="http://schemas.microsoft.com/office/drawing/2014/main" id="{5C05AAD8-06BE-984F-94C8-53D1B12C29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248840104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3E03FAA4-7805-FC47-8A15-A43B7AC40FB5}"/>
              </a:ext>
            </a:extLst>
          </p:cNvPr>
          <p:cNvSpPr/>
          <p:nvPr userDrawn="1"/>
        </p:nvSpPr>
        <p:spPr>
          <a:xfrm>
            <a:off x="1889760" y="6629400"/>
            <a:ext cx="1463040" cy="683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D7F0DB81-57CE-D84A-AD49-E10CA2D06FCC}"/>
              </a:ext>
            </a:extLst>
          </p:cNvPr>
          <p:cNvSpPr/>
          <p:nvPr userDrawn="1"/>
        </p:nvSpPr>
        <p:spPr>
          <a:xfrm>
            <a:off x="5059680" y="6629400"/>
            <a:ext cx="6827520" cy="683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D78ED55-6AF1-D740-870F-DF5418616433}"/>
              </a:ext>
            </a:extLst>
          </p:cNvPr>
          <p:cNvSpPr/>
          <p:nvPr userDrawn="1"/>
        </p:nvSpPr>
        <p:spPr>
          <a:xfrm>
            <a:off x="304800" y="6629400"/>
            <a:ext cx="1463040" cy="683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76439969-29BC-A34A-B911-95A05B7D5E29}"/>
              </a:ext>
            </a:extLst>
          </p:cNvPr>
          <p:cNvSpPr/>
          <p:nvPr userDrawn="1"/>
        </p:nvSpPr>
        <p:spPr>
          <a:xfrm>
            <a:off x="3474720" y="6629400"/>
            <a:ext cx="1463040" cy="683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5981DB2A-3D76-234E-B7EB-8F37BC9876E5}"/>
              </a:ext>
            </a:extLst>
          </p:cNvPr>
          <p:cNvCxnSpPr/>
          <p:nvPr userDrawn="1"/>
        </p:nvCxnSpPr>
        <p:spPr>
          <a:xfrm>
            <a:off x="0" y="758952"/>
            <a:ext cx="12192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83CEDB2-EAEE-9442-B7A6-8579C9CF5DDC}"/>
              </a:ext>
            </a:extLst>
          </p:cNvPr>
          <p:cNvSpPr/>
          <p:nvPr userDrawn="1"/>
        </p:nvSpPr>
        <p:spPr>
          <a:xfrm>
            <a:off x="0" y="0"/>
            <a:ext cx="12192000" cy="762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AD04A390-EDC7-2145-B62C-B8331CE447A0}"/>
              </a:ext>
            </a:extLst>
          </p:cNvPr>
          <p:cNvSpPr txBox="1"/>
          <p:nvPr userDrawn="1"/>
        </p:nvSpPr>
        <p:spPr>
          <a:xfrm>
            <a:off x="6096001" y="236356"/>
            <a:ext cx="5689600" cy="335144"/>
          </a:xfrm>
          <a:prstGeom prst="rect">
            <a:avLst/>
          </a:prstGeom>
          <a:noFill/>
          <a:ln>
            <a:noFill/>
          </a:ln>
        </p:spPr>
        <p:txBody>
          <a:bodyPr wrap="square" lIns="0" tIns="0" rIns="0" bIns="0" rtlCol="0" anchor="ctr" anchorCtr="0">
            <a:noAutofit/>
          </a:bodyPr>
          <a:lstStyle/>
          <a:p>
            <a:pPr algn="r"/>
            <a:endParaRPr lang="en-US" sz="1400" dirty="0">
              <a:solidFill>
                <a:schemeClr val="bg1"/>
              </a:solidFill>
              <a:latin typeface="National 2" panose="020B0504030502020203" pitchFamily="34" charset="77"/>
              <a:cs typeface="Bembo Bold"/>
            </a:endParaRPr>
          </a:p>
        </p:txBody>
      </p:sp>
      <p:pic>
        <p:nvPicPr>
          <p:cNvPr id="14" name="Content Placeholder 3">
            <a:extLst>
              <a:ext uri="{FF2B5EF4-FFF2-40B4-BE49-F238E27FC236}">
                <a16:creationId xmlns:a16="http://schemas.microsoft.com/office/drawing/2014/main" id="{DC00ADE8-2E4E-0F40-A213-5D076F0743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228601"/>
            <a:ext cx="3657600" cy="363070"/>
          </a:xfrm>
          <a:prstGeom prst="rect">
            <a:avLst/>
          </a:prstGeom>
        </p:spPr>
      </p:pic>
      <p:pic>
        <p:nvPicPr>
          <p:cNvPr id="15" name="Picture 14">
            <a:extLst>
              <a:ext uri="{FF2B5EF4-FFF2-40B4-BE49-F238E27FC236}">
                <a16:creationId xmlns:a16="http://schemas.microsoft.com/office/drawing/2014/main" id="{8DB0A269-61BB-0E4E-876F-B77E4E04A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9737" y="94824"/>
            <a:ext cx="2535123" cy="570402"/>
          </a:xfrm>
          <a:prstGeom prst="rect">
            <a:avLst/>
          </a:prstGeom>
        </p:spPr>
      </p:pic>
    </p:spTree>
    <p:extLst>
      <p:ext uri="{BB962C8B-B14F-4D97-AF65-F5344CB8AC3E}">
        <p14:creationId xmlns:p14="http://schemas.microsoft.com/office/powerpoint/2010/main" val="376754743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58EA7-9FB1-454A-A8E3-2247C9C0CE64}" type="datetime1">
              <a:rPr lang="en-US" smtClean="0"/>
              <a:t>7/23/2024</a:t>
            </a:fld>
            <a:endParaRPr lang="en-US" dirty="0"/>
          </a:p>
        </p:txBody>
      </p:sp>
      <p:sp>
        <p:nvSpPr>
          <p:cNvPr id="5" name="Footer Placeholder 4"/>
          <p:cNvSpPr>
            <a:spLocks noGrp="1"/>
          </p:cNvSpPr>
          <p:nvPr>
            <p:ph type="ftr" sz="quarter" idx="11"/>
          </p:nvPr>
        </p:nvSpPr>
        <p:spPr/>
        <p:txBody>
          <a:bodyPr/>
          <a:lstStyle/>
          <a:p>
            <a:r>
              <a:rPr lang="en-US" dirty="0"/>
              <a:t>tdi.dartmouth.edu</a:t>
            </a:r>
          </a:p>
        </p:txBody>
      </p:sp>
      <p:sp>
        <p:nvSpPr>
          <p:cNvPr id="6" name="Slide Number Placeholder 5"/>
          <p:cNvSpPr>
            <a:spLocks noGrp="1"/>
          </p:cNvSpPr>
          <p:nvPr>
            <p:ph type="sldNum" sz="quarter" idx="12"/>
          </p:nvPr>
        </p:nvSpPr>
        <p:spPr/>
        <p:txBody>
          <a:bodyPr/>
          <a:lstStyle/>
          <a:p>
            <a:fld id="{5F99EF57-41E5-C444-A4DB-51759876B068}" type="slidenum">
              <a:rPr lang="en-US" smtClean="0"/>
              <a:pPr/>
              <a:t>‹#›</a:t>
            </a:fld>
            <a:endParaRPr lang="en-US" dirty="0"/>
          </a:p>
        </p:txBody>
      </p:sp>
      <p:sp>
        <p:nvSpPr>
          <p:cNvPr id="7" name="Rectangle 6">
            <a:extLst>
              <a:ext uri="{FF2B5EF4-FFF2-40B4-BE49-F238E27FC236}">
                <a16:creationId xmlns:a16="http://schemas.microsoft.com/office/drawing/2014/main" id="{14A131F5-829A-A54D-BD48-DF262901B9A5}"/>
              </a:ext>
            </a:extLst>
          </p:cNvPr>
          <p:cNvSpPr/>
          <p:nvPr userDrawn="1"/>
        </p:nvSpPr>
        <p:spPr>
          <a:xfrm rot="5400000">
            <a:off x="-292291" y="1923288"/>
            <a:ext cx="1097280" cy="8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5B1BF8-6970-D74B-8F8A-865190451566}"/>
              </a:ext>
            </a:extLst>
          </p:cNvPr>
          <p:cNvSpPr/>
          <p:nvPr userDrawn="1"/>
        </p:nvSpPr>
        <p:spPr>
          <a:xfrm rot="5400000">
            <a:off x="-1158106" y="5166544"/>
            <a:ext cx="2828594" cy="850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F9FFC090-F313-164A-9840-6B42DDDCD950}"/>
              </a:ext>
            </a:extLst>
          </p:cNvPr>
          <p:cNvSpPr/>
          <p:nvPr userDrawn="1"/>
        </p:nvSpPr>
        <p:spPr>
          <a:xfrm rot="5400000">
            <a:off x="-292608" y="734568"/>
            <a:ext cx="1097280" cy="853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5B3374B9-5E53-0A44-905C-9DC6024EA874}"/>
              </a:ext>
            </a:extLst>
          </p:cNvPr>
          <p:cNvSpPr/>
          <p:nvPr userDrawn="1"/>
        </p:nvSpPr>
        <p:spPr>
          <a:xfrm rot="5400000">
            <a:off x="-292291" y="3112008"/>
            <a:ext cx="1097280" cy="85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82F003E6-DA50-7645-9F80-6529A1CF9860}"/>
              </a:ext>
            </a:extLst>
          </p:cNvPr>
          <p:cNvSpPr/>
          <p:nvPr userDrawn="1"/>
        </p:nvSpPr>
        <p:spPr>
          <a:xfrm rot="5400000">
            <a:off x="8257033" y="2923034"/>
            <a:ext cx="6857999" cy="10119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83DE4211-A66B-6547-89F8-2DE968AE9AA0}"/>
              </a:ext>
            </a:extLst>
          </p:cNvPr>
          <p:cNvCxnSpPr/>
          <p:nvPr userDrawn="1"/>
        </p:nvCxnSpPr>
        <p:spPr>
          <a:xfrm rot="5400000">
            <a:off x="7751063" y="3429001"/>
            <a:ext cx="6858000" cy="0"/>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3">
            <a:extLst>
              <a:ext uri="{FF2B5EF4-FFF2-40B4-BE49-F238E27FC236}">
                <a16:creationId xmlns:a16="http://schemas.microsoft.com/office/drawing/2014/main" id="{71AC577C-412B-3B4F-804D-3EB64A68D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273551" y="1434353"/>
            <a:ext cx="2743200" cy="484093"/>
          </a:xfrm>
          <a:prstGeom prst="rect">
            <a:avLst/>
          </a:prstGeom>
        </p:spPr>
      </p:pic>
      <p:pic>
        <p:nvPicPr>
          <p:cNvPr id="14" name="Picture 13">
            <a:extLst>
              <a:ext uri="{FF2B5EF4-FFF2-40B4-BE49-F238E27FC236}">
                <a16:creationId xmlns:a16="http://schemas.microsoft.com/office/drawing/2014/main" id="{06CE090A-FCA0-C842-82F3-CB6CF97D4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735361" y="5255837"/>
            <a:ext cx="1901342" cy="760536"/>
          </a:xfrm>
          <a:prstGeom prst="rect">
            <a:avLst/>
          </a:prstGeom>
        </p:spPr>
      </p:pic>
    </p:spTree>
    <p:extLst>
      <p:ext uri="{BB962C8B-B14F-4D97-AF65-F5344CB8AC3E}">
        <p14:creationId xmlns:p14="http://schemas.microsoft.com/office/powerpoint/2010/main" val="166843065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Green Ma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D71C2-EA33-7D46-919D-39A74CF7B2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4203700"/>
          </a:xfrm>
          <a:prstGeom prst="rect">
            <a:avLst/>
          </a:prstGeom>
        </p:spPr>
      </p:pic>
      <p:cxnSp>
        <p:nvCxnSpPr>
          <p:cNvPr id="11" name="Straight Connector 10">
            <a:extLst>
              <a:ext uri="{FF2B5EF4-FFF2-40B4-BE49-F238E27FC236}">
                <a16:creationId xmlns:a16="http://schemas.microsoft.com/office/drawing/2014/main" id="{64A1BAA4-D859-BB4E-8B6A-577FF1AC7694}"/>
              </a:ext>
            </a:extLst>
          </p:cNvPr>
          <p:cNvCxnSpPr/>
          <p:nvPr userDrawn="1"/>
        </p:nvCxnSpPr>
        <p:spPr>
          <a:xfrm>
            <a:off x="0" y="4201028"/>
            <a:ext cx="12192000" cy="0"/>
          </a:xfrm>
          <a:prstGeom prst="line">
            <a:avLst/>
          </a:prstGeom>
          <a:ln w="6350" cmpd="sng">
            <a:solidFill>
              <a:srgbClr val="00562F"/>
            </a:solidFill>
          </a:ln>
          <a:effectLst>
            <a:outerShdw blurRad="4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C55DA38-9CB1-6845-912B-A11EB1DCE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357" y="6193726"/>
            <a:ext cx="3657600" cy="363072"/>
          </a:xfrm>
          <a:prstGeom prst="rect">
            <a:avLst/>
          </a:prstGeom>
        </p:spPr>
      </p:pic>
    </p:spTree>
    <p:extLst>
      <p:ext uri="{BB962C8B-B14F-4D97-AF65-F5344CB8AC3E}">
        <p14:creationId xmlns:p14="http://schemas.microsoft.com/office/powerpoint/2010/main" val="3081509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2928">
          <p15:clr>
            <a:srgbClr val="FBAE40"/>
          </p15:clr>
        </p15:guide>
        <p15:guide id="6" orient="horz" pos="4128">
          <p15:clr>
            <a:srgbClr val="FBAE40"/>
          </p15:clr>
        </p15:guide>
        <p15:guide id="7" pos="7424">
          <p15:clr>
            <a:srgbClr val="FBAE40"/>
          </p15:clr>
        </p15:guide>
        <p15:guide id="8" orient="horz" pos="36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50"/>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50"/>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50"/>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50"/>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1" name="Google Shape;91;p50"/>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2" name="Google Shape;92;p50"/>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50"/>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94" name="Google Shape;94;p50"/>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95" name="Google Shape;95;p50"/>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Tree>
    <p:extLst>
      <p:ext uri="{BB962C8B-B14F-4D97-AF65-F5344CB8AC3E}">
        <p14:creationId xmlns:p14="http://schemas.microsoft.com/office/powerpoint/2010/main" val="29806839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2133603"/>
            <a:ext cx="11582400" cy="399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BE60-E2A1-8D46-8C10-49017D9C8C8E}" type="slidenum">
              <a:rPr lang="en-US" smtClean="0"/>
              <a:t>‹#›</a:t>
            </a:fld>
            <a:endParaRPr lang="en-US"/>
          </a:p>
        </p:txBody>
      </p:sp>
      <p:sp>
        <p:nvSpPr>
          <p:cNvPr id="8" name="Text Placeholder 7"/>
          <p:cNvSpPr>
            <a:spLocks noGrp="1"/>
          </p:cNvSpPr>
          <p:nvPr>
            <p:ph type="body" sz="quarter" idx="13"/>
          </p:nvPr>
        </p:nvSpPr>
        <p:spPr>
          <a:xfrm>
            <a:off x="304800" y="1524000"/>
            <a:ext cx="11582400" cy="685800"/>
          </a:xfrm>
        </p:spPr>
        <p:txBody>
          <a:bodyPr anchor="ctr">
            <a:normAutofit/>
          </a:bodyPr>
          <a:lstStyle>
            <a:lvl1pPr>
              <a:defRPr sz="1500" b="1" i="0" cap="all">
                <a:solidFill>
                  <a:srgbClr val="00B3F0"/>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680051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Section Header 3">
    <p:spTree>
      <p:nvGrpSpPr>
        <p:cNvPr id="1" name=""/>
        <p:cNvGrpSpPr/>
        <p:nvPr/>
      </p:nvGrpSpPr>
      <p:grpSpPr>
        <a:xfrm>
          <a:off x="0" y="0"/>
          <a:ext cx="0" cy="0"/>
          <a:chOff x="0" y="0"/>
          <a:chExt cx="0" cy="0"/>
        </a:xfrm>
      </p:grpSpPr>
      <p:pic>
        <p:nvPicPr>
          <p:cNvPr id="5" name="Picture 4" descr="CCF_PPT_FBG_4x3_A_RGB-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838204"/>
            <a:ext cx="7315200" cy="1371599"/>
          </a:xfrm>
        </p:spPr>
        <p:txBody>
          <a:bodyPr>
            <a:normAutofit/>
          </a:bodyPr>
          <a:lstStyle>
            <a:lvl1pPr>
              <a:defRPr sz="2100" b="1" i="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508000" y="2362200"/>
            <a:ext cx="8534400" cy="1219200"/>
          </a:xfrm>
        </p:spPr>
        <p:txBody>
          <a:bodyPr vert="horz" lIns="91440" tIns="45720" rIns="91440" bIns="45720" rtlCol="0">
            <a:normAutofit/>
          </a:bodyPr>
          <a:lstStyle>
            <a:lvl1pPr>
              <a:defRPr lang="en-US" sz="1200" cap="all" baseline="0" dirty="0">
                <a:solidFill>
                  <a:schemeClr val="bg1"/>
                </a:solidFill>
              </a:defRPr>
            </a:lvl1pPr>
          </a:lstStyle>
          <a:p>
            <a:pPr lvl="0"/>
            <a:r>
              <a:rPr lang="en-US"/>
              <a:t>Click to edit Master subtitle style</a:t>
            </a:r>
          </a:p>
        </p:txBody>
      </p:sp>
    </p:spTree>
    <p:extLst>
      <p:ext uri="{BB962C8B-B14F-4D97-AF65-F5344CB8AC3E}">
        <p14:creationId xmlns:p14="http://schemas.microsoft.com/office/powerpoint/2010/main" val="425198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51"/>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51"/>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51"/>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51"/>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5" name="Google Shape;105;p51"/>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06" name="Google Shape;106;p51"/>
          <p:cNvSpPr/>
          <p:nvPr/>
        </p:nvSpPr>
        <p:spPr>
          <a:xfrm>
            <a:off x="0" y="0"/>
            <a:ext cx="12192000" cy="7629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51"/>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108" name="Google Shape;108;p51"/>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109" name="Google Shape;109;p51"/>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52"/>
          <p:cNvSpPr/>
          <p:nvPr/>
        </p:nvSpPr>
        <p:spPr>
          <a:xfrm>
            <a:off x="1889760" y="6629400"/>
            <a:ext cx="1463040" cy="683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52"/>
          <p:cNvSpPr/>
          <p:nvPr/>
        </p:nvSpPr>
        <p:spPr>
          <a:xfrm>
            <a:off x="5059680" y="6629400"/>
            <a:ext cx="6827520" cy="683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52"/>
          <p:cNvSpPr/>
          <p:nvPr/>
        </p:nvSpPr>
        <p:spPr>
          <a:xfrm>
            <a:off x="304800" y="6629400"/>
            <a:ext cx="1463040" cy="6835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52"/>
          <p:cNvSpPr/>
          <p:nvPr/>
        </p:nvSpPr>
        <p:spPr>
          <a:xfrm>
            <a:off x="3474720" y="6629400"/>
            <a:ext cx="1463040" cy="683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21" name="Google Shape;121;p52"/>
          <p:cNvCxnSpPr/>
          <p:nvPr/>
        </p:nvCxnSpPr>
        <p:spPr>
          <a:xfrm>
            <a:off x="0" y="758952"/>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22" name="Google Shape;122;p52"/>
          <p:cNvSpPr/>
          <p:nvPr/>
        </p:nvSpPr>
        <p:spPr>
          <a:xfrm>
            <a:off x="0" y="-3782"/>
            <a:ext cx="12192000" cy="76676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2"/>
          <p:cNvSpPr txBox="1"/>
          <p:nvPr/>
        </p:nvSpPr>
        <p:spPr>
          <a:xfrm>
            <a:off x="6096001" y="236356"/>
            <a:ext cx="5689600" cy="33514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1400">
              <a:solidFill>
                <a:schemeClr val="lt1"/>
              </a:solidFill>
              <a:latin typeface="Arial"/>
              <a:ea typeface="Arial"/>
              <a:cs typeface="Arial"/>
              <a:sym typeface="Arial"/>
            </a:endParaRPr>
          </a:p>
        </p:txBody>
      </p:sp>
      <p:pic>
        <p:nvPicPr>
          <p:cNvPr id="124" name="Google Shape;124;p52"/>
          <p:cNvPicPr preferRelativeResize="0"/>
          <p:nvPr/>
        </p:nvPicPr>
        <p:blipFill rotWithShape="1">
          <a:blip r:embed="rId2">
            <a:alphaModFix/>
          </a:blip>
          <a:srcRect/>
          <a:stretch/>
        </p:blipFill>
        <p:spPr>
          <a:xfrm>
            <a:off x="406400" y="228601"/>
            <a:ext cx="3657600" cy="363070"/>
          </a:xfrm>
          <a:prstGeom prst="rect">
            <a:avLst/>
          </a:prstGeom>
          <a:noFill/>
          <a:ln>
            <a:noFill/>
          </a:ln>
        </p:spPr>
      </p:pic>
      <p:pic>
        <p:nvPicPr>
          <p:cNvPr id="125" name="Google Shape;125;p52"/>
          <p:cNvPicPr preferRelativeResize="0"/>
          <p:nvPr/>
        </p:nvPicPr>
        <p:blipFill rotWithShape="1">
          <a:blip r:embed="rId3">
            <a:alphaModFix/>
          </a:blip>
          <a:srcRect/>
          <a:stretch/>
        </p:blipFill>
        <p:spPr>
          <a:xfrm>
            <a:off x="9279737" y="94824"/>
            <a:ext cx="2535123" cy="5704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Google Shape;312;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6" name="Google Shape;38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8" name="Google Shape;388;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9" name="Google Shape;389;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7/23/2024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184913333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F1E66-C84E-D243-8B78-7EFB0B589FF7}" type="datetime1">
              <a:rPr lang="en-US" smtClean="0"/>
              <a:pPr/>
              <a:t>7/23/2024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tdi.dartmouth.edu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EF57-41E5-C444-A4DB-51759876B068}" type="slidenum">
              <a:rPr lang="en-US" smtClean="0"/>
              <a:pPr/>
              <a:t>‹#›</a:t>
            </a:fld>
            <a:endParaRPr lang="en-US" dirty="0"/>
          </a:p>
        </p:txBody>
      </p:sp>
    </p:spTree>
    <p:extLst>
      <p:ext uri="{BB962C8B-B14F-4D97-AF65-F5344CB8AC3E}">
        <p14:creationId xmlns:p14="http://schemas.microsoft.com/office/powerpoint/2010/main" val="39328359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57200"/>
            <a:ext cx="11582400" cy="1066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04800" y="1600203"/>
            <a:ext cx="11582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446132"/>
            <a:ext cx="7416800" cy="365125"/>
          </a:xfrm>
          <a:prstGeom prst="rect">
            <a:avLst/>
          </a:prstGeom>
        </p:spPr>
        <p:txBody>
          <a:bodyPr vert="horz" lIns="91440" tIns="45720" rIns="91440" bIns="45720" rtlCol="0" anchor="ctr"/>
          <a:lstStyle>
            <a:lvl1pPr algn="l">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0" y="6446132"/>
            <a:ext cx="609600" cy="365125"/>
          </a:xfrm>
          <a:prstGeom prst="rect">
            <a:avLst/>
          </a:prstGeom>
        </p:spPr>
        <p:txBody>
          <a:bodyPr vert="horz" lIns="91440" tIns="45720" rIns="91440" bIns="45720" rtlCol="0" anchor="ctr"/>
          <a:lstStyle>
            <a:lvl1pPr algn="r">
              <a:defRPr sz="900">
                <a:solidFill>
                  <a:schemeClr val="accent1"/>
                </a:solidFill>
              </a:defRPr>
            </a:lvl1pPr>
          </a:lstStyle>
          <a:p>
            <a:fld id="{49CDBE60-E2A1-8D46-8C10-49017D9C8C8E}" type="slidenum">
              <a:rPr lang="en-US" smtClean="0"/>
              <a:pPr/>
              <a:t>‹#›</a:t>
            </a:fld>
            <a:endParaRPr lang="en-US"/>
          </a:p>
        </p:txBody>
      </p:sp>
      <p:pic>
        <p:nvPicPr>
          <p:cNvPr id="9" name="Picture 8" descr="CCF_PPT_FBG_4x3_B_RGB_Bar_Only.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3200" y="144609"/>
            <a:ext cx="11785600" cy="307848"/>
          </a:xfrm>
          <a:prstGeom prst="rect">
            <a:avLst/>
          </a:prstGeom>
        </p:spPr>
      </p:pic>
      <p:pic>
        <p:nvPicPr>
          <p:cNvPr id="10" name="Picture 9" descr="CCF_Logo_H_Pos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42295" y="6195579"/>
            <a:ext cx="2381501" cy="597924"/>
          </a:xfrm>
          <a:prstGeom prst="rect">
            <a:avLst/>
          </a:prstGeom>
        </p:spPr>
      </p:pic>
    </p:spTree>
    <p:extLst>
      <p:ext uri="{BB962C8B-B14F-4D97-AF65-F5344CB8AC3E}">
        <p14:creationId xmlns:p14="http://schemas.microsoft.com/office/powerpoint/2010/main" val="12128928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hf hdr="0"/>
  <p:txStyles>
    <p:titleStyle>
      <a:lvl1pPr algn="l" defTabSz="342900" rtl="0" eaLnBrk="1" latinLnBrk="0" hangingPunct="1">
        <a:lnSpc>
          <a:spcPct val="90000"/>
        </a:lnSpc>
        <a:spcBef>
          <a:spcPct val="0"/>
        </a:spcBef>
        <a:buNone/>
        <a:defRPr sz="1800" b="1" i="0" kern="1200">
          <a:solidFill>
            <a:schemeClr val="accent1"/>
          </a:solidFill>
          <a:latin typeface="Arial"/>
          <a:ea typeface="+mj-ea"/>
          <a:cs typeface="Arial"/>
        </a:defRPr>
      </a:lvl1pPr>
    </p:titleStyle>
    <p:bodyStyle>
      <a:lvl1pPr marL="0" indent="0" algn="l" defTabSz="342900" rtl="0" eaLnBrk="1" latinLnBrk="0" hangingPunct="1">
        <a:lnSpc>
          <a:spcPct val="90000"/>
        </a:lnSpc>
        <a:spcBef>
          <a:spcPct val="20000"/>
        </a:spcBef>
        <a:buFont typeface="Arial"/>
        <a:buNone/>
        <a:defRPr sz="1350" kern="1200">
          <a:solidFill>
            <a:schemeClr val="tx1"/>
          </a:solidFill>
          <a:latin typeface="+mn-lt"/>
          <a:ea typeface="+mn-ea"/>
          <a:cs typeface="+mn-cs"/>
        </a:defRPr>
      </a:lvl1pPr>
      <a:lvl2pPr marL="16906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2pPr>
      <a:lvl3pPr marL="345281" indent="-176213"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3pPr>
      <a:lvl4pPr marL="514350"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4pPr>
      <a:lvl5pPr marL="683419" indent="-169069" algn="l" defTabSz="342900" rtl="0" eaLnBrk="1" latinLnBrk="0" hangingPunct="1">
        <a:lnSpc>
          <a:spcPct val="90000"/>
        </a:lnSpc>
        <a:spcBef>
          <a:spcPct val="20000"/>
        </a:spcBef>
        <a:buClr>
          <a:schemeClr val="accent2"/>
        </a:buClr>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qi.kentcht.nhs.uk/smart-aims-and-an-aims-statem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qi.kentcht.nhs.uk/smart-aims-and-an-aims-statement/" TargetMode="External"/><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89534F0B-4B0B-1143-E012-7E03073926C2}"/>
              </a:ext>
            </a:extLst>
          </p:cNvPr>
          <p:cNvPicPr>
            <a:picLocks noChangeAspect="1"/>
          </p:cNvPicPr>
          <p:nvPr/>
        </p:nvPicPr>
        <p:blipFill>
          <a:blip r:embed="rId3"/>
          <a:stretch>
            <a:fillRect/>
          </a:stretch>
        </p:blipFill>
        <p:spPr>
          <a:xfrm>
            <a:off x="-2689" y="5904704"/>
            <a:ext cx="4528656" cy="953401"/>
          </a:xfrm>
          <a:prstGeom prst="rect">
            <a:avLst/>
          </a:prstGeom>
        </p:spPr>
      </p:pic>
      <p:sp>
        <p:nvSpPr>
          <p:cNvPr id="8" name="TextBox 7">
            <a:extLst>
              <a:ext uri="{FF2B5EF4-FFF2-40B4-BE49-F238E27FC236}">
                <a16:creationId xmlns:a16="http://schemas.microsoft.com/office/drawing/2014/main" id="{7DCCE023-CFD7-0322-2595-5890D61E3D98}"/>
              </a:ext>
            </a:extLst>
          </p:cNvPr>
          <p:cNvSpPr txBox="1"/>
          <p:nvPr/>
        </p:nvSpPr>
        <p:spPr>
          <a:xfrm>
            <a:off x="4826000" y="6600944"/>
            <a:ext cx="241348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a:ea typeface="+mn-ea"/>
                <a:cs typeface="+mn-cs"/>
              </a:rPr>
              <a:t>Last modified 12/5/2023</a:t>
            </a:r>
          </a:p>
        </p:txBody>
      </p:sp>
      <p:pic>
        <p:nvPicPr>
          <p:cNvPr id="9" name="Picture 8" descr="Timeline&#10;&#10;Description automatically generated with low confidence">
            <a:extLst>
              <a:ext uri="{FF2B5EF4-FFF2-40B4-BE49-F238E27FC236}">
                <a16:creationId xmlns:a16="http://schemas.microsoft.com/office/drawing/2014/main" id="{A094866C-62A9-5B66-8316-9F7185119DA0}"/>
              </a:ext>
            </a:extLst>
          </p:cNvPr>
          <p:cNvPicPr>
            <a:picLocks noChangeAspect="1"/>
          </p:cNvPicPr>
          <p:nvPr/>
        </p:nvPicPr>
        <p:blipFill rotWithShape="1">
          <a:blip r:embed="rId4"/>
          <a:srcRect l="5299" t="19107" r="5031" b="23227"/>
          <a:stretch/>
        </p:blipFill>
        <p:spPr>
          <a:xfrm>
            <a:off x="7739270" y="5486464"/>
            <a:ext cx="4452730" cy="1391479"/>
          </a:xfrm>
          <a:prstGeom prst="rect">
            <a:avLst/>
          </a:prstGeom>
        </p:spPr>
      </p:pic>
      <p:sp>
        <p:nvSpPr>
          <p:cNvPr id="10" name="Google Shape;401;p65">
            <a:extLst>
              <a:ext uri="{FF2B5EF4-FFF2-40B4-BE49-F238E27FC236}">
                <a16:creationId xmlns:a16="http://schemas.microsoft.com/office/drawing/2014/main" id="{73BC5F00-509F-EA20-ADA7-A814BCB5B69A}"/>
              </a:ext>
            </a:extLst>
          </p:cNvPr>
          <p:cNvSpPr/>
          <p:nvPr/>
        </p:nvSpPr>
        <p:spPr>
          <a:xfrm>
            <a:off x="471331" y="2489832"/>
            <a:ext cx="1551243" cy="1707125"/>
          </a:xfrm>
          <a:prstGeom prst="roundRect">
            <a:avLst>
              <a:gd name="adj" fmla="val 16667"/>
            </a:avLst>
          </a:prstGeom>
          <a:blipFill rotWithShape="1">
            <a:blip r:embed="rId5">
              <a:alphaModFix/>
            </a:blip>
            <a:stretch>
              <a:fillRect t="-5995" r="-7431" b="-5991"/>
            </a:stretch>
          </a:blip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03;p65">
            <a:extLst>
              <a:ext uri="{FF2B5EF4-FFF2-40B4-BE49-F238E27FC236}">
                <a16:creationId xmlns:a16="http://schemas.microsoft.com/office/drawing/2014/main" id="{D5F8FDA6-7602-DA6A-01F2-20CD88D0803A}"/>
              </a:ext>
            </a:extLst>
          </p:cNvPr>
          <p:cNvSpPr txBox="1"/>
          <p:nvPr/>
        </p:nvSpPr>
        <p:spPr>
          <a:xfrm>
            <a:off x="471331" y="4368168"/>
            <a:ext cx="2833342" cy="830906"/>
          </a:xfrm>
          <a:prstGeom prst="rect">
            <a:avLst/>
          </a:prstGeom>
          <a:noFill/>
          <a:ln>
            <a:noFill/>
          </a:ln>
        </p:spPr>
        <p:txBody>
          <a:bodyPr spcFirstLastPara="1" wrap="square" lIns="91375" tIns="45675" rIns="91375" bIns="45675"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a:cs typeface="Arial"/>
                <a:sym typeface="Arial"/>
              </a:rPr>
              <a:t>Alice Kennedy,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Research Project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sym typeface="Arial"/>
              </a:rPr>
              <a:t>The Dartmouth Institute</a:t>
            </a:r>
            <a:endParaRPr kumimoji="0"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Google Shape;615;p1">
            <a:extLst>
              <a:ext uri="{FF2B5EF4-FFF2-40B4-BE49-F238E27FC236}">
                <a16:creationId xmlns:a16="http://schemas.microsoft.com/office/drawing/2014/main" id="{D66E2657-6A65-E6F8-24B9-D52388371808}"/>
              </a:ext>
            </a:extLst>
          </p:cNvPr>
          <p:cNvSpPr txBox="1"/>
          <p:nvPr/>
        </p:nvSpPr>
        <p:spPr>
          <a:xfrm>
            <a:off x="235543" y="534315"/>
            <a:ext cx="8395839" cy="830906"/>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accent1"/>
              </a:buClr>
              <a:buSzPts val="3200"/>
              <a:buFont typeface="Arial"/>
              <a:buNone/>
            </a:pPr>
            <a:r>
              <a:rPr lang="en-US" sz="6000" b="0" i="0" u="none" strike="noStrike" cap="none" dirty="0">
                <a:solidFill>
                  <a:schemeClr val="dk1"/>
                </a:solidFill>
                <a:latin typeface="Calibri"/>
                <a:ea typeface="Calibri"/>
                <a:cs typeface="Calibri"/>
                <a:sym typeface="Calibri"/>
              </a:rPr>
              <a:t>Crafting a SMART Aim</a:t>
            </a:r>
            <a:endParaRPr dirty="0"/>
          </a:p>
        </p:txBody>
      </p:sp>
      <p:sp>
        <p:nvSpPr>
          <p:cNvPr id="3" name="Google Shape;616;p1">
            <a:extLst>
              <a:ext uri="{FF2B5EF4-FFF2-40B4-BE49-F238E27FC236}">
                <a16:creationId xmlns:a16="http://schemas.microsoft.com/office/drawing/2014/main" id="{7A076AEF-BEAC-D6D6-744E-DF48EBAFA850}"/>
              </a:ext>
            </a:extLst>
          </p:cNvPr>
          <p:cNvSpPr txBox="1"/>
          <p:nvPr/>
        </p:nvSpPr>
        <p:spPr>
          <a:xfrm>
            <a:off x="328047" y="1498285"/>
            <a:ext cx="8395839" cy="638732"/>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accent1"/>
              </a:buClr>
              <a:buSzPts val="3200"/>
              <a:buFont typeface="Arial"/>
              <a:buNone/>
            </a:pPr>
            <a:r>
              <a:rPr lang="en-US" sz="4000" b="0" i="0" u="none" strike="noStrike" cap="none" dirty="0">
                <a:solidFill>
                  <a:schemeClr val="dk1"/>
                </a:solidFill>
                <a:latin typeface="Calibri"/>
                <a:ea typeface="Calibri"/>
                <a:cs typeface="Calibri"/>
                <a:sym typeface="Calibri"/>
              </a:rPr>
              <a:t>A Critical Foundation For Improvement</a:t>
            </a:r>
            <a:endParaRPr dirty="0"/>
          </a:p>
        </p:txBody>
      </p:sp>
    </p:spTree>
    <p:extLst>
      <p:ext uri="{BB962C8B-B14F-4D97-AF65-F5344CB8AC3E}">
        <p14:creationId xmlns:p14="http://schemas.microsoft.com/office/powerpoint/2010/main" val="42779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79;p12">
            <a:extLst>
              <a:ext uri="{FF2B5EF4-FFF2-40B4-BE49-F238E27FC236}">
                <a16:creationId xmlns:a16="http://schemas.microsoft.com/office/drawing/2014/main" id="{A48F0989-34F2-4BF5-D060-83172D4C3C14}"/>
              </a:ext>
            </a:extLst>
          </p:cNvPr>
          <p:cNvSpPr txBox="1"/>
          <p:nvPr/>
        </p:nvSpPr>
        <p:spPr>
          <a:xfrm>
            <a:off x="754392" y="1892300"/>
            <a:ext cx="5699898" cy="425450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000000"/>
              </a:buClr>
              <a:buSzPts val="3200"/>
              <a:buFont typeface="Arial"/>
              <a:buNone/>
            </a:pPr>
            <a:r>
              <a:rPr lang="en-US" sz="3200" dirty="0">
                <a:solidFill>
                  <a:srgbClr val="000000"/>
                </a:solidFill>
                <a:latin typeface="Calibri"/>
                <a:ea typeface="Calibri"/>
                <a:cs typeface="Calibri"/>
                <a:sym typeface="Calibri"/>
              </a:rPr>
              <a:t>“We aim to increase the % of Treat-to-Target surveys completed by IBD </a:t>
            </a:r>
            <a:r>
              <a:rPr lang="en-US" sz="3200" dirty="0" err="1">
                <a:solidFill>
                  <a:srgbClr val="000000"/>
                </a:solidFill>
                <a:latin typeface="Calibri"/>
                <a:ea typeface="Calibri"/>
                <a:cs typeface="Calibri"/>
                <a:sym typeface="Calibri"/>
              </a:rPr>
              <a:t>Qorus</a:t>
            </a:r>
            <a:r>
              <a:rPr lang="en-US" sz="3200" dirty="0">
                <a:solidFill>
                  <a:srgbClr val="000000"/>
                </a:solidFill>
                <a:latin typeface="Calibri"/>
                <a:ea typeface="Calibri"/>
                <a:cs typeface="Calibri"/>
                <a:sym typeface="Calibri"/>
              </a:rPr>
              <a:t> patients at NYU Langone IBD Center from 0% to 75% by June 1, 2021.”</a:t>
            </a:r>
            <a:endParaRPr sz="1800" dirty="0">
              <a:solidFill>
                <a:schemeClr val="dk1"/>
              </a:solidFill>
              <a:latin typeface="Calibri"/>
              <a:ea typeface="Calibri"/>
              <a:cs typeface="Calibri"/>
              <a:sym typeface="Calibri"/>
            </a:endParaRPr>
          </a:p>
          <a:p>
            <a:pPr marL="0" marR="0" lvl="0" indent="0" algn="l" rtl="0">
              <a:lnSpc>
                <a:spcPct val="170000"/>
              </a:lnSpc>
              <a:spcBef>
                <a:spcPts val="1000"/>
              </a:spcBef>
              <a:spcAft>
                <a:spcPts val="0"/>
              </a:spcAft>
              <a:buClr>
                <a:schemeClr val="dk1"/>
              </a:buClr>
              <a:buSzPts val="3200"/>
              <a:buFont typeface="Arial"/>
              <a:buNone/>
            </a:pPr>
            <a:endParaRPr sz="3200" dirty="0">
              <a:solidFill>
                <a:srgbClr val="1F2D29"/>
              </a:solidFill>
              <a:latin typeface="Calibri"/>
              <a:ea typeface="Calibri"/>
              <a:cs typeface="Calibri"/>
              <a:sym typeface="Calibri"/>
            </a:endParaRPr>
          </a:p>
        </p:txBody>
      </p:sp>
      <p:sp>
        <p:nvSpPr>
          <p:cNvPr id="3" name="Google Shape;780;p12">
            <a:extLst>
              <a:ext uri="{FF2B5EF4-FFF2-40B4-BE49-F238E27FC236}">
                <a16:creationId xmlns:a16="http://schemas.microsoft.com/office/drawing/2014/main" id="{38A4FB99-D72D-F254-DF45-C053058C48DA}"/>
              </a:ext>
            </a:extLst>
          </p:cNvPr>
          <p:cNvSpPr txBox="1"/>
          <p:nvPr/>
        </p:nvSpPr>
        <p:spPr>
          <a:xfrm>
            <a:off x="215153" y="183593"/>
            <a:ext cx="1189795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Does NYU Langone’s Aim Statement Pass the SMART Aim Test?</a:t>
            </a:r>
            <a:endParaRPr/>
          </a:p>
        </p:txBody>
      </p:sp>
      <p:pic>
        <p:nvPicPr>
          <p:cNvPr id="4" name="Google Shape;781;p12" descr="SMART-Goals.image.jpg">
            <a:extLst>
              <a:ext uri="{FF2B5EF4-FFF2-40B4-BE49-F238E27FC236}">
                <a16:creationId xmlns:a16="http://schemas.microsoft.com/office/drawing/2014/main" id="{0506B6D3-A4E6-D277-872B-96F2392D0749}"/>
              </a:ext>
            </a:extLst>
          </p:cNvPr>
          <p:cNvPicPr preferRelativeResize="0"/>
          <p:nvPr/>
        </p:nvPicPr>
        <p:blipFill rotWithShape="1">
          <a:blip r:embed="rId3">
            <a:alphaModFix/>
          </a:blip>
          <a:srcRect/>
          <a:stretch/>
        </p:blipFill>
        <p:spPr>
          <a:xfrm>
            <a:off x="7112001" y="1487809"/>
            <a:ext cx="4149138" cy="4816839"/>
          </a:xfrm>
          <a:prstGeom prst="rect">
            <a:avLst/>
          </a:prstGeom>
          <a:noFill/>
          <a:ln>
            <a:noFill/>
          </a:ln>
        </p:spPr>
      </p:pic>
    </p:spTree>
    <p:extLst>
      <p:ext uri="{BB962C8B-B14F-4D97-AF65-F5344CB8AC3E}">
        <p14:creationId xmlns:p14="http://schemas.microsoft.com/office/powerpoint/2010/main" val="370985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786"/>
        <p:cNvGrpSpPr/>
        <p:nvPr/>
      </p:nvGrpSpPr>
      <p:grpSpPr>
        <a:xfrm>
          <a:off x="0" y="0"/>
          <a:ext cx="0" cy="0"/>
          <a:chOff x="0" y="0"/>
          <a:chExt cx="0" cy="0"/>
        </a:xfrm>
      </p:grpSpPr>
      <p:sp>
        <p:nvSpPr>
          <p:cNvPr id="787" name="Google Shape;787;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8" name="Google Shape;788;p13"/>
          <p:cNvSpPr txBox="1"/>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1F2D29"/>
              </a:buClr>
              <a:buSzPts val="3600"/>
              <a:buFont typeface="Calibri"/>
              <a:buNone/>
            </a:pPr>
            <a:r>
              <a:rPr lang="en-US" sz="4400" b="0" i="0" u="none" strike="noStrike" cap="none">
                <a:solidFill>
                  <a:srgbClr val="000000"/>
                </a:solidFill>
                <a:latin typeface="Calibri"/>
                <a:ea typeface="Calibri"/>
                <a:cs typeface="Calibri"/>
                <a:sym typeface="Calibri"/>
              </a:rPr>
              <a:t>SMART Aim Example </a:t>
            </a:r>
            <a:endParaRPr/>
          </a:p>
        </p:txBody>
      </p:sp>
      <p:sp>
        <p:nvSpPr>
          <p:cNvPr id="789" name="Google Shape;789;p13"/>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0" name="Google Shape;790;p13"/>
          <p:cNvSpPr/>
          <p:nvPr/>
        </p:nvSpPr>
        <p:spPr>
          <a:xfrm>
            <a:off x="572493" y="2071316"/>
            <a:ext cx="6713552" cy="411917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000"/>
              <a:buFont typeface="Calibri"/>
              <a:buNone/>
            </a:pPr>
            <a:r>
              <a:rPr lang="en-US" sz="4000" b="0" i="0" u="none" strike="noStrike" cap="none">
                <a:solidFill>
                  <a:srgbClr val="000000"/>
                </a:solidFill>
                <a:latin typeface="Calibri"/>
                <a:ea typeface="Calibri"/>
                <a:cs typeface="Calibri"/>
                <a:sym typeface="Calibri"/>
              </a:rPr>
              <a:t>“We aim to improve ED utilization for our IBD patients by decreasing ED use from 30% per month to 15% per month  by April 30, 2019.”</a:t>
            </a:r>
            <a:endParaRPr/>
          </a:p>
          <a:p>
            <a:pPr marL="0" marR="0" lvl="0" indent="139700" algn="l" rtl="0">
              <a:lnSpc>
                <a:spcPct val="90000"/>
              </a:lnSpc>
              <a:spcBef>
                <a:spcPts val="60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p:txBody>
      </p:sp>
      <p:sp>
        <p:nvSpPr>
          <p:cNvPr id="791" name="Google Shape;791;p13"/>
          <p:cNvSpPr txBox="1"/>
          <p:nvPr/>
        </p:nvSpPr>
        <p:spPr>
          <a:xfrm>
            <a:off x="7858538" y="5137266"/>
            <a:ext cx="3941064" cy="1478635"/>
          </a:xfrm>
          <a:prstGeom prst="rect">
            <a:avLst/>
          </a:prstGeom>
          <a:solidFill>
            <a:srgbClr val="000000">
              <a:alpha val="49803"/>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Calibri"/>
                <a:ea typeface="Calibri"/>
                <a:cs typeface="Calibri"/>
                <a:sym typeface="Calibri"/>
              </a:rPr>
              <a:t>The Oregon Clinic-GI East</a:t>
            </a:r>
            <a:endParaRPr/>
          </a:p>
          <a:p>
            <a:pPr marL="0" marR="0" lvl="0" indent="0" algn="ctr" rtl="0">
              <a:lnSpc>
                <a:spcPct val="90000"/>
              </a:lnSpc>
              <a:spcBef>
                <a:spcPts val="100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IBD Qorus Learning Collaborative</a:t>
            </a:r>
            <a:endParaRPr/>
          </a:p>
          <a:p>
            <a:pPr marL="0" marR="0" lvl="0" indent="0" algn="ctr" rtl="0">
              <a:lnSpc>
                <a:spcPct val="90000"/>
              </a:lnSpc>
              <a:spcBef>
                <a:spcPts val="100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Portland, Oregon</a:t>
            </a:r>
            <a:endParaRPr/>
          </a:p>
        </p:txBody>
      </p:sp>
      <p:pic>
        <p:nvPicPr>
          <p:cNvPr id="792" name="Google Shape;792;p13"/>
          <p:cNvPicPr preferRelativeResize="0"/>
          <p:nvPr/>
        </p:nvPicPr>
        <p:blipFill rotWithShape="1">
          <a:blip r:embed="rId3">
            <a:alphaModFix/>
          </a:blip>
          <a:srcRect/>
          <a:stretch/>
        </p:blipFill>
        <p:spPr>
          <a:xfrm>
            <a:off x="7799498" y="2260690"/>
            <a:ext cx="3876001" cy="26344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797"/>
        <p:cNvGrpSpPr/>
        <p:nvPr/>
      </p:nvGrpSpPr>
      <p:grpSpPr>
        <a:xfrm>
          <a:off x="0" y="0"/>
          <a:ext cx="0" cy="0"/>
          <a:chOff x="0" y="0"/>
          <a:chExt cx="0" cy="0"/>
        </a:xfrm>
      </p:grpSpPr>
      <p:sp>
        <p:nvSpPr>
          <p:cNvPr id="799" name="Google Shape;799;p14"/>
          <p:cNvSpPr txBox="1"/>
          <p:nvPr/>
        </p:nvSpPr>
        <p:spPr>
          <a:xfrm>
            <a:off x="754392" y="1892300"/>
            <a:ext cx="5699898" cy="425450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“We aim to improve ED utilization for our IBD patients by decreasing ED use from 30% per month to 15% per month by April 30, 2019.”</a:t>
            </a:r>
            <a:endParaRPr sz="3200" b="0" i="0" u="none" strike="noStrike" cap="none">
              <a:solidFill>
                <a:srgbClr val="1F2D29"/>
              </a:solidFill>
              <a:latin typeface="Calibri"/>
              <a:ea typeface="Calibri"/>
              <a:cs typeface="Calibri"/>
              <a:sym typeface="Calibri"/>
            </a:endParaRPr>
          </a:p>
        </p:txBody>
      </p:sp>
      <p:sp>
        <p:nvSpPr>
          <p:cNvPr id="800" name="Google Shape;800;p14"/>
          <p:cNvSpPr txBox="1"/>
          <p:nvPr/>
        </p:nvSpPr>
        <p:spPr>
          <a:xfrm>
            <a:off x="215153" y="183593"/>
            <a:ext cx="1189795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Does the Oregon Clinic’s Aim Statement Pass the SMART Aim Test?</a:t>
            </a:r>
            <a:endParaRPr/>
          </a:p>
        </p:txBody>
      </p:sp>
      <p:pic>
        <p:nvPicPr>
          <p:cNvPr id="801" name="Google Shape;801;p14" descr="SMART-Goals.image.jpg"/>
          <p:cNvPicPr preferRelativeResize="0"/>
          <p:nvPr/>
        </p:nvPicPr>
        <p:blipFill rotWithShape="1">
          <a:blip r:embed="rId3">
            <a:alphaModFix/>
          </a:blip>
          <a:srcRect/>
          <a:stretch/>
        </p:blipFill>
        <p:spPr>
          <a:xfrm>
            <a:off x="7370617" y="1630143"/>
            <a:ext cx="3943927" cy="45166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806"/>
        <p:cNvGrpSpPr/>
        <p:nvPr/>
      </p:nvGrpSpPr>
      <p:grpSpPr>
        <a:xfrm>
          <a:off x="0" y="0"/>
          <a:ext cx="0" cy="0"/>
          <a:chOff x="0" y="0"/>
          <a:chExt cx="0" cy="0"/>
        </a:xfrm>
      </p:grpSpPr>
      <p:sp>
        <p:nvSpPr>
          <p:cNvPr id="807" name="Google Shape;807;p15"/>
          <p:cNvSpPr/>
          <p:nvPr/>
        </p:nvSpPr>
        <p:spPr>
          <a:xfrm>
            <a:off x="327546" y="321732"/>
            <a:ext cx="7058307" cy="1964266"/>
          </a:xfrm>
          <a:prstGeom prst="rect">
            <a:avLst/>
          </a:prstGeom>
          <a:solidFill>
            <a:srgbClr val="2650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8" name="Google Shape;808;p15"/>
          <p:cNvSpPr txBox="1"/>
          <p:nvPr/>
        </p:nvSpPr>
        <p:spPr>
          <a:xfrm>
            <a:off x="524256" y="516804"/>
            <a:ext cx="6594189" cy="162521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600"/>
              </a:spcAft>
              <a:buClr>
                <a:srgbClr val="1F2D29"/>
              </a:buClr>
              <a:buSzPts val="3600"/>
              <a:buFont typeface="Calibri"/>
              <a:buNone/>
            </a:pPr>
            <a:r>
              <a:rPr lang="en-US" sz="4400">
                <a:solidFill>
                  <a:srgbClr val="FFFFFF"/>
                </a:solidFill>
                <a:latin typeface="Calibri"/>
                <a:ea typeface="Calibri"/>
                <a:cs typeface="Calibri"/>
                <a:sym typeface="Calibri"/>
              </a:rPr>
              <a:t>SMART Aim Example </a:t>
            </a:r>
            <a:endParaRPr/>
          </a:p>
        </p:txBody>
      </p:sp>
      <p:sp>
        <p:nvSpPr>
          <p:cNvPr id="809" name="Google Shape;809;p15"/>
          <p:cNvSpPr/>
          <p:nvPr/>
        </p:nvSpPr>
        <p:spPr>
          <a:xfrm>
            <a:off x="329184" y="2432305"/>
            <a:ext cx="7056669" cy="410285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0" name="Google Shape;810;p15" descr="IBD Qorus Team"/>
          <p:cNvPicPr preferRelativeResize="0"/>
          <p:nvPr/>
        </p:nvPicPr>
        <p:blipFill rotWithShape="1">
          <a:blip r:embed="rId3">
            <a:alphaModFix/>
          </a:blip>
          <a:srcRect/>
          <a:stretch/>
        </p:blipFill>
        <p:spPr>
          <a:xfrm>
            <a:off x="566744" y="3134849"/>
            <a:ext cx="6579910" cy="2697763"/>
          </a:xfrm>
          <a:prstGeom prst="rect">
            <a:avLst/>
          </a:prstGeom>
          <a:noFill/>
          <a:ln>
            <a:noFill/>
          </a:ln>
        </p:spPr>
      </p:pic>
      <p:sp>
        <p:nvSpPr>
          <p:cNvPr id="811" name="Google Shape;811;p15"/>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2" name="Google Shape;812;p15"/>
          <p:cNvSpPr/>
          <p:nvPr/>
        </p:nvSpPr>
        <p:spPr>
          <a:xfrm>
            <a:off x="7772401" y="917725"/>
            <a:ext cx="3895344" cy="485236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000">
                <a:solidFill>
                  <a:srgbClr val="FFFFFF"/>
                </a:solidFill>
                <a:latin typeface="Calibri"/>
                <a:ea typeface="Calibri"/>
                <a:cs typeface="Calibri"/>
                <a:sym typeface="Calibri"/>
              </a:rPr>
              <a:t>“We will increase IBD Qorus enrollment from 433 to 480 patients (a 10% increase) by 3/31/2020.”</a:t>
            </a:r>
            <a:endParaRPr/>
          </a:p>
          <a:p>
            <a:pPr marL="0" marR="0" lvl="0" indent="0" algn="l" rtl="0">
              <a:lnSpc>
                <a:spcPct val="90000"/>
              </a:lnSpc>
              <a:spcBef>
                <a:spcPts val="600"/>
              </a:spcBef>
              <a:spcAft>
                <a:spcPts val="0"/>
              </a:spcAft>
              <a:buClr>
                <a:schemeClr val="dk1"/>
              </a:buClr>
              <a:buSzPts val="4000"/>
              <a:buFont typeface="Arial"/>
              <a:buNone/>
            </a:pPr>
            <a:endParaRPr sz="40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817"/>
        <p:cNvGrpSpPr/>
        <p:nvPr/>
      </p:nvGrpSpPr>
      <p:grpSpPr>
        <a:xfrm>
          <a:off x="0" y="0"/>
          <a:ext cx="0" cy="0"/>
          <a:chOff x="0" y="0"/>
          <a:chExt cx="0" cy="0"/>
        </a:xfrm>
      </p:grpSpPr>
      <p:sp>
        <p:nvSpPr>
          <p:cNvPr id="819" name="Google Shape;819;p16"/>
          <p:cNvSpPr txBox="1"/>
          <p:nvPr/>
        </p:nvSpPr>
        <p:spPr>
          <a:xfrm>
            <a:off x="754392" y="1892300"/>
            <a:ext cx="5699898" cy="4254500"/>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Clr>
                <a:srgbClr val="000000"/>
              </a:buClr>
              <a:buSzPts val="3200"/>
              <a:buFont typeface="Arial"/>
              <a:buNone/>
            </a:pPr>
            <a:r>
              <a:rPr lang="en-US" sz="3200">
                <a:solidFill>
                  <a:srgbClr val="000000"/>
                </a:solidFill>
                <a:latin typeface="Calibri"/>
                <a:ea typeface="Calibri"/>
                <a:cs typeface="Calibri"/>
                <a:sym typeface="Calibri"/>
              </a:rPr>
              <a:t>“We will increase IBD Qorus enrollment from 433 to 480 patients (a 10% increase) by 3/31/2020.”</a:t>
            </a:r>
            <a:endParaRPr sz="3200" b="0" i="0" u="none" strike="noStrike" cap="none">
              <a:solidFill>
                <a:srgbClr val="1F2D29"/>
              </a:solidFill>
              <a:latin typeface="Calibri"/>
              <a:ea typeface="Calibri"/>
              <a:cs typeface="Calibri"/>
              <a:sym typeface="Calibri"/>
            </a:endParaRPr>
          </a:p>
        </p:txBody>
      </p:sp>
      <p:sp>
        <p:nvSpPr>
          <p:cNvPr id="820" name="Google Shape;820;p16"/>
          <p:cNvSpPr txBox="1"/>
          <p:nvPr/>
        </p:nvSpPr>
        <p:spPr>
          <a:xfrm>
            <a:off x="215153" y="183593"/>
            <a:ext cx="11897958"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Does Saratoga’s Aim Statement Pass the SMART Aim Test?</a:t>
            </a:r>
            <a:endParaRPr/>
          </a:p>
        </p:txBody>
      </p:sp>
      <p:pic>
        <p:nvPicPr>
          <p:cNvPr id="821" name="Google Shape;821;p16" descr="SMART-Goals.image.jpg"/>
          <p:cNvPicPr preferRelativeResize="0"/>
          <p:nvPr/>
        </p:nvPicPr>
        <p:blipFill rotWithShape="1">
          <a:blip r:embed="rId3">
            <a:alphaModFix/>
          </a:blip>
          <a:srcRect/>
          <a:stretch/>
        </p:blipFill>
        <p:spPr>
          <a:xfrm>
            <a:off x="7324437" y="1786580"/>
            <a:ext cx="3844338" cy="43602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6"/>
        <p:cNvGrpSpPr/>
        <p:nvPr/>
      </p:nvGrpSpPr>
      <p:grpSpPr>
        <a:xfrm>
          <a:off x="0" y="0"/>
          <a:ext cx="0" cy="0"/>
          <a:chOff x="0" y="0"/>
          <a:chExt cx="0" cy="0"/>
        </a:xfrm>
      </p:grpSpPr>
      <p:pic>
        <p:nvPicPr>
          <p:cNvPr id="827" name="Google Shape;827;p17"/>
          <p:cNvPicPr preferRelativeResize="0"/>
          <p:nvPr/>
        </p:nvPicPr>
        <p:blipFill rotWithShape="1">
          <a:blip r:embed="rId3">
            <a:alphaModFix/>
          </a:blip>
          <a:srcRect/>
          <a:stretch/>
        </p:blipFill>
        <p:spPr>
          <a:xfrm>
            <a:off x="1524000" y="6252520"/>
            <a:ext cx="9144000" cy="605481"/>
          </a:xfrm>
          <a:prstGeom prst="rect">
            <a:avLst/>
          </a:prstGeom>
          <a:noFill/>
          <a:ln>
            <a:noFill/>
          </a:ln>
        </p:spPr>
      </p:pic>
      <p:pic>
        <p:nvPicPr>
          <p:cNvPr id="828" name="Google Shape;828;p17"/>
          <p:cNvPicPr preferRelativeResize="0"/>
          <p:nvPr/>
        </p:nvPicPr>
        <p:blipFill rotWithShape="1">
          <a:blip r:embed="rId4">
            <a:alphaModFix/>
          </a:blip>
          <a:srcRect/>
          <a:stretch/>
        </p:blipFill>
        <p:spPr>
          <a:xfrm>
            <a:off x="1524000" y="0"/>
            <a:ext cx="9144000" cy="6858000"/>
          </a:xfrm>
          <a:prstGeom prst="rect">
            <a:avLst/>
          </a:prstGeom>
          <a:noFill/>
          <a:ln>
            <a:noFill/>
          </a:ln>
        </p:spPr>
      </p:pic>
      <p:sp>
        <p:nvSpPr>
          <p:cNvPr id="829" name="Google Shape;829;p17"/>
          <p:cNvSpPr/>
          <p:nvPr/>
        </p:nvSpPr>
        <p:spPr>
          <a:xfrm>
            <a:off x="1524000" y="5320143"/>
            <a:ext cx="9144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830" name="Google Shape;830;p17"/>
          <p:cNvCxnSpPr/>
          <p:nvPr/>
        </p:nvCxnSpPr>
        <p:spPr>
          <a:xfrm>
            <a:off x="1524000" y="5241983"/>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831" name="Google Shape;831;p17"/>
          <p:cNvCxnSpPr/>
          <p:nvPr/>
        </p:nvCxnSpPr>
        <p:spPr>
          <a:xfrm>
            <a:off x="1524000" y="6134852"/>
            <a:ext cx="9144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832" name="Google Shape;832;p17"/>
          <p:cNvSpPr txBox="1"/>
          <p:nvPr/>
        </p:nvSpPr>
        <p:spPr>
          <a:xfrm>
            <a:off x="1524000" y="5457585"/>
            <a:ext cx="94562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Share Your SMART Aim – Make a Public Commitment and Keep it Visible!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837"/>
        <p:cNvGrpSpPr/>
        <p:nvPr/>
      </p:nvGrpSpPr>
      <p:grpSpPr>
        <a:xfrm>
          <a:off x="0" y="0"/>
          <a:ext cx="0" cy="0"/>
          <a:chOff x="0" y="0"/>
          <a:chExt cx="0" cy="0"/>
        </a:xfrm>
      </p:grpSpPr>
      <p:pic>
        <p:nvPicPr>
          <p:cNvPr id="838" name="Google Shape;838;p18"/>
          <p:cNvPicPr preferRelativeResize="0"/>
          <p:nvPr/>
        </p:nvPicPr>
        <p:blipFill rotWithShape="1">
          <a:blip r:embed="rId3">
            <a:alphaModFix/>
          </a:blip>
          <a:srcRect t="2836" b="12894"/>
          <a:stretch/>
        </p:blipFill>
        <p:spPr>
          <a:xfrm>
            <a:off x="-1" y="10"/>
            <a:ext cx="12192000" cy="6857990"/>
          </a:xfrm>
          <a:prstGeom prst="rect">
            <a:avLst/>
          </a:prstGeom>
          <a:noFill/>
          <a:ln>
            <a:noFill/>
          </a:ln>
        </p:spPr>
      </p:pic>
      <p:sp>
        <p:nvSpPr>
          <p:cNvPr id="839" name="Google Shape;839;p18"/>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dirty="0">
              <a:solidFill>
                <a:schemeClr val="dk1"/>
              </a:solidFill>
              <a:latin typeface="Calibri"/>
              <a:ea typeface="Calibri"/>
              <a:cs typeface="Calibri"/>
              <a:sym typeface="Calibri"/>
            </a:endParaRPr>
          </a:p>
        </p:txBody>
      </p:sp>
      <p:sp>
        <p:nvSpPr>
          <p:cNvPr id="840" name="Google Shape;840;p18"/>
          <p:cNvSpPr txBox="1">
            <a:spLocks noGrp="1"/>
          </p:cNvSpPr>
          <p:nvPr>
            <p:ph type="ctrTitle"/>
          </p:nvPr>
        </p:nvSpPr>
        <p:spPr>
          <a:xfrm>
            <a:off x="709448" y="1913950"/>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Craft Your SMART Aim</a:t>
            </a:r>
            <a:endParaRPr dirty="0"/>
          </a:p>
        </p:txBody>
      </p:sp>
      <p:cxnSp>
        <p:nvCxnSpPr>
          <p:cNvPr id="841" name="Google Shape;841;p18"/>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842" name="Google Shape;842;p18"/>
          <p:cNvSpPr txBox="1"/>
          <p:nvPr/>
        </p:nvSpPr>
        <p:spPr>
          <a:xfrm>
            <a:off x="515005" y="3707214"/>
            <a:ext cx="4593021" cy="2619839"/>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None/>
            </a:pPr>
            <a:r>
              <a:rPr lang="en-US" sz="3200">
                <a:solidFill>
                  <a:schemeClr val="dk1"/>
                </a:solidFill>
                <a:latin typeface="Calibri"/>
                <a:ea typeface="Calibri"/>
                <a:cs typeface="Calibri"/>
                <a:sym typeface="Calibri"/>
              </a:rPr>
              <a:t>We will (increase / decrease) what [insert practice or outcome] from X (baseline rate) to Y (desired rate) in [insert population] by when [insert date].  </a:t>
            </a:r>
            <a:endParaRPr/>
          </a:p>
          <a:p>
            <a:pPr marL="0" marR="0" lvl="0" indent="187960" algn="ctr" rtl="0">
              <a:lnSpc>
                <a:spcPct val="90000"/>
              </a:lnSpc>
              <a:spcBef>
                <a:spcPts val="600"/>
              </a:spcBef>
              <a:spcAft>
                <a:spcPts val="0"/>
              </a:spcAft>
              <a:buClr>
                <a:schemeClr val="dk1"/>
              </a:buClr>
              <a:buSzPct val="1000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9"/>
          <p:cNvSpPr txBox="1"/>
          <p:nvPr/>
        </p:nvSpPr>
        <p:spPr>
          <a:xfrm>
            <a:off x="838200" y="27544"/>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Summary</a:t>
            </a:r>
            <a:endParaRPr/>
          </a:p>
        </p:txBody>
      </p:sp>
      <p:grpSp>
        <p:nvGrpSpPr>
          <p:cNvPr id="849" name="Google Shape;849;p19"/>
          <p:cNvGrpSpPr/>
          <p:nvPr/>
        </p:nvGrpSpPr>
        <p:grpSpPr>
          <a:xfrm>
            <a:off x="838200" y="1245464"/>
            <a:ext cx="10515600" cy="4888374"/>
            <a:chOff x="0" y="864"/>
            <a:chExt cx="10515600" cy="4888374"/>
          </a:xfrm>
        </p:grpSpPr>
        <p:sp>
          <p:nvSpPr>
            <p:cNvPr id="850" name="Google Shape;850;p19"/>
            <p:cNvSpPr/>
            <p:nvPr/>
          </p:nvSpPr>
          <p:spPr>
            <a:xfrm>
              <a:off x="0" y="3681039"/>
              <a:ext cx="10515600" cy="1208199"/>
            </a:xfrm>
            <a:prstGeom prst="rect">
              <a:avLst/>
            </a:prstGeom>
            <a:solidFill>
              <a:srgbClr val="88C1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9"/>
            <p:cNvSpPr txBox="1"/>
            <p:nvPr/>
          </p:nvSpPr>
          <p:spPr>
            <a:xfrm>
              <a:off x="0" y="3681039"/>
              <a:ext cx="10515600" cy="1208199"/>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a:ea typeface="Calibri"/>
                  <a:cs typeface="Calibri"/>
                  <a:sym typeface="Calibri"/>
                </a:rPr>
                <a:t>Share your Aim Statement with your team</a:t>
              </a:r>
            </a:p>
          </p:txBody>
        </p:sp>
        <p:sp>
          <p:nvSpPr>
            <p:cNvPr id="852" name="Google Shape;852;p19"/>
            <p:cNvSpPr/>
            <p:nvPr/>
          </p:nvSpPr>
          <p:spPr>
            <a:xfrm rot="10800000">
              <a:off x="0" y="1840951"/>
              <a:ext cx="10515600" cy="1858210"/>
            </a:xfrm>
            <a:prstGeom prst="upArrowCallout">
              <a:avLst>
                <a:gd name="adj1" fmla="val 25000"/>
                <a:gd name="adj2" fmla="val 25000"/>
                <a:gd name="adj3" fmla="val 25000"/>
                <a:gd name="adj4" fmla="val 64977"/>
              </a:avLst>
            </a:prstGeom>
            <a:solidFill>
              <a:srgbClr val="33AF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txBox="1"/>
            <p:nvPr/>
          </p:nvSpPr>
          <p:spPr>
            <a:xfrm>
              <a:off x="0" y="1840951"/>
              <a:ext cx="10515600" cy="1207409"/>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a:ea typeface="Calibri"/>
                  <a:cs typeface="Calibri"/>
                  <a:sym typeface="Calibri"/>
                </a:rPr>
                <a:t>      </a:t>
              </a:r>
              <a:endParaRPr sz="2800" dirty="0">
                <a:solidFill>
                  <a:schemeClr val="lt1"/>
                </a:solidFill>
                <a:latin typeface="Calibri"/>
                <a:ea typeface="Calibri"/>
                <a:cs typeface="Calibri"/>
                <a:sym typeface="Calibri"/>
              </a:endParaRPr>
            </a:p>
          </p:txBody>
        </p:sp>
        <p:sp>
          <p:nvSpPr>
            <p:cNvPr id="854" name="Google Shape;854;p19"/>
            <p:cNvSpPr/>
            <p:nvPr/>
          </p:nvSpPr>
          <p:spPr>
            <a:xfrm rot="10800000">
              <a:off x="0" y="864"/>
              <a:ext cx="10515600" cy="1858210"/>
            </a:xfrm>
            <a:prstGeom prst="upArrowCallout">
              <a:avLst>
                <a:gd name="adj1" fmla="val 25000"/>
                <a:gd name="adj2" fmla="val 25000"/>
                <a:gd name="adj3" fmla="val 25000"/>
                <a:gd name="adj4" fmla="val 64977"/>
              </a:avLst>
            </a:prstGeom>
            <a:solidFill>
              <a:srgbClr val="1A6F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txBox="1"/>
            <p:nvPr/>
          </p:nvSpPr>
          <p:spPr>
            <a:xfrm>
              <a:off x="0" y="864"/>
              <a:ext cx="10515600" cy="652231"/>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SMART Aim key components</a:t>
              </a:r>
              <a:endParaRPr/>
            </a:p>
          </p:txBody>
        </p:sp>
        <p:sp>
          <p:nvSpPr>
            <p:cNvPr id="856" name="Google Shape;856;p19"/>
            <p:cNvSpPr/>
            <p:nvPr/>
          </p:nvSpPr>
          <p:spPr>
            <a:xfrm>
              <a:off x="1283" y="653096"/>
              <a:ext cx="2102606" cy="555604"/>
            </a:xfrm>
            <a:prstGeom prst="rect">
              <a:avLst/>
            </a:prstGeom>
            <a:solidFill>
              <a:srgbClr val="DAE7CD">
                <a:alpha val="89803"/>
              </a:srgbClr>
            </a:solidFill>
            <a:ln w="12700" cap="flat" cmpd="sng">
              <a:solidFill>
                <a:srgbClr val="DAE7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9"/>
            <p:cNvSpPr txBox="1"/>
            <p:nvPr/>
          </p:nvSpPr>
          <p:spPr>
            <a:xfrm>
              <a:off x="1283" y="653096"/>
              <a:ext cx="2102606" cy="555604"/>
            </a:xfrm>
            <a:prstGeom prst="rect">
              <a:avLst/>
            </a:prstGeom>
            <a:noFill/>
            <a:ln>
              <a:noFill/>
            </a:ln>
          </p:spPr>
          <p:txBody>
            <a:bodyPr spcFirstLastPara="1" wrap="square" lIns="192000" tIns="34275" rIns="192000"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dirty="0">
                  <a:solidFill>
                    <a:schemeClr val="dk1"/>
                  </a:solidFill>
                  <a:latin typeface="Calibri"/>
                  <a:ea typeface="Calibri"/>
                  <a:cs typeface="Calibri"/>
                  <a:sym typeface="Calibri"/>
                </a:rPr>
                <a:t>Specific</a:t>
              </a:r>
              <a:endParaRPr sz="2700" dirty="0">
                <a:solidFill>
                  <a:schemeClr val="dk1"/>
                </a:solidFill>
                <a:latin typeface="Calibri"/>
                <a:ea typeface="Calibri"/>
                <a:cs typeface="Calibri"/>
                <a:sym typeface="Calibri"/>
              </a:endParaRPr>
            </a:p>
          </p:txBody>
        </p:sp>
        <p:sp>
          <p:nvSpPr>
            <p:cNvPr id="858" name="Google Shape;858;p19"/>
            <p:cNvSpPr/>
            <p:nvPr/>
          </p:nvSpPr>
          <p:spPr>
            <a:xfrm>
              <a:off x="2103890" y="653096"/>
              <a:ext cx="2102606" cy="555604"/>
            </a:xfrm>
            <a:prstGeom prst="rect">
              <a:avLst/>
            </a:prstGeom>
            <a:solidFill>
              <a:srgbClr val="CCE3ED">
                <a:alpha val="89803"/>
              </a:srgbClr>
            </a:solidFill>
            <a:ln w="12700" cap="flat" cmpd="sng">
              <a:solidFill>
                <a:srgbClr val="CCE3E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txBox="1"/>
            <p:nvPr/>
          </p:nvSpPr>
          <p:spPr>
            <a:xfrm>
              <a:off x="2103890" y="653096"/>
              <a:ext cx="2102606" cy="555604"/>
            </a:xfrm>
            <a:prstGeom prst="rect">
              <a:avLst/>
            </a:prstGeom>
            <a:noFill/>
            <a:ln>
              <a:noFill/>
            </a:ln>
          </p:spPr>
          <p:txBody>
            <a:bodyPr spcFirstLastPara="1" wrap="square" lIns="192000" tIns="34275" rIns="192000"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Measurable</a:t>
              </a:r>
              <a:endParaRPr/>
            </a:p>
          </p:txBody>
        </p:sp>
        <p:sp>
          <p:nvSpPr>
            <p:cNvPr id="860" name="Google Shape;860;p19"/>
            <p:cNvSpPr/>
            <p:nvPr/>
          </p:nvSpPr>
          <p:spPr>
            <a:xfrm>
              <a:off x="4206496" y="653096"/>
              <a:ext cx="2102606" cy="555604"/>
            </a:xfrm>
            <a:prstGeom prst="rect">
              <a:avLst/>
            </a:prstGeom>
            <a:solidFill>
              <a:srgbClr val="CBD4E1">
                <a:alpha val="89803"/>
              </a:srgbClr>
            </a:solidFill>
            <a:ln w="12700" cap="flat" cmpd="sng">
              <a:solidFill>
                <a:srgbClr val="CBD4E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txBox="1"/>
            <p:nvPr/>
          </p:nvSpPr>
          <p:spPr>
            <a:xfrm>
              <a:off x="4206496" y="653096"/>
              <a:ext cx="2102606" cy="555604"/>
            </a:xfrm>
            <a:prstGeom prst="rect">
              <a:avLst/>
            </a:prstGeom>
            <a:noFill/>
            <a:ln>
              <a:noFill/>
            </a:ln>
          </p:spPr>
          <p:txBody>
            <a:bodyPr spcFirstLastPara="1" wrap="square" lIns="192000" tIns="34275" rIns="192000"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Attainable </a:t>
              </a:r>
              <a:endParaRPr/>
            </a:p>
          </p:txBody>
        </p:sp>
        <p:sp>
          <p:nvSpPr>
            <p:cNvPr id="862" name="Google Shape;862;p19"/>
            <p:cNvSpPr/>
            <p:nvPr/>
          </p:nvSpPr>
          <p:spPr>
            <a:xfrm>
              <a:off x="6309103" y="653096"/>
              <a:ext cx="2102606" cy="555604"/>
            </a:xfrm>
            <a:prstGeom prst="rect">
              <a:avLst/>
            </a:prstGeom>
            <a:solidFill>
              <a:srgbClr val="E5CECB">
                <a:alpha val="89803"/>
              </a:srgbClr>
            </a:solidFill>
            <a:ln w="12700" cap="flat" cmpd="sng">
              <a:solidFill>
                <a:srgbClr val="E5CE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txBox="1"/>
            <p:nvPr/>
          </p:nvSpPr>
          <p:spPr>
            <a:xfrm>
              <a:off x="6309103" y="653096"/>
              <a:ext cx="2102606" cy="555604"/>
            </a:xfrm>
            <a:prstGeom prst="rect">
              <a:avLst/>
            </a:prstGeom>
            <a:noFill/>
            <a:ln>
              <a:noFill/>
            </a:ln>
          </p:spPr>
          <p:txBody>
            <a:bodyPr spcFirstLastPara="1" wrap="square" lIns="192000" tIns="34275" rIns="192000"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Relevant</a:t>
              </a:r>
              <a:endParaRPr/>
            </a:p>
          </p:txBody>
        </p:sp>
        <p:sp>
          <p:nvSpPr>
            <p:cNvPr id="864" name="Google Shape;864;p19"/>
            <p:cNvSpPr/>
            <p:nvPr/>
          </p:nvSpPr>
          <p:spPr>
            <a:xfrm>
              <a:off x="8411709" y="653096"/>
              <a:ext cx="2102606" cy="555604"/>
            </a:xfrm>
            <a:prstGeom prst="rect">
              <a:avLst/>
            </a:prstGeom>
            <a:solidFill>
              <a:srgbClr val="FADECB">
                <a:alpha val="89803"/>
              </a:srgbClr>
            </a:solidFill>
            <a:ln w="12700" cap="flat" cmpd="sng">
              <a:solidFill>
                <a:srgbClr val="FADE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txBox="1"/>
            <p:nvPr/>
          </p:nvSpPr>
          <p:spPr>
            <a:xfrm>
              <a:off x="8411709" y="653096"/>
              <a:ext cx="2102606" cy="555604"/>
            </a:xfrm>
            <a:prstGeom prst="rect">
              <a:avLst/>
            </a:prstGeom>
            <a:noFill/>
            <a:ln>
              <a:noFill/>
            </a:ln>
          </p:spPr>
          <p:txBody>
            <a:bodyPr spcFirstLastPara="1" wrap="square" lIns="192000" tIns="34275" rIns="192000" bIns="342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a:solidFill>
                    <a:schemeClr val="dk1"/>
                  </a:solidFill>
                  <a:latin typeface="Calibri"/>
                  <a:ea typeface="Calibri"/>
                  <a:cs typeface="Calibri"/>
                  <a:sym typeface="Calibri"/>
                </a:rPr>
                <a:t>Timebound</a:t>
              </a:r>
              <a:endParaRPr/>
            </a:p>
          </p:txBody>
        </p:sp>
      </p:grpSp>
      <p:sp>
        <p:nvSpPr>
          <p:cNvPr id="5" name="TextBox 4">
            <a:extLst>
              <a:ext uri="{FF2B5EF4-FFF2-40B4-BE49-F238E27FC236}">
                <a16:creationId xmlns:a16="http://schemas.microsoft.com/office/drawing/2014/main" id="{C56EC510-AF66-A4D0-CD0B-150A295D60CC}"/>
              </a:ext>
            </a:extLst>
          </p:cNvPr>
          <p:cNvSpPr txBox="1"/>
          <p:nvPr/>
        </p:nvSpPr>
        <p:spPr>
          <a:xfrm>
            <a:off x="3047113" y="3449189"/>
            <a:ext cx="6097772" cy="480131"/>
          </a:xfrm>
          <a:prstGeom prst="rect">
            <a:avLst/>
          </a:prstGeom>
          <a:noFill/>
        </p:spPr>
        <p:txBody>
          <a:bodyPr wrap="square">
            <a:sp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a:ea typeface="Calibri"/>
                <a:cs typeface="Calibri"/>
                <a:sym typeface="Calibri"/>
              </a:rPr>
              <a:t>Critical Foundation For Every Project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1"/>
        <p:cNvGrpSpPr/>
        <p:nvPr/>
      </p:nvGrpSpPr>
      <p:grpSpPr>
        <a:xfrm>
          <a:off x="0" y="0"/>
          <a:ext cx="0" cy="0"/>
          <a:chOff x="0" y="0"/>
          <a:chExt cx="0" cy="0"/>
        </a:xfrm>
      </p:grpSpPr>
      <p:sp>
        <p:nvSpPr>
          <p:cNvPr id="882" name="Google Shape;882;p21"/>
          <p:cNvSpPr txBox="1"/>
          <p:nvPr/>
        </p:nvSpPr>
        <p:spPr>
          <a:xfrm>
            <a:off x="1913468" y="365125"/>
            <a:ext cx="944033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5400"/>
              <a:buFont typeface="Calibri"/>
              <a:buNone/>
            </a:pPr>
            <a:r>
              <a:rPr lang="en-US" sz="5400" b="0" i="0" u="none" strike="noStrike" cap="none" dirty="0">
                <a:solidFill>
                  <a:srgbClr val="000000"/>
                </a:solidFill>
                <a:latin typeface="Calibri"/>
                <a:ea typeface="Calibri"/>
                <a:cs typeface="Calibri"/>
                <a:sym typeface="Calibri"/>
              </a:rPr>
              <a:t>Resources</a:t>
            </a:r>
            <a:endParaRPr dirty="0"/>
          </a:p>
        </p:txBody>
      </p:sp>
      <p:sp>
        <p:nvSpPr>
          <p:cNvPr id="883" name="Google Shape;883;p21"/>
          <p:cNvSpPr/>
          <p:nvPr/>
        </p:nvSpPr>
        <p:spPr>
          <a:xfrm>
            <a:off x="0" y="0"/>
            <a:ext cx="126124" cy="6858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84" name="Google Shape;884;p21" descr="Open book outline"/>
          <p:cNvPicPr preferRelativeResize="0"/>
          <p:nvPr/>
        </p:nvPicPr>
        <p:blipFill rotWithShape="1">
          <a:blip r:embed="rId3">
            <a:alphaModFix/>
          </a:blip>
          <a:srcRect/>
          <a:stretch/>
        </p:blipFill>
        <p:spPr>
          <a:xfrm>
            <a:off x="838200" y="570706"/>
            <a:ext cx="914400" cy="914400"/>
          </a:xfrm>
          <a:prstGeom prst="rect">
            <a:avLst/>
          </a:prstGeom>
          <a:noFill/>
          <a:ln>
            <a:noFill/>
          </a:ln>
        </p:spPr>
      </p:pic>
      <p:sp>
        <p:nvSpPr>
          <p:cNvPr id="885" name="Google Shape;885;p21"/>
          <p:cNvSpPr/>
          <p:nvPr/>
        </p:nvSpPr>
        <p:spPr>
          <a:xfrm>
            <a:off x="838199" y="1825625"/>
            <a:ext cx="10910456" cy="4351338"/>
          </a:xfrm>
          <a:prstGeom prst="rect">
            <a:avLst/>
          </a:prstGeom>
          <a:noFill/>
          <a:ln>
            <a:noFill/>
          </a:ln>
        </p:spPr>
        <p:txBody>
          <a:bodyPr spcFirstLastPara="1" wrap="square" lIns="91425" tIns="45700" rIns="91425" bIns="45700" anchor="t" anchorCtr="0">
            <a:normAutofit/>
          </a:bodyPr>
          <a:lstStyle/>
          <a:p>
            <a:pPr marL="285750" indent="-285750">
              <a:buSzPts val="2400"/>
              <a:buFont typeface="Arial"/>
              <a:buChar char="•"/>
            </a:pPr>
            <a:r>
              <a:rPr lang="en-US" sz="2400" dirty="0" err="1">
                <a:solidFill>
                  <a:srgbClr val="000000"/>
                </a:solidFill>
                <a:latin typeface="Calibri"/>
                <a:ea typeface="Calibri"/>
                <a:cs typeface="Calibri"/>
                <a:sym typeface="Calibri"/>
              </a:rPr>
              <a:t>Katakam</a:t>
            </a:r>
            <a:r>
              <a:rPr lang="en-US" sz="2400" dirty="0">
                <a:solidFill>
                  <a:srgbClr val="000000"/>
                </a:solidFill>
                <a:latin typeface="Calibri"/>
                <a:ea typeface="Calibri"/>
                <a:cs typeface="Calibri"/>
                <a:sym typeface="Calibri"/>
              </a:rPr>
              <a:t>, L. and Suresh, G., 2017. Identifying a quality improvement project. </a:t>
            </a:r>
            <a:r>
              <a:rPr lang="en-US" sz="2400" i="1" dirty="0">
                <a:solidFill>
                  <a:srgbClr val="000000"/>
                </a:solidFill>
                <a:latin typeface="Calibri"/>
                <a:ea typeface="Calibri"/>
                <a:cs typeface="Calibri"/>
                <a:sym typeface="Calibri"/>
              </a:rPr>
              <a:t>Journal of Perinatology</a:t>
            </a:r>
            <a:r>
              <a:rPr lang="en-US" sz="2400" dirty="0">
                <a:solidFill>
                  <a:srgbClr val="000000"/>
                </a:solidFill>
                <a:latin typeface="Calibri"/>
                <a:ea typeface="Calibri"/>
                <a:cs typeface="Calibri"/>
                <a:sym typeface="Calibri"/>
              </a:rPr>
              <a:t>, 37(10), pp.1161-1165. </a:t>
            </a:r>
            <a:endParaRPr sz="2400" dirty="0">
              <a:solidFill>
                <a:srgbClr val="000000"/>
              </a:solidFill>
              <a:latin typeface="Calibri"/>
              <a:ea typeface="Calibri"/>
              <a:cs typeface="Calibri"/>
              <a:sym typeface="Calibri"/>
            </a:endParaRPr>
          </a:p>
          <a:p>
            <a:pPr marR="0" lvl="0" algn="l" rtl="0">
              <a:spcBef>
                <a:spcPts val="0"/>
              </a:spcBef>
              <a:spcAft>
                <a:spcPts val="0"/>
              </a:spcAft>
              <a:buClr>
                <a:srgbClr val="000000"/>
              </a:buClr>
              <a:buSzPts val="2400"/>
            </a:pPr>
            <a:endParaRPr lang="en-US" sz="2400" dirty="0">
              <a:latin typeface="Calibri"/>
              <a:cs typeface="Calibri"/>
              <a:sym typeface="Calibri"/>
            </a:endParaRPr>
          </a:p>
          <a:p>
            <a:pPr marL="285750" indent="-285750">
              <a:buSzPts val="2400"/>
              <a:buFont typeface="Arial"/>
              <a:buChar char="•"/>
            </a:pPr>
            <a:r>
              <a:rPr lang="en-US" sz="2400" dirty="0">
                <a:latin typeface="Calibri"/>
                <a:cs typeface="Calibri"/>
                <a:sym typeface="Calibri"/>
              </a:rPr>
              <a:t>Setting Your SMART Aim (6:24)</a:t>
            </a:r>
          </a:p>
          <a:p>
            <a:pPr>
              <a:buSzPts val="2400"/>
            </a:pPr>
            <a:r>
              <a:rPr lang="en-US" sz="2400" dirty="0">
                <a:latin typeface="Calibri"/>
                <a:cs typeface="Calibri"/>
                <a:sym typeface="Calibri"/>
              </a:rPr>
              <a:t>     </a:t>
            </a:r>
            <a:r>
              <a:rPr lang="en-US" sz="2400" dirty="0">
                <a:latin typeface="Calibri"/>
                <a:cs typeface="Calibri"/>
                <a:sym typeface="Calibri"/>
                <a:hlinkClick r:id="rId4"/>
              </a:rPr>
              <a:t>https://qi.kentcht.nhs.uk/smart-aims-and-an-aims-statement/</a:t>
            </a:r>
            <a:endParaRPr lang="en-US" sz="2400" dirty="0">
              <a:latin typeface="Calibri"/>
              <a:cs typeface="Calibri"/>
              <a:sym typeface="Calibri"/>
            </a:endParaRPr>
          </a:p>
          <a:p>
            <a:pPr>
              <a:buSzPts val="2400"/>
            </a:pPr>
            <a:endParaRPr lang="en-US" sz="1400" u="none" strike="noStrike" cap="none" dirty="0"/>
          </a:p>
          <a:p>
            <a:pPr marL="285750" marR="0" lvl="0" indent="-285750" algn="l" rtl="0">
              <a:spcBef>
                <a:spcPts val="0"/>
              </a:spcBef>
              <a:spcAft>
                <a:spcPts val="0"/>
              </a:spcAft>
              <a:buClr>
                <a:srgbClr val="000000"/>
              </a:buClr>
              <a:buSzPts val="2400"/>
              <a:buFont typeface="Arial"/>
              <a:buChar char="•"/>
            </a:pPr>
            <a:endParaRPr dirty="0"/>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None/>
            </a:pPr>
            <a:endParaRPr sz="1500" b="0" i="0" u="none" strike="noStrike" cap="none" dirty="0">
              <a:solidFill>
                <a:srgbClr val="000000"/>
              </a:solidFill>
              <a:latin typeface="Calibri"/>
              <a:ea typeface="Calibri"/>
              <a:cs typeface="Calibri"/>
              <a:sym typeface="Calibri"/>
            </a:endParaRPr>
          </a:p>
          <a:p>
            <a:pPr marL="0" marR="0" lvl="0" indent="95250" algn="l" rtl="0">
              <a:lnSpc>
                <a:spcPct val="90000"/>
              </a:lnSpc>
              <a:spcBef>
                <a:spcPts val="600"/>
              </a:spcBef>
              <a:spcAft>
                <a:spcPts val="0"/>
              </a:spcAft>
              <a:buClr>
                <a:schemeClr val="dk1"/>
              </a:buClr>
              <a:buSzPts val="1500"/>
              <a:buFont typeface="Arial"/>
              <a:buNone/>
            </a:pPr>
            <a:endParaRPr sz="15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E7C8-BFD6-CB4D-AA21-0BBEAB9B4608}"/>
              </a:ext>
            </a:extLst>
          </p:cNvPr>
          <p:cNvSpPr>
            <a:spLocks noGrp="1"/>
          </p:cNvSpPr>
          <p:nvPr>
            <p:ph type="title"/>
          </p:nvPr>
        </p:nvSpPr>
        <p:spPr>
          <a:xfrm>
            <a:off x="595313" y="116439"/>
            <a:ext cx="7886700" cy="831431"/>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8097600-4910-F44C-A49D-F71BD05EF11F}"/>
              </a:ext>
            </a:extLst>
          </p:cNvPr>
          <p:cNvSpPr>
            <a:spLocks noGrp="1"/>
          </p:cNvSpPr>
          <p:nvPr>
            <p:ph idx="1"/>
          </p:nvPr>
        </p:nvSpPr>
        <p:spPr>
          <a:xfrm>
            <a:off x="2152650" y="1825625"/>
            <a:ext cx="7886700" cy="4351338"/>
          </a:xfrm>
        </p:spPr>
        <p:txBody>
          <a:bodyPr anchor="ctr">
            <a:normAutofit/>
          </a:bodyPr>
          <a:lstStyle/>
          <a:p>
            <a:r>
              <a:rPr lang="en-US" dirty="0"/>
              <a:t>TEAM FORMATION</a:t>
            </a:r>
          </a:p>
        </p:txBody>
      </p:sp>
      <p:graphicFrame>
        <p:nvGraphicFramePr>
          <p:cNvPr id="4" name="Table 3">
            <a:extLst>
              <a:ext uri="{FF2B5EF4-FFF2-40B4-BE49-F238E27FC236}">
                <a16:creationId xmlns:a16="http://schemas.microsoft.com/office/drawing/2014/main" id="{229A18F9-1B15-AD47-AED1-4D3105553BC8}"/>
              </a:ext>
            </a:extLst>
          </p:cNvPr>
          <p:cNvGraphicFramePr>
            <a:graphicFrameLocks noGrp="1"/>
          </p:cNvGraphicFramePr>
          <p:nvPr>
            <p:extLst>
              <p:ext uri="{D42A27DB-BD31-4B8C-83A1-F6EECF244321}">
                <p14:modId xmlns:p14="http://schemas.microsoft.com/office/powerpoint/2010/main" val="511711515"/>
              </p:ext>
            </p:extLst>
          </p:nvPr>
        </p:nvGraphicFramePr>
        <p:xfrm>
          <a:off x="595313" y="1011145"/>
          <a:ext cx="11001374" cy="4611894"/>
        </p:xfrm>
        <a:graphic>
          <a:graphicData uri="http://schemas.openxmlformats.org/drawingml/2006/table">
            <a:tbl>
              <a:tblPr firstRow="1" firstCol="1" bandRow="1">
                <a:tableStyleId>{1FECB4D8-DB02-4DC6-A0A2-4F2EBAE1DC90}</a:tableStyleId>
              </a:tblPr>
              <a:tblGrid>
                <a:gridCol w="5883546">
                  <a:extLst>
                    <a:ext uri="{9D8B030D-6E8A-4147-A177-3AD203B41FA5}">
                      <a16:colId xmlns:a16="http://schemas.microsoft.com/office/drawing/2014/main" val="4098875490"/>
                    </a:ext>
                  </a:extLst>
                </a:gridCol>
                <a:gridCol w="5117828">
                  <a:extLst>
                    <a:ext uri="{9D8B030D-6E8A-4147-A177-3AD203B41FA5}">
                      <a16:colId xmlns:a16="http://schemas.microsoft.com/office/drawing/2014/main" val="1409788209"/>
                    </a:ext>
                  </a:extLst>
                </a:gridCol>
              </a:tblGrid>
              <a:tr h="329831">
                <a:tc>
                  <a:txBody>
                    <a:bodyPr/>
                    <a:lstStyle/>
                    <a:p>
                      <a:pPr marL="0" marR="0">
                        <a:lnSpc>
                          <a:spcPct val="115000"/>
                        </a:lnSpc>
                        <a:spcBef>
                          <a:spcPts val="0"/>
                        </a:spcBef>
                        <a:spcAft>
                          <a:spcPts val="0"/>
                        </a:spcAft>
                      </a:pPr>
                      <a:r>
                        <a:rPr lang="en-US" sz="2000" dirty="0">
                          <a:effectLst/>
                          <a:latin typeface="+mn-lt"/>
                        </a:rPr>
                        <a:t>ACTIVITY</a:t>
                      </a:r>
                      <a:endParaRPr lang="en-US" sz="2000" dirty="0">
                        <a:effectLst/>
                        <a:latin typeface="+mn-lt"/>
                        <a:ea typeface="Calibri" panose="020F0502020204030204" pitchFamily="34" charset="0"/>
                      </a:endParaRPr>
                    </a:p>
                  </a:txBody>
                  <a:tcPr marL="68347" marR="68347" marT="0" marB="0"/>
                </a:tc>
                <a:tc>
                  <a:txBody>
                    <a:bodyPr/>
                    <a:lstStyle/>
                    <a:p>
                      <a:pPr marL="0" marR="0">
                        <a:lnSpc>
                          <a:spcPct val="115000"/>
                        </a:lnSpc>
                        <a:spcBef>
                          <a:spcPts val="0"/>
                        </a:spcBef>
                        <a:spcAft>
                          <a:spcPts val="0"/>
                        </a:spcAft>
                      </a:pPr>
                      <a:r>
                        <a:rPr lang="en-US" sz="2000" dirty="0">
                          <a:effectLst/>
                          <a:latin typeface="+mn-lt"/>
                        </a:rPr>
                        <a:t>MATERIALS</a:t>
                      </a:r>
                      <a:endParaRPr lang="en-US" sz="2000" dirty="0">
                        <a:effectLst/>
                        <a:latin typeface="+mn-lt"/>
                        <a:ea typeface="Calibri" panose="020F0502020204030204" pitchFamily="34" charset="0"/>
                      </a:endParaRPr>
                    </a:p>
                  </a:txBody>
                  <a:tcPr marL="68347" marR="68347" marT="0" marB="0"/>
                </a:tc>
                <a:extLst>
                  <a:ext uri="{0D108BD9-81ED-4DB2-BD59-A6C34878D82A}">
                    <a16:rowId xmlns:a16="http://schemas.microsoft.com/office/drawing/2014/main" val="3231099566"/>
                  </a:ext>
                </a:extLst>
              </a:tr>
              <a:tr h="530572">
                <a:tc>
                  <a:txBody>
                    <a:bodyPr/>
                    <a:lstStyle/>
                    <a:p>
                      <a:pPr marL="0" marR="0" lvl="0" indent="0" algn="l" rtl="0">
                        <a:lnSpc>
                          <a:spcPct val="115000"/>
                        </a:lnSpc>
                        <a:spcBef>
                          <a:spcPts val="0"/>
                        </a:spcBef>
                        <a:spcAft>
                          <a:spcPts val="0"/>
                        </a:spcAft>
                        <a:buNone/>
                      </a:pPr>
                      <a:r>
                        <a:rPr lang="en-US" sz="2000" u="none" strike="noStrike" cap="none" dirty="0"/>
                        <a:t>Review SMART Aim </a:t>
                      </a:r>
                      <a:r>
                        <a:rPr lang="en-US" sz="2000" b="1" u="none" strike="noStrike" cap="none" dirty="0">
                          <a:solidFill>
                            <a:schemeClr val="dk1"/>
                          </a:solidFill>
                          <a:latin typeface="Calibri"/>
                          <a:ea typeface="Calibri"/>
                          <a:cs typeface="Calibri"/>
                          <a:sym typeface="Calibri"/>
                        </a:rPr>
                        <a:t>lesson and </a:t>
                      </a:r>
                      <a:r>
                        <a:rPr lang="en-US" sz="2000" u="none" strike="noStrike" cap="none" dirty="0">
                          <a:latin typeface="Calibri"/>
                          <a:ea typeface="Calibri"/>
                          <a:cs typeface="Calibri"/>
                          <a:sym typeface="Calibri"/>
                        </a:rPr>
                        <a:t>share with key members of your team </a:t>
                      </a:r>
                      <a:endParaRPr sz="2000" u="none" strike="noStrike" cap="none" dirty="0"/>
                    </a:p>
                  </a:txBody>
                  <a:tcPr marL="68350" marR="68350" marT="0" marB="0"/>
                </a:tc>
                <a:tc>
                  <a:txBody>
                    <a:bodyPr/>
                    <a:lstStyle/>
                    <a:p>
                      <a:pPr marL="0" marR="0" lvl="0" indent="0" algn="l" rtl="0">
                        <a:lnSpc>
                          <a:spcPct val="115000"/>
                        </a:lnSpc>
                        <a:spcBef>
                          <a:spcPts val="0"/>
                        </a:spcBef>
                        <a:spcAft>
                          <a:spcPts val="0"/>
                        </a:spcAft>
                        <a:buClr>
                          <a:schemeClr val="dk1"/>
                        </a:buClr>
                        <a:buSzPts val="1800"/>
                        <a:buFont typeface="Calibri"/>
                        <a:buNone/>
                      </a:pPr>
                      <a:r>
                        <a:rPr lang="en-US" sz="1800" b="0" u="none" strike="noStrike" cap="none" dirty="0"/>
                        <a:t>SMART Aim micro-lesson</a:t>
                      </a:r>
                      <a:endParaRPr sz="1800" b="0" u="none" strike="noStrike" cap="none" dirty="0"/>
                    </a:p>
                  </a:txBody>
                  <a:tcPr marL="68350" marR="68350" marT="0" marB="0"/>
                </a:tc>
                <a:extLst>
                  <a:ext uri="{0D108BD9-81ED-4DB2-BD59-A6C34878D82A}">
                    <a16:rowId xmlns:a16="http://schemas.microsoft.com/office/drawing/2014/main" val="3591126480"/>
                  </a:ext>
                </a:extLst>
              </a:tr>
              <a:tr h="971550">
                <a:tc>
                  <a:txBody>
                    <a:bodyPr/>
                    <a:lstStyle/>
                    <a:p>
                      <a:pPr marL="0" marR="0" lvl="0" indent="0" algn="l" rtl="0">
                        <a:lnSpc>
                          <a:spcPct val="115000"/>
                        </a:lnSpc>
                        <a:spcBef>
                          <a:spcPts val="0"/>
                        </a:spcBef>
                        <a:spcAft>
                          <a:spcPts val="0"/>
                        </a:spcAft>
                        <a:buClr>
                          <a:schemeClr val="dk1"/>
                        </a:buClr>
                        <a:buSzPts val="2000"/>
                        <a:buFont typeface="Calibri"/>
                        <a:buNone/>
                      </a:pPr>
                      <a:r>
                        <a:rPr lang="en-US" sz="2000" u="none" strike="noStrike" cap="none" dirty="0"/>
                        <a:t>View Instructional Video on SMART Aims</a:t>
                      </a:r>
                      <a:endParaRPr dirty="0"/>
                    </a:p>
                  </a:txBody>
                  <a:tcPr marL="68350" marR="68350" marT="0" marB="0"/>
                </a:tc>
                <a:tc>
                  <a:txBody>
                    <a:bodyPr/>
                    <a:lstStyle/>
                    <a:p>
                      <a:pPr>
                        <a:buSzPts val="2400"/>
                      </a:pPr>
                      <a:r>
                        <a:rPr lang="en-US" sz="1800" dirty="0">
                          <a:latin typeface="+mn-lt"/>
                          <a:cs typeface="Calibri"/>
                          <a:sym typeface="Calibri"/>
                          <a:hlinkClick r:id="rId3"/>
                        </a:rPr>
                        <a:t>https://qi.kentcht.nhs.uk/smart-aims-and-an-aims-statement/</a:t>
                      </a:r>
                      <a:endParaRPr lang="en-US" sz="1800" dirty="0">
                        <a:latin typeface="+mn-lt"/>
                        <a:cs typeface="Calibri"/>
                        <a:sym typeface="Calibri"/>
                      </a:endParaRPr>
                    </a:p>
                  </a:txBody>
                  <a:tcPr marL="68350" marR="68350" marT="0" marB="0"/>
                </a:tc>
                <a:extLst>
                  <a:ext uri="{0D108BD9-81ED-4DB2-BD59-A6C34878D82A}">
                    <a16:rowId xmlns:a16="http://schemas.microsoft.com/office/drawing/2014/main" val="3540372471"/>
                  </a:ext>
                </a:extLst>
              </a:tr>
              <a:tr h="795961">
                <a:tc>
                  <a:txBody>
                    <a:bodyPr/>
                    <a:lstStyle/>
                    <a:p>
                      <a:pPr marL="0" marR="0" lvl="0" indent="0" algn="l" rtl="0">
                        <a:lnSpc>
                          <a:spcPct val="115000"/>
                        </a:lnSpc>
                        <a:spcBef>
                          <a:spcPts val="0"/>
                        </a:spcBef>
                        <a:spcAft>
                          <a:spcPts val="0"/>
                        </a:spcAft>
                        <a:buClr>
                          <a:schemeClr val="dk1"/>
                        </a:buClr>
                        <a:buSzPts val="2000"/>
                        <a:buFont typeface="Calibri"/>
                        <a:buNone/>
                      </a:pPr>
                      <a:r>
                        <a:rPr lang="en-US" sz="2000" u="none" strike="noStrike" cap="none" dirty="0"/>
                        <a:t>Review SMART Aim Examples </a:t>
                      </a:r>
                      <a:endParaRPr sz="2000" u="none" strike="noStrike" cap="none" dirty="0">
                        <a:latin typeface="Times New Roman"/>
                        <a:ea typeface="Times New Roman"/>
                        <a:cs typeface="Times New Roman"/>
                        <a:sym typeface="Times New Roman"/>
                      </a:endParaRPr>
                    </a:p>
                  </a:txBody>
                  <a:tcPr marL="68350" marR="68350" marT="0" marB="0"/>
                </a:tc>
                <a:tc>
                  <a:txBody>
                    <a:bodyPr/>
                    <a:lstStyle/>
                    <a:p>
                      <a:pPr marL="0" marR="0" lvl="0" indent="0" algn="l" rtl="0">
                        <a:lnSpc>
                          <a:spcPct val="115000"/>
                        </a:lnSpc>
                        <a:spcBef>
                          <a:spcPts val="0"/>
                        </a:spcBef>
                        <a:spcAft>
                          <a:spcPts val="0"/>
                        </a:spcAft>
                        <a:buClr>
                          <a:schemeClr val="dk1"/>
                        </a:buClr>
                        <a:buSzPts val="1800"/>
                        <a:buFont typeface="Calibri"/>
                        <a:buNone/>
                      </a:pPr>
                      <a:r>
                        <a:rPr lang="en-US" sz="1800" u="none" strike="noStrike" cap="none" dirty="0"/>
                        <a:t>SMART Aim Examples </a:t>
                      </a:r>
                      <a:endParaRPr sz="1800" u="none" strike="noStrike" cap="none" dirty="0"/>
                    </a:p>
                  </a:txBody>
                  <a:tcPr marL="68350" marR="68350" marT="0" marB="0"/>
                </a:tc>
                <a:extLst>
                  <a:ext uri="{0D108BD9-81ED-4DB2-BD59-A6C34878D82A}">
                    <a16:rowId xmlns:a16="http://schemas.microsoft.com/office/drawing/2014/main" val="2518753394"/>
                  </a:ext>
                </a:extLst>
              </a:tr>
              <a:tr h="795961">
                <a:tc>
                  <a:txBody>
                    <a:bodyPr/>
                    <a:lstStyle/>
                    <a:p>
                      <a:pPr marL="0" marR="0" lvl="0" indent="0" algn="l" rtl="0">
                        <a:lnSpc>
                          <a:spcPct val="115000"/>
                        </a:lnSpc>
                        <a:spcBef>
                          <a:spcPts val="0"/>
                        </a:spcBef>
                        <a:spcAft>
                          <a:spcPts val="0"/>
                        </a:spcAft>
                        <a:buClr>
                          <a:schemeClr val="dk1"/>
                        </a:buClr>
                        <a:buSzPts val="2000"/>
                        <a:buFont typeface="Calibri"/>
                        <a:buNone/>
                      </a:pPr>
                      <a:r>
                        <a:rPr lang="en-US" sz="2000" u="none" strike="noStrike" cap="none" dirty="0"/>
                        <a:t>Craft a SMART Aim and Perform a Check-up On Your SMART Aim  </a:t>
                      </a:r>
                      <a:endParaRPr dirty="0"/>
                    </a:p>
                  </a:txBody>
                  <a:tcPr marL="68350" marR="68350" marT="0" marB="0"/>
                </a:tc>
                <a:tc>
                  <a:txBody>
                    <a:bodyPr/>
                    <a:lstStyle/>
                    <a:p>
                      <a:pPr marL="0" marR="0" lvl="0" indent="0" algn="l" rtl="0">
                        <a:lnSpc>
                          <a:spcPct val="115000"/>
                        </a:lnSpc>
                        <a:spcBef>
                          <a:spcPts val="0"/>
                        </a:spcBef>
                        <a:spcAft>
                          <a:spcPts val="0"/>
                        </a:spcAft>
                        <a:buClr>
                          <a:schemeClr val="dk1"/>
                        </a:buClr>
                        <a:buSzPts val="1800"/>
                        <a:buFont typeface="Calibri"/>
                        <a:buNone/>
                      </a:pPr>
                      <a:r>
                        <a:rPr lang="en-US" sz="1800" u="none" strike="noStrike" cap="none" dirty="0"/>
                        <a:t> SMART Aim Worksheet </a:t>
                      </a:r>
                      <a:endParaRPr sz="1800" u="none" strike="noStrike" cap="none" dirty="0"/>
                    </a:p>
                  </a:txBody>
                  <a:tcPr marL="68350" marR="68350" marT="0" marB="0"/>
                </a:tc>
                <a:extLst>
                  <a:ext uri="{0D108BD9-81ED-4DB2-BD59-A6C34878D82A}">
                    <a16:rowId xmlns:a16="http://schemas.microsoft.com/office/drawing/2014/main" val="2351919600"/>
                  </a:ext>
                </a:extLst>
              </a:tr>
              <a:tr h="1038010">
                <a:tc>
                  <a:txBody>
                    <a:bodyPr/>
                    <a:lstStyle/>
                    <a:p>
                      <a:pPr marL="0" marR="0" lvl="0" indent="0" algn="l" rtl="0">
                        <a:lnSpc>
                          <a:spcPct val="115000"/>
                        </a:lnSpc>
                        <a:spcBef>
                          <a:spcPts val="0"/>
                        </a:spcBef>
                        <a:spcAft>
                          <a:spcPts val="0"/>
                        </a:spcAft>
                        <a:buClr>
                          <a:schemeClr val="dk1"/>
                        </a:buClr>
                        <a:buSzPts val="2000"/>
                        <a:buFont typeface="Calibri"/>
                        <a:buNone/>
                      </a:pPr>
                      <a:r>
                        <a:rPr lang="en-US" sz="2000" u="none" strike="noStrike" cap="none"/>
                        <a:t>Share &amp; Compare</a:t>
                      </a:r>
                      <a:endParaRPr/>
                    </a:p>
                  </a:txBody>
                  <a:tcPr marL="68350" marR="68350" marT="0" marB="0"/>
                </a:tc>
                <a:tc>
                  <a:txBody>
                    <a:bodyPr/>
                    <a:lstStyle/>
                    <a:p>
                      <a:pPr marL="0" marR="0" lvl="0" indent="0" algn="l" rtl="0">
                        <a:lnSpc>
                          <a:spcPct val="115000"/>
                        </a:lnSpc>
                        <a:spcBef>
                          <a:spcPts val="0"/>
                        </a:spcBef>
                        <a:spcAft>
                          <a:spcPts val="0"/>
                        </a:spcAft>
                        <a:buClr>
                          <a:schemeClr val="dk1"/>
                        </a:buClr>
                        <a:buSzPts val="1800"/>
                        <a:buFont typeface="Calibri"/>
                        <a:buNone/>
                      </a:pPr>
                      <a:r>
                        <a:rPr lang="en-US" sz="1800" u="none" strike="noStrike" cap="none" dirty="0"/>
                        <a:t>Email your SMART Aim to: </a:t>
                      </a:r>
                    </a:p>
                    <a:p>
                      <a:pPr marL="0" marR="0" lvl="0" indent="0" algn="l" rtl="0">
                        <a:lnSpc>
                          <a:spcPct val="115000"/>
                        </a:lnSpc>
                        <a:spcBef>
                          <a:spcPts val="0"/>
                        </a:spcBef>
                        <a:spcAft>
                          <a:spcPts val="0"/>
                        </a:spcAft>
                        <a:buClr>
                          <a:schemeClr val="dk1"/>
                        </a:buClr>
                        <a:buSzPts val="1800"/>
                        <a:buFont typeface="Calibri"/>
                        <a:buNone/>
                      </a:pPr>
                      <a:r>
                        <a:rPr lang="en-US" sz="1800" u="none" strike="noStrike" cap="none" dirty="0" err="1"/>
                        <a:t>alice.m.kennedy@dartmouth.edu</a:t>
                      </a:r>
                      <a:endParaRPr dirty="0"/>
                    </a:p>
                  </a:txBody>
                  <a:tcPr marL="68350" marR="68350" marT="0" marB="0"/>
                </a:tc>
                <a:extLst>
                  <a:ext uri="{0D108BD9-81ED-4DB2-BD59-A6C34878D82A}">
                    <a16:rowId xmlns:a16="http://schemas.microsoft.com/office/drawing/2014/main" val="293282629"/>
                  </a:ext>
                </a:extLst>
              </a:tr>
            </a:tbl>
          </a:graphicData>
        </a:graphic>
      </p:graphicFrame>
    </p:spTree>
    <p:extLst>
      <p:ext uri="{BB962C8B-B14F-4D97-AF65-F5344CB8AC3E}">
        <p14:creationId xmlns:p14="http://schemas.microsoft.com/office/powerpoint/2010/main" val="400679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3"/>
        <p:cNvGrpSpPr/>
        <p:nvPr/>
      </p:nvGrpSpPr>
      <p:grpSpPr>
        <a:xfrm>
          <a:off x="0" y="0"/>
          <a:ext cx="0" cy="0"/>
          <a:chOff x="0" y="0"/>
          <a:chExt cx="0" cy="0"/>
        </a:xfrm>
      </p:grpSpPr>
      <p:sp>
        <p:nvSpPr>
          <p:cNvPr id="624" name="Google Shape;624;p2"/>
          <p:cNvSpPr txBox="1"/>
          <p:nvPr/>
        </p:nvSpPr>
        <p:spPr>
          <a:xfrm>
            <a:off x="540090" y="278378"/>
            <a:ext cx="7886700" cy="8053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Learning Objectives</a:t>
            </a:r>
            <a:endParaRPr sz="1800">
              <a:solidFill>
                <a:srgbClr val="000000"/>
              </a:solidFill>
              <a:latin typeface="Calibri"/>
              <a:ea typeface="Calibri"/>
              <a:cs typeface="Calibri"/>
              <a:sym typeface="Calibri"/>
            </a:endParaRPr>
          </a:p>
        </p:txBody>
      </p:sp>
      <p:grpSp>
        <p:nvGrpSpPr>
          <p:cNvPr id="626" name="Google Shape;626;p2"/>
          <p:cNvGrpSpPr/>
          <p:nvPr/>
        </p:nvGrpSpPr>
        <p:grpSpPr>
          <a:xfrm>
            <a:off x="742123" y="1083694"/>
            <a:ext cx="10554525" cy="5288947"/>
            <a:chOff x="0" y="0"/>
            <a:chExt cx="10554525" cy="5288947"/>
          </a:xfrm>
        </p:grpSpPr>
        <p:sp>
          <p:nvSpPr>
            <p:cNvPr id="627" name="Google Shape;627;p2"/>
            <p:cNvSpPr/>
            <p:nvPr/>
          </p:nvSpPr>
          <p:spPr>
            <a:xfrm>
              <a:off x="2110905" y="1653"/>
              <a:ext cx="8443620" cy="1694645"/>
            </a:xfrm>
            <a:prstGeom prst="rect">
              <a:avLst/>
            </a:prstGeom>
            <a:solidFill>
              <a:srgbClr val="88C145"/>
            </a:solidFill>
            <a:ln w="12700" cap="flat" cmpd="sng">
              <a:solidFill>
                <a:srgbClr val="88C1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txBox="1"/>
            <p:nvPr/>
          </p:nvSpPr>
          <p:spPr>
            <a:xfrm>
              <a:off x="2110905" y="1653"/>
              <a:ext cx="8443620" cy="1694645"/>
            </a:xfrm>
            <a:prstGeom prst="rect">
              <a:avLst/>
            </a:prstGeom>
            <a:noFill/>
            <a:ln>
              <a:noFill/>
            </a:ln>
          </p:spPr>
          <p:txBody>
            <a:bodyPr spcFirstLastPara="1" wrap="square" lIns="163825" tIns="430425" rIns="163825" bIns="43042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Define a SMART Aim and link it to the first 2 key  questions in the Model for Improvement.</a:t>
              </a:r>
              <a:endParaRPr sz="2800">
                <a:solidFill>
                  <a:schemeClr val="lt1"/>
                </a:solidFill>
                <a:latin typeface="Calibri"/>
                <a:ea typeface="Calibri"/>
                <a:cs typeface="Calibri"/>
                <a:sym typeface="Calibri"/>
              </a:endParaRPr>
            </a:p>
          </p:txBody>
        </p:sp>
        <p:sp>
          <p:nvSpPr>
            <p:cNvPr id="629" name="Google Shape;629;p2"/>
            <p:cNvSpPr/>
            <p:nvPr/>
          </p:nvSpPr>
          <p:spPr>
            <a:xfrm>
              <a:off x="17731" y="0"/>
              <a:ext cx="2110905" cy="1694645"/>
            </a:xfrm>
            <a:prstGeom prst="rect">
              <a:avLst/>
            </a:prstGeom>
            <a:solidFill>
              <a:schemeClr val="lt1"/>
            </a:solidFill>
            <a:ln w="12700" cap="flat" cmpd="sng">
              <a:solidFill>
                <a:srgbClr val="88C1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txBox="1"/>
            <p:nvPr/>
          </p:nvSpPr>
          <p:spPr>
            <a:xfrm>
              <a:off x="17731" y="0"/>
              <a:ext cx="2110905" cy="1694645"/>
            </a:xfrm>
            <a:prstGeom prst="rect">
              <a:avLst/>
            </a:prstGeom>
            <a:noFill/>
            <a:ln>
              <a:noFill/>
            </a:ln>
          </p:spPr>
          <p:txBody>
            <a:bodyPr spcFirstLastPara="1" wrap="square" lIns="111700" tIns="167375" rIns="111700" bIns="1673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Define </a:t>
              </a:r>
              <a:endParaRPr sz="2800" b="1">
                <a:solidFill>
                  <a:schemeClr val="dk1"/>
                </a:solidFill>
                <a:latin typeface="Calibri"/>
                <a:ea typeface="Calibri"/>
                <a:cs typeface="Calibri"/>
                <a:sym typeface="Calibri"/>
              </a:endParaRPr>
            </a:p>
          </p:txBody>
        </p:sp>
        <p:sp>
          <p:nvSpPr>
            <p:cNvPr id="631" name="Google Shape;631;p2"/>
            <p:cNvSpPr/>
            <p:nvPr/>
          </p:nvSpPr>
          <p:spPr>
            <a:xfrm>
              <a:off x="2110905" y="1797977"/>
              <a:ext cx="8443620" cy="1694645"/>
            </a:xfrm>
            <a:prstGeom prst="rect">
              <a:avLst/>
            </a:prstGeom>
            <a:solidFill>
              <a:srgbClr val="33AFCE"/>
            </a:solidFill>
            <a:ln w="12700" cap="flat" cmpd="sng">
              <a:solidFill>
                <a:srgbClr val="33AF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txBox="1"/>
            <p:nvPr/>
          </p:nvSpPr>
          <p:spPr>
            <a:xfrm>
              <a:off x="2110905" y="1797977"/>
              <a:ext cx="8443620" cy="1694645"/>
            </a:xfrm>
            <a:prstGeom prst="rect">
              <a:avLst/>
            </a:prstGeom>
            <a:noFill/>
            <a:ln>
              <a:noFill/>
            </a:ln>
          </p:spPr>
          <p:txBody>
            <a:bodyPr spcFirstLastPara="1" wrap="square" lIns="163825" tIns="430425" rIns="163825" bIns="43042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the 5 key components of a SMART Aim. </a:t>
              </a:r>
              <a:endParaRPr/>
            </a:p>
          </p:txBody>
        </p:sp>
        <p:sp>
          <p:nvSpPr>
            <p:cNvPr id="633" name="Google Shape;633;p2"/>
            <p:cNvSpPr/>
            <p:nvPr/>
          </p:nvSpPr>
          <p:spPr>
            <a:xfrm>
              <a:off x="0" y="1797977"/>
              <a:ext cx="2110905" cy="1694645"/>
            </a:xfrm>
            <a:prstGeom prst="rect">
              <a:avLst/>
            </a:prstGeom>
            <a:solidFill>
              <a:schemeClr val="lt1"/>
            </a:solidFill>
            <a:ln w="12700" cap="flat" cmpd="sng">
              <a:solidFill>
                <a:srgbClr val="33AF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txBox="1"/>
            <p:nvPr/>
          </p:nvSpPr>
          <p:spPr>
            <a:xfrm>
              <a:off x="0" y="1797977"/>
              <a:ext cx="2110905" cy="1694645"/>
            </a:xfrm>
            <a:prstGeom prst="rect">
              <a:avLst/>
            </a:prstGeom>
            <a:noFill/>
            <a:ln>
              <a:noFill/>
            </a:ln>
          </p:spPr>
          <p:txBody>
            <a:bodyPr spcFirstLastPara="1" wrap="square" lIns="111700" tIns="167375" rIns="111700" bIns="1673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Review </a:t>
              </a:r>
              <a:endParaRPr/>
            </a:p>
          </p:txBody>
        </p:sp>
        <p:sp>
          <p:nvSpPr>
            <p:cNvPr id="635" name="Google Shape;635;p2"/>
            <p:cNvSpPr/>
            <p:nvPr/>
          </p:nvSpPr>
          <p:spPr>
            <a:xfrm>
              <a:off x="2110905" y="3594302"/>
              <a:ext cx="8443620" cy="1694645"/>
            </a:xfrm>
            <a:prstGeom prst="rect">
              <a:avLst/>
            </a:prstGeom>
            <a:solidFill>
              <a:srgbClr val="1A6FA9"/>
            </a:solidFill>
            <a:ln w="12700" cap="flat" cmpd="sng">
              <a:solidFill>
                <a:srgbClr val="1A6FA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txBox="1"/>
            <p:nvPr/>
          </p:nvSpPr>
          <p:spPr>
            <a:xfrm>
              <a:off x="2110905" y="3594302"/>
              <a:ext cx="8443620" cy="1694645"/>
            </a:xfrm>
            <a:prstGeom prst="rect">
              <a:avLst/>
            </a:prstGeom>
            <a:noFill/>
            <a:ln>
              <a:noFill/>
            </a:ln>
          </p:spPr>
          <p:txBody>
            <a:bodyPr spcFirstLastPara="1" wrap="square" lIns="163825" tIns="430425" rIns="163825" bIns="43042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Critique SMART aim statements as a strategy to improve your own SMART aim for your QI project.</a:t>
              </a:r>
              <a:endParaRPr/>
            </a:p>
          </p:txBody>
        </p:sp>
        <p:sp>
          <p:nvSpPr>
            <p:cNvPr id="637" name="Google Shape;637;p2"/>
            <p:cNvSpPr/>
            <p:nvPr/>
          </p:nvSpPr>
          <p:spPr>
            <a:xfrm>
              <a:off x="0" y="3594302"/>
              <a:ext cx="2110905" cy="1694645"/>
            </a:xfrm>
            <a:prstGeom prst="rect">
              <a:avLst/>
            </a:prstGeom>
            <a:solidFill>
              <a:schemeClr val="lt1"/>
            </a:solidFill>
            <a:ln w="12700" cap="flat" cmpd="sng">
              <a:solidFill>
                <a:srgbClr val="1A6FA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txBox="1"/>
            <p:nvPr/>
          </p:nvSpPr>
          <p:spPr>
            <a:xfrm>
              <a:off x="0" y="3594302"/>
              <a:ext cx="2110905" cy="1694645"/>
            </a:xfrm>
            <a:prstGeom prst="rect">
              <a:avLst/>
            </a:prstGeom>
            <a:noFill/>
            <a:ln>
              <a:noFill/>
            </a:ln>
          </p:spPr>
          <p:txBody>
            <a:bodyPr spcFirstLastPara="1" wrap="square" lIns="111700" tIns="167375" rIns="111700" bIns="16737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1">
                  <a:solidFill>
                    <a:schemeClr val="dk1"/>
                  </a:solidFill>
                  <a:latin typeface="Calibri"/>
                  <a:ea typeface="Calibri"/>
                  <a:cs typeface="Calibri"/>
                  <a:sym typeface="Calibri"/>
                </a:rPr>
                <a:t>Critique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p:cNvGrpSpPr/>
        <p:nvPr/>
      </p:nvGrpSpPr>
      <p:grpSpPr>
        <a:xfrm>
          <a:off x="0" y="0"/>
          <a:ext cx="0" cy="0"/>
          <a:chOff x="0" y="0"/>
          <a:chExt cx="0" cy="0"/>
        </a:xfrm>
      </p:grpSpPr>
      <p:sp>
        <p:nvSpPr>
          <p:cNvPr id="644" name="Google Shape;644;p3"/>
          <p:cNvSpPr txBox="1"/>
          <p:nvPr/>
        </p:nvSpPr>
        <p:spPr>
          <a:xfrm>
            <a:off x="225825" y="-112296"/>
            <a:ext cx="7879842" cy="101498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en-US" sz="4400" dirty="0">
                <a:solidFill>
                  <a:srgbClr val="000000"/>
                </a:solidFill>
                <a:latin typeface="Calibri"/>
                <a:ea typeface="Calibri"/>
                <a:cs typeface="Calibri"/>
                <a:sym typeface="Calibri"/>
              </a:rPr>
              <a:t>What is a SMART Aim?</a:t>
            </a:r>
            <a:endParaRPr dirty="0"/>
          </a:p>
        </p:txBody>
      </p:sp>
      <p:grpSp>
        <p:nvGrpSpPr>
          <p:cNvPr id="646" name="Google Shape;646;p3"/>
          <p:cNvGrpSpPr/>
          <p:nvPr/>
        </p:nvGrpSpPr>
        <p:grpSpPr>
          <a:xfrm>
            <a:off x="1219862" y="1008941"/>
            <a:ext cx="9832755" cy="5295577"/>
            <a:chOff x="851604" y="1299990"/>
            <a:chExt cx="7463926" cy="4903186"/>
          </a:xfrm>
        </p:grpSpPr>
        <p:sp>
          <p:nvSpPr>
            <p:cNvPr id="647" name="Google Shape;647;p3"/>
            <p:cNvSpPr/>
            <p:nvPr/>
          </p:nvSpPr>
          <p:spPr>
            <a:xfrm>
              <a:off x="851604" y="1299990"/>
              <a:ext cx="6309360" cy="1362023"/>
            </a:xfrm>
            <a:custGeom>
              <a:avLst/>
              <a:gdLst/>
              <a:ahLst/>
              <a:cxnLst/>
              <a:rect l="l" t="t" r="r" b="b"/>
              <a:pathLst>
                <a:path w="6309360" h="1096436" extrusionOk="0">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a:solidFill>
              <a:srgbClr val="88C145"/>
            </a:solidFill>
            <a:ln w="12700" cap="flat" cmpd="sng">
              <a:solidFill>
                <a:schemeClr val="lt1"/>
              </a:solidFill>
              <a:prstDash val="solid"/>
              <a:miter lim="800000"/>
              <a:headEnd type="none" w="sm" len="sm"/>
              <a:tailEnd type="none" w="sm" len="sm"/>
            </a:ln>
          </p:spPr>
          <p:txBody>
            <a:bodyPr spcFirstLastPara="1" wrap="square" lIns="182875" tIns="0" rIns="548625" bIns="123550" anchor="ctr" anchorCtr="0">
              <a:noAutofit/>
            </a:bodyPr>
            <a:lstStyle/>
            <a:p>
              <a:pPr marL="0" marR="0" lvl="0" indent="0" algn="l" rtl="0">
                <a:lnSpc>
                  <a:spcPct val="90000"/>
                </a:lnSpc>
                <a:spcBef>
                  <a:spcPts val="0"/>
                </a:spcBef>
                <a:spcAft>
                  <a:spcPts val="0"/>
                </a:spcAft>
                <a:buNone/>
              </a:pPr>
              <a:r>
                <a:rPr lang="en-US" sz="2400" dirty="0">
                  <a:solidFill>
                    <a:srgbClr val="FFFFFF"/>
                  </a:solidFill>
                  <a:latin typeface="Calibri"/>
                  <a:ea typeface="Calibri"/>
                  <a:cs typeface="Calibri"/>
                  <a:sym typeface="Calibri"/>
                </a:rPr>
                <a:t>Clear and explicit statement that guides the improvement project.   </a:t>
              </a:r>
              <a:endParaRPr dirty="0"/>
            </a:p>
          </p:txBody>
        </p:sp>
        <p:sp>
          <p:nvSpPr>
            <p:cNvPr id="648" name="Google Shape;648;p3"/>
            <p:cNvSpPr/>
            <p:nvPr/>
          </p:nvSpPr>
          <p:spPr>
            <a:xfrm>
              <a:off x="1398342" y="3042875"/>
              <a:ext cx="6309360" cy="1362022"/>
            </a:xfrm>
            <a:custGeom>
              <a:avLst/>
              <a:gdLst/>
              <a:ahLst/>
              <a:cxnLst/>
              <a:rect l="l" t="t" r="r" b="b"/>
              <a:pathLst>
                <a:path w="6309360" h="1096436" extrusionOk="0">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a:solidFill>
              <a:srgbClr val="3FC442"/>
            </a:solidFill>
            <a:ln w="12700" cap="flat" cmpd="sng">
              <a:solidFill>
                <a:schemeClr val="lt1"/>
              </a:solidFill>
              <a:prstDash val="solid"/>
              <a:miter lim="800000"/>
              <a:headEnd type="none" w="sm" len="sm"/>
              <a:tailEnd type="none" w="sm" len="sm"/>
            </a:ln>
          </p:spPr>
          <p:txBody>
            <a:bodyPr spcFirstLastPara="1" wrap="square" lIns="123550" tIns="123550" rIns="1364625" bIns="123550" anchor="ctr" anchorCtr="0">
              <a:noAutofit/>
            </a:bodyPr>
            <a:lstStyle/>
            <a:p>
              <a:pPr marL="0" marR="0" lvl="0" indent="0" algn="l" rtl="0">
                <a:lnSpc>
                  <a:spcPct val="90000"/>
                </a:lnSpc>
                <a:spcBef>
                  <a:spcPts val="0"/>
                </a:spcBef>
                <a:spcAft>
                  <a:spcPts val="0"/>
                </a:spcAft>
                <a:buNone/>
              </a:pPr>
              <a:r>
                <a:rPr lang="en-US" sz="2400" dirty="0">
                  <a:solidFill>
                    <a:srgbClr val="FFFFFF"/>
                  </a:solidFill>
                  <a:latin typeface="Calibri"/>
                  <a:ea typeface="Calibri"/>
                  <a:cs typeface="Calibri"/>
                  <a:sym typeface="Calibri"/>
                </a:rPr>
                <a:t>States what your team will accomplish over time using a measurable goal.  </a:t>
              </a:r>
              <a:endParaRPr dirty="0"/>
            </a:p>
          </p:txBody>
        </p:sp>
        <p:sp>
          <p:nvSpPr>
            <p:cNvPr id="650" name="Google Shape;650;p3"/>
            <p:cNvSpPr/>
            <p:nvPr/>
          </p:nvSpPr>
          <p:spPr>
            <a:xfrm>
              <a:off x="2006170" y="4841154"/>
              <a:ext cx="6309360" cy="1362022"/>
            </a:xfrm>
            <a:custGeom>
              <a:avLst/>
              <a:gdLst/>
              <a:ahLst/>
              <a:cxnLst/>
              <a:rect l="l" t="t" r="r" b="b"/>
              <a:pathLst>
                <a:path w="6309360" h="1096436" extrusionOk="0">
                  <a:moveTo>
                    <a:pt x="0" y="109644"/>
                  </a:moveTo>
                  <a:cubicBezTo>
                    <a:pt x="0" y="49089"/>
                    <a:pt x="49089" y="0"/>
                    <a:pt x="109644" y="0"/>
                  </a:cubicBezTo>
                  <a:lnTo>
                    <a:pt x="6199716" y="0"/>
                  </a:lnTo>
                  <a:cubicBezTo>
                    <a:pt x="6260271" y="0"/>
                    <a:pt x="6309360" y="49089"/>
                    <a:pt x="6309360" y="109644"/>
                  </a:cubicBezTo>
                  <a:lnTo>
                    <a:pt x="6309360" y="986792"/>
                  </a:lnTo>
                  <a:cubicBezTo>
                    <a:pt x="6309360" y="1047347"/>
                    <a:pt x="6260271" y="1096436"/>
                    <a:pt x="6199716" y="1096436"/>
                  </a:cubicBezTo>
                  <a:lnTo>
                    <a:pt x="109644" y="1096436"/>
                  </a:lnTo>
                  <a:cubicBezTo>
                    <a:pt x="49089" y="1096436"/>
                    <a:pt x="0" y="1047347"/>
                    <a:pt x="0" y="986792"/>
                  </a:cubicBezTo>
                  <a:lnTo>
                    <a:pt x="0" y="109644"/>
                  </a:lnTo>
                  <a:close/>
                </a:path>
              </a:pathLst>
            </a:custGeom>
            <a:solidFill>
              <a:srgbClr val="35ADCD"/>
            </a:solidFill>
            <a:ln w="12700" cap="flat" cmpd="sng">
              <a:solidFill>
                <a:schemeClr val="lt1"/>
              </a:solidFill>
              <a:prstDash val="solid"/>
              <a:miter lim="800000"/>
              <a:headEnd type="none" w="sm" len="sm"/>
              <a:tailEnd type="none" w="sm" len="sm"/>
            </a:ln>
          </p:spPr>
          <p:txBody>
            <a:bodyPr spcFirstLastPara="1" wrap="square" lIns="123550" tIns="123550" rIns="1364625" bIns="123550" anchor="ctr" anchorCtr="0">
              <a:noAutofit/>
            </a:bodyPr>
            <a:lstStyle/>
            <a:p>
              <a:pPr marL="0" marR="0" lvl="0" indent="0" algn="l" rtl="0">
                <a:lnSpc>
                  <a:spcPct val="90000"/>
                </a:lnSpc>
                <a:spcBef>
                  <a:spcPts val="0"/>
                </a:spcBef>
                <a:spcAft>
                  <a:spcPts val="0"/>
                </a:spcAft>
                <a:buNone/>
              </a:pPr>
              <a:r>
                <a:rPr lang="en-US" sz="2400" dirty="0">
                  <a:solidFill>
                    <a:srgbClr val="FFFFFF"/>
                  </a:solidFill>
                  <a:latin typeface="Calibri"/>
                  <a:ea typeface="Calibri"/>
                  <a:cs typeface="Calibri"/>
                  <a:sym typeface="Calibri"/>
                </a:rPr>
                <a:t>SMART Aim = Specific, Measurable, Attainable, Relevant, and Timebound. </a:t>
              </a:r>
              <a:endParaRPr dirty="0"/>
            </a:p>
          </p:txBody>
        </p:sp>
        <p:sp>
          <p:nvSpPr>
            <p:cNvPr id="651" name="Google Shape;651;p3"/>
            <p:cNvSpPr/>
            <p:nvPr/>
          </p:nvSpPr>
          <p:spPr>
            <a:xfrm>
              <a:off x="6448281" y="2477040"/>
              <a:ext cx="712683" cy="712683"/>
            </a:xfrm>
            <a:custGeom>
              <a:avLst/>
              <a:gdLst/>
              <a:ahLst/>
              <a:cxnLst/>
              <a:rect l="l" t="t" r="r" b="b"/>
              <a:pathLst>
                <a:path w="712683" h="712683" extrusionOk="0">
                  <a:moveTo>
                    <a:pt x="0" y="391976"/>
                  </a:moveTo>
                  <a:lnTo>
                    <a:pt x="160354" y="391976"/>
                  </a:lnTo>
                  <a:lnTo>
                    <a:pt x="160354" y="0"/>
                  </a:lnTo>
                  <a:lnTo>
                    <a:pt x="552329" y="0"/>
                  </a:lnTo>
                  <a:lnTo>
                    <a:pt x="552329" y="391976"/>
                  </a:lnTo>
                  <a:lnTo>
                    <a:pt x="712683" y="391976"/>
                  </a:lnTo>
                  <a:lnTo>
                    <a:pt x="356342" y="712683"/>
                  </a:lnTo>
                  <a:lnTo>
                    <a:pt x="0" y="391976"/>
                  </a:lnTo>
                  <a:close/>
                </a:path>
              </a:pathLst>
            </a:custGeom>
            <a:solidFill>
              <a:srgbClr val="DAE7CD">
                <a:alpha val="89803"/>
              </a:srgbClr>
            </a:solidFill>
            <a:ln w="12700" cap="flat" cmpd="sng">
              <a:solidFill>
                <a:srgbClr val="DAE7CD">
                  <a:alpha val="89803"/>
                </a:srgbClr>
              </a:solidFill>
              <a:prstDash val="solid"/>
              <a:miter lim="800000"/>
              <a:headEnd type="none" w="sm" len="sm"/>
              <a:tailEnd type="none" w="sm" len="sm"/>
            </a:ln>
          </p:spPr>
          <p:txBody>
            <a:bodyPr spcFirstLastPara="1" wrap="square" lIns="200975" tIns="40625" rIns="200975" bIns="217025" anchor="ctr" anchorCtr="0">
              <a:noAutofit/>
            </a:bodyPr>
            <a:lstStyle/>
            <a:p>
              <a:pPr marL="0" marR="0" lvl="0" indent="0" algn="ctr" rtl="0">
                <a:lnSpc>
                  <a:spcPct val="90000"/>
                </a:lnSpc>
                <a:spcBef>
                  <a:spcPts val="0"/>
                </a:spcBef>
                <a:spcAft>
                  <a:spcPts val="0"/>
                </a:spcAft>
                <a:buNone/>
              </a:pPr>
              <a:endParaRPr sz="3200">
                <a:solidFill>
                  <a:srgbClr val="000000"/>
                </a:solidFill>
                <a:latin typeface="Calibri"/>
                <a:ea typeface="Calibri"/>
                <a:cs typeface="Calibri"/>
                <a:sym typeface="Calibri"/>
              </a:endParaRPr>
            </a:p>
          </p:txBody>
        </p:sp>
        <p:sp>
          <p:nvSpPr>
            <p:cNvPr id="653" name="Google Shape;653;p3"/>
            <p:cNvSpPr/>
            <p:nvPr/>
          </p:nvSpPr>
          <p:spPr>
            <a:xfrm>
              <a:off x="6995019" y="4306992"/>
              <a:ext cx="712683" cy="712683"/>
            </a:xfrm>
            <a:custGeom>
              <a:avLst/>
              <a:gdLst/>
              <a:ahLst/>
              <a:cxnLst/>
              <a:rect l="l" t="t" r="r" b="b"/>
              <a:pathLst>
                <a:path w="712683" h="712683" extrusionOk="0">
                  <a:moveTo>
                    <a:pt x="0" y="391976"/>
                  </a:moveTo>
                  <a:lnTo>
                    <a:pt x="160354" y="391976"/>
                  </a:lnTo>
                  <a:lnTo>
                    <a:pt x="160354" y="0"/>
                  </a:lnTo>
                  <a:lnTo>
                    <a:pt x="552329" y="0"/>
                  </a:lnTo>
                  <a:lnTo>
                    <a:pt x="552329" y="391976"/>
                  </a:lnTo>
                  <a:lnTo>
                    <a:pt x="712683" y="391976"/>
                  </a:lnTo>
                  <a:lnTo>
                    <a:pt x="356342" y="712683"/>
                  </a:lnTo>
                  <a:lnTo>
                    <a:pt x="0" y="391976"/>
                  </a:lnTo>
                  <a:close/>
                </a:path>
              </a:pathLst>
            </a:custGeom>
            <a:solidFill>
              <a:srgbClr val="CBE2EC">
                <a:alpha val="89803"/>
              </a:srgbClr>
            </a:solidFill>
            <a:ln w="12700" cap="flat" cmpd="sng">
              <a:solidFill>
                <a:srgbClr val="CBE2EC">
                  <a:alpha val="89803"/>
                </a:srgbClr>
              </a:solidFill>
              <a:prstDash val="solid"/>
              <a:miter lim="800000"/>
              <a:headEnd type="none" w="sm" len="sm"/>
              <a:tailEnd type="none" w="sm" len="sm"/>
            </a:ln>
          </p:spPr>
          <p:txBody>
            <a:bodyPr spcFirstLastPara="1" wrap="square" lIns="200975" tIns="40625" rIns="200975" bIns="217025" anchor="ctr" anchorCtr="0">
              <a:noAutofit/>
            </a:bodyPr>
            <a:lstStyle/>
            <a:p>
              <a:pPr marL="0" marR="0" lvl="0" indent="0" algn="ctr" rtl="0">
                <a:lnSpc>
                  <a:spcPct val="90000"/>
                </a:lnSpc>
                <a:spcBef>
                  <a:spcPts val="0"/>
                </a:spcBef>
                <a:spcAft>
                  <a:spcPts val="0"/>
                </a:spcAft>
                <a:buNone/>
              </a:pPr>
              <a:endParaRPr sz="32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658"/>
        <p:cNvGrpSpPr/>
        <p:nvPr/>
      </p:nvGrpSpPr>
      <p:grpSpPr>
        <a:xfrm>
          <a:off x="0" y="0"/>
          <a:ext cx="0" cy="0"/>
          <a:chOff x="0" y="0"/>
          <a:chExt cx="0" cy="0"/>
        </a:xfrm>
      </p:grpSpPr>
      <p:pic>
        <p:nvPicPr>
          <p:cNvPr id="659" name="Google Shape;659;p4" descr="Text&#10;&#10;Description automatically generated"/>
          <p:cNvPicPr preferRelativeResize="0"/>
          <p:nvPr/>
        </p:nvPicPr>
        <p:blipFill rotWithShape="1">
          <a:blip r:embed="rId3">
            <a:alphaModFix/>
          </a:blip>
          <a:srcRect t="12895" r="972" b="10962"/>
          <a:stretch/>
        </p:blipFill>
        <p:spPr>
          <a:xfrm>
            <a:off x="1524000" y="0"/>
            <a:ext cx="9143980" cy="3429000"/>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660" name="Google Shape;660;p4"/>
          <p:cNvSpPr txBox="1">
            <a:spLocks noGrp="1"/>
          </p:cNvSpPr>
          <p:nvPr>
            <p:ph type="title"/>
          </p:nvPr>
        </p:nvSpPr>
        <p:spPr>
          <a:xfrm>
            <a:off x="1524000" y="3987800"/>
            <a:ext cx="3167986" cy="149383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Why Use a SMART Aim?</a:t>
            </a:r>
            <a:endParaRPr/>
          </a:p>
        </p:txBody>
      </p:sp>
      <p:grpSp>
        <p:nvGrpSpPr>
          <p:cNvPr id="661" name="Google Shape;661;p4"/>
          <p:cNvGrpSpPr/>
          <p:nvPr/>
        </p:nvGrpSpPr>
        <p:grpSpPr>
          <a:xfrm>
            <a:off x="4957029" y="3211446"/>
            <a:ext cx="6277028" cy="3537542"/>
            <a:chOff x="0" y="153"/>
            <a:chExt cx="6277028" cy="3537542"/>
          </a:xfrm>
        </p:grpSpPr>
        <p:sp>
          <p:nvSpPr>
            <p:cNvPr id="662" name="Google Shape;662;p4"/>
            <p:cNvSpPr/>
            <p:nvPr/>
          </p:nvSpPr>
          <p:spPr>
            <a:xfrm>
              <a:off x="0" y="153"/>
              <a:ext cx="6277028" cy="696258"/>
            </a:xfrm>
            <a:prstGeom prst="roundRect">
              <a:avLst>
                <a:gd name="adj" fmla="val 16667"/>
              </a:avLst>
            </a:prstGeom>
            <a:solidFill>
              <a:srgbClr val="88C1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txBox="1"/>
            <p:nvPr/>
          </p:nvSpPr>
          <p:spPr>
            <a:xfrm>
              <a:off x="33989" y="34142"/>
              <a:ext cx="6209050" cy="6282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Provides direction for your project </a:t>
              </a:r>
              <a:endParaRPr dirty="0"/>
            </a:p>
          </p:txBody>
        </p:sp>
        <p:sp>
          <p:nvSpPr>
            <p:cNvPr id="664" name="Google Shape;664;p4"/>
            <p:cNvSpPr/>
            <p:nvPr/>
          </p:nvSpPr>
          <p:spPr>
            <a:xfrm>
              <a:off x="0" y="710474"/>
              <a:ext cx="6277028" cy="696258"/>
            </a:xfrm>
            <a:prstGeom prst="roundRect">
              <a:avLst>
                <a:gd name="adj" fmla="val 16667"/>
              </a:avLst>
            </a:prstGeom>
            <a:solidFill>
              <a:srgbClr val="50C3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txBox="1"/>
            <p:nvPr/>
          </p:nvSpPr>
          <p:spPr>
            <a:xfrm>
              <a:off x="33989" y="744463"/>
              <a:ext cx="6209050" cy="6282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Engages and aligns stakeholders</a:t>
              </a:r>
              <a:endParaRPr dirty="0"/>
            </a:p>
          </p:txBody>
        </p:sp>
        <p:sp>
          <p:nvSpPr>
            <p:cNvPr id="666" name="Google Shape;666;p4"/>
            <p:cNvSpPr/>
            <p:nvPr/>
          </p:nvSpPr>
          <p:spPr>
            <a:xfrm>
              <a:off x="0" y="1420795"/>
              <a:ext cx="6277028" cy="696258"/>
            </a:xfrm>
            <a:prstGeom prst="roundRect">
              <a:avLst>
                <a:gd name="adj" fmla="val 16667"/>
              </a:avLst>
            </a:prstGeom>
            <a:solidFill>
              <a:srgbClr val="3DC66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txBox="1"/>
            <p:nvPr/>
          </p:nvSpPr>
          <p:spPr>
            <a:xfrm>
              <a:off x="33989" y="1454784"/>
              <a:ext cx="6209050" cy="6282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Aids in identifying measures </a:t>
              </a:r>
              <a:endParaRPr dirty="0"/>
            </a:p>
          </p:txBody>
        </p:sp>
        <p:sp>
          <p:nvSpPr>
            <p:cNvPr id="668" name="Google Shape;668;p4"/>
            <p:cNvSpPr/>
            <p:nvPr/>
          </p:nvSpPr>
          <p:spPr>
            <a:xfrm>
              <a:off x="0" y="2131116"/>
              <a:ext cx="6277028" cy="696258"/>
            </a:xfrm>
            <a:prstGeom prst="roundRect">
              <a:avLst>
                <a:gd name="adj" fmla="val 16667"/>
              </a:avLst>
            </a:prstGeom>
            <a:solidFill>
              <a:srgbClr val="38CA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txBox="1"/>
            <p:nvPr/>
          </p:nvSpPr>
          <p:spPr>
            <a:xfrm>
              <a:off x="33989" y="2165105"/>
              <a:ext cx="6209050" cy="6282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Illustrates your goal in 30 seconds or less </a:t>
              </a:r>
              <a:endParaRPr dirty="0"/>
            </a:p>
          </p:txBody>
        </p:sp>
        <p:sp>
          <p:nvSpPr>
            <p:cNvPr id="670" name="Google Shape;670;p4"/>
            <p:cNvSpPr/>
            <p:nvPr/>
          </p:nvSpPr>
          <p:spPr>
            <a:xfrm>
              <a:off x="0" y="2841437"/>
              <a:ext cx="6277028" cy="696258"/>
            </a:xfrm>
            <a:prstGeom prst="roundRect">
              <a:avLst>
                <a:gd name="adj" fmla="val 16667"/>
              </a:avLst>
            </a:prstGeom>
            <a:solidFill>
              <a:srgbClr val="35ADC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txBox="1"/>
            <p:nvPr/>
          </p:nvSpPr>
          <p:spPr>
            <a:xfrm>
              <a:off x="33989" y="2875426"/>
              <a:ext cx="6209050" cy="62828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dirty="0">
                  <a:solidFill>
                    <a:schemeClr val="lt1"/>
                  </a:solidFill>
                  <a:latin typeface="Calibri"/>
                  <a:ea typeface="Calibri"/>
                  <a:cs typeface="Calibri"/>
                  <a:sym typeface="Calibri"/>
                </a:rPr>
                <a:t>Avoids scope creep </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8"/>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Google Shape;719;p52">
            <a:extLst>
              <a:ext uri="{FF2B5EF4-FFF2-40B4-BE49-F238E27FC236}">
                <a16:creationId xmlns:a16="http://schemas.microsoft.com/office/drawing/2014/main" id="{03412479-EC4C-52EF-BD19-DE5810D9BBC1}"/>
              </a:ext>
            </a:extLst>
          </p:cNvPr>
          <p:cNvSpPr txBox="1">
            <a:spLocks/>
          </p:cNvSpPr>
          <p:nvPr/>
        </p:nvSpPr>
        <p:spPr>
          <a:xfrm>
            <a:off x="838201" y="300580"/>
            <a:ext cx="9829800" cy="1089529"/>
          </a:xfrm>
          <a:prstGeom prst="rect">
            <a:avLst/>
          </a:prstGeom>
        </p:spPr>
        <p:txBody>
          <a:bodyPr spcFirstLastPara="1"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
                <a:srgbClr val="1D9A78"/>
              </a:buClr>
              <a:buSzPts val="32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The Cornerstone of Our Methodology:</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The IHI Model for Improvement</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1F3091F-BEB7-B451-EC16-0F7730AB6702}"/>
              </a:ext>
            </a:extLst>
          </p:cNvPr>
          <p:cNvSpPr/>
          <p:nvPr/>
        </p:nvSpPr>
        <p:spPr>
          <a:xfrm>
            <a:off x="4088424" y="1725952"/>
            <a:ext cx="3463163" cy="26939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13">
            <a:extLst>
              <a:ext uri="{FF2B5EF4-FFF2-40B4-BE49-F238E27FC236}">
                <a16:creationId xmlns:a16="http://schemas.microsoft.com/office/drawing/2014/main" id="{D4AB0E42-3A70-7A28-3CCF-9495822A6A33}"/>
              </a:ext>
            </a:extLst>
          </p:cNvPr>
          <p:cNvSpPr txBox="1"/>
          <p:nvPr/>
        </p:nvSpPr>
        <p:spPr>
          <a:xfrm>
            <a:off x="4223045" y="1877718"/>
            <a:ext cx="3158986" cy="531126"/>
          </a:xfrm>
          <a:prstGeom prst="rect">
            <a:avLst/>
          </a:prstGeom>
          <a:solidFill>
            <a:srgbClr val="40C54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are we trying to accomplish?</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13">
            <a:extLst>
              <a:ext uri="{FF2B5EF4-FFF2-40B4-BE49-F238E27FC236}">
                <a16:creationId xmlns:a16="http://schemas.microsoft.com/office/drawing/2014/main" id="{C6F314E6-F408-DA92-504E-3875C30D983F}"/>
              </a:ext>
            </a:extLst>
          </p:cNvPr>
          <p:cNvSpPr txBox="1"/>
          <p:nvPr/>
        </p:nvSpPr>
        <p:spPr>
          <a:xfrm>
            <a:off x="4240512" y="2551149"/>
            <a:ext cx="3158986" cy="835350"/>
          </a:xfrm>
          <a:prstGeom prst="rect">
            <a:avLst/>
          </a:prstGeom>
          <a:solidFill>
            <a:srgbClr val="3ACA93"/>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will we know that a change is an improvement?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rc 6">
            <a:extLst>
              <a:ext uri="{FF2B5EF4-FFF2-40B4-BE49-F238E27FC236}">
                <a16:creationId xmlns:a16="http://schemas.microsoft.com/office/drawing/2014/main" id="{23614191-D359-DAEE-AD81-8FD331C3EAE1}"/>
              </a:ext>
            </a:extLst>
          </p:cNvPr>
          <p:cNvSpPr/>
          <p:nvPr/>
        </p:nvSpPr>
        <p:spPr>
          <a:xfrm rot="14080308">
            <a:off x="4874935" y="3257097"/>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Arc 7">
            <a:extLst>
              <a:ext uri="{FF2B5EF4-FFF2-40B4-BE49-F238E27FC236}">
                <a16:creationId xmlns:a16="http://schemas.microsoft.com/office/drawing/2014/main" id="{40D2EB65-5830-5CD3-D558-522F5A275B12}"/>
              </a:ext>
            </a:extLst>
          </p:cNvPr>
          <p:cNvSpPr/>
          <p:nvPr/>
        </p:nvSpPr>
        <p:spPr>
          <a:xfrm rot="2827942">
            <a:off x="3683677" y="3997516"/>
            <a:ext cx="3175635" cy="3989705"/>
          </a:xfrm>
          <a:prstGeom prst="arc">
            <a:avLst>
              <a:gd name="adj1" fmla="val 16301118"/>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c 12">
            <a:extLst>
              <a:ext uri="{FF2B5EF4-FFF2-40B4-BE49-F238E27FC236}">
                <a16:creationId xmlns:a16="http://schemas.microsoft.com/office/drawing/2014/main" id="{716976C2-71A1-AF1F-A316-5C7998FB6014}"/>
              </a:ext>
            </a:extLst>
          </p:cNvPr>
          <p:cNvSpPr/>
          <p:nvPr/>
        </p:nvSpPr>
        <p:spPr>
          <a:xfrm rot="8484575">
            <a:off x="3890638" y="2976959"/>
            <a:ext cx="3175635" cy="3989705"/>
          </a:xfrm>
          <a:prstGeom prst="arc">
            <a:avLst>
              <a:gd name="adj1" fmla="val 16200000"/>
              <a:gd name="adj2" fmla="val 19507466"/>
            </a:avLst>
          </a:prstGeom>
          <a:ln w="38100">
            <a:tailEnd type="stealth"/>
          </a:ln>
        </p:spPr>
        <p:style>
          <a:lnRef idx="3">
            <a:schemeClr val="accent1"/>
          </a:lnRef>
          <a:fillRef idx="0">
            <a:schemeClr val="accent1"/>
          </a:fillRef>
          <a:effectRef idx="2">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3">
            <a:extLst>
              <a:ext uri="{FF2B5EF4-FFF2-40B4-BE49-F238E27FC236}">
                <a16:creationId xmlns:a16="http://schemas.microsoft.com/office/drawing/2014/main" id="{B811E131-A2F4-0FE5-4EA0-E5840EE01588}"/>
              </a:ext>
            </a:extLst>
          </p:cNvPr>
          <p:cNvSpPr txBox="1"/>
          <p:nvPr/>
        </p:nvSpPr>
        <p:spPr>
          <a:xfrm>
            <a:off x="4223045" y="3527765"/>
            <a:ext cx="3158986" cy="784044"/>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change can we make that will result in improvement?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33313134-A6F9-2A57-61C5-9548FC2C5783}"/>
              </a:ext>
            </a:extLst>
          </p:cNvPr>
          <p:cNvSpPr>
            <a:spLocks noChangeAspect="1"/>
          </p:cNvSpPr>
          <p:nvPr/>
        </p:nvSpPr>
        <p:spPr>
          <a:xfrm>
            <a:off x="4746237" y="4492233"/>
            <a:ext cx="2194560" cy="2195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11">
            <a:extLst>
              <a:ext uri="{FF2B5EF4-FFF2-40B4-BE49-F238E27FC236}">
                <a16:creationId xmlns:a16="http://schemas.microsoft.com/office/drawing/2014/main" id="{60EEB724-BA04-46B6-DB9F-B4C400582F6A}"/>
              </a:ext>
            </a:extLst>
          </p:cNvPr>
          <p:cNvSpPr txBox="1"/>
          <p:nvPr/>
        </p:nvSpPr>
        <p:spPr>
          <a:xfrm>
            <a:off x="5043821" y="492496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Act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1">
            <a:extLst>
              <a:ext uri="{FF2B5EF4-FFF2-40B4-BE49-F238E27FC236}">
                <a16:creationId xmlns:a16="http://schemas.microsoft.com/office/drawing/2014/main" id="{C0BA4252-3240-111D-B32C-6D30799930DD}"/>
              </a:ext>
            </a:extLst>
          </p:cNvPr>
          <p:cNvSpPr txBox="1"/>
          <p:nvPr/>
        </p:nvSpPr>
        <p:spPr>
          <a:xfrm>
            <a:off x="5975366" y="492496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Plan</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1">
            <a:extLst>
              <a:ext uri="{FF2B5EF4-FFF2-40B4-BE49-F238E27FC236}">
                <a16:creationId xmlns:a16="http://schemas.microsoft.com/office/drawing/2014/main" id="{DA346FD3-63B7-4976-EEE1-AAD99AA50629}"/>
              </a:ext>
            </a:extLst>
          </p:cNvPr>
          <p:cNvSpPr txBox="1"/>
          <p:nvPr/>
        </p:nvSpPr>
        <p:spPr>
          <a:xfrm>
            <a:off x="5043186" y="574665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Study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1">
            <a:extLst>
              <a:ext uri="{FF2B5EF4-FFF2-40B4-BE49-F238E27FC236}">
                <a16:creationId xmlns:a16="http://schemas.microsoft.com/office/drawing/2014/main" id="{E622A1CF-A76E-D535-CA3B-0E15B3BDE37B}"/>
              </a:ext>
            </a:extLst>
          </p:cNvPr>
          <p:cNvSpPr txBox="1"/>
          <p:nvPr/>
        </p:nvSpPr>
        <p:spPr>
          <a:xfrm>
            <a:off x="5958221" y="5746655"/>
            <a:ext cx="668655" cy="440055"/>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00">
                <a:effectLst/>
                <a:latin typeface="Calibri" panose="020F0502020204030204" pitchFamily="34" charset="0"/>
                <a:ea typeface="Calibri" panose="020F0502020204030204" pitchFamily="34" charset="0"/>
                <a:cs typeface="Times New Roman" panose="02020603050405020304" pitchFamily="18" charset="0"/>
              </a:rPr>
              <a:t>Do</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18B8D345-8BD6-1D1B-3D95-0345B426250F}"/>
              </a:ext>
            </a:extLst>
          </p:cNvPr>
          <p:cNvCxnSpPr/>
          <p:nvPr/>
        </p:nvCxnSpPr>
        <p:spPr>
          <a:xfrm>
            <a:off x="5829286" y="4492233"/>
            <a:ext cx="0" cy="219583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1B905BD-817B-6182-F6BD-01C41248EF1B}"/>
              </a:ext>
            </a:extLst>
          </p:cNvPr>
          <p:cNvCxnSpPr/>
          <p:nvPr/>
        </p:nvCxnSpPr>
        <p:spPr>
          <a:xfrm flipH="1">
            <a:off x="4738991" y="5605388"/>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391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6"/>
          <p:cNvSpPr/>
          <p:nvPr/>
        </p:nvSpPr>
        <p:spPr>
          <a:xfrm>
            <a:off x="795529" y="644382"/>
            <a:ext cx="3856024"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6"/>
          <p:cNvSpPr txBox="1">
            <a:spLocks noGrp="1"/>
          </p:cNvSpPr>
          <p:nvPr>
            <p:ph type="title"/>
          </p:nvPr>
        </p:nvSpPr>
        <p:spPr>
          <a:xfrm>
            <a:off x="1170307" y="1439805"/>
            <a:ext cx="3182940" cy="331828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ts val="4400"/>
              <a:buFont typeface="Calibri"/>
              <a:buNone/>
            </a:pPr>
            <a:r>
              <a:rPr lang="en-US" dirty="0">
                <a:solidFill>
                  <a:srgbClr val="FFFFFF"/>
                </a:solidFill>
                <a:latin typeface="Calibri"/>
                <a:ea typeface="Calibri"/>
                <a:cs typeface="Calibri"/>
                <a:sym typeface="Calibri"/>
              </a:rPr>
              <a:t>Your SMART Aim is the Foundation of Your QI Work</a:t>
            </a:r>
            <a:endParaRPr dirty="0"/>
          </a:p>
        </p:txBody>
      </p:sp>
      <p:pic>
        <p:nvPicPr>
          <p:cNvPr id="705" name="Google Shape;705;p6" descr="/var/folders/cj/_7fcjp6s3xzdr_kj2krd7b540000gn/T/com.microsoft.Word/WebArchiveCopyPasteTempFiles/cidimage003.png@01D62F52.92F79090"/>
          <p:cNvPicPr preferRelativeResize="0"/>
          <p:nvPr/>
        </p:nvPicPr>
        <p:blipFill rotWithShape="1">
          <a:blip r:embed="rId3">
            <a:alphaModFix/>
          </a:blip>
          <a:srcRect l="1101" t="13879" r="20465" b="3131"/>
          <a:stretch/>
        </p:blipFill>
        <p:spPr>
          <a:xfrm>
            <a:off x="4959350" y="1544949"/>
            <a:ext cx="6539075" cy="5016212"/>
          </a:xfrm>
          <a:prstGeom prst="rect">
            <a:avLst/>
          </a:prstGeom>
          <a:noFill/>
          <a:ln>
            <a:noFill/>
          </a:ln>
        </p:spPr>
      </p:pic>
      <p:sp>
        <p:nvSpPr>
          <p:cNvPr id="706" name="Google Shape;706;p6"/>
          <p:cNvSpPr txBox="1"/>
          <p:nvPr/>
        </p:nvSpPr>
        <p:spPr>
          <a:xfrm>
            <a:off x="6079094" y="1619633"/>
            <a:ext cx="861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Drivers</a:t>
            </a:r>
            <a:endParaRPr/>
          </a:p>
        </p:txBody>
      </p:sp>
      <p:sp>
        <p:nvSpPr>
          <p:cNvPr id="707" name="Google Shape;707;p6"/>
          <p:cNvSpPr txBox="1"/>
          <p:nvPr/>
        </p:nvSpPr>
        <p:spPr>
          <a:xfrm>
            <a:off x="7650220" y="262697"/>
            <a:ext cx="8878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PDSAs</a:t>
            </a:r>
            <a:endParaRPr dirty="0"/>
          </a:p>
        </p:txBody>
      </p:sp>
      <p:sp>
        <p:nvSpPr>
          <p:cNvPr id="708" name="Google Shape;708;p6"/>
          <p:cNvSpPr txBox="1"/>
          <p:nvPr/>
        </p:nvSpPr>
        <p:spPr>
          <a:xfrm>
            <a:off x="4753846" y="2121375"/>
            <a:ext cx="5677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Aim</a:t>
            </a:r>
            <a:endParaRPr/>
          </a:p>
        </p:txBody>
      </p:sp>
      <p:pic>
        <p:nvPicPr>
          <p:cNvPr id="709" name="Google Shape;709;p6" descr="Arrow Slight curve"/>
          <p:cNvPicPr preferRelativeResize="0"/>
          <p:nvPr/>
        </p:nvPicPr>
        <p:blipFill rotWithShape="1">
          <a:blip r:embed="rId4">
            <a:alphaModFix/>
          </a:blip>
          <a:srcRect/>
          <a:stretch/>
        </p:blipFill>
        <p:spPr>
          <a:xfrm rot="-1895271">
            <a:off x="6775359" y="1254903"/>
            <a:ext cx="729463" cy="729463"/>
          </a:xfrm>
          <a:prstGeom prst="rect">
            <a:avLst/>
          </a:prstGeom>
          <a:noFill/>
          <a:ln>
            <a:noFill/>
          </a:ln>
        </p:spPr>
      </p:pic>
      <p:pic>
        <p:nvPicPr>
          <p:cNvPr id="710" name="Google Shape;710;p6" descr="Arrow Slight curve"/>
          <p:cNvPicPr preferRelativeResize="0"/>
          <p:nvPr/>
        </p:nvPicPr>
        <p:blipFill rotWithShape="1">
          <a:blip r:embed="rId4">
            <a:alphaModFix/>
          </a:blip>
          <a:srcRect/>
          <a:stretch/>
        </p:blipFill>
        <p:spPr>
          <a:xfrm rot="-1895271">
            <a:off x="5444587" y="1673643"/>
            <a:ext cx="729463" cy="729463"/>
          </a:xfrm>
          <a:prstGeom prst="rect">
            <a:avLst/>
          </a:prstGeom>
          <a:noFill/>
          <a:ln>
            <a:noFill/>
          </a:ln>
        </p:spPr>
      </p:pic>
      <p:pic>
        <p:nvPicPr>
          <p:cNvPr id="711" name="Google Shape;711;p6" descr="Arrow Rotate right"/>
          <p:cNvPicPr preferRelativeResize="0"/>
          <p:nvPr/>
        </p:nvPicPr>
        <p:blipFill rotWithShape="1">
          <a:blip r:embed="rId5">
            <a:alphaModFix/>
          </a:blip>
          <a:srcRect/>
          <a:stretch/>
        </p:blipFill>
        <p:spPr>
          <a:xfrm>
            <a:off x="8913472" y="525405"/>
            <a:ext cx="914400" cy="914400"/>
          </a:xfrm>
          <a:prstGeom prst="rect">
            <a:avLst/>
          </a:prstGeom>
          <a:noFill/>
          <a:ln>
            <a:noFill/>
          </a:ln>
        </p:spPr>
      </p:pic>
      <p:sp>
        <p:nvSpPr>
          <p:cNvPr id="712" name="Google Shape;712;p6"/>
          <p:cNvSpPr txBox="1"/>
          <p:nvPr/>
        </p:nvSpPr>
        <p:spPr>
          <a:xfrm>
            <a:off x="9033678" y="1255139"/>
            <a:ext cx="11695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Measures </a:t>
            </a:r>
            <a:endParaRPr/>
          </a:p>
        </p:txBody>
      </p:sp>
      <p:pic>
        <p:nvPicPr>
          <p:cNvPr id="713" name="Google Shape;713;p6"/>
          <p:cNvPicPr preferRelativeResize="0"/>
          <p:nvPr/>
        </p:nvPicPr>
        <p:blipFill rotWithShape="1">
          <a:blip r:embed="rId6">
            <a:alphaModFix/>
          </a:blip>
          <a:srcRect/>
          <a:stretch/>
        </p:blipFill>
        <p:spPr>
          <a:xfrm>
            <a:off x="7460485" y="632030"/>
            <a:ext cx="1536807" cy="957900"/>
          </a:xfrm>
          <a:prstGeom prst="rect">
            <a:avLst/>
          </a:prstGeom>
          <a:noFill/>
          <a:ln>
            <a:noFill/>
          </a:ln>
        </p:spPr>
      </p:pic>
      <p:sp>
        <p:nvSpPr>
          <p:cNvPr id="2" name="Rectangle 1">
            <a:extLst>
              <a:ext uri="{FF2B5EF4-FFF2-40B4-BE49-F238E27FC236}">
                <a16:creationId xmlns:a16="http://schemas.microsoft.com/office/drawing/2014/main" id="{704C5F91-05BA-43F8-5E90-D0B44B0A6252}"/>
              </a:ext>
            </a:extLst>
          </p:cNvPr>
          <p:cNvSpPr/>
          <p:nvPr/>
        </p:nvSpPr>
        <p:spPr>
          <a:xfrm>
            <a:off x="4753846" y="6165130"/>
            <a:ext cx="440323" cy="55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7"/>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0" name="Google Shape;720;p7"/>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Calibri"/>
              <a:buNone/>
            </a:pPr>
            <a:r>
              <a:rPr lang="en-US" sz="4800" b="1">
                <a:solidFill>
                  <a:srgbClr val="FFFFFF"/>
                </a:solidFill>
                <a:latin typeface="Calibri"/>
                <a:ea typeface="Calibri"/>
                <a:cs typeface="Calibri"/>
                <a:sym typeface="Calibri"/>
              </a:rPr>
              <a:t>FIVE Key Components of a SMART Aim</a:t>
            </a:r>
            <a:endParaRPr sz="4800" b="1">
              <a:solidFill>
                <a:srgbClr val="FFFFFF"/>
              </a:solidFill>
              <a:latin typeface="Calibri"/>
              <a:ea typeface="Calibri"/>
              <a:cs typeface="Calibri"/>
              <a:sym typeface="Calibri"/>
            </a:endParaRPr>
          </a:p>
        </p:txBody>
      </p:sp>
      <p:pic>
        <p:nvPicPr>
          <p:cNvPr id="721" name="Google Shape;721;p7" descr="SMART-Goals.image.jpg"/>
          <p:cNvPicPr preferRelativeResize="0"/>
          <p:nvPr/>
        </p:nvPicPr>
        <p:blipFill rotWithShape="1">
          <a:blip r:embed="rId3">
            <a:alphaModFix/>
          </a:blip>
          <a:srcRect/>
          <a:stretch/>
        </p:blipFill>
        <p:spPr>
          <a:xfrm>
            <a:off x="6262051" y="492573"/>
            <a:ext cx="4337087" cy="58807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8" name="Google Shape;728;p8"/>
          <p:cNvGrpSpPr/>
          <p:nvPr/>
        </p:nvGrpSpPr>
        <p:grpSpPr>
          <a:xfrm>
            <a:off x="1148464" y="1002144"/>
            <a:ext cx="10039488" cy="5247809"/>
            <a:chOff x="0" y="2564"/>
            <a:chExt cx="10039488" cy="5247809"/>
          </a:xfrm>
        </p:grpSpPr>
        <p:sp>
          <p:nvSpPr>
            <p:cNvPr id="729" name="Google Shape;729;p8"/>
            <p:cNvSpPr/>
            <p:nvPr/>
          </p:nvSpPr>
          <p:spPr>
            <a:xfrm rot="5400000">
              <a:off x="6026449" y="-2363650"/>
              <a:ext cx="1600805" cy="6425272"/>
            </a:xfrm>
            <a:prstGeom prst="round2SameRect">
              <a:avLst>
                <a:gd name="adj1" fmla="val 16667"/>
                <a:gd name="adj2" fmla="val 0"/>
              </a:avLst>
            </a:prstGeom>
            <a:solidFill>
              <a:srgbClr val="DAE7CD">
                <a:alpha val="89803"/>
              </a:srgbClr>
            </a:solidFill>
            <a:ln w="12700" cap="flat" cmpd="sng">
              <a:solidFill>
                <a:srgbClr val="DAE7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txBox="1"/>
            <p:nvPr/>
          </p:nvSpPr>
          <p:spPr>
            <a:xfrm>
              <a:off x="3614216" y="126728"/>
              <a:ext cx="6347127" cy="1444515"/>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We will (increase / decrease) what  [insert practice or outcome] from X (baseline rate) to Y  </a:t>
              </a:r>
              <a:endParaRPr/>
            </a:p>
          </p:txBody>
        </p:sp>
        <p:sp>
          <p:nvSpPr>
            <p:cNvPr id="731" name="Google Shape;731;p8"/>
            <p:cNvSpPr/>
            <p:nvPr/>
          </p:nvSpPr>
          <p:spPr>
            <a:xfrm>
              <a:off x="0" y="2564"/>
              <a:ext cx="3614216" cy="1692841"/>
            </a:xfrm>
            <a:prstGeom prst="roundRect">
              <a:avLst>
                <a:gd name="adj" fmla="val 16667"/>
              </a:avLst>
            </a:prstGeom>
            <a:solidFill>
              <a:srgbClr val="88C1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txBox="1"/>
            <p:nvPr/>
          </p:nvSpPr>
          <p:spPr>
            <a:xfrm>
              <a:off x="82638" y="85202"/>
              <a:ext cx="3448940" cy="1527565"/>
            </a:xfrm>
            <a:prstGeom prst="rect">
              <a:avLst/>
            </a:prstGeom>
            <a:noFill/>
            <a:ln>
              <a:noFill/>
            </a:ln>
          </p:spPr>
          <p:txBody>
            <a:bodyPr spcFirstLastPara="1" wrap="square" lIns="213350" tIns="106675" rIns="213350" bIns="106675" anchor="ctr" anchorCtr="0">
              <a:noAutofit/>
            </a:bodyPr>
            <a:lstStyle/>
            <a:p>
              <a:pPr marL="0" marR="0" lvl="0" indent="0" algn="ctr" rtl="0">
                <a:lnSpc>
                  <a:spcPct val="90000"/>
                </a:lnSpc>
                <a:spcBef>
                  <a:spcPts val="0"/>
                </a:spcBef>
                <a:spcAft>
                  <a:spcPts val="0"/>
                </a:spcAft>
                <a:buClr>
                  <a:schemeClr val="lt1"/>
                </a:buClr>
                <a:buSzPts val="5600"/>
                <a:buFont typeface="Calibri"/>
                <a:buNone/>
              </a:pPr>
              <a:r>
                <a:rPr lang="en-US" sz="5600" dirty="0">
                  <a:solidFill>
                    <a:schemeClr val="lt1"/>
                  </a:solidFill>
                  <a:latin typeface="Calibri"/>
                  <a:ea typeface="Calibri"/>
                  <a:cs typeface="Calibri"/>
                  <a:sym typeface="Calibri"/>
                </a:rPr>
                <a:t>What</a:t>
              </a:r>
              <a:endParaRPr lang="en-US" dirty="0"/>
            </a:p>
          </p:txBody>
        </p:sp>
        <p:sp>
          <p:nvSpPr>
            <p:cNvPr id="733" name="Google Shape;733;p8"/>
            <p:cNvSpPr/>
            <p:nvPr/>
          </p:nvSpPr>
          <p:spPr>
            <a:xfrm rot="5400000">
              <a:off x="6026449" y="-571920"/>
              <a:ext cx="1600805" cy="6425272"/>
            </a:xfrm>
            <a:prstGeom prst="round2SameRect">
              <a:avLst>
                <a:gd name="adj1" fmla="val 16667"/>
                <a:gd name="adj2" fmla="val 0"/>
              </a:avLst>
            </a:prstGeom>
            <a:solidFill>
              <a:srgbClr val="CCE3ED">
                <a:alpha val="89803"/>
              </a:srgbClr>
            </a:solidFill>
            <a:ln w="12700" cap="flat" cmpd="sng">
              <a:solidFill>
                <a:srgbClr val="CCE3E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txBox="1"/>
            <p:nvPr/>
          </p:nvSpPr>
          <p:spPr>
            <a:xfrm>
              <a:off x="3614216" y="1918458"/>
              <a:ext cx="6347127" cy="1444515"/>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Insert patient population or setting </a:t>
              </a:r>
              <a:endParaRPr/>
            </a:p>
          </p:txBody>
        </p:sp>
        <p:sp>
          <p:nvSpPr>
            <p:cNvPr id="735" name="Google Shape;735;p8"/>
            <p:cNvSpPr/>
            <p:nvPr/>
          </p:nvSpPr>
          <p:spPr>
            <a:xfrm>
              <a:off x="0" y="1780048"/>
              <a:ext cx="3614216" cy="1692841"/>
            </a:xfrm>
            <a:prstGeom prst="roundRect">
              <a:avLst>
                <a:gd name="adj" fmla="val 16667"/>
              </a:avLst>
            </a:prstGeom>
            <a:solidFill>
              <a:srgbClr val="33AF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txBox="1"/>
            <p:nvPr/>
          </p:nvSpPr>
          <p:spPr>
            <a:xfrm>
              <a:off x="82638" y="1862686"/>
              <a:ext cx="3448940" cy="1527565"/>
            </a:xfrm>
            <a:prstGeom prst="rect">
              <a:avLst/>
            </a:prstGeom>
            <a:noFill/>
            <a:ln>
              <a:noFill/>
            </a:ln>
          </p:spPr>
          <p:txBody>
            <a:bodyPr spcFirstLastPara="1" wrap="square" lIns="213350" tIns="106675" rIns="213350" bIns="106675" anchor="ctr" anchorCtr="0">
              <a:noAutofit/>
            </a:bodyPr>
            <a:lstStyle/>
            <a:p>
              <a:pPr marL="0" marR="0" lvl="0" indent="0" algn="ctr" rtl="0">
                <a:lnSpc>
                  <a:spcPct val="90000"/>
                </a:lnSpc>
                <a:spcBef>
                  <a:spcPts val="0"/>
                </a:spcBef>
                <a:spcAft>
                  <a:spcPts val="0"/>
                </a:spcAft>
                <a:buClr>
                  <a:schemeClr val="lt1"/>
                </a:buClr>
                <a:buSzPts val="5600"/>
                <a:buFont typeface="Calibri"/>
                <a:buNone/>
              </a:pPr>
              <a:r>
                <a:rPr lang="en-US" sz="5600" dirty="0">
                  <a:solidFill>
                    <a:schemeClr val="lt1"/>
                  </a:solidFill>
                  <a:latin typeface="Calibri"/>
                  <a:ea typeface="Calibri"/>
                  <a:cs typeface="Calibri"/>
                  <a:sym typeface="Calibri"/>
                </a:rPr>
                <a:t>Who</a:t>
              </a:r>
              <a:endParaRPr dirty="0"/>
            </a:p>
          </p:txBody>
        </p:sp>
        <p:sp>
          <p:nvSpPr>
            <p:cNvPr id="737" name="Google Shape;737;p8"/>
            <p:cNvSpPr/>
            <p:nvPr/>
          </p:nvSpPr>
          <p:spPr>
            <a:xfrm rot="5400000">
              <a:off x="6026449" y="1191316"/>
              <a:ext cx="1600805" cy="6425272"/>
            </a:xfrm>
            <a:prstGeom prst="round2SameRect">
              <a:avLst>
                <a:gd name="adj1" fmla="val 16667"/>
                <a:gd name="adj2" fmla="val 0"/>
              </a:avLst>
            </a:prstGeom>
            <a:solidFill>
              <a:srgbClr val="CBD4E1">
                <a:alpha val="89803"/>
              </a:srgbClr>
            </a:solidFill>
            <a:ln w="12700" cap="flat" cmpd="sng">
              <a:solidFill>
                <a:srgbClr val="CBD4E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txBox="1"/>
            <p:nvPr/>
          </p:nvSpPr>
          <p:spPr>
            <a:xfrm>
              <a:off x="3614216" y="3681695"/>
              <a:ext cx="6347127" cy="1444515"/>
            </a:xfrm>
            <a:prstGeom prst="rect">
              <a:avLst/>
            </a:prstGeom>
            <a:noFill/>
            <a:ln>
              <a:noFill/>
            </a:ln>
          </p:spPr>
          <p:txBody>
            <a:bodyPr spcFirstLastPara="1" wrap="square" lIns="247650" tIns="123825" rIns="247650" bIns="123825" anchor="ctr" anchorCtr="0">
              <a:noAutofit/>
            </a:bodyPr>
            <a:lstStyle/>
            <a:p>
              <a:pPr marL="285750" marR="0" lvl="1" indent="-107950" algn="l" rtl="0">
                <a:lnSpc>
                  <a:spcPct val="90000"/>
                </a:lnSpc>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2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Insert Date </a:t>
              </a:r>
              <a:br>
                <a:rPr lang="en-US"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p:txBody>
        </p:sp>
        <p:sp>
          <p:nvSpPr>
            <p:cNvPr id="739" name="Google Shape;739;p8"/>
            <p:cNvSpPr/>
            <p:nvPr/>
          </p:nvSpPr>
          <p:spPr>
            <a:xfrm>
              <a:off x="0" y="3557532"/>
              <a:ext cx="3614216" cy="1692841"/>
            </a:xfrm>
            <a:prstGeom prst="roundRect">
              <a:avLst>
                <a:gd name="adj" fmla="val 16667"/>
              </a:avLst>
            </a:prstGeom>
            <a:solidFill>
              <a:srgbClr val="1A6F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txBox="1"/>
            <p:nvPr/>
          </p:nvSpPr>
          <p:spPr>
            <a:xfrm>
              <a:off x="82638" y="3640170"/>
              <a:ext cx="3448940" cy="1527565"/>
            </a:xfrm>
            <a:prstGeom prst="rect">
              <a:avLst/>
            </a:prstGeom>
            <a:noFill/>
            <a:ln>
              <a:noFill/>
            </a:ln>
          </p:spPr>
          <p:txBody>
            <a:bodyPr spcFirstLastPara="1" wrap="square" lIns="213350" tIns="106675" rIns="213350" bIns="106675" anchor="ctr" anchorCtr="0">
              <a:noAutofit/>
            </a:bodyPr>
            <a:lstStyle/>
            <a:p>
              <a:pPr marL="0" marR="0" lvl="0" indent="0" algn="ctr" rtl="0">
                <a:lnSpc>
                  <a:spcPct val="90000"/>
                </a:lnSpc>
                <a:spcBef>
                  <a:spcPts val="0"/>
                </a:spcBef>
                <a:spcAft>
                  <a:spcPts val="0"/>
                </a:spcAft>
                <a:buClr>
                  <a:schemeClr val="lt1"/>
                </a:buClr>
                <a:buSzPts val="5600"/>
                <a:buFont typeface="Calibri"/>
                <a:buNone/>
              </a:pPr>
              <a:r>
                <a:rPr lang="en-US" sz="5600" dirty="0">
                  <a:solidFill>
                    <a:schemeClr val="lt1"/>
                  </a:solidFill>
                  <a:latin typeface="Calibri"/>
                  <a:ea typeface="Calibri"/>
                  <a:cs typeface="Calibri"/>
                  <a:sym typeface="Calibri"/>
                </a:rPr>
                <a:t>When</a:t>
              </a:r>
              <a:endParaRPr dirty="0"/>
            </a:p>
          </p:txBody>
        </p:sp>
      </p:grpSp>
      <p:sp>
        <p:nvSpPr>
          <p:cNvPr id="741" name="Google Shape;741;p8"/>
          <p:cNvSpPr txBox="1"/>
          <p:nvPr/>
        </p:nvSpPr>
        <p:spPr>
          <a:xfrm>
            <a:off x="318311" y="133320"/>
            <a:ext cx="839292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A Simple Recipe for a SMART Aim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6"/>
        <p:cNvGrpSpPr/>
        <p:nvPr/>
      </p:nvGrpSpPr>
      <p:grpSpPr>
        <a:xfrm>
          <a:off x="0" y="0"/>
          <a:ext cx="0" cy="0"/>
          <a:chOff x="0" y="0"/>
          <a:chExt cx="0" cy="0"/>
        </a:xfrm>
      </p:grpSpPr>
      <p:sp>
        <p:nvSpPr>
          <p:cNvPr id="767" name="Google Shape;767;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8" name="Google Shape;768;p11"/>
          <p:cNvSpPr txBox="1"/>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600"/>
              </a:spcAft>
              <a:buClr>
                <a:srgbClr val="1F2D29"/>
              </a:buClr>
              <a:buSzPts val="3600"/>
              <a:buFont typeface="Calibri"/>
              <a:buNone/>
            </a:pPr>
            <a:r>
              <a:rPr lang="en-US" sz="4400">
                <a:solidFill>
                  <a:schemeClr val="dk1"/>
                </a:solidFill>
                <a:latin typeface="Calibri"/>
                <a:ea typeface="Calibri"/>
                <a:cs typeface="Calibri"/>
                <a:sym typeface="Calibri"/>
              </a:rPr>
              <a:t>SMART Aim Example </a:t>
            </a:r>
            <a:endParaRPr/>
          </a:p>
        </p:txBody>
      </p:sp>
      <p:sp>
        <p:nvSpPr>
          <p:cNvPr id="769" name="Google Shape;769;p11"/>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11"/>
          <p:cNvSpPr/>
          <p:nvPr/>
        </p:nvSpPr>
        <p:spPr>
          <a:xfrm>
            <a:off x="572493" y="2071316"/>
            <a:ext cx="6713552" cy="411917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000" dirty="0">
                <a:solidFill>
                  <a:srgbClr val="000000"/>
                </a:solidFill>
                <a:latin typeface="Calibri"/>
                <a:ea typeface="Calibri"/>
                <a:cs typeface="Calibri"/>
                <a:sym typeface="Calibri"/>
              </a:rPr>
              <a:t>“We aim to increase the % of Treat-to-Target surveys completed by IBD </a:t>
            </a:r>
            <a:r>
              <a:rPr lang="en-US" sz="4000" dirty="0" err="1">
                <a:solidFill>
                  <a:srgbClr val="000000"/>
                </a:solidFill>
                <a:latin typeface="Calibri"/>
                <a:ea typeface="Calibri"/>
                <a:cs typeface="Calibri"/>
                <a:sym typeface="Calibri"/>
              </a:rPr>
              <a:t>Qorus</a:t>
            </a:r>
            <a:r>
              <a:rPr lang="en-US" sz="4000" dirty="0">
                <a:solidFill>
                  <a:srgbClr val="000000"/>
                </a:solidFill>
                <a:latin typeface="Calibri"/>
                <a:ea typeface="Calibri"/>
                <a:cs typeface="Calibri"/>
                <a:sym typeface="Calibri"/>
              </a:rPr>
              <a:t> patients at NYU Langone IBD Center from 0% to 75% by June 1, 2021.”</a:t>
            </a:r>
            <a:endParaRPr sz="2200" dirty="0">
              <a:solidFill>
                <a:schemeClr val="dk1"/>
              </a:solidFill>
              <a:latin typeface="Calibri"/>
              <a:ea typeface="Calibri"/>
              <a:cs typeface="Calibri"/>
              <a:sym typeface="Calibri"/>
            </a:endParaRPr>
          </a:p>
        </p:txBody>
      </p:sp>
      <p:sp>
        <p:nvSpPr>
          <p:cNvPr id="771" name="Google Shape;771;p11"/>
          <p:cNvSpPr txBox="1"/>
          <p:nvPr/>
        </p:nvSpPr>
        <p:spPr>
          <a:xfrm>
            <a:off x="7858538" y="5137266"/>
            <a:ext cx="3941064" cy="1478635"/>
          </a:xfrm>
          <a:prstGeom prst="rect">
            <a:avLst/>
          </a:prstGeom>
          <a:solidFill>
            <a:srgbClr val="000000">
              <a:alpha val="49803"/>
            </a:srgbClr>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800"/>
              <a:buFont typeface="Arial"/>
              <a:buNone/>
            </a:pPr>
            <a:r>
              <a:rPr lang="en-US" sz="1800">
                <a:solidFill>
                  <a:srgbClr val="FFFFFF"/>
                </a:solidFill>
                <a:latin typeface="Calibri"/>
                <a:ea typeface="Calibri"/>
                <a:cs typeface="Calibri"/>
                <a:sym typeface="Calibri"/>
              </a:rPr>
              <a:t>NYU Langone IBD Center</a:t>
            </a:r>
            <a:endParaRPr/>
          </a:p>
          <a:p>
            <a:pPr marL="0" marR="0" lvl="0" indent="0" algn="ctr" rtl="0">
              <a:lnSpc>
                <a:spcPct val="90000"/>
              </a:lnSpc>
              <a:spcBef>
                <a:spcPts val="1000"/>
              </a:spcBef>
              <a:spcAft>
                <a:spcPts val="0"/>
              </a:spcAft>
              <a:buClr>
                <a:srgbClr val="FFFFFF"/>
              </a:buClr>
              <a:buSzPts val="1800"/>
              <a:buFont typeface="Arial"/>
              <a:buNone/>
            </a:pPr>
            <a:r>
              <a:rPr lang="en-US" sz="1800">
                <a:solidFill>
                  <a:srgbClr val="FFFFFF"/>
                </a:solidFill>
                <a:latin typeface="Calibri"/>
                <a:ea typeface="Calibri"/>
                <a:cs typeface="Calibri"/>
                <a:sym typeface="Calibri"/>
              </a:rPr>
              <a:t>IBD Qorus Learning Collaborative</a:t>
            </a:r>
            <a:endParaRPr/>
          </a:p>
          <a:p>
            <a:pPr marL="0" marR="0" lvl="0" indent="0" algn="ctr" rtl="0">
              <a:lnSpc>
                <a:spcPct val="90000"/>
              </a:lnSpc>
              <a:spcBef>
                <a:spcPts val="1000"/>
              </a:spcBef>
              <a:spcAft>
                <a:spcPts val="0"/>
              </a:spcAft>
              <a:buClr>
                <a:srgbClr val="FFFFFF"/>
              </a:buClr>
              <a:buSzPts val="1800"/>
              <a:buFont typeface="Arial"/>
              <a:buNone/>
            </a:pPr>
            <a:r>
              <a:rPr lang="en-US" sz="1800">
                <a:solidFill>
                  <a:srgbClr val="FFFFFF"/>
                </a:solidFill>
                <a:latin typeface="Calibri"/>
                <a:ea typeface="Calibri"/>
                <a:cs typeface="Calibri"/>
                <a:sym typeface="Calibri"/>
              </a:rPr>
              <a:t>New York, New York</a:t>
            </a:r>
            <a:endParaRPr/>
          </a:p>
          <a:p>
            <a:pPr marL="0" marR="0" lvl="0" indent="0" algn="ctr" rtl="0">
              <a:lnSpc>
                <a:spcPct val="90000"/>
              </a:lnSpc>
              <a:spcBef>
                <a:spcPts val="1000"/>
              </a:spcBef>
              <a:spcAft>
                <a:spcPts val="0"/>
              </a:spcAft>
              <a:buClr>
                <a:schemeClr val="dk1"/>
              </a:buClr>
              <a:buSzPts val="1800"/>
              <a:buFont typeface="Arial"/>
              <a:buNone/>
            </a:pPr>
            <a:endParaRPr sz="1800">
              <a:solidFill>
                <a:srgbClr val="FFFFFF"/>
              </a:solidFill>
              <a:latin typeface="Calibri"/>
              <a:ea typeface="Calibri"/>
              <a:cs typeface="Calibri"/>
              <a:sym typeface="Calibri"/>
            </a:endParaRPr>
          </a:p>
        </p:txBody>
      </p:sp>
      <p:pic>
        <p:nvPicPr>
          <p:cNvPr id="772" name="Google Shape;772;p11" descr="A group of people in suits&#10;&#10;Description automatically generated with medium confidence"/>
          <p:cNvPicPr preferRelativeResize="0"/>
          <p:nvPr/>
        </p:nvPicPr>
        <p:blipFill rotWithShape="1">
          <a:blip r:embed="rId3">
            <a:alphaModFix/>
          </a:blip>
          <a:srcRect/>
          <a:stretch/>
        </p:blipFill>
        <p:spPr>
          <a:xfrm>
            <a:off x="7791425" y="2175081"/>
            <a:ext cx="4075289" cy="272008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3_Office Theme">
  <a:themeElements>
    <a:clrScheme name="Custom 22">
      <a:dk1>
        <a:sysClr val="windowText" lastClr="000000"/>
      </a:dk1>
      <a:lt1>
        <a:sysClr val="window" lastClr="FFFFFF"/>
      </a:lt1>
      <a:dk2>
        <a:srgbClr val="333333"/>
      </a:dk2>
      <a:lt2>
        <a:srgbClr val="EEECE1"/>
      </a:lt2>
      <a:accent1>
        <a:srgbClr val="001A70"/>
      </a:accent1>
      <a:accent2>
        <a:srgbClr val="00B3F0"/>
      </a:accent2>
      <a:accent3>
        <a:srgbClr val="FFC600"/>
      </a:accent3>
      <a:accent4>
        <a:srgbClr val="E57200"/>
      </a:accent4>
      <a:accent5>
        <a:srgbClr val="A05EB5"/>
      </a:accent5>
      <a:accent6>
        <a:srgbClr val="78BE20"/>
      </a:accent6>
      <a:hlink>
        <a:srgbClr val="009CA6"/>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037250e-34a5-46ee-a790-672410f3322e">
      <Terms xmlns="http://schemas.microsoft.com/office/infopath/2007/PartnerControls"/>
    </lcf76f155ced4ddcb4097134ff3c332f>
    <TaxCatchAll xmlns="c57fea2e-d146-428a-a2a2-061547110c3f" xsi:nil="true"/>
    <Notes xmlns="3037250e-34a5-46ee-a790-672410f33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44191AE428AF428CA72321649248D0" ma:contentTypeVersion="21" ma:contentTypeDescription="Create a new document." ma:contentTypeScope="" ma:versionID="ee23357b9fbda9668bcd1748d081ce15">
  <xsd:schema xmlns:xsd="http://www.w3.org/2001/XMLSchema" xmlns:xs="http://www.w3.org/2001/XMLSchema" xmlns:p="http://schemas.microsoft.com/office/2006/metadata/properties" xmlns:ns1="http://schemas.microsoft.com/sharepoint/v3" xmlns:ns2="3037250e-34a5-46ee-a790-672410f3322e" xmlns:ns3="c57fea2e-d146-428a-a2a2-061547110c3f" targetNamespace="http://schemas.microsoft.com/office/2006/metadata/properties" ma:root="true" ma:fieldsID="be89016c7630b26d50f0d19b15ef9193" ns1:_="" ns2:_="" ns3:_="">
    <xsd:import namespace="http://schemas.microsoft.com/sharepoint/v3"/>
    <xsd:import namespace="3037250e-34a5-46ee-a790-672410f3322e"/>
    <xsd:import namespace="c57fea2e-d146-428a-a2a2-061547110c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7250e-34a5-46ee-a790-672410f33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cab1177-b993-4c6b-bc99-754d2dd7f2d6" ma:termSetId="09814cd3-568e-fe90-9814-8d621ff8fb84" ma:anchorId="fba54fb3-c3e1-fe81-a776-ca4b69148c4d" ma:open="true" ma:isKeyword="false">
      <xsd:complexType>
        <xsd:sequence>
          <xsd:element ref="pc:Terms" minOccurs="0" maxOccurs="1"/>
        </xsd:sequence>
      </xsd:complexType>
    </xsd:element>
    <xsd:element name="Notes" ma:index="26" nillable="true" ma:displayName="Notes" ma:description="information from company website_December 2022" ma:format="Dropdown" ma:internalName="Notes">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7fea2e-d146-428a-a2a2-061547110c3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1570f7ce-8d04-4d4d-aaf2-7e73530b950a}" ma:internalName="TaxCatchAll" ma:showField="CatchAllData" ma:web="c57fea2e-d146-428a-a2a2-061547110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9D453-0717-4226-87BF-2FD64DD88F94}">
  <ds:schemaRefs>
    <ds:schemaRef ds:uri="http://schemas.microsoft.com/office/2006/metadata/properties"/>
    <ds:schemaRef ds:uri="http://schemas.microsoft.com/office/2006/documentManagement/types"/>
    <ds:schemaRef ds:uri="http://schemas.microsoft.com/sharepoint/v3"/>
    <ds:schemaRef ds:uri="http://purl.org/dc/dcmitype/"/>
    <ds:schemaRef ds:uri="c57fea2e-d146-428a-a2a2-061547110c3f"/>
    <ds:schemaRef ds:uri="http://schemas.openxmlformats.org/package/2006/metadata/core-properties"/>
    <ds:schemaRef ds:uri="http://www.w3.org/XML/1998/namespace"/>
    <ds:schemaRef ds:uri="http://purl.org/dc/elements/1.1/"/>
    <ds:schemaRef ds:uri="http://schemas.microsoft.com/office/infopath/2007/PartnerControls"/>
    <ds:schemaRef ds:uri="3037250e-34a5-46ee-a790-672410f3322e"/>
    <ds:schemaRef ds:uri="http://purl.org/dc/terms/"/>
  </ds:schemaRefs>
</ds:datastoreItem>
</file>

<file path=customXml/itemProps2.xml><?xml version="1.0" encoding="utf-8"?>
<ds:datastoreItem xmlns:ds="http://schemas.openxmlformats.org/officeDocument/2006/customXml" ds:itemID="{F603F9CE-CEA9-4E8A-811E-663BF33DB4F2}"/>
</file>

<file path=customXml/itemProps3.xml><?xml version="1.0" encoding="utf-8"?>
<ds:datastoreItem xmlns:ds="http://schemas.openxmlformats.org/officeDocument/2006/customXml" ds:itemID="{7D597EF6-06B9-4491-8A3D-DE32194D7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TotalTime>
  <Words>3746</Words>
  <Application>Microsoft Office PowerPoint</Application>
  <PresentationFormat>Widescreen</PresentationFormat>
  <Paragraphs>346</Paragraphs>
  <Slides>19</Slides>
  <Notes>19</Notes>
  <HiddenSlides>5</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19</vt:i4>
      </vt:variant>
    </vt:vector>
  </HeadingPairs>
  <TitlesOfParts>
    <vt:vector size="32" baseType="lpstr">
      <vt:lpstr>Open Sans</vt:lpstr>
      <vt:lpstr>Times New Roman</vt:lpstr>
      <vt:lpstr>Calibri Light</vt:lpstr>
      <vt:lpstr>National 2</vt:lpstr>
      <vt:lpstr>Arial</vt:lpstr>
      <vt:lpstr>Calibri</vt:lpstr>
      <vt:lpstr>Office Theme</vt:lpstr>
      <vt:lpstr>2_Office Theme</vt:lpstr>
      <vt:lpstr>1_Office Theme</vt:lpstr>
      <vt:lpstr>4_Office Theme</vt:lpstr>
      <vt:lpstr>5_Office Theme</vt:lpstr>
      <vt:lpstr>6_Office Theme</vt:lpstr>
      <vt:lpstr>3_Office Theme</vt:lpstr>
      <vt:lpstr>PowerPoint Presentation</vt:lpstr>
      <vt:lpstr>PowerPoint Presentation</vt:lpstr>
      <vt:lpstr>PowerPoint Presentation</vt:lpstr>
      <vt:lpstr>Why Use a SMART Aim?</vt:lpstr>
      <vt:lpstr>PowerPoint Presentation</vt:lpstr>
      <vt:lpstr>Your SMART Aim is the Foundation of Your QI Work</vt:lpstr>
      <vt:lpstr>FIVE Key Components of a SMART 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Craft Your SMART Aim</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 Kennedy</dc:creator>
  <cp:lastModifiedBy>James Testaverde</cp:lastModifiedBy>
  <cp:revision>17</cp:revision>
  <dcterms:created xsi:type="dcterms:W3CDTF">2020-06-10T19:39:18Z</dcterms:created>
  <dcterms:modified xsi:type="dcterms:W3CDTF">2024-07-23T18:34:36Z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0x0101009F44191AE428AF428CA72321649248D0</vt:lpwstr>
  </property>
  <property fmtid="{D5CDD505-2E9C-101B-9397-08002B2CF9AE}" pid="3" name="MediaServiceImageTags">
    <vt:lpwstr/>
  </property>
</Properties>
</file>