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charts/chart2.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0" r:id="rId4"/>
    <p:sldMasterId id="2147483772" r:id="rId5"/>
    <p:sldMasterId id="2147483796" r:id="rId6"/>
    <p:sldMasterId id="2147483825" r:id="rId7"/>
  </p:sldMasterIdLst>
  <p:notesMasterIdLst>
    <p:notesMasterId r:id="rId27"/>
  </p:notesMasterIdLst>
  <p:handoutMasterIdLst>
    <p:handoutMasterId r:id="rId28"/>
  </p:handoutMasterIdLst>
  <p:sldIdLst>
    <p:sldId id="2145706511" r:id="rId8"/>
    <p:sldId id="308" r:id="rId9"/>
    <p:sldId id="1296" r:id="rId10"/>
    <p:sldId id="309" r:id="rId11"/>
    <p:sldId id="372" r:id="rId12"/>
    <p:sldId id="1289" r:id="rId13"/>
    <p:sldId id="491" r:id="rId14"/>
    <p:sldId id="492" r:id="rId15"/>
    <p:sldId id="493" r:id="rId16"/>
    <p:sldId id="1120" r:id="rId17"/>
    <p:sldId id="1121" r:id="rId18"/>
    <p:sldId id="704" r:id="rId19"/>
    <p:sldId id="1293" r:id="rId20"/>
    <p:sldId id="1288" r:id="rId21"/>
    <p:sldId id="1295" r:id="rId22"/>
    <p:sldId id="1270" r:id="rId23"/>
    <p:sldId id="1271" r:id="rId24"/>
    <p:sldId id="1250" r:id="rId25"/>
    <p:sldId id="1284"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 id="2" name="Brant Oliver" initials="BO" lastIdx="1" clrIdx="1">
    <p:extLst>
      <p:ext uri="{19B8F6BF-5375-455C-9EA6-DF929625EA0E}">
        <p15:presenceInfo xmlns:p15="http://schemas.microsoft.com/office/powerpoint/2012/main" userId="85cad3b56209b6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FCE"/>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0" autoAdjust="0"/>
    <p:restoredTop sz="62254"/>
  </p:normalViewPr>
  <p:slideViewPr>
    <p:cSldViewPr snapToGrid="0" snapToObjects="1">
      <p:cViewPr varScale="1">
        <p:scale>
          <a:sx n="74" d="100"/>
          <a:sy n="74" d="100"/>
        </p:scale>
        <p:origin x="2400" y="176"/>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mollyhorstman\Desktop\VAQS\QI%20101%20-%202020\Module%203%20Files\QI%20101%20Module%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mollyhorstman\Desktop\VAQS\QI%20101%20-%202020\Module%203%20Files\QI%20101%20Module%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'Shift XmR '!$B$1</c:f>
              <c:strCache>
                <c:ptCount val="1"/>
                <c:pt idx="0">
                  <c:v>Data1</c:v>
                </c:pt>
              </c:strCache>
            </c:strRef>
          </c:tx>
          <c:spPr>
            <a:ln w="12700">
              <a:solidFill>
                <a:srgbClr val="000080"/>
              </a:solidFill>
              <a:prstDash val="solid"/>
            </a:ln>
            <a:effectLst/>
          </c:spPr>
          <c:marker>
            <c:symbol val="square"/>
            <c:size val="6"/>
            <c:spPr>
              <a:solidFill>
                <a:srgbClr val="000080"/>
              </a:solidFill>
              <a:ln>
                <a:solidFill>
                  <a:srgbClr val="000080"/>
                </a:solidFill>
                <a:prstDash val="solid"/>
              </a:ln>
            </c:spPr>
          </c:marker>
          <c:dLbls>
            <c:dLbl>
              <c:idx val="1"/>
              <c:tx>
                <c:rich>
                  <a:bodyPr/>
                  <a:lstStyle/>
                  <a:p>
                    <a:fld id="{9A5137E9-2927-4B4D-82F0-76D7A5A6A812}" type="VALUE">
                      <a:rPr lang="en-US" sz="1400"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37-41D9-ACFB-30B370038640}"/>
                </c:ext>
              </c:extLst>
            </c:dLbl>
            <c:dLbl>
              <c:idx val="21"/>
              <c:layout>
                <c:manualLayout>
                  <c:x val="-1.167952376660825E-2"/>
                  <c:y val="2.2686100407661679E-2"/>
                </c:manualLayout>
              </c:layout>
              <c:tx>
                <c:rich>
                  <a:bodyPr/>
                  <a:lstStyle/>
                  <a:p>
                    <a:fld id="{AAD3E519-0E41-4E7F-8072-48963029A603}" type="VALUE">
                      <a:rPr lang="en-US" sz="1400" b="1"/>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37-41D9-ACFB-30B3700386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'!$B$2:$B$32</c:f>
              <c:numCache>
                <c:formatCode>0.0</c:formatCode>
                <c:ptCount val="31"/>
                <c:pt idx="0">
                  <c:v>54</c:v>
                </c:pt>
                <c:pt idx="1">
                  <c:v>67</c:v>
                </c:pt>
                <c:pt idx="2">
                  <c:v>52</c:v>
                </c:pt>
                <c:pt idx="3">
                  <c:v>48</c:v>
                </c:pt>
                <c:pt idx="4">
                  <c:v>55</c:v>
                </c:pt>
                <c:pt idx="5">
                  <c:v>57</c:v>
                </c:pt>
                <c:pt idx="6">
                  <c:v>62</c:v>
                </c:pt>
                <c:pt idx="7">
                  <c:v>52</c:v>
                </c:pt>
                <c:pt idx="8">
                  <c:v>49</c:v>
                </c:pt>
                <c:pt idx="9">
                  <c:v>57</c:v>
                </c:pt>
                <c:pt idx="10">
                  <c:v>59</c:v>
                </c:pt>
                <c:pt idx="11">
                  <c:v>63</c:v>
                </c:pt>
                <c:pt idx="12">
                  <c:v>56</c:v>
                </c:pt>
                <c:pt idx="13">
                  <c:v>53</c:v>
                </c:pt>
                <c:pt idx="14">
                  <c:v>57</c:v>
                </c:pt>
                <c:pt idx="15">
                  <c:v>53</c:v>
                </c:pt>
                <c:pt idx="16">
                  <c:v>51</c:v>
                </c:pt>
                <c:pt idx="17">
                  <c:v>48</c:v>
                </c:pt>
                <c:pt idx="18">
                  <c:v>46</c:v>
                </c:pt>
                <c:pt idx="19">
                  <c:v>47</c:v>
                </c:pt>
                <c:pt idx="20">
                  <c:v>44</c:v>
                </c:pt>
                <c:pt idx="21">
                  <c:v>43</c:v>
                </c:pt>
                <c:pt idx="22">
                  <c:v>46</c:v>
                </c:pt>
                <c:pt idx="23">
                  <c:v>45</c:v>
                </c:pt>
                <c:pt idx="24">
                  <c:v>55</c:v>
                </c:pt>
                <c:pt idx="25">
                  <c:v>48</c:v>
                </c:pt>
                <c:pt idx="26">
                  <c:v>52</c:v>
                </c:pt>
                <c:pt idx="27">
                  <c:v>55</c:v>
                </c:pt>
                <c:pt idx="28">
                  <c:v>54</c:v>
                </c:pt>
                <c:pt idx="29">
                  <c:v>58</c:v>
                </c:pt>
                <c:pt idx="30">
                  <c:v>52</c:v>
                </c:pt>
              </c:numCache>
            </c:numRef>
          </c:val>
          <c:smooth val="0"/>
          <c:extLst>
            <c:ext xmlns:c16="http://schemas.microsoft.com/office/drawing/2014/chart" uri="{C3380CC4-5D6E-409C-BE32-E72D297353CC}">
              <c16:uniqueId val="{00000000-5417-5F41-9360-A5D627B68DC8}"/>
            </c:ext>
          </c:extLst>
        </c:ser>
        <c:ser>
          <c:idx val="1"/>
          <c:order val="1"/>
          <c:tx>
            <c:strRef>
              <c:f>'Shift XmR '!$C$1</c:f>
              <c:strCache>
                <c:ptCount val="1"/>
                <c:pt idx="0">
                  <c:v>UCL</c:v>
                </c:pt>
              </c:strCache>
            </c:strRef>
          </c:tx>
          <c:spPr>
            <a:ln w="12700">
              <a:solidFill>
                <a:srgbClr val="00B050"/>
              </a:solidFill>
              <a:prstDash val="lgDash"/>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'!$C$2:$C$32</c:f>
              <c:numCache>
                <c:formatCode>0.0</c:formatCode>
                <c:ptCount val="31"/>
                <c:pt idx="0">
                  <c:v>65.429376344086023</c:v>
                </c:pt>
                <c:pt idx="1">
                  <c:v>65.429376344086023</c:v>
                </c:pt>
                <c:pt idx="2">
                  <c:v>65.429376344086023</c:v>
                </c:pt>
                <c:pt idx="3">
                  <c:v>65.429376344086023</c:v>
                </c:pt>
                <c:pt idx="4">
                  <c:v>65.429376344086023</c:v>
                </c:pt>
                <c:pt idx="5">
                  <c:v>65.429376344086023</c:v>
                </c:pt>
                <c:pt idx="6">
                  <c:v>65.429376344086023</c:v>
                </c:pt>
                <c:pt idx="7">
                  <c:v>65.429376344086023</c:v>
                </c:pt>
                <c:pt idx="8">
                  <c:v>65.429376344086023</c:v>
                </c:pt>
                <c:pt idx="9">
                  <c:v>65.429376344086023</c:v>
                </c:pt>
                <c:pt idx="10">
                  <c:v>65.429376344086023</c:v>
                </c:pt>
                <c:pt idx="11">
                  <c:v>65.429376344086023</c:v>
                </c:pt>
                <c:pt idx="12">
                  <c:v>65.429376344086023</c:v>
                </c:pt>
                <c:pt idx="13">
                  <c:v>65.429376344086023</c:v>
                </c:pt>
                <c:pt idx="14">
                  <c:v>65.429376344086023</c:v>
                </c:pt>
                <c:pt idx="15">
                  <c:v>65.429376344086023</c:v>
                </c:pt>
                <c:pt idx="16">
                  <c:v>65.429376344086023</c:v>
                </c:pt>
                <c:pt idx="17">
                  <c:v>65.429376344086023</c:v>
                </c:pt>
                <c:pt idx="18">
                  <c:v>65.429376344086023</c:v>
                </c:pt>
                <c:pt idx="19">
                  <c:v>65.429376344086023</c:v>
                </c:pt>
                <c:pt idx="20">
                  <c:v>65.429376344086023</c:v>
                </c:pt>
                <c:pt idx="21">
                  <c:v>65.429376344086023</c:v>
                </c:pt>
                <c:pt idx="22">
                  <c:v>65.429376344086023</c:v>
                </c:pt>
                <c:pt idx="23">
                  <c:v>65.429376344086023</c:v>
                </c:pt>
                <c:pt idx="24">
                  <c:v>65.429376344086023</c:v>
                </c:pt>
                <c:pt idx="25">
                  <c:v>65.429376344086023</c:v>
                </c:pt>
                <c:pt idx="26">
                  <c:v>65.429376344086023</c:v>
                </c:pt>
                <c:pt idx="27">
                  <c:v>65.429376344086023</c:v>
                </c:pt>
                <c:pt idx="28">
                  <c:v>65.429376344086023</c:v>
                </c:pt>
                <c:pt idx="29">
                  <c:v>65.429376344086023</c:v>
                </c:pt>
                <c:pt idx="30">
                  <c:v>65.429376344086023</c:v>
                </c:pt>
              </c:numCache>
            </c:numRef>
          </c:val>
          <c:smooth val="0"/>
          <c:extLst>
            <c:ext xmlns:c16="http://schemas.microsoft.com/office/drawing/2014/chart" uri="{C3380CC4-5D6E-409C-BE32-E72D297353CC}">
              <c16:uniqueId val="{00000003-5417-5F41-9360-A5D627B68DC8}"/>
            </c:ext>
          </c:extLst>
        </c:ser>
        <c:ser>
          <c:idx val="2"/>
          <c:order val="2"/>
          <c:tx>
            <c:strRef>
              <c:f>'Shift XmR '!$D$1</c:f>
              <c:strCache>
                <c:ptCount val="1"/>
                <c:pt idx="0">
                  <c:v> +2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'!$D$2:$D$32</c:f>
              <c:numCache>
                <c:formatCode>0.0</c:formatCode>
                <c:ptCount val="31"/>
                <c:pt idx="0">
                  <c:v>61.232487455197131</c:v>
                </c:pt>
                <c:pt idx="1">
                  <c:v>61.232487455197131</c:v>
                </c:pt>
                <c:pt idx="2">
                  <c:v>61.232487455197131</c:v>
                </c:pt>
                <c:pt idx="3">
                  <c:v>61.232487455197131</c:v>
                </c:pt>
                <c:pt idx="4">
                  <c:v>61.232487455197131</c:v>
                </c:pt>
                <c:pt idx="5">
                  <c:v>61.232487455197131</c:v>
                </c:pt>
                <c:pt idx="6">
                  <c:v>61.232487455197131</c:v>
                </c:pt>
                <c:pt idx="7">
                  <c:v>61.232487455197131</c:v>
                </c:pt>
                <c:pt idx="8">
                  <c:v>61.232487455197131</c:v>
                </c:pt>
                <c:pt idx="9">
                  <c:v>61.232487455197131</c:v>
                </c:pt>
                <c:pt idx="10">
                  <c:v>61.232487455197131</c:v>
                </c:pt>
                <c:pt idx="11">
                  <c:v>61.232487455197131</c:v>
                </c:pt>
                <c:pt idx="12">
                  <c:v>61.232487455197131</c:v>
                </c:pt>
                <c:pt idx="13">
                  <c:v>61.232487455197131</c:v>
                </c:pt>
                <c:pt idx="14">
                  <c:v>61.232487455197131</c:v>
                </c:pt>
                <c:pt idx="15">
                  <c:v>61.232487455197131</c:v>
                </c:pt>
                <c:pt idx="16">
                  <c:v>61.232487455197131</c:v>
                </c:pt>
                <c:pt idx="17">
                  <c:v>61.232487455197131</c:v>
                </c:pt>
                <c:pt idx="18">
                  <c:v>61.232487455197131</c:v>
                </c:pt>
                <c:pt idx="19">
                  <c:v>61.232487455197131</c:v>
                </c:pt>
                <c:pt idx="20">
                  <c:v>61.232487455197131</c:v>
                </c:pt>
                <c:pt idx="21">
                  <c:v>61.232487455197131</c:v>
                </c:pt>
                <c:pt idx="22">
                  <c:v>61.232487455197131</c:v>
                </c:pt>
                <c:pt idx="23">
                  <c:v>61.232487455197131</c:v>
                </c:pt>
                <c:pt idx="24">
                  <c:v>61.232487455197131</c:v>
                </c:pt>
                <c:pt idx="25">
                  <c:v>61.232487455197131</c:v>
                </c:pt>
                <c:pt idx="26">
                  <c:v>61.232487455197131</c:v>
                </c:pt>
                <c:pt idx="27">
                  <c:v>61.232487455197131</c:v>
                </c:pt>
                <c:pt idx="28">
                  <c:v>61.232487455197131</c:v>
                </c:pt>
                <c:pt idx="29">
                  <c:v>61.232487455197131</c:v>
                </c:pt>
                <c:pt idx="30">
                  <c:v>61.232487455197131</c:v>
                </c:pt>
              </c:numCache>
            </c:numRef>
          </c:val>
          <c:smooth val="0"/>
          <c:extLst>
            <c:ext xmlns:c16="http://schemas.microsoft.com/office/drawing/2014/chart" uri="{C3380CC4-5D6E-409C-BE32-E72D297353CC}">
              <c16:uniqueId val="{00000004-5417-5F41-9360-A5D627B68DC8}"/>
            </c:ext>
          </c:extLst>
        </c:ser>
        <c:ser>
          <c:idx val="3"/>
          <c:order val="3"/>
          <c:tx>
            <c:strRef>
              <c:f>'Shift XmR '!$E$1</c:f>
              <c:strCache>
                <c:ptCount val="1"/>
                <c:pt idx="0">
                  <c:v> +1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'!$E$2:$E$32</c:f>
              <c:numCache>
                <c:formatCode>0.0</c:formatCode>
                <c:ptCount val="31"/>
                <c:pt idx="0">
                  <c:v>57.035598566308238</c:v>
                </c:pt>
                <c:pt idx="1">
                  <c:v>57.035598566308238</c:v>
                </c:pt>
                <c:pt idx="2">
                  <c:v>57.035598566308238</c:v>
                </c:pt>
                <c:pt idx="3">
                  <c:v>57.035598566308238</c:v>
                </c:pt>
                <c:pt idx="4">
                  <c:v>57.035598566308238</c:v>
                </c:pt>
                <c:pt idx="5">
                  <c:v>57.035598566308238</c:v>
                </c:pt>
                <c:pt idx="6">
                  <c:v>57.035598566308238</c:v>
                </c:pt>
                <c:pt idx="7">
                  <c:v>57.035598566308238</c:v>
                </c:pt>
                <c:pt idx="8">
                  <c:v>57.035598566308238</c:v>
                </c:pt>
                <c:pt idx="9">
                  <c:v>57.035598566308238</c:v>
                </c:pt>
                <c:pt idx="10">
                  <c:v>57.035598566308238</c:v>
                </c:pt>
                <c:pt idx="11">
                  <c:v>57.035598566308238</c:v>
                </c:pt>
                <c:pt idx="12">
                  <c:v>57.035598566308238</c:v>
                </c:pt>
                <c:pt idx="13">
                  <c:v>57.035598566308238</c:v>
                </c:pt>
                <c:pt idx="14">
                  <c:v>57.035598566308238</c:v>
                </c:pt>
                <c:pt idx="15">
                  <c:v>57.035598566308238</c:v>
                </c:pt>
                <c:pt idx="16">
                  <c:v>57.035598566308238</c:v>
                </c:pt>
                <c:pt idx="17">
                  <c:v>57.035598566308238</c:v>
                </c:pt>
                <c:pt idx="18">
                  <c:v>57.035598566308238</c:v>
                </c:pt>
                <c:pt idx="19">
                  <c:v>57.035598566308238</c:v>
                </c:pt>
                <c:pt idx="20">
                  <c:v>57.035598566308238</c:v>
                </c:pt>
                <c:pt idx="21">
                  <c:v>57.035598566308238</c:v>
                </c:pt>
                <c:pt idx="22">
                  <c:v>57.035598566308238</c:v>
                </c:pt>
                <c:pt idx="23">
                  <c:v>57.035598566308238</c:v>
                </c:pt>
                <c:pt idx="24">
                  <c:v>57.035598566308238</c:v>
                </c:pt>
                <c:pt idx="25">
                  <c:v>57.035598566308238</c:v>
                </c:pt>
                <c:pt idx="26">
                  <c:v>57.035598566308238</c:v>
                </c:pt>
                <c:pt idx="27">
                  <c:v>57.035598566308238</c:v>
                </c:pt>
                <c:pt idx="28">
                  <c:v>57.035598566308238</c:v>
                </c:pt>
                <c:pt idx="29">
                  <c:v>57.035598566308238</c:v>
                </c:pt>
                <c:pt idx="30">
                  <c:v>57.035598566308238</c:v>
                </c:pt>
              </c:numCache>
            </c:numRef>
          </c:val>
          <c:smooth val="0"/>
          <c:extLst>
            <c:ext xmlns:c16="http://schemas.microsoft.com/office/drawing/2014/chart" uri="{C3380CC4-5D6E-409C-BE32-E72D297353CC}">
              <c16:uniqueId val="{00000005-5417-5F41-9360-A5D627B68DC8}"/>
            </c:ext>
          </c:extLst>
        </c:ser>
        <c:ser>
          <c:idx val="4"/>
          <c:order val="4"/>
          <c:tx>
            <c:strRef>
              <c:f>'Shift XmR '!$F$1</c:f>
              <c:strCache>
                <c:ptCount val="1"/>
                <c:pt idx="0">
                  <c:v>Average</c:v>
                </c:pt>
              </c:strCache>
            </c:strRef>
          </c:tx>
          <c:spPr>
            <a:ln w="12700">
              <a:solidFill>
                <a:srgbClr val="FF0000"/>
              </a:solidFill>
              <a:prstDash val="solid"/>
            </a:ln>
            <a:effectLst/>
          </c:spPr>
          <c:marker>
            <c:symbol val="none"/>
          </c:marker>
          <c:dLbls>
            <c:dLbl>
              <c:idx val="29"/>
              <c:layout>
                <c:manualLayout>
                  <c:x val="-0.59372473824415239"/>
                  <c:y val="-3.4410868997852999E-2"/>
                </c:manualLayout>
              </c:layout>
              <c:tx>
                <c:rich>
                  <a:bodyPr wrap="square" lIns="38100" tIns="19050" rIns="38100" bIns="19050" anchor="ctr">
                    <a:spAutoFit/>
                  </a:bodyPr>
                  <a:lstStyle/>
                  <a:p>
                    <a:pPr>
                      <a:defRPr/>
                    </a:pPr>
                    <a:fld id="{28C04261-F5FB-4672-9CE0-83D430CDD70C}" type="VALUE">
                      <a:rPr lang="en-US" sz="1400" b="1"/>
                      <a:pPr>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417-5F41-9360-A5D627B68D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'!$F$2:$F$32</c:f>
              <c:numCache>
                <c:formatCode>0.0</c:formatCode>
                <c:ptCount val="31"/>
                <c:pt idx="0">
                  <c:v>52.838709677419352</c:v>
                </c:pt>
                <c:pt idx="1">
                  <c:v>52.838709677419352</c:v>
                </c:pt>
                <c:pt idx="2">
                  <c:v>52.838709677419352</c:v>
                </c:pt>
                <c:pt idx="3">
                  <c:v>52.838709677419352</c:v>
                </c:pt>
                <c:pt idx="4">
                  <c:v>52.838709677419352</c:v>
                </c:pt>
                <c:pt idx="5">
                  <c:v>52.838709677419352</c:v>
                </c:pt>
                <c:pt idx="6">
                  <c:v>52.838709677419352</c:v>
                </c:pt>
                <c:pt idx="7">
                  <c:v>52.838709677419352</c:v>
                </c:pt>
                <c:pt idx="8">
                  <c:v>52.838709677419352</c:v>
                </c:pt>
                <c:pt idx="9">
                  <c:v>52.838709677419352</c:v>
                </c:pt>
                <c:pt idx="10">
                  <c:v>52.838709677419352</c:v>
                </c:pt>
                <c:pt idx="11">
                  <c:v>52.838709677419352</c:v>
                </c:pt>
                <c:pt idx="12">
                  <c:v>52.838709677419352</c:v>
                </c:pt>
                <c:pt idx="13">
                  <c:v>52.838709677419352</c:v>
                </c:pt>
                <c:pt idx="14">
                  <c:v>52.838709677419352</c:v>
                </c:pt>
                <c:pt idx="15">
                  <c:v>52.838709677419352</c:v>
                </c:pt>
                <c:pt idx="16">
                  <c:v>52.838709677419352</c:v>
                </c:pt>
                <c:pt idx="17">
                  <c:v>52.838709677419352</c:v>
                </c:pt>
                <c:pt idx="18">
                  <c:v>52.838709677419352</c:v>
                </c:pt>
                <c:pt idx="19">
                  <c:v>52.838709677419352</c:v>
                </c:pt>
                <c:pt idx="20">
                  <c:v>52.838709677419352</c:v>
                </c:pt>
                <c:pt idx="21">
                  <c:v>52.838709677419352</c:v>
                </c:pt>
                <c:pt idx="22">
                  <c:v>52.838709677419352</c:v>
                </c:pt>
                <c:pt idx="23">
                  <c:v>52.838709677419352</c:v>
                </c:pt>
                <c:pt idx="24">
                  <c:v>52.838709677419352</c:v>
                </c:pt>
                <c:pt idx="25">
                  <c:v>52.838709677419352</c:v>
                </c:pt>
                <c:pt idx="26">
                  <c:v>52.838709677419352</c:v>
                </c:pt>
                <c:pt idx="27">
                  <c:v>52.838709677419352</c:v>
                </c:pt>
                <c:pt idx="28">
                  <c:v>52.838709677419352</c:v>
                </c:pt>
                <c:pt idx="29">
                  <c:v>52.838709677419352</c:v>
                </c:pt>
                <c:pt idx="30">
                  <c:v>52.838709677419352</c:v>
                </c:pt>
              </c:numCache>
            </c:numRef>
          </c:val>
          <c:smooth val="0"/>
          <c:extLst>
            <c:ext xmlns:c16="http://schemas.microsoft.com/office/drawing/2014/chart" uri="{C3380CC4-5D6E-409C-BE32-E72D297353CC}">
              <c16:uniqueId val="{00000008-5417-5F41-9360-A5D627B68DC8}"/>
            </c:ext>
          </c:extLst>
        </c:ser>
        <c:ser>
          <c:idx val="5"/>
          <c:order val="5"/>
          <c:tx>
            <c:strRef>
              <c:f>'Shift XmR '!$G$1</c:f>
              <c:strCache>
                <c:ptCount val="1"/>
                <c:pt idx="0">
                  <c:v> -1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'!$G$2:$G$32</c:f>
              <c:numCache>
                <c:formatCode>0.0</c:formatCode>
                <c:ptCount val="31"/>
                <c:pt idx="0">
                  <c:v>48.641820788530467</c:v>
                </c:pt>
                <c:pt idx="1">
                  <c:v>48.641820788530467</c:v>
                </c:pt>
                <c:pt idx="2">
                  <c:v>48.641820788530467</c:v>
                </c:pt>
                <c:pt idx="3">
                  <c:v>48.641820788530467</c:v>
                </c:pt>
                <c:pt idx="4">
                  <c:v>48.641820788530467</c:v>
                </c:pt>
                <c:pt idx="5">
                  <c:v>48.641820788530467</c:v>
                </c:pt>
                <c:pt idx="6">
                  <c:v>48.641820788530467</c:v>
                </c:pt>
                <c:pt idx="7">
                  <c:v>48.641820788530467</c:v>
                </c:pt>
                <c:pt idx="8">
                  <c:v>48.641820788530467</c:v>
                </c:pt>
                <c:pt idx="9">
                  <c:v>48.641820788530467</c:v>
                </c:pt>
                <c:pt idx="10">
                  <c:v>48.641820788530467</c:v>
                </c:pt>
                <c:pt idx="11">
                  <c:v>48.641820788530467</c:v>
                </c:pt>
                <c:pt idx="12">
                  <c:v>48.641820788530467</c:v>
                </c:pt>
                <c:pt idx="13">
                  <c:v>48.641820788530467</c:v>
                </c:pt>
                <c:pt idx="14">
                  <c:v>48.641820788530467</c:v>
                </c:pt>
                <c:pt idx="15">
                  <c:v>48.641820788530467</c:v>
                </c:pt>
                <c:pt idx="16">
                  <c:v>48.641820788530467</c:v>
                </c:pt>
                <c:pt idx="17">
                  <c:v>48.641820788530467</c:v>
                </c:pt>
                <c:pt idx="18">
                  <c:v>48.641820788530467</c:v>
                </c:pt>
                <c:pt idx="19">
                  <c:v>48.641820788530467</c:v>
                </c:pt>
                <c:pt idx="20">
                  <c:v>48.641820788530467</c:v>
                </c:pt>
                <c:pt idx="21">
                  <c:v>48.641820788530467</c:v>
                </c:pt>
                <c:pt idx="22">
                  <c:v>48.641820788530467</c:v>
                </c:pt>
                <c:pt idx="23">
                  <c:v>48.641820788530467</c:v>
                </c:pt>
                <c:pt idx="24">
                  <c:v>48.641820788530467</c:v>
                </c:pt>
                <c:pt idx="25">
                  <c:v>48.641820788530467</c:v>
                </c:pt>
                <c:pt idx="26">
                  <c:v>48.641820788530467</c:v>
                </c:pt>
                <c:pt idx="27">
                  <c:v>48.641820788530467</c:v>
                </c:pt>
                <c:pt idx="28">
                  <c:v>48.641820788530467</c:v>
                </c:pt>
                <c:pt idx="29">
                  <c:v>48.641820788530467</c:v>
                </c:pt>
                <c:pt idx="30">
                  <c:v>48.641820788530467</c:v>
                </c:pt>
              </c:numCache>
            </c:numRef>
          </c:val>
          <c:smooth val="0"/>
          <c:extLst>
            <c:ext xmlns:c16="http://schemas.microsoft.com/office/drawing/2014/chart" uri="{C3380CC4-5D6E-409C-BE32-E72D297353CC}">
              <c16:uniqueId val="{00000009-5417-5F41-9360-A5D627B68DC8}"/>
            </c:ext>
          </c:extLst>
        </c:ser>
        <c:ser>
          <c:idx val="6"/>
          <c:order val="6"/>
          <c:tx>
            <c:strRef>
              <c:f>'Shift XmR '!$H$1</c:f>
              <c:strCache>
                <c:ptCount val="1"/>
                <c:pt idx="0">
                  <c:v> -2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'!$H$2:$H$32</c:f>
              <c:numCache>
                <c:formatCode>0.0</c:formatCode>
                <c:ptCount val="31"/>
                <c:pt idx="0">
                  <c:v>44.444931899641574</c:v>
                </c:pt>
                <c:pt idx="1">
                  <c:v>44.444931899641574</c:v>
                </c:pt>
                <c:pt idx="2">
                  <c:v>44.444931899641574</c:v>
                </c:pt>
                <c:pt idx="3">
                  <c:v>44.444931899641574</c:v>
                </c:pt>
                <c:pt idx="4">
                  <c:v>44.444931899641574</c:v>
                </c:pt>
                <c:pt idx="5">
                  <c:v>44.444931899641574</c:v>
                </c:pt>
                <c:pt idx="6">
                  <c:v>44.444931899641574</c:v>
                </c:pt>
                <c:pt idx="7">
                  <c:v>44.444931899641574</c:v>
                </c:pt>
                <c:pt idx="8">
                  <c:v>44.444931899641574</c:v>
                </c:pt>
                <c:pt idx="9">
                  <c:v>44.444931899641574</c:v>
                </c:pt>
                <c:pt idx="10">
                  <c:v>44.444931899641574</c:v>
                </c:pt>
                <c:pt idx="11">
                  <c:v>44.444931899641574</c:v>
                </c:pt>
                <c:pt idx="12">
                  <c:v>44.444931899641574</c:v>
                </c:pt>
                <c:pt idx="13">
                  <c:v>44.444931899641574</c:v>
                </c:pt>
                <c:pt idx="14">
                  <c:v>44.444931899641574</c:v>
                </c:pt>
                <c:pt idx="15">
                  <c:v>44.444931899641574</c:v>
                </c:pt>
                <c:pt idx="16">
                  <c:v>44.444931899641574</c:v>
                </c:pt>
                <c:pt idx="17">
                  <c:v>44.444931899641574</c:v>
                </c:pt>
                <c:pt idx="18">
                  <c:v>44.444931899641574</c:v>
                </c:pt>
                <c:pt idx="19">
                  <c:v>44.444931899641574</c:v>
                </c:pt>
                <c:pt idx="20">
                  <c:v>44.444931899641574</c:v>
                </c:pt>
                <c:pt idx="21">
                  <c:v>44.444931899641574</c:v>
                </c:pt>
                <c:pt idx="22">
                  <c:v>44.444931899641574</c:v>
                </c:pt>
                <c:pt idx="23">
                  <c:v>44.444931899641574</c:v>
                </c:pt>
                <c:pt idx="24">
                  <c:v>44.444931899641574</c:v>
                </c:pt>
                <c:pt idx="25">
                  <c:v>44.444931899641574</c:v>
                </c:pt>
                <c:pt idx="26">
                  <c:v>44.444931899641574</c:v>
                </c:pt>
                <c:pt idx="27">
                  <c:v>44.444931899641574</c:v>
                </c:pt>
                <c:pt idx="28">
                  <c:v>44.444931899641574</c:v>
                </c:pt>
                <c:pt idx="29">
                  <c:v>44.444931899641574</c:v>
                </c:pt>
                <c:pt idx="30">
                  <c:v>44.444931899641574</c:v>
                </c:pt>
              </c:numCache>
            </c:numRef>
          </c:val>
          <c:smooth val="0"/>
          <c:extLst>
            <c:ext xmlns:c16="http://schemas.microsoft.com/office/drawing/2014/chart" uri="{C3380CC4-5D6E-409C-BE32-E72D297353CC}">
              <c16:uniqueId val="{0000000A-5417-5F41-9360-A5D627B68DC8}"/>
            </c:ext>
          </c:extLst>
        </c:ser>
        <c:ser>
          <c:idx val="7"/>
          <c:order val="7"/>
          <c:tx>
            <c:strRef>
              <c:f>'Shift XmR '!$I$1</c:f>
              <c:strCache>
                <c:ptCount val="1"/>
                <c:pt idx="0">
                  <c:v>LCL</c:v>
                </c:pt>
              </c:strCache>
            </c:strRef>
          </c:tx>
          <c:spPr>
            <a:ln w="12700">
              <a:solidFill>
                <a:srgbClr val="00B050"/>
              </a:solidFill>
              <a:prstDash val="lgDash"/>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'!$I$2:$I$32</c:f>
              <c:numCache>
                <c:formatCode>0.0</c:formatCode>
                <c:ptCount val="31"/>
                <c:pt idx="0">
                  <c:v>40.248043010752681</c:v>
                </c:pt>
                <c:pt idx="1">
                  <c:v>40.248043010752681</c:v>
                </c:pt>
                <c:pt idx="2">
                  <c:v>40.248043010752681</c:v>
                </c:pt>
                <c:pt idx="3">
                  <c:v>40.248043010752681</c:v>
                </c:pt>
                <c:pt idx="4">
                  <c:v>40.248043010752681</c:v>
                </c:pt>
                <c:pt idx="5">
                  <c:v>40.248043010752681</c:v>
                </c:pt>
                <c:pt idx="6">
                  <c:v>40.248043010752681</c:v>
                </c:pt>
                <c:pt idx="7">
                  <c:v>40.248043010752681</c:v>
                </c:pt>
                <c:pt idx="8">
                  <c:v>40.248043010752681</c:v>
                </c:pt>
                <c:pt idx="9">
                  <c:v>40.248043010752681</c:v>
                </c:pt>
                <c:pt idx="10">
                  <c:v>40.248043010752681</c:v>
                </c:pt>
                <c:pt idx="11">
                  <c:v>40.248043010752681</c:v>
                </c:pt>
                <c:pt idx="12">
                  <c:v>40.248043010752681</c:v>
                </c:pt>
                <c:pt idx="13">
                  <c:v>40.248043010752681</c:v>
                </c:pt>
                <c:pt idx="14">
                  <c:v>40.248043010752681</c:v>
                </c:pt>
                <c:pt idx="15">
                  <c:v>40.248043010752681</c:v>
                </c:pt>
                <c:pt idx="16">
                  <c:v>40.248043010752681</c:v>
                </c:pt>
                <c:pt idx="17">
                  <c:v>40.248043010752681</c:v>
                </c:pt>
                <c:pt idx="18">
                  <c:v>40.248043010752681</c:v>
                </c:pt>
                <c:pt idx="19">
                  <c:v>40.248043010752681</c:v>
                </c:pt>
                <c:pt idx="20">
                  <c:v>40.248043010752681</c:v>
                </c:pt>
                <c:pt idx="21">
                  <c:v>40.248043010752681</c:v>
                </c:pt>
                <c:pt idx="22">
                  <c:v>40.248043010752681</c:v>
                </c:pt>
                <c:pt idx="23">
                  <c:v>40.248043010752681</c:v>
                </c:pt>
                <c:pt idx="24">
                  <c:v>40.248043010752681</c:v>
                </c:pt>
                <c:pt idx="25">
                  <c:v>40.248043010752681</c:v>
                </c:pt>
                <c:pt idx="26">
                  <c:v>40.248043010752681</c:v>
                </c:pt>
                <c:pt idx="27">
                  <c:v>40.248043010752681</c:v>
                </c:pt>
                <c:pt idx="28">
                  <c:v>40.248043010752681</c:v>
                </c:pt>
                <c:pt idx="29">
                  <c:v>40.248043010752681</c:v>
                </c:pt>
                <c:pt idx="30">
                  <c:v>40.248043010752681</c:v>
                </c:pt>
              </c:numCache>
            </c:numRef>
          </c:val>
          <c:smooth val="0"/>
          <c:extLst>
            <c:ext xmlns:c16="http://schemas.microsoft.com/office/drawing/2014/chart" uri="{C3380CC4-5D6E-409C-BE32-E72D297353CC}">
              <c16:uniqueId val="{0000000D-5417-5F41-9360-A5D627B68DC8}"/>
            </c:ext>
          </c:extLst>
        </c:ser>
        <c:dLbls>
          <c:showLegendKey val="0"/>
          <c:showVal val="0"/>
          <c:showCatName val="0"/>
          <c:showSerName val="0"/>
          <c:showPercent val="0"/>
          <c:showBubbleSize val="0"/>
        </c:dLbls>
        <c:marker val="1"/>
        <c:smooth val="0"/>
        <c:axId val="1316769823"/>
        <c:axId val="824634191"/>
      </c:lineChart>
      <c:catAx>
        <c:axId val="1316769823"/>
        <c:scaling>
          <c:orientation val="minMax"/>
        </c:scaling>
        <c:delete val="0"/>
        <c:axPos val="b"/>
        <c:numFmt formatCode="d\-mmm" sourceLinked="1"/>
        <c:majorTickMark val="out"/>
        <c:minorTickMark val="none"/>
        <c:tickLblPos val="nextTo"/>
        <c:txPr>
          <a:bodyPr rot="5400000" vert="horz"/>
          <a:lstStyle/>
          <a:p>
            <a:pPr>
              <a:defRPr/>
            </a:pPr>
            <a:endParaRPr lang="en-US"/>
          </a:p>
        </c:txPr>
        <c:crossAx val="824634191"/>
        <c:crosses val="autoZero"/>
        <c:auto val="0"/>
        <c:lblAlgn val="ctr"/>
        <c:lblOffset val="100"/>
        <c:noMultiLvlLbl val="0"/>
      </c:catAx>
      <c:valAx>
        <c:axId val="824634191"/>
        <c:scaling>
          <c:orientation val="minMax"/>
          <c:min val="35"/>
        </c:scaling>
        <c:delete val="0"/>
        <c:axPos val="l"/>
        <c:numFmt formatCode="0.0" sourceLinked="1"/>
        <c:majorTickMark val="out"/>
        <c:minorTickMark val="none"/>
        <c:tickLblPos val="nextTo"/>
        <c:crossAx val="1316769823"/>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'Shift XmR '!$B$1</c:f>
              <c:strCache>
                <c:ptCount val="1"/>
                <c:pt idx="0">
                  <c:v>Data1</c:v>
                </c:pt>
              </c:strCache>
            </c:strRef>
          </c:tx>
          <c:spPr>
            <a:ln w="12700">
              <a:solidFill>
                <a:srgbClr val="000080"/>
              </a:solidFill>
              <a:prstDash val="solid"/>
            </a:ln>
            <a:effectLst/>
          </c:spPr>
          <c:marker>
            <c:symbol val="square"/>
            <c:size val="6"/>
            <c:spPr>
              <a:solidFill>
                <a:srgbClr val="000080"/>
              </a:solidFill>
              <a:ln>
                <a:solidFill>
                  <a:srgbClr val="000080"/>
                </a:solidFill>
                <a:prstDash val="solid"/>
              </a:ln>
            </c:spPr>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'!$B$2:$B$32</c:f>
              <c:numCache>
                <c:formatCode>0.0</c:formatCode>
                <c:ptCount val="31"/>
                <c:pt idx="0">
                  <c:v>54</c:v>
                </c:pt>
                <c:pt idx="1">
                  <c:v>67</c:v>
                </c:pt>
                <c:pt idx="2">
                  <c:v>52</c:v>
                </c:pt>
                <c:pt idx="3">
                  <c:v>48</c:v>
                </c:pt>
                <c:pt idx="4">
                  <c:v>55</c:v>
                </c:pt>
                <c:pt idx="5">
                  <c:v>57</c:v>
                </c:pt>
                <c:pt idx="6">
                  <c:v>62</c:v>
                </c:pt>
                <c:pt idx="7">
                  <c:v>52</c:v>
                </c:pt>
                <c:pt idx="8">
                  <c:v>49</c:v>
                </c:pt>
                <c:pt idx="9">
                  <c:v>57</c:v>
                </c:pt>
                <c:pt idx="10">
                  <c:v>59</c:v>
                </c:pt>
                <c:pt idx="11">
                  <c:v>63</c:v>
                </c:pt>
                <c:pt idx="12">
                  <c:v>56</c:v>
                </c:pt>
                <c:pt idx="13">
                  <c:v>53</c:v>
                </c:pt>
                <c:pt idx="14">
                  <c:v>57</c:v>
                </c:pt>
                <c:pt idx="15">
                  <c:v>53</c:v>
                </c:pt>
                <c:pt idx="16">
                  <c:v>51</c:v>
                </c:pt>
                <c:pt idx="17">
                  <c:v>48</c:v>
                </c:pt>
                <c:pt idx="18">
                  <c:v>46</c:v>
                </c:pt>
                <c:pt idx="19">
                  <c:v>47</c:v>
                </c:pt>
                <c:pt idx="20">
                  <c:v>44</c:v>
                </c:pt>
                <c:pt idx="21">
                  <c:v>43</c:v>
                </c:pt>
                <c:pt idx="22">
                  <c:v>46</c:v>
                </c:pt>
                <c:pt idx="23">
                  <c:v>45</c:v>
                </c:pt>
                <c:pt idx="24">
                  <c:v>55</c:v>
                </c:pt>
                <c:pt idx="25">
                  <c:v>48</c:v>
                </c:pt>
                <c:pt idx="26">
                  <c:v>52</c:v>
                </c:pt>
                <c:pt idx="27">
                  <c:v>55</c:v>
                </c:pt>
                <c:pt idx="28">
                  <c:v>54</c:v>
                </c:pt>
                <c:pt idx="29">
                  <c:v>58</c:v>
                </c:pt>
                <c:pt idx="30">
                  <c:v>52</c:v>
                </c:pt>
              </c:numCache>
            </c:numRef>
          </c:val>
          <c:smooth val="0"/>
          <c:extLst>
            <c:ext xmlns:c16="http://schemas.microsoft.com/office/drawing/2014/chart" uri="{C3380CC4-5D6E-409C-BE32-E72D297353CC}">
              <c16:uniqueId val="{00000000-5417-5F41-9360-A5D627B68DC8}"/>
            </c:ext>
          </c:extLst>
        </c:ser>
        <c:ser>
          <c:idx val="1"/>
          <c:order val="1"/>
          <c:tx>
            <c:strRef>
              <c:f>'Shift XmR '!$C$1</c:f>
              <c:strCache>
                <c:ptCount val="1"/>
                <c:pt idx="0">
                  <c:v>UCL</c:v>
                </c:pt>
              </c:strCache>
            </c:strRef>
          </c:tx>
          <c:spPr>
            <a:ln w="12700">
              <a:solidFill>
                <a:srgbClr val="FF0000"/>
              </a:solidFill>
              <a:prstDash val="lgDash"/>
            </a:ln>
            <a:effectLst/>
          </c:spPr>
          <c:marker>
            <c:symbol val="none"/>
          </c:marker>
          <c:dLbls>
            <c:dLbl>
              <c:idx val="29"/>
              <c:layout>
                <c:manualLayout>
                  <c:x val="-1.4637002341920375E-2"/>
                  <c:y val="-2.0226537216828516E-2"/>
                </c:manualLayout>
              </c:layout>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17-5F41-9360-A5D627B68D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'!$C$2:$C$32</c:f>
              <c:numCache>
                <c:formatCode>0.0</c:formatCode>
                <c:ptCount val="31"/>
                <c:pt idx="0">
                  <c:v>65.429376344086023</c:v>
                </c:pt>
                <c:pt idx="1">
                  <c:v>65.429376344086023</c:v>
                </c:pt>
                <c:pt idx="2">
                  <c:v>65.429376344086023</c:v>
                </c:pt>
                <c:pt idx="3">
                  <c:v>65.429376344086023</c:v>
                </c:pt>
                <c:pt idx="4">
                  <c:v>65.429376344086023</c:v>
                </c:pt>
                <c:pt idx="5">
                  <c:v>65.429376344086023</c:v>
                </c:pt>
                <c:pt idx="6">
                  <c:v>65.429376344086023</c:v>
                </c:pt>
                <c:pt idx="7">
                  <c:v>65.429376344086023</c:v>
                </c:pt>
                <c:pt idx="8">
                  <c:v>65.429376344086023</c:v>
                </c:pt>
                <c:pt idx="9">
                  <c:v>65.429376344086023</c:v>
                </c:pt>
                <c:pt idx="10">
                  <c:v>65.429376344086023</c:v>
                </c:pt>
                <c:pt idx="11">
                  <c:v>65.429376344086023</c:v>
                </c:pt>
                <c:pt idx="12">
                  <c:v>65.429376344086023</c:v>
                </c:pt>
                <c:pt idx="13">
                  <c:v>65.429376344086023</c:v>
                </c:pt>
                <c:pt idx="14">
                  <c:v>65.429376344086023</c:v>
                </c:pt>
                <c:pt idx="15">
                  <c:v>65.429376344086023</c:v>
                </c:pt>
                <c:pt idx="16">
                  <c:v>65.429376344086023</c:v>
                </c:pt>
                <c:pt idx="17">
                  <c:v>65.429376344086023</c:v>
                </c:pt>
                <c:pt idx="18">
                  <c:v>65.429376344086023</c:v>
                </c:pt>
                <c:pt idx="19">
                  <c:v>65.429376344086023</c:v>
                </c:pt>
                <c:pt idx="20">
                  <c:v>65.429376344086023</c:v>
                </c:pt>
                <c:pt idx="21">
                  <c:v>65.429376344086023</c:v>
                </c:pt>
                <c:pt idx="22">
                  <c:v>65.429376344086023</c:v>
                </c:pt>
                <c:pt idx="23">
                  <c:v>65.429376344086023</c:v>
                </c:pt>
                <c:pt idx="24">
                  <c:v>65.429376344086023</c:v>
                </c:pt>
                <c:pt idx="25">
                  <c:v>65.429376344086023</c:v>
                </c:pt>
                <c:pt idx="26">
                  <c:v>65.429376344086023</c:v>
                </c:pt>
                <c:pt idx="27">
                  <c:v>65.429376344086023</c:v>
                </c:pt>
                <c:pt idx="28">
                  <c:v>65.429376344086023</c:v>
                </c:pt>
                <c:pt idx="29">
                  <c:v>65.429376344086023</c:v>
                </c:pt>
                <c:pt idx="30">
                  <c:v>65.429376344086023</c:v>
                </c:pt>
              </c:numCache>
            </c:numRef>
          </c:val>
          <c:smooth val="0"/>
          <c:extLst>
            <c:ext xmlns:c16="http://schemas.microsoft.com/office/drawing/2014/chart" uri="{C3380CC4-5D6E-409C-BE32-E72D297353CC}">
              <c16:uniqueId val="{00000003-5417-5F41-9360-A5D627B68DC8}"/>
            </c:ext>
          </c:extLst>
        </c:ser>
        <c:ser>
          <c:idx val="2"/>
          <c:order val="2"/>
          <c:tx>
            <c:strRef>
              <c:f>'Shift XmR '!$D$1</c:f>
              <c:strCache>
                <c:ptCount val="1"/>
                <c:pt idx="0">
                  <c:v> +2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'!$D$2:$D$32</c:f>
              <c:numCache>
                <c:formatCode>0.0</c:formatCode>
                <c:ptCount val="31"/>
                <c:pt idx="0">
                  <c:v>61.232487455197131</c:v>
                </c:pt>
                <c:pt idx="1">
                  <c:v>61.232487455197131</c:v>
                </c:pt>
                <c:pt idx="2">
                  <c:v>61.232487455197131</c:v>
                </c:pt>
                <c:pt idx="3">
                  <c:v>61.232487455197131</c:v>
                </c:pt>
                <c:pt idx="4">
                  <c:v>61.232487455197131</c:v>
                </c:pt>
                <c:pt idx="5">
                  <c:v>61.232487455197131</c:v>
                </c:pt>
                <c:pt idx="6">
                  <c:v>61.232487455197131</c:v>
                </c:pt>
                <c:pt idx="7">
                  <c:v>61.232487455197131</c:v>
                </c:pt>
                <c:pt idx="8">
                  <c:v>61.232487455197131</c:v>
                </c:pt>
                <c:pt idx="9">
                  <c:v>61.232487455197131</c:v>
                </c:pt>
                <c:pt idx="10">
                  <c:v>61.232487455197131</c:v>
                </c:pt>
                <c:pt idx="11">
                  <c:v>61.232487455197131</c:v>
                </c:pt>
                <c:pt idx="12">
                  <c:v>61.232487455197131</c:v>
                </c:pt>
                <c:pt idx="13">
                  <c:v>61.232487455197131</c:v>
                </c:pt>
                <c:pt idx="14">
                  <c:v>61.232487455197131</c:v>
                </c:pt>
                <c:pt idx="15">
                  <c:v>61.232487455197131</c:v>
                </c:pt>
                <c:pt idx="16">
                  <c:v>61.232487455197131</c:v>
                </c:pt>
                <c:pt idx="17">
                  <c:v>61.232487455197131</c:v>
                </c:pt>
                <c:pt idx="18">
                  <c:v>61.232487455197131</c:v>
                </c:pt>
                <c:pt idx="19">
                  <c:v>61.232487455197131</c:v>
                </c:pt>
                <c:pt idx="20">
                  <c:v>61.232487455197131</c:v>
                </c:pt>
                <c:pt idx="21">
                  <c:v>61.232487455197131</c:v>
                </c:pt>
                <c:pt idx="22">
                  <c:v>61.232487455197131</c:v>
                </c:pt>
                <c:pt idx="23">
                  <c:v>61.232487455197131</c:v>
                </c:pt>
                <c:pt idx="24">
                  <c:v>61.232487455197131</c:v>
                </c:pt>
                <c:pt idx="25">
                  <c:v>61.232487455197131</c:v>
                </c:pt>
                <c:pt idx="26">
                  <c:v>61.232487455197131</c:v>
                </c:pt>
                <c:pt idx="27">
                  <c:v>61.232487455197131</c:v>
                </c:pt>
                <c:pt idx="28">
                  <c:v>61.232487455197131</c:v>
                </c:pt>
                <c:pt idx="29">
                  <c:v>61.232487455197131</c:v>
                </c:pt>
                <c:pt idx="30">
                  <c:v>61.232487455197131</c:v>
                </c:pt>
              </c:numCache>
            </c:numRef>
          </c:val>
          <c:smooth val="0"/>
          <c:extLst>
            <c:ext xmlns:c16="http://schemas.microsoft.com/office/drawing/2014/chart" uri="{C3380CC4-5D6E-409C-BE32-E72D297353CC}">
              <c16:uniqueId val="{00000004-5417-5F41-9360-A5D627B68DC8}"/>
            </c:ext>
          </c:extLst>
        </c:ser>
        <c:ser>
          <c:idx val="3"/>
          <c:order val="3"/>
          <c:tx>
            <c:strRef>
              <c:f>'Shift XmR '!$E$1</c:f>
              <c:strCache>
                <c:ptCount val="1"/>
                <c:pt idx="0">
                  <c:v> +1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'!$E$2:$E$32</c:f>
              <c:numCache>
                <c:formatCode>0.0</c:formatCode>
                <c:ptCount val="31"/>
                <c:pt idx="0">
                  <c:v>57.035598566308238</c:v>
                </c:pt>
                <c:pt idx="1">
                  <c:v>57.035598566308238</c:v>
                </c:pt>
                <c:pt idx="2">
                  <c:v>57.035598566308238</c:v>
                </c:pt>
                <c:pt idx="3">
                  <c:v>57.035598566308238</c:v>
                </c:pt>
                <c:pt idx="4">
                  <c:v>57.035598566308238</c:v>
                </c:pt>
                <c:pt idx="5">
                  <c:v>57.035598566308238</c:v>
                </c:pt>
                <c:pt idx="6">
                  <c:v>57.035598566308238</c:v>
                </c:pt>
                <c:pt idx="7">
                  <c:v>57.035598566308238</c:v>
                </c:pt>
                <c:pt idx="8">
                  <c:v>57.035598566308238</c:v>
                </c:pt>
                <c:pt idx="9">
                  <c:v>57.035598566308238</c:v>
                </c:pt>
                <c:pt idx="10">
                  <c:v>57.035598566308238</c:v>
                </c:pt>
                <c:pt idx="11">
                  <c:v>57.035598566308238</c:v>
                </c:pt>
                <c:pt idx="12">
                  <c:v>57.035598566308238</c:v>
                </c:pt>
                <c:pt idx="13">
                  <c:v>57.035598566308238</c:v>
                </c:pt>
                <c:pt idx="14">
                  <c:v>57.035598566308238</c:v>
                </c:pt>
                <c:pt idx="15">
                  <c:v>57.035598566308238</c:v>
                </c:pt>
                <c:pt idx="16">
                  <c:v>57.035598566308238</c:v>
                </c:pt>
                <c:pt idx="17">
                  <c:v>57.035598566308238</c:v>
                </c:pt>
                <c:pt idx="18">
                  <c:v>57.035598566308238</c:v>
                </c:pt>
                <c:pt idx="19">
                  <c:v>57.035598566308238</c:v>
                </c:pt>
                <c:pt idx="20">
                  <c:v>57.035598566308238</c:v>
                </c:pt>
                <c:pt idx="21">
                  <c:v>57.035598566308238</c:v>
                </c:pt>
                <c:pt idx="22">
                  <c:v>57.035598566308238</c:v>
                </c:pt>
                <c:pt idx="23">
                  <c:v>57.035598566308238</c:v>
                </c:pt>
                <c:pt idx="24">
                  <c:v>57.035598566308238</c:v>
                </c:pt>
                <c:pt idx="25">
                  <c:v>57.035598566308238</c:v>
                </c:pt>
                <c:pt idx="26">
                  <c:v>57.035598566308238</c:v>
                </c:pt>
                <c:pt idx="27">
                  <c:v>57.035598566308238</c:v>
                </c:pt>
                <c:pt idx="28">
                  <c:v>57.035598566308238</c:v>
                </c:pt>
                <c:pt idx="29">
                  <c:v>57.035598566308238</c:v>
                </c:pt>
                <c:pt idx="30">
                  <c:v>57.035598566308238</c:v>
                </c:pt>
              </c:numCache>
            </c:numRef>
          </c:val>
          <c:smooth val="0"/>
          <c:extLst>
            <c:ext xmlns:c16="http://schemas.microsoft.com/office/drawing/2014/chart" uri="{C3380CC4-5D6E-409C-BE32-E72D297353CC}">
              <c16:uniqueId val="{00000005-5417-5F41-9360-A5D627B68DC8}"/>
            </c:ext>
          </c:extLst>
        </c:ser>
        <c:ser>
          <c:idx val="4"/>
          <c:order val="4"/>
          <c:tx>
            <c:strRef>
              <c:f>'Shift XmR '!$F$1</c:f>
              <c:strCache>
                <c:ptCount val="1"/>
                <c:pt idx="0">
                  <c:v>Average</c:v>
                </c:pt>
              </c:strCache>
            </c:strRef>
          </c:tx>
          <c:spPr>
            <a:ln w="12700">
              <a:solidFill>
                <a:srgbClr val="FF0000"/>
              </a:solidFill>
              <a:prstDash val="solid"/>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'!$F$2:$F$32</c:f>
              <c:numCache>
                <c:formatCode>0.0</c:formatCode>
                <c:ptCount val="31"/>
                <c:pt idx="0">
                  <c:v>52.838709677419352</c:v>
                </c:pt>
                <c:pt idx="1">
                  <c:v>52.838709677419352</c:v>
                </c:pt>
                <c:pt idx="2">
                  <c:v>52.838709677419352</c:v>
                </c:pt>
                <c:pt idx="3">
                  <c:v>52.838709677419352</c:v>
                </c:pt>
                <c:pt idx="4">
                  <c:v>52.838709677419352</c:v>
                </c:pt>
                <c:pt idx="5">
                  <c:v>52.838709677419352</c:v>
                </c:pt>
                <c:pt idx="6">
                  <c:v>52.838709677419352</c:v>
                </c:pt>
                <c:pt idx="7">
                  <c:v>52.838709677419352</c:v>
                </c:pt>
                <c:pt idx="8">
                  <c:v>52.838709677419352</c:v>
                </c:pt>
                <c:pt idx="9">
                  <c:v>52.838709677419352</c:v>
                </c:pt>
                <c:pt idx="10">
                  <c:v>52.838709677419352</c:v>
                </c:pt>
                <c:pt idx="11">
                  <c:v>52.838709677419352</c:v>
                </c:pt>
                <c:pt idx="12">
                  <c:v>52.838709677419352</c:v>
                </c:pt>
                <c:pt idx="13">
                  <c:v>52.838709677419352</c:v>
                </c:pt>
                <c:pt idx="14">
                  <c:v>52.838709677419352</c:v>
                </c:pt>
                <c:pt idx="15">
                  <c:v>52.838709677419352</c:v>
                </c:pt>
                <c:pt idx="16">
                  <c:v>52.838709677419352</c:v>
                </c:pt>
                <c:pt idx="17">
                  <c:v>52.838709677419352</c:v>
                </c:pt>
                <c:pt idx="18">
                  <c:v>52.838709677419352</c:v>
                </c:pt>
                <c:pt idx="19">
                  <c:v>52.838709677419352</c:v>
                </c:pt>
                <c:pt idx="20">
                  <c:v>52.838709677419352</c:v>
                </c:pt>
                <c:pt idx="21">
                  <c:v>52.838709677419352</c:v>
                </c:pt>
                <c:pt idx="22">
                  <c:v>52.838709677419352</c:v>
                </c:pt>
                <c:pt idx="23">
                  <c:v>52.838709677419352</c:v>
                </c:pt>
                <c:pt idx="24">
                  <c:v>52.838709677419352</c:v>
                </c:pt>
                <c:pt idx="25">
                  <c:v>52.838709677419352</c:v>
                </c:pt>
                <c:pt idx="26">
                  <c:v>52.838709677419352</c:v>
                </c:pt>
                <c:pt idx="27">
                  <c:v>52.838709677419352</c:v>
                </c:pt>
                <c:pt idx="28">
                  <c:v>52.838709677419352</c:v>
                </c:pt>
                <c:pt idx="29">
                  <c:v>52.838709677419352</c:v>
                </c:pt>
                <c:pt idx="30">
                  <c:v>52.838709677419352</c:v>
                </c:pt>
              </c:numCache>
            </c:numRef>
          </c:val>
          <c:smooth val="0"/>
          <c:extLst>
            <c:ext xmlns:c16="http://schemas.microsoft.com/office/drawing/2014/chart" uri="{C3380CC4-5D6E-409C-BE32-E72D297353CC}">
              <c16:uniqueId val="{00000008-5417-5F41-9360-A5D627B68DC8}"/>
            </c:ext>
          </c:extLst>
        </c:ser>
        <c:ser>
          <c:idx val="5"/>
          <c:order val="5"/>
          <c:tx>
            <c:strRef>
              <c:f>'Shift XmR '!$G$1</c:f>
              <c:strCache>
                <c:ptCount val="1"/>
                <c:pt idx="0">
                  <c:v> -1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'!$G$2:$G$32</c:f>
              <c:numCache>
                <c:formatCode>0.0</c:formatCode>
                <c:ptCount val="31"/>
                <c:pt idx="0">
                  <c:v>48.641820788530467</c:v>
                </c:pt>
                <c:pt idx="1">
                  <c:v>48.641820788530467</c:v>
                </c:pt>
                <c:pt idx="2">
                  <c:v>48.641820788530467</c:v>
                </c:pt>
                <c:pt idx="3">
                  <c:v>48.641820788530467</c:v>
                </c:pt>
                <c:pt idx="4">
                  <c:v>48.641820788530467</c:v>
                </c:pt>
                <c:pt idx="5">
                  <c:v>48.641820788530467</c:v>
                </c:pt>
                <c:pt idx="6">
                  <c:v>48.641820788530467</c:v>
                </c:pt>
                <c:pt idx="7">
                  <c:v>48.641820788530467</c:v>
                </c:pt>
                <c:pt idx="8">
                  <c:v>48.641820788530467</c:v>
                </c:pt>
                <c:pt idx="9">
                  <c:v>48.641820788530467</c:v>
                </c:pt>
                <c:pt idx="10">
                  <c:v>48.641820788530467</c:v>
                </c:pt>
                <c:pt idx="11">
                  <c:v>48.641820788530467</c:v>
                </c:pt>
                <c:pt idx="12">
                  <c:v>48.641820788530467</c:v>
                </c:pt>
                <c:pt idx="13">
                  <c:v>48.641820788530467</c:v>
                </c:pt>
                <c:pt idx="14">
                  <c:v>48.641820788530467</c:v>
                </c:pt>
                <c:pt idx="15">
                  <c:v>48.641820788530467</c:v>
                </c:pt>
                <c:pt idx="16">
                  <c:v>48.641820788530467</c:v>
                </c:pt>
                <c:pt idx="17">
                  <c:v>48.641820788530467</c:v>
                </c:pt>
                <c:pt idx="18">
                  <c:v>48.641820788530467</c:v>
                </c:pt>
                <c:pt idx="19">
                  <c:v>48.641820788530467</c:v>
                </c:pt>
                <c:pt idx="20">
                  <c:v>48.641820788530467</c:v>
                </c:pt>
                <c:pt idx="21">
                  <c:v>48.641820788530467</c:v>
                </c:pt>
                <c:pt idx="22">
                  <c:v>48.641820788530467</c:v>
                </c:pt>
                <c:pt idx="23">
                  <c:v>48.641820788530467</c:v>
                </c:pt>
                <c:pt idx="24">
                  <c:v>48.641820788530467</c:v>
                </c:pt>
                <c:pt idx="25">
                  <c:v>48.641820788530467</c:v>
                </c:pt>
                <c:pt idx="26">
                  <c:v>48.641820788530467</c:v>
                </c:pt>
                <c:pt idx="27">
                  <c:v>48.641820788530467</c:v>
                </c:pt>
                <c:pt idx="28">
                  <c:v>48.641820788530467</c:v>
                </c:pt>
                <c:pt idx="29">
                  <c:v>48.641820788530467</c:v>
                </c:pt>
                <c:pt idx="30">
                  <c:v>48.641820788530467</c:v>
                </c:pt>
              </c:numCache>
            </c:numRef>
          </c:val>
          <c:smooth val="0"/>
          <c:extLst>
            <c:ext xmlns:c16="http://schemas.microsoft.com/office/drawing/2014/chart" uri="{C3380CC4-5D6E-409C-BE32-E72D297353CC}">
              <c16:uniqueId val="{00000009-5417-5F41-9360-A5D627B68DC8}"/>
            </c:ext>
          </c:extLst>
        </c:ser>
        <c:ser>
          <c:idx val="6"/>
          <c:order val="6"/>
          <c:tx>
            <c:strRef>
              <c:f>'Shift XmR '!$H$1</c:f>
              <c:strCache>
                <c:ptCount val="1"/>
                <c:pt idx="0">
                  <c:v> -2 Sigma</c:v>
                </c:pt>
              </c:strCache>
            </c:strRef>
          </c:tx>
          <c:spPr>
            <a:ln w="25400">
              <a:noFill/>
            </a:ln>
            <a:effectLst/>
          </c:spPr>
          <c:marker>
            <c:symbol val="none"/>
          </c:marker>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'!$H$2:$H$32</c:f>
              <c:numCache>
                <c:formatCode>0.0</c:formatCode>
                <c:ptCount val="31"/>
                <c:pt idx="0">
                  <c:v>44.444931899641574</c:v>
                </c:pt>
                <c:pt idx="1">
                  <c:v>44.444931899641574</c:v>
                </c:pt>
                <c:pt idx="2">
                  <c:v>44.444931899641574</c:v>
                </c:pt>
                <c:pt idx="3">
                  <c:v>44.444931899641574</c:v>
                </c:pt>
                <c:pt idx="4">
                  <c:v>44.444931899641574</c:v>
                </c:pt>
                <c:pt idx="5">
                  <c:v>44.444931899641574</c:v>
                </c:pt>
                <c:pt idx="6">
                  <c:v>44.444931899641574</c:v>
                </c:pt>
                <c:pt idx="7">
                  <c:v>44.444931899641574</c:v>
                </c:pt>
                <c:pt idx="8">
                  <c:v>44.444931899641574</c:v>
                </c:pt>
                <c:pt idx="9">
                  <c:v>44.444931899641574</c:v>
                </c:pt>
                <c:pt idx="10">
                  <c:v>44.444931899641574</c:v>
                </c:pt>
                <c:pt idx="11">
                  <c:v>44.444931899641574</c:v>
                </c:pt>
                <c:pt idx="12">
                  <c:v>44.444931899641574</c:v>
                </c:pt>
                <c:pt idx="13">
                  <c:v>44.444931899641574</c:v>
                </c:pt>
                <c:pt idx="14">
                  <c:v>44.444931899641574</c:v>
                </c:pt>
                <c:pt idx="15">
                  <c:v>44.444931899641574</c:v>
                </c:pt>
                <c:pt idx="16">
                  <c:v>44.444931899641574</c:v>
                </c:pt>
                <c:pt idx="17">
                  <c:v>44.444931899641574</c:v>
                </c:pt>
                <c:pt idx="18">
                  <c:v>44.444931899641574</c:v>
                </c:pt>
                <c:pt idx="19">
                  <c:v>44.444931899641574</c:v>
                </c:pt>
                <c:pt idx="20">
                  <c:v>44.444931899641574</c:v>
                </c:pt>
                <c:pt idx="21">
                  <c:v>44.444931899641574</c:v>
                </c:pt>
                <c:pt idx="22">
                  <c:v>44.444931899641574</c:v>
                </c:pt>
                <c:pt idx="23">
                  <c:v>44.444931899641574</c:v>
                </c:pt>
                <c:pt idx="24">
                  <c:v>44.444931899641574</c:v>
                </c:pt>
                <c:pt idx="25">
                  <c:v>44.444931899641574</c:v>
                </c:pt>
                <c:pt idx="26">
                  <c:v>44.444931899641574</c:v>
                </c:pt>
                <c:pt idx="27">
                  <c:v>44.444931899641574</c:v>
                </c:pt>
                <c:pt idx="28">
                  <c:v>44.444931899641574</c:v>
                </c:pt>
                <c:pt idx="29">
                  <c:v>44.444931899641574</c:v>
                </c:pt>
                <c:pt idx="30">
                  <c:v>44.444931899641574</c:v>
                </c:pt>
              </c:numCache>
            </c:numRef>
          </c:val>
          <c:smooth val="0"/>
          <c:extLst>
            <c:ext xmlns:c16="http://schemas.microsoft.com/office/drawing/2014/chart" uri="{C3380CC4-5D6E-409C-BE32-E72D297353CC}">
              <c16:uniqueId val="{0000000A-5417-5F41-9360-A5D627B68DC8}"/>
            </c:ext>
          </c:extLst>
        </c:ser>
        <c:ser>
          <c:idx val="7"/>
          <c:order val="7"/>
          <c:tx>
            <c:strRef>
              <c:f>'Shift XmR '!$I$1</c:f>
              <c:strCache>
                <c:ptCount val="1"/>
                <c:pt idx="0">
                  <c:v>LCL</c:v>
                </c:pt>
              </c:strCache>
            </c:strRef>
          </c:tx>
          <c:spPr>
            <a:ln w="12700">
              <a:solidFill>
                <a:srgbClr val="FF0000"/>
              </a:solidFill>
              <a:prstDash val="lgDash"/>
            </a:ln>
            <a:effectLst/>
          </c:spPr>
          <c:marker>
            <c:symbol val="none"/>
          </c:marker>
          <c:dLbls>
            <c:dLbl>
              <c:idx val="29"/>
              <c:layout>
                <c:manualLayout>
                  <c:x val="-1.4637002341920375E-2"/>
                  <c:y val="-2.0226537216828478E-2"/>
                </c:manualLayout>
              </c:layout>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17-5F41-9360-A5D627B68D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'Shift XmR '!$A$2:$A$32</c:f>
              <c:numCache>
                <c:formatCode>d\-mmm</c:formatCode>
                <c:ptCount val="31"/>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numCache>
            </c:numRef>
          </c:cat>
          <c:val>
            <c:numRef>
              <c:f>'Shift XmR '!$I$2:$I$32</c:f>
              <c:numCache>
                <c:formatCode>0.0</c:formatCode>
                <c:ptCount val="31"/>
                <c:pt idx="0">
                  <c:v>40.248043010752681</c:v>
                </c:pt>
                <c:pt idx="1">
                  <c:v>40.248043010752681</c:v>
                </c:pt>
                <c:pt idx="2">
                  <c:v>40.248043010752681</c:v>
                </c:pt>
                <c:pt idx="3">
                  <c:v>40.248043010752681</c:v>
                </c:pt>
                <c:pt idx="4">
                  <c:v>40.248043010752681</c:v>
                </c:pt>
                <c:pt idx="5">
                  <c:v>40.248043010752681</c:v>
                </c:pt>
                <c:pt idx="6">
                  <c:v>40.248043010752681</c:v>
                </c:pt>
                <c:pt idx="7">
                  <c:v>40.248043010752681</c:v>
                </c:pt>
                <c:pt idx="8">
                  <c:v>40.248043010752681</c:v>
                </c:pt>
                <c:pt idx="9">
                  <c:v>40.248043010752681</c:v>
                </c:pt>
                <c:pt idx="10">
                  <c:v>40.248043010752681</c:v>
                </c:pt>
                <c:pt idx="11">
                  <c:v>40.248043010752681</c:v>
                </c:pt>
                <c:pt idx="12">
                  <c:v>40.248043010752681</c:v>
                </c:pt>
                <c:pt idx="13">
                  <c:v>40.248043010752681</c:v>
                </c:pt>
                <c:pt idx="14">
                  <c:v>40.248043010752681</c:v>
                </c:pt>
                <c:pt idx="15">
                  <c:v>40.248043010752681</c:v>
                </c:pt>
                <c:pt idx="16">
                  <c:v>40.248043010752681</c:v>
                </c:pt>
                <c:pt idx="17">
                  <c:v>40.248043010752681</c:v>
                </c:pt>
                <c:pt idx="18">
                  <c:v>40.248043010752681</c:v>
                </c:pt>
                <c:pt idx="19">
                  <c:v>40.248043010752681</c:v>
                </c:pt>
                <c:pt idx="20">
                  <c:v>40.248043010752681</c:v>
                </c:pt>
                <c:pt idx="21">
                  <c:v>40.248043010752681</c:v>
                </c:pt>
                <c:pt idx="22">
                  <c:v>40.248043010752681</c:v>
                </c:pt>
                <c:pt idx="23">
                  <c:v>40.248043010752681</c:v>
                </c:pt>
                <c:pt idx="24">
                  <c:v>40.248043010752681</c:v>
                </c:pt>
                <c:pt idx="25">
                  <c:v>40.248043010752681</c:v>
                </c:pt>
                <c:pt idx="26">
                  <c:v>40.248043010752681</c:v>
                </c:pt>
                <c:pt idx="27">
                  <c:v>40.248043010752681</c:v>
                </c:pt>
                <c:pt idx="28">
                  <c:v>40.248043010752681</c:v>
                </c:pt>
                <c:pt idx="29">
                  <c:v>40.248043010752681</c:v>
                </c:pt>
                <c:pt idx="30">
                  <c:v>40.248043010752681</c:v>
                </c:pt>
              </c:numCache>
            </c:numRef>
          </c:val>
          <c:smooth val="0"/>
          <c:extLst>
            <c:ext xmlns:c16="http://schemas.microsoft.com/office/drawing/2014/chart" uri="{C3380CC4-5D6E-409C-BE32-E72D297353CC}">
              <c16:uniqueId val="{0000000D-5417-5F41-9360-A5D627B68DC8}"/>
            </c:ext>
          </c:extLst>
        </c:ser>
        <c:dLbls>
          <c:showLegendKey val="0"/>
          <c:showVal val="0"/>
          <c:showCatName val="0"/>
          <c:showSerName val="0"/>
          <c:showPercent val="0"/>
          <c:showBubbleSize val="0"/>
        </c:dLbls>
        <c:marker val="1"/>
        <c:smooth val="0"/>
        <c:axId val="1316769823"/>
        <c:axId val="824634191"/>
      </c:lineChart>
      <c:catAx>
        <c:axId val="1316769823"/>
        <c:scaling>
          <c:orientation val="minMax"/>
        </c:scaling>
        <c:delete val="0"/>
        <c:axPos val="b"/>
        <c:title>
          <c:tx>
            <c:rich>
              <a:bodyPr/>
              <a:lstStyle/>
              <a:p>
                <a:pPr>
                  <a:defRPr/>
                </a:pPr>
                <a:r>
                  <a:rPr lang="en-US" sz="1800" dirty="0"/>
                  <a:t> Days</a:t>
                </a:r>
              </a:p>
            </c:rich>
          </c:tx>
          <c:overlay val="0"/>
        </c:title>
        <c:numFmt formatCode="d\-mmm" sourceLinked="1"/>
        <c:majorTickMark val="out"/>
        <c:minorTickMark val="none"/>
        <c:tickLblPos val="nextTo"/>
        <c:crossAx val="824634191"/>
        <c:crosses val="autoZero"/>
        <c:auto val="0"/>
        <c:lblAlgn val="ctr"/>
        <c:lblOffset val="100"/>
        <c:noMultiLvlLbl val="0"/>
      </c:catAx>
      <c:valAx>
        <c:axId val="824634191"/>
        <c:scaling>
          <c:orientation val="minMax"/>
          <c:min val="35"/>
        </c:scaling>
        <c:delete val="0"/>
        <c:axPos val="l"/>
        <c:title>
          <c:tx>
            <c:rich>
              <a:bodyPr/>
              <a:lstStyle/>
              <a:p>
                <a:pPr>
                  <a:defRPr/>
                </a:pPr>
                <a:r>
                  <a:rPr lang="en-US" sz="1800" dirty="0"/>
                  <a:t>Measures</a:t>
                </a:r>
              </a:p>
            </c:rich>
          </c:tx>
          <c:overlay val="0"/>
        </c:title>
        <c:numFmt formatCode="0.0" sourceLinked="1"/>
        <c:majorTickMark val="out"/>
        <c:minorTickMark val="none"/>
        <c:tickLblPos val="nextTo"/>
        <c:crossAx val="1316769823"/>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2800" b="1" dirty="0"/>
            <a:t>Describe</a:t>
          </a:r>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2800" dirty="0"/>
            <a:t>Describe a Statistical Process Control (SPC) Chart and how it links to your SMART Aim. </a:t>
          </a:r>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dgm:spPr/>
      <dgm:t>
        <a:bodyPr/>
        <a:lstStyle/>
        <a:p>
          <a:r>
            <a:rPr lang="en-US" b="1" dirty="0"/>
            <a:t>Review</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dirty="0"/>
            <a:t>Review the key components of a SPC Chart.</a:t>
          </a:r>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67DB4A59-43F5-4594-B8FF-D57D8D360887}">
      <dgm:prSet/>
      <dgm:spPr/>
      <dgm:t>
        <a:bodyPr/>
        <a:lstStyle/>
        <a:p>
          <a:r>
            <a:rPr lang="en-US" b="1" dirty="0"/>
            <a:t>Analyze</a:t>
          </a:r>
          <a:r>
            <a:rPr lang="en-US" dirty="0"/>
            <a:t> </a:t>
          </a:r>
        </a:p>
      </dgm:t>
    </dgm:pt>
    <dgm:pt modelId="{E3E42DCC-0FE3-4FF1-9DE2-8B23ACCE6735}" type="parTrans" cxnId="{8A6AA977-EDD7-4265-A910-E9273B0ECB82}">
      <dgm:prSet/>
      <dgm:spPr/>
      <dgm:t>
        <a:bodyPr/>
        <a:lstStyle/>
        <a:p>
          <a:endParaRPr lang="en-US"/>
        </a:p>
      </dgm:t>
    </dgm:pt>
    <dgm:pt modelId="{59D5B548-FAD8-4F68-9137-F8F0E65ACE15}" type="sibTrans" cxnId="{8A6AA977-EDD7-4265-A910-E9273B0ECB82}">
      <dgm:prSet/>
      <dgm:spPr/>
      <dgm:t>
        <a:bodyPr/>
        <a:lstStyle/>
        <a:p>
          <a:endParaRPr lang="en-US"/>
        </a:p>
      </dgm:t>
    </dgm:pt>
    <dgm:pt modelId="{EAF502DA-7902-4ED5-9472-8F6ECAAAF578}">
      <dgm:prSet custT="1"/>
      <dgm:spPr/>
      <dgm:t>
        <a:bodyPr/>
        <a:lstStyle/>
        <a:p>
          <a:r>
            <a:rPr lang="en-US" sz="2800" dirty="0"/>
            <a:t>Practice analyzing SPC Charts using the “</a:t>
          </a:r>
          <a:r>
            <a:rPr lang="en-US" sz="2800" i="1" dirty="0"/>
            <a:t>Big 3</a:t>
          </a:r>
          <a:r>
            <a:rPr lang="en-US" sz="2800" dirty="0"/>
            <a:t>” approach: (1) central tendency; (2) precision; and (3) variation.</a:t>
          </a:r>
        </a:p>
      </dgm:t>
    </dgm:pt>
    <dgm:pt modelId="{54F81A39-EF58-455C-B6EF-E2705DE4537A}" type="parTrans" cxnId="{68912E52-E821-4FE3-9A39-609F14781AA7}">
      <dgm:prSet/>
      <dgm:spPr/>
      <dgm:t>
        <a:bodyPr/>
        <a:lstStyle/>
        <a:p>
          <a:endParaRPr lang="en-US"/>
        </a:p>
      </dgm:t>
    </dgm:pt>
    <dgm:pt modelId="{0D4E45B9-F063-432F-9AD1-1AF25F4CA222}" type="sibTrans" cxnId="{68912E52-E821-4FE3-9A39-609F14781AA7}">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3">
        <dgm:presLayoutVars>
          <dgm:chMax val="1"/>
          <dgm:bulletEnabled/>
        </dgm:presLayoutVars>
      </dgm:prSet>
      <dgm:spPr/>
    </dgm:pt>
    <dgm:pt modelId="{E8221F51-55A5-2846-9D25-1B6B9DB5445B}" type="pres">
      <dgm:prSet presAssocID="{69628B0C-973F-4E25-B6FF-F2D2A3434F49}" presName="descendantText" presStyleLbl="alignNode1" presStyleIdx="0" presStyleCnt="3">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3">
        <dgm:presLayoutVars>
          <dgm:chMax val="1"/>
          <dgm:bulletEnabled/>
        </dgm:presLayoutVars>
      </dgm:prSet>
      <dgm:spPr/>
    </dgm:pt>
    <dgm:pt modelId="{D0E99BCC-505E-124F-8B70-2703834E7A43}" type="pres">
      <dgm:prSet presAssocID="{6CF8B312-9A72-4120-86BB-44690BDE009E}" presName="descendantText" presStyleLbl="alignNode1" presStyleIdx="1" presStyleCnt="3">
        <dgm:presLayoutVars>
          <dgm:bulletEnabled/>
        </dgm:presLayoutVars>
      </dgm:prSet>
      <dgm:spPr/>
    </dgm:pt>
    <dgm:pt modelId="{2051CB18-2312-9949-AFC3-B40313AD7EF7}" type="pres">
      <dgm:prSet presAssocID="{D5D02001-2646-4279-8C13-BB8179688A31}" presName="sp" presStyleCnt="0"/>
      <dgm:spPr/>
    </dgm:pt>
    <dgm:pt modelId="{1DC66106-4367-7344-99B8-6B2A08C421C1}" type="pres">
      <dgm:prSet presAssocID="{67DB4A59-43F5-4594-B8FF-D57D8D360887}" presName="linNode" presStyleCnt="0"/>
      <dgm:spPr/>
    </dgm:pt>
    <dgm:pt modelId="{19648176-06C6-3E42-8A6E-E624B13BDE2D}" type="pres">
      <dgm:prSet presAssocID="{67DB4A59-43F5-4594-B8FF-D57D8D360887}" presName="parentText" presStyleLbl="solidFgAcc1" presStyleIdx="2" presStyleCnt="3">
        <dgm:presLayoutVars>
          <dgm:chMax val="1"/>
          <dgm:bulletEnabled/>
        </dgm:presLayoutVars>
      </dgm:prSet>
      <dgm:spPr/>
    </dgm:pt>
    <dgm:pt modelId="{D84F214D-A939-ED4B-BBD7-3E8820C34E20}" type="pres">
      <dgm:prSet presAssocID="{67DB4A59-43F5-4594-B8FF-D57D8D360887}" presName="descendantText" presStyleLbl="alignNode1" presStyleIdx="2" presStyleCnt="3">
        <dgm:presLayoutVars>
          <dgm:bulletEnabled/>
        </dgm:presLayoutVars>
      </dgm:prSet>
      <dgm:spPr/>
    </dgm:pt>
  </dgm:ptLst>
  <dgm:cxnLst>
    <dgm:cxn modelId="{26DBE53A-DB96-497F-8537-55227568C767}" srcId="{10FA4429-BF1C-4D59-A397-929E0049A128}" destId="{69628B0C-973F-4E25-B6FF-F2D2A3434F49}" srcOrd="0" destOrd="0" parTransId="{38BC6435-7839-4FF0-8500-4463DBF75131}" sibTransId="{B13404CE-C336-47A1-9940-1FE939324FFD}"/>
    <dgm:cxn modelId="{AB0ED446-16A1-6544-9CC3-484CD744A3B3}" type="presOf" srcId="{586CCD3F-589E-468D-9E47-D1CF4DE9D6D9}" destId="{E8221F51-55A5-2846-9D25-1B6B9DB5445B}" srcOrd="0" destOrd="0" presId="urn:microsoft.com/office/officeart/2016/7/layout/VerticalHollowActionList"/>
    <dgm:cxn modelId="{961CEE4C-00B0-7A44-8B7E-7BE4B1EE4F98}" type="presOf" srcId="{9C69CB78-AEB7-415F-86E8-E95430110168}" destId="{D0E99BCC-505E-124F-8B70-2703834E7A43}" srcOrd="0" destOrd="0" presId="urn:microsoft.com/office/officeart/2016/7/layout/VerticalHollowActionList"/>
    <dgm:cxn modelId="{68912E52-E821-4FE3-9A39-609F14781AA7}" srcId="{67DB4A59-43F5-4594-B8FF-D57D8D360887}" destId="{EAF502DA-7902-4ED5-9472-8F6ECAAAF578}" srcOrd="0" destOrd="0" parTransId="{54F81A39-EF58-455C-B6EF-E2705DE4537A}" sibTransId="{0D4E45B9-F063-432F-9AD1-1AF25F4CA222}"/>
    <dgm:cxn modelId="{D733C753-4C1A-E746-8EDA-85473CF84EDF}" type="presOf" srcId="{67DB4A59-43F5-4594-B8FF-D57D8D360887}" destId="{19648176-06C6-3E42-8A6E-E624B13BDE2D}" srcOrd="0" destOrd="0" presId="urn:microsoft.com/office/officeart/2016/7/layout/VerticalHollowActionList"/>
    <dgm:cxn modelId="{01638664-0DA3-4A1E-BF21-FF4EE41BCD9B}" srcId="{69628B0C-973F-4E25-B6FF-F2D2A3434F49}" destId="{586CCD3F-589E-468D-9E47-D1CF4DE9D6D9}" srcOrd="0" destOrd="0" parTransId="{8ADFBB4A-0733-4BA6-B90A-CE2753DFF2FC}" sibTransId="{F99D76C8-18DA-49C1-B1A0-C6CDC32BAB03}"/>
    <dgm:cxn modelId="{23C26968-B146-4263-B12E-5663A79DA287}" srcId="{10FA4429-BF1C-4D59-A397-929E0049A128}" destId="{6CF8B312-9A72-4120-86BB-44690BDE009E}" srcOrd="1" destOrd="0" parTransId="{D73C275A-4027-419A-9492-BD454D9969A7}" sibTransId="{D5D02001-2646-4279-8C13-BB8179688A31}"/>
    <dgm:cxn modelId="{8A6AA977-EDD7-4265-A910-E9273B0ECB82}" srcId="{10FA4429-BF1C-4D59-A397-929E0049A128}" destId="{67DB4A59-43F5-4594-B8FF-D57D8D360887}" srcOrd="2" destOrd="0" parTransId="{E3E42DCC-0FE3-4FF1-9DE2-8B23ACCE6735}" sibTransId="{59D5B548-FAD8-4F68-9137-F8F0E65ACE15}"/>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3791C89F-33C3-494C-8249-1FAF9213A3E5}" type="presOf" srcId="{EAF502DA-7902-4ED5-9472-8F6ECAAAF578}" destId="{D84F214D-A939-ED4B-BBD7-3E8820C34E20}"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 modelId="{4346F2BA-0C76-B342-B578-1596B65F829E}" type="presParOf" srcId="{C590B4DB-5C7B-C54F-A76C-144FF17D03BE}" destId="{2051CB18-2312-9949-AFC3-B40313AD7EF7}" srcOrd="3" destOrd="0" presId="urn:microsoft.com/office/officeart/2016/7/layout/VerticalHollowActionList"/>
    <dgm:cxn modelId="{4D4947B9-C699-DC49-97AA-E3226828682F}" type="presParOf" srcId="{C590B4DB-5C7B-C54F-A76C-144FF17D03BE}" destId="{1DC66106-4367-7344-99B8-6B2A08C421C1}" srcOrd="4" destOrd="0" presId="urn:microsoft.com/office/officeart/2016/7/layout/VerticalHollowActionList"/>
    <dgm:cxn modelId="{3934251A-B63F-F349-9D09-9E41D98FCE58}" type="presParOf" srcId="{1DC66106-4367-7344-99B8-6B2A08C421C1}" destId="{19648176-06C6-3E42-8A6E-E624B13BDE2D}" srcOrd="0" destOrd="0" presId="urn:microsoft.com/office/officeart/2016/7/layout/VerticalHollowActionList"/>
    <dgm:cxn modelId="{F72DFE78-FB18-1941-9B12-61FA16F4DAE4}" type="presParOf" srcId="{1DC66106-4367-7344-99B8-6B2A08C421C1}" destId="{D84F214D-A939-ED4B-BBD7-3E8820C34E2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93FF735-D3D7-448D-9BEB-3B7F02F17430}">
      <dgm:prSet custT="1"/>
      <dgm:spPr/>
      <dgm:t>
        <a:bodyPr/>
        <a:lstStyle/>
        <a:p>
          <a:r>
            <a:rPr lang="en-US" sz="2800" dirty="0"/>
            <a:t>Statistical Process Control is a measurement approach used to study variation to inform improvement. </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5E9BC194-F18D-4781-B38B-B51128B88245}">
      <dgm:prSet custT="1"/>
      <dgm:spPr/>
      <dgm:t>
        <a:bodyPr/>
        <a:lstStyle/>
        <a:p>
          <a:r>
            <a:rPr lang="en-US" sz="2800" dirty="0"/>
            <a:t>It is often used in combination with or after initial use of Run Charts.</a:t>
          </a:r>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dgm:t>
        <a:bodyPr/>
        <a:lstStyle/>
        <a:p>
          <a:r>
            <a:rPr lang="en-US" sz="2800" dirty="0"/>
            <a:t>Identifies measurable improvement, can also be predictive and assess sustainability.</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CD4D431D-7412-F343-BA48-1BBA8F2873EB}">
      <dgm:prSet custT="1"/>
      <dgm:spPr/>
      <dgm:t>
        <a:bodyPr/>
        <a:lstStyle/>
        <a:p>
          <a:r>
            <a:rPr lang="en-US" sz="2800" dirty="0"/>
            <a:t>Often used in larger scale improvement or longitudinal monitoring situations or when better statistical rigor </a:t>
          </a:r>
          <a:r>
            <a:rPr lang="en-US" sz="2800" dirty="0">
              <a:solidFill>
                <a:schemeClr val="bg1"/>
              </a:solidFill>
            </a:rPr>
            <a:t>and sensitivity are needed.</a:t>
          </a:r>
        </a:p>
      </dgm:t>
    </dgm:pt>
    <dgm:pt modelId="{CBA201C2-AD10-874B-BE80-4AB44868F197}" type="parTrans" cxnId="{7F3B9BC4-4546-5A42-9FEA-FA70E12F8CE9}">
      <dgm:prSet/>
      <dgm:spPr/>
      <dgm:t>
        <a:bodyPr/>
        <a:lstStyle/>
        <a:p>
          <a:endParaRPr lang="en-US"/>
        </a:p>
      </dgm:t>
    </dgm:pt>
    <dgm:pt modelId="{B39931EB-A9F1-3D4C-A19D-E302ED4117ED}" type="sibTrans" cxnId="{7F3B9BC4-4546-5A42-9FEA-FA70E12F8CE9}">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3BDAC456-0B95-AF4E-8DE7-29E3A34F7860}" type="pres">
      <dgm:prSet presAssocID="{CD4D431D-7412-F343-BA48-1BBA8F2873EB}" presName="boxAndChildren" presStyleCnt="0"/>
      <dgm:spPr/>
    </dgm:pt>
    <dgm:pt modelId="{DC382028-4840-C84A-A1B4-B70F1EBA9663}" type="pres">
      <dgm:prSet presAssocID="{CD4D431D-7412-F343-BA48-1BBA8F2873EB}" presName="parentTextBox" presStyleLbl="node1" presStyleIdx="0" presStyleCnt="4"/>
      <dgm:spPr/>
    </dgm:pt>
    <dgm:pt modelId="{10E655E8-7884-4A4D-8E5B-F9B4D0915910}" type="pres">
      <dgm:prSet presAssocID="{F9CB736B-0B35-4B55-A90F-D42008B44A8F}" presName="sp" presStyleCnt="0"/>
      <dgm:spPr/>
    </dgm:pt>
    <dgm:pt modelId="{4D0DA5EF-6879-7040-9247-17B996AD93D3}" type="pres">
      <dgm:prSet presAssocID="{30F3B33E-A59A-4253-AF4E-89EFC02E0631}" presName="arrowAndChildren" presStyleCnt="0"/>
      <dgm:spPr/>
    </dgm:pt>
    <dgm:pt modelId="{4D412B99-2344-8141-A1A8-CCC83A3E4240}" type="pres">
      <dgm:prSet presAssocID="{30F3B33E-A59A-4253-AF4E-89EFC02E0631}" presName="parentTextArrow" presStyleLbl="node1" presStyleIdx="1" presStyleCnt="4"/>
      <dgm:spPr/>
    </dgm:pt>
    <dgm:pt modelId="{C3C6D370-E321-BD47-9CA1-430F463EA430}" type="pres">
      <dgm:prSet presAssocID="{61922153-25B1-4A9A-BF0C-4A0AB8E0BB79}" presName="sp" presStyleCnt="0"/>
      <dgm:spPr/>
    </dgm:pt>
    <dgm:pt modelId="{B45F7EFB-F07A-9F4A-B59E-AAA504F50AD6}" type="pres">
      <dgm:prSet presAssocID="{5E9BC194-F18D-4781-B38B-B51128B88245}" presName="arrowAndChildren" presStyleCnt="0"/>
      <dgm:spPr/>
    </dgm:pt>
    <dgm:pt modelId="{A5EF8E13-3057-B042-B220-6A424F62FEAA}" type="pres">
      <dgm:prSet presAssocID="{5E9BC194-F18D-4781-B38B-B51128B88245}" presName="parentTextArrow" presStyleLbl="node1" presStyleIdx="2" presStyleCnt="4"/>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3" presStyleCnt="4"/>
      <dgm:spPr/>
    </dgm:pt>
  </dgm:ptLst>
  <dgm:cxnLst>
    <dgm:cxn modelId="{A9A9890A-0C14-AE45-BBA4-5BA2A7638F8A}" type="presOf" srcId="{193FF735-D3D7-448D-9BEB-3B7F02F17430}" destId="{BED487E0-4574-2B4C-9CBC-33A440D58261}" srcOrd="0" destOrd="0" presId="urn:microsoft.com/office/officeart/2005/8/layout/process4"/>
    <dgm:cxn modelId="{40BA2049-CBF8-4A1C-B541-7A63A3F727E9}" srcId="{F8ABC37D-95B5-4CBA-8D08-0004A3B4417A}" destId="{5E9BC194-F18D-4781-B38B-B51128B88245}" srcOrd="1" destOrd="0" parTransId="{0EAF2C50-D8DE-4207-9C1A-6DB6F74DAC9A}" sibTransId="{61922153-25B1-4A9A-BF0C-4A0AB8E0BB79}"/>
    <dgm:cxn modelId="{A7DFF95C-D1F1-AB43-91F6-2DB7E70A9009}" type="presOf" srcId="{30F3B33E-A59A-4253-AF4E-89EFC02E0631}" destId="{4D412B99-2344-8141-A1A8-CCC83A3E4240}" srcOrd="0" destOrd="0" presId="urn:microsoft.com/office/officeart/2005/8/layout/process4"/>
    <dgm:cxn modelId="{731DD065-62B7-4008-A38D-5B9542FF58F8}" srcId="{F8ABC37D-95B5-4CBA-8D08-0004A3B4417A}" destId="{193FF735-D3D7-448D-9BEB-3B7F02F17430}" srcOrd="0" destOrd="0" parTransId="{C3A12508-74EC-4FBE-9AFA-2D53D2612CB6}" sibTransId="{7C9698C4-86B6-4674-8DF7-9F4CA488C34B}"/>
    <dgm:cxn modelId="{28D36671-ABEF-1241-AECB-76962250E609}" type="presOf" srcId="{F8ABC37D-95B5-4CBA-8D08-0004A3B4417A}" destId="{9C4009F1-B979-F444-BC4C-17775940A5A0}"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7F3B9BC4-4546-5A42-9FEA-FA70E12F8CE9}" srcId="{F8ABC37D-95B5-4CBA-8D08-0004A3B4417A}" destId="{CD4D431D-7412-F343-BA48-1BBA8F2873EB}" srcOrd="3" destOrd="0" parTransId="{CBA201C2-AD10-874B-BE80-4AB44868F197}" sibTransId="{B39931EB-A9F1-3D4C-A19D-E302ED4117ED}"/>
    <dgm:cxn modelId="{26909FDD-E476-FA4A-A8C1-9FD917C50916}" type="presOf" srcId="{5E9BC194-F18D-4781-B38B-B51128B88245}" destId="{A5EF8E13-3057-B042-B220-6A424F62FEAA}" srcOrd="0" destOrd="0" presId="urn:microsoft.com/office/officeart/2005/8/layout/process4"/>
    <dgm:cxn modelId="{2D86DEF3-7D86-E342-898A-6D30C5D01F12}" type="presOf" srcId="{CD4D431D-7412-F343-BA48-1BBA8F2873EB}" destId="{DC382028-4840-C84A-A1B4-B70F1EBA9663}" srcOrd="0" destOrd="0" presId="urn:microsoft.com/office/officeart/2005/8/layout/process4"/>
    <dgm:cxn modelId="{E8174E8B-DFF6-814D-982A-1B96DFDFBC4B}" type="presParOf" srcId="{9C4009F1-B979-F444-BC4C-17775940A5A0}" destId="{3BDAC456-0B95-AF4E-8DE7-29E3A34F7860}" srcOrd="0" destOrd="0" presId="urn:microsoft.com/office/officeart/2005/8/layout/process4"/>
    <dgm:cxn modelId="{6E9277DE-5536-B54B-8605-7589AB52EA9F}" type="presParOf" srcId="{3BDAC456-0B95-AF4E-8DE7-29E3A34F7860}" destId="{DC382028-4840-C84A-A1B4-B70F1EBA9663}" srcOrd="0" destOrd="0" presId="urn:microsoft.com/office/officeart/2005/8/layout/process4"/>
    <dgm:cxn modelId="{33D0DC66-A571-A740-B1FA-F006DCF2CB08}" type="presParOf" srcId="{9C4009F1-B979-F444-BC4C-17775940A5A0}" destId="{10E655E8-7884-4A4D-8E5B-F9B4D0915910}" srcOrd="1" destOrd="0" presId="urn:microsoft.com/office/officeart/2005/8/layout/process4"/>
    <dgm:cxn modelId="{3B29DDDF-6E69-0F44-A39E-4ACE2FDF210F}" type="presParOf" srcId="{9C4009F1-B979-F444-BC4C-17775940A5A0}" destId="{4D0DA5EF-6879-7040-9247-17B996AD93D3}" srcOrd="2" destOrd="0" presId="urn:microsoft.com/office/officeart/2005/8/layout/process4"/>
    <dgm:cxn modelId="{F726EA17-2951-C641-B027-9905B39F6331}" type="presParOf" srcId="{4D0DA5EF-6879-7040-9247-17B996AD93D3}" destId="{4D412B99-2344-8141-A1A8-CCC83A3E4240}" srcOrd="0" destOrd="0" presId="urn:microsoft.com/office/officeart/2005/8/layout/process4"/>
    <dgm:cxn modelId="{4DDF436B-6AE2-4D48-BF6E-CB1F8110B901}" type="presParOf" srcId="{9C4009F1-B979-F444-BC4C-17775940A5A0}" destId="{C3C6D370-E321-BD47-9CA1-430F463EA430}" srcOrd="3" destOrd="0" presId="urn:microsoft.com/office/officeart/2005/8/layout/process4"/>
    <dgm:cxn modelId="{3C673292-5F8C-0F49-8757-E4A540AEAD45}" type="presParOf" srcId="{9C4009F1-B979-F444-BC4C-17775940A5A0}" destId="{B45F7EFB-F07A-9F4A-B59E-AAA504F50AD6}" srcOrd="4" destOrd="0" presId="urn:microsoft.com/office/officeart/2005/8/layout/process4"/>
    <dgm:cxn modelId="{38F86DEC-0F52-694F-A523-B6EA5C4C42C2}" type="presParOf" srcId="{B45F7EFB-F07A-9F4A-B59E-AAA504F50AD6}" destId="{A5EF8E13-3057-B042-B220-6A424F62FEAA}" srcOrd="0" destOrd="0" presId="urn:microsoft.com/office/officeart/2005/8/layout/process4"/>
    <dgm:cxn modelId="{81E7FFBC-6D3C-7544-989E-176B0EDEE72A}" type="presParOf" srcId="{9C4009F1-B979-F444-BC4C-17775940A5A0}" destId="{10E74088-96C4-1B43-B132-4BDE21AAAD5E}" srcOrd="5" destOrd="0" presId="urn:microsoft.com/office/officeart/2005/8/layout/process4"/>
    <dgm:cxn modelId="{36A6F52B-C25F-F347-9397-D676B6651EAB}" type="presParOf" srcId="{9C4009F1-B979-F444-BC4C-17775940A5A0}" destId="{8268249F-757B-BA46-8688-4D66FA8AFC1F}" srcOrd="6"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130949" y="1576"/>
          <a:ext cx="8523798" cy="161559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85" tIns="410361" rIns="165385" bIns="410361" numCol="1" spcCol="1270" anchor="ctr" anchorCtr="0">
          <a:noAutofit/>
        </a:bodyPr>
        <a:lstStyle/>
        <a:p>
          <a:pPr marL="0" lvl="0" indent="0" algn="l" defTabSz="1244600">
            <a:lnSpc>
              <a:spcPct val="90000"/>
            </a:lnSpc>
            <a:spcBef>
              <a:spcPct val="0"/>
            </a:spcBef>
            <a:spcAft>
              <a:spcPct val="35000"/>
            </a:spcAft>
            <a:buNone/>
          </a:pPr>
          <a:r>
            <a:rPr lang="en-US" sz="2800" kern="1200" dirty="0"/>
            <a:t>Describe a Statistical Process Control (SPC) Chart and how it links to your SMART Aim. </a:t>
          </a:r>
        </a:p>
      </dsp:txBody>
      <dsp:txXfrm>
        <a:off x="2130949" y="1576"/>
        <a:ext cx="8523798" cy="1615594"/>
      </dsp:txXfrm>
    </dsp:sp>
    <dsp:sp modelId="{55216251-E1A0-8742-8EE9-F69D56E8CF1D}">
      <dsp:nvSpPr>
        <dsp:cNvPr id="0" name=""/>
        <dsp:cNvSpPr/>
      </dsp:nvSpPr>
      <dsp:spPr>
        <a:xfrm>
          <a:off x="0" y="1576"/>
          <a:ext cx="2130949" cy="161559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763" tIns="159585" rIns="112763" bIns="159585" numCol="1" spcCol="1270" anchor="ctr" anchorCtr="0">
          <a:noAutofit/>
        </a:bodyPr>
        <a:lstStyle/>
        <a:p>
          <a:pPr marL="0" lvl="0" indent="0" algn="ctr" defTabSz="1244600">
            <a:lnSpc>
              <a:spcPct val="90000"/>
            </a:lnSpc>
            <a:spcBef>
              <a:spcPct val="0"/>
            </a:spcBef>
            <a:spcAft>
              <a:spcPct val="35000"/>
            </a:spcAft>
            <a:buNone/>
          </a:pPr>
          <a:r>
            <a:rPr lang="en-US" sz="2800" b="1" kern="1200" dirty="0"/>
            <a:t>Describe</a:t>
          </a:r>
        </a:p>
      </dsp:txBody>
      <dsp:txXfrm>
        <a:off x="0" y="1576"/>
        <a:ext cx="2130949" cy="1615594"/>
      </dsp:txXfrm>
    </dsp:sp>
    <dsp:sp modelId="{D0E99BCC-505E-124F-8B70-2703834E7A43}">
      <dsp:nvSpPr>
        <dsp:cNvPr id="0" name=""/>
        <dsp:cNvSpPr/>
      </dsp:nvSpPr>
      <dsp:spPr>
        <a:xfrm>
          <a:off x="2130949" y="1714106"/>
          <a:ext cx="8523798" cy="161559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85" tIns="410361" rIns="165385" bIns="410361" numCol="1" spcCol="1270" anchor="ctr" anchorCtr="0">
          <a:noAutofit/>
        </a:bodyPr>
        <a:lstStyle/>
        <a:p>
          <a:pPr marL="0" lvl="0" indent="0" algn="l" defTabSz="1244600">
            <a:lnSpc>
              <a:spcPct val="90000"/>
            </a:lnSpc>
            <a:spcBef>
              <a:spcPct val="0"/>
            </a:spcBef>
            <a:spcAft>
              <a:spcPct val="35000"/>
            </a:spcAft>
            <a:buNone/>
          </a:pPr>
          <a:r>
            <a:rPr lang="en-US" sz="2800" kern="1200" dirty="0"/>
            <a:t>Review the key components of a SPC Chart.</a:t>
          </a:r>
        </a:p>
      </dsp:txBody>
      <dsp:txXfrm>
        <a:off x="2130949" y="1714106"/>
        <a:ext cx="8523798" cy="1615594"/>
      </dsp:txXfrm>
    </dsp:sp>
    <dsp:sp modelId="{B20BAC83-D428-0746-A73F-30DA206B5871}">
      <dsp:nvSpPr>
        <dsp:cNvPr id="0" name=""/>
        <dsp:cNvSpPr/>
      </dsp:nvSpPr>
      <dsp:spPr>
        <a:xfrm>
          <a:off x="0" y="1714106"/>
          <a:ext cx="2130949" cy="161559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763" tIns="159585" rIns="112763" bIns="159585" numCol="1" spcCol="1270" anchor="ctr" anchorCtr="0">
          <a:noAutofit/>
        </a:bodyPr>
        <a:lstStyle/>
        <a:p>
          <a:pPr marL="0" lvl="0" indent="0" algn="ctr" defTabSz="1244600">
            <a:lnSpc>
              <a:spcPct val="90000"/>
            </a:lnSpc>
            <a:spcBef>
              <a:spcPct val="0"/>
            </a:spcBef>
            <a:spcAft>
              <a:spcPct val="35000"/>
            </a:spcAft>
            <a:buNone/>
          </a:pPr>
          <a:r>
            <a:rPr lang="en-US" sz="2800" b="1" kern="1200" dirty="0"/>
            <a:t>Review</a:t>
          </a:r>
        </a:p>
      </dsp:txBody>
      <dsp:txXfrm>
        <a:off x="0" y="1714106"/>
        <a:ext cx="2130949" cy="1615594"/>
      </dsp:txXfrm>
    </dsp:sp>
    <dsp:sp modelId="{D84F214D-A939-ED4B-BBD7-3E8820C34E20}">
      <dsp:nvSpPr>
        <dsp:cNvPr id="0" name=""/>
        <dsp:cNvSpPr/>
      </dsp:nvSpPr>
      <dsp:spPr>
        <a:xfrm>
          <a:off x="2130949" y="3426636"/>
          <a:ext cx="8523798" cy="161559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85" tIns="410361" rIns="165385" bIns="410361" numCol="1" spcCol="1270" anchor="ctr" anchorCtr="0">
          <a:noAutofit/>
        </a:bodyPr>
        <a:lstStyle/>
        <a:p>
          <a:pPr marL="0" lvl="0" indent="0" algn="l" defTabSz="1244600">
            <a:lnSpc>
              <a:spcPct val="90000"/>
            </a:lnSpc>
            <a:spcBef>
              <a:spcPct val="0"/>
            </a:spcBef>
            <a:spcAft>
              <a:spcPct val="35000"/>
            </a:spcAft>
            <a:buNone/>
          </a:pPr>
          <a:r>
            <a:rPr lang="en-US" sz="2800" kern="1200" dirty="0"/>
            <a:t>Practice analyzing SPC Charts using the “</a:t>
          </a:r>
          <a:r>
            <a:rPr lang="en-US" sz="2800" i="1" kern="1200" dirty="0"/>
            <a:t>Big 3</a:t>
          </a:r>
          <a:r>
            <a:rPr lang="en-US" sz="2800" kern="1200" dirty="0"/>
            <a:t>” approach: (1) central tendency; (2) precision; and (3) variation.</a:t>
          </a:r>
        </a:p>
      </dsp:txBody>
      <dsp:txXfrm>
        <a:off x="2130949" y="3426636"/>
        <a:ext cx="8523798" cy="1615594"/>
      </dsp:txXfrm>
    </dsp:sp>
    <dsp:sp modelId="{19648176-06C6-3E42-8A6E-E624B13BDE2D}">
      <dsp:nvSpPr>
        <dsp:cNvPr id="0" name=""/>
        <dsp:cNvSpPr/>
      </dsp:nvSpPr>
      <dsp:spPr>
        <a:xfrm>
          <a:off x="0" y="3426636"/>
          <a:ext cx="2130949" cy="161559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763" tIns="159585" rIns="112763" bIns="159585" numCol="1" spcCol="1270" anchor="ctr" anchorCtr="0">
          <a:noAutofit/>
        </a:bodyPr>
        <a:lstStyle/>
        <a:p>
          <a:pPr marL="0" lvl="0" indent="0" algn="ctr" defTabSz="1244600">
            <a:lnSpc>
              <a:spcPct val="90000"/>
            </a:lnSpc>
            <a:spcBef>
              <a:spcPct val="0"/>
            </a:spcBef>
            <a:spcAft>
              <a:spcPct val="35000"/>
            </a:spcAft>
            <a:buNone/>
          </a:pPr>
          <a:r>
            <a:rPr lang="en-US" sz="2800" b="1" kern="1200" dirty="0"/>
            <a:t>Analyze</a:t>
          </a:r>
          <a:r>
            <a:rPr lang="en-US" sz="2800" kern="1200" dirty="0"/>
            <a:t> </a:t>
          </a:r>
        </a:p>
      </dsp:txBody>
      <dsp:txXfrm>
        <a:off x="0" y="3426636"/>
        <a:ext cx="2130949" cy="161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82028-4840-C84A-A1B4-B70F1EBA9663}">
      <dsp:nvSpPr>
        <dsp:cNvPr id="0" name=""/>
        <dsp:cNvSpPr/>
      </dsp:nvSpPr>
      <dsp:spPr>
        <a:xfrm>
          <a:off x="0" y="4213488"/>
          <a:ext cx="10515600" cy="9218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Often used in larger scale improvement or longitudinal monitoring situations or when better statistical rigor </a:t>
          </a:r>
          <a:r>
            <a:rPr lang="en-US" sz="2800" kern="1200" dirty="0">
              <a:solidFill>
                <a:schemeClr val="bg1"/>
              </a:solidFill>
            </a:rPr>
            <a:t>and sensitivity are needed.</a:t>
          </a:r>
        </a:p>
      </dsp:txBody>
      <dsp:txXfrm>
        <a:off x="0" y="4213488"/>
        <a:ext cx="10515600" cy="921808"/>
      </dsp:txXfrm>
    </dsp:sp>
    <dsp:sp modelId="{4D412B99-2344-8141-A1A8-CCC83A3E4240}">
      <dsp:nvSpPr>
        <dsp:cNvPr id="0" name=""/>
        <dsp:cNvSpPr/>
      </dsp:nvSpPr>
      <dsp:spPr>
        <a:xfrm rot="10800000">
          <a:off x="0" y="2809574"/>
          <a:ext cx="10515600" cy="1417741"/>
        </a:xfrm>
        <a:prstGeom prst="upArrowCallou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Identifies measurable improvement, can also be predictive and assess sustainability.</a:t>
          </a:r>
        </a:p>
      </dsp:txBody>
      <dsp:txXfrm rot="10800000">
        <a:off x="0" y="2809574"/>
        <a:ext cx="10515600" cy="921206"/>
      </dsp:txXfrm>
    </dsp:sp>
    <dsp:sp modelId="{A5EF8E13-3057-B042-B220-6A424F62FEAA}">
      <dsp:nvSpPr>
        <dsp:cNvPr id="0" name=""/>
        <dsp:cNvSpPr/>
      </dsp:nvSpPr>
      <dsp:spPr>
        <a:xfrm rot="10800000">
          <a:off x="0" y="1405660"/>
          <a:ext cx="10515600" cy="1417741"/>
        </a:xfrm>
        <a:prstGeom prst="upArrowCallou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It is often used in combination with or after initial use of Run Charts.</a:t>
          </a:r>
        </a:p>
      </dsp:txBody>
      <dsp:txXfrm rot="10800000">
        <a:off x="0" y="1405660"/>
        <a:ext cx="10515600" cy="921206"/>
      </dsp:txXfrm>
    </dsp:sp>
    <dsp:sp modelId="{BED487E0-4574-2B4C-9CBC-33A440D58261}">
      <dsp:nvSpPr>
        <dsp:cNvPr id="0" name=""/>
        <dsp:cNvSpPr/>
      </dsp:nvSpPr>
      <dsp:spPr>
        <a:xfrm rot="10800000">
          <a:off x="0" y="1746"/>
          <a:ext cx="10515600" cy="1417741"/>
        </a:xfrm>
        <a:prstGeom prst="upArrowCallou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Statistical Process Control is a measurement approach used to study variation to inform improvement. </a:t>
          </a:r>
        </a:p>
      </dsp:txBody>
      <dsp:txXfrm rot="10800000">
        <a:off x="0" y="1746"/>
        <a:ext cx="10515600" cy="92120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12/20/23</a:t>
            </a:fld>
            <a:endParaRPr lang="en-US"/>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provide you with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This lesson is about understanding data using Statistical Process Control, or SPC. </a:t>
            </a:r>
            <a:r>
              <a:rPr lang="en-US" b="0" dirty="0"/>
              <a:t>This will be one of the most technical lessons of our QI learning journey but we hope at the end of this lesson you feel comfortable interpreting data displays in this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 </a:t>
            </a:r>
            <a:r>
              <a:rPr lang="en-US" b="0" dirty="0"/>
              <a:t>SPC analysis can range from simple to complex- we're going to review the "Big 3", which is a simple yet powerful way to understand your data.</a:t>
            </a:r>
          </a:p>
          <a:p>
            <a:endParaRPr lang="en-US" b="0" dirty="0"/>
          </a:p>
          <a:p>
            <a:r>
              <a:rPr lang="en-US" b="0" dirty="0"/>
              <a:t>[ANIMATE] The first step of the Big 3 analysis is the measure of central tendency which is the mean at 52.8 This is the average performance level of this data set. </a:t>
            </a:r>
          </a:p>
          <a:p>
            <a:endParaRPr lang="en-US" b="0" dirty="0"/>
          </a:p>
          <a:p>
            <a:r>
              <a:rPr lang="en-US" b="0" dirty="0"/>
              <a:t> [ANIMATE] The second step of the Big 3 is the range, or precision, which is calculated by subtracting the lowest value from the highest value – a range of 24 in this example.  A wider range indicates lower precision and a tighter range indicates better precision.  </a:t>
            </a:r>
          </a:p>
          <a:p>
            <a:endParaRPr lang="en-US" b="0" dirty="0"/>
          </a:p>
          <a:p>
            <a:r>
              <a:rPr lang="en-US" b="0" dirty="0"/>
              <a:t>The third step of the Big 3 is to assess for special cause signals - shift, trends, or points outside of the 3 sigma control limits.  [ANIMATE] Here we see one point above the upper control limit and a downward shift circled in red.  The presence of one or more special cause signals indicates nonrandom variation compared to the mean. These signals inform teams to investigate what has happened as they are likely not by chance.</a:t>
            </a:r>
          </a:p>
          <a:p>
            <a:r>
              <a:rPr lang="en-US" b="0" dirty="0"/>
              <a:t>  </a:t>
            </a:r>
            <a:endParaRPr lang="en-US" b="1" dirty="0"/>
          </a:p>
          <a:p>
            <a:r>
              <a:rPr lang="en-US" b="1" dirty="0"/>
              <a:t>INSTRUCTOR NOTES: </a:t>
            </a:r>
            <a:r>
              <a:rPr lang="en-US" b="0" dirty="0"/>
              <a:t>Critical part here is to introduce the “Big 3” assessment approach.  </a:t>
            </a:r>
            <a:endParaRPr lang="en-US" b="1" dirty="0"/>
          </a:p>
          <a:p>
            <a:endParaRPr lang="en-US" b="1" dirty="0"/>
          </a:p>
          <a:p>
            <a:r>
              <a:rPr lang="en-US" b="1" dirty="0"/>
              <a:t>TIME: </a:t>
            </a:r>
            <a:r>
              <a:rPr lang="en-US" b="0" dirty="0"/>
              <a:t>30 seconds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554B5-BD0C-4C68-ADA9-0E196F73E9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81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r>
              <a:rPr lang="en-US" b="0" dirty="0"/>
              <a:t> Once your team understands the context that led to special cause variation, it is recommended to annotate the SPC Chart to show this to your audience.</a:t>
            </a:r>
            <a:endParaRPr lang="en-US" b="1" dirty="0"/>
          </a:p>
          <a:p>
            <a:endParaRPr lang="en-US" dirty="0"/>
          </a:p>
          <a:p>
            <a:r>
              <a:rPr lang="en-US" b="1" dirty="0"/>
              <a:t>INSTRUCTOR NOTES:</a:t>
            </a:r>
            <a:r>
              <a:rPr lang="en-US" b="0" dirty="0"/>
              <a:t>  This slide can be covered quickly, main point is to show how a Big 3 analysis can be visually summarized, and the importance of adding annotations.  It is animated so you can emphasize each part separately.</a:t>
            </a:r>
            <a:endParaRPr lang="en-US" b="1" dirty="0"/>
          </a:p>
          <a:p>
            <a:endParaRPr lang="en-US" b="1" dirty="0"/>
          </a:p>
          <a:p>
            <a:r>
              <a:rPr lang="en-US" b="1" dirty="0"/>
              <a:t>TIME: </a:t>
            </a:r>
            <a:r>
              <a:rPr lang="en-US" b="0" dirty="0"/>
              <a:t>20 seconds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554B5-BD0C-4C68-ADA9-0E196F73E9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23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07988" y="700088"/>
            <a:ext cx="6197600" cy="3486150"/>
          </a:xfrm>
          <a:ln/>
        </p:spPr>
      </p:sp>
      <p:sp>
        <p:nvSpPr>
          <p:cNvPr id="107523" name="Rectangle 3"/>
          <p:cNvSpPr>
            <a:spLocks noGrp="1" noChangeArrowheads="1"/>
          </p:cNvSpPr>
          <p:nvPr>
            <p:ph type="body" idx="1"/>
          </p:nvPr>
        </p:nvSpPr>
        <p:spPr>
          <a:noFill/>
        </p:spPr>
        <p:txBody>
          <a:bodyPr/>
          <a:lstStyle/>
          <a:p>
            <a:r>
              <a:rPr lang="en-US" b="1" dirty="0"/>
              <a:t>SLIDE SCRIPT: </a:t>
            </a:r>
            <a:r>
              <a:rPr lang="en-US" b="0" dirty="0"/>
              <a:t>When teams see special cause variation, they should investigate and take action based on whether it is in the desired direction or not.</a:t>
            </a:r>
          </a:p>
          <a:p>
            <a:r>
              <a:rPr lang="en-US" b="0" dirty="0"/>
              <a:t>If common cause variation is observed, assess the mean to see how close it is to the goal and assess the range to see if the degree of variation observed is acceptable.  If these conditions are met, then no action is required.  If the mean is too high or too low, or if the range is too wide, action can be taken to improve the mean and/or precision. </a:t>
            </a:r>
          </a:p>
          <a:p>
            <a:endParaRPr lang="en-US" b="0" dirty="0"/>
          </a:p>
          <a:p>
            <a:r>
              <a:rPr lang="en-US" b="0" dirty="0"/>
              <a:t>It should be noted that these two states are connected; as improvement efforts are attempted, special cause signals may be observed indicating improved performance as seen in the top row which if sustained eventually establish a new baseline pattern that, if sustained, falls into a new common cause variation pattern as seen in the bottom row.</a:t>
            </a:r>
            <a:endParaRPr lang="en-US" b="1" dirty="0"/>
          </a:p>
          <a:p>
            <a:endParaRPr lang="en-US" b="1" dirty="0"/>
          </a:p>
          <a:p>
            <a:r>
              <a:rPr lang="en-US" b="1" dirty="0"/>
              <a:t>INSTRUCTOR NOTES:</a:t>
            </a:r>
            <a:r>
              <a:rPr lang="en-US" b="0" dirty="0"/>
              <a:t>  Measurement is only useful if it informs improvement.  The important part here is to show why identifying the variation pattern is important to link the variation type to the improvement interventions.</a:t>
            </a:r>
            <a:endParaRPr lang="en-US" b="1" i="1" dirty="0"/>
          </a:p>
          <a:p>
            <a:endParaRPr lang="en-US" b="1" dirty="0"/>
          </a:p>
          <a:p>
            <a:r>
              <a:rPr lang="en-US" b="1" dirty="0"/>
              <a:t>TIME:</a:t>
            </a:r>
            <a:r>
              <a:rPr lang="en-US" b="0" dirty="0"/>
              <a:t> 30-60 seconds</a:t>
            </a:r>
            <a:endParaRPr lang="en-US" dirty="0"/>
          </a:p>
          <a:p>
            <a:endParaRPr lang="en-US" dirty="0">
              <a:latin typeface="Arial" pitchFamily="34" charset="0"/>
            </a:endParaRPr>
          </a:p>
        </p:txBody>
      </p:sp>
    </p:spTree>
    <p:extLst>
      <p:ext uri="{BB962C8B-B14F-4D97-AF65-F5344CB8AC3E}">
        <p14:creationId xmlns:p14="http://schemas.microsoft.com/office/powerpoint/2010/main" val="41631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Answers slide:</a:t>
            </a:r>
            <a:r>
              <a:rPr lang="en-US" b="0" dirty="0"/>
              <a:t> Now you try one!  This is a SPC Chart tracking participant enrollment for an improvement initiative. Assess the Big 3 and then advise the improvement team on next steps based on your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First let’s find the mean – can anyone volunteer to identify the mean? </a:t>
            </a:r>
            <a:r>
              <a:rPr lang="en-US" b="0" i="1" dirty="0"/>
              <a:t>(pause to let audience respond). </a:t>
            </a:r>
            <a:r>
              <a:rPr lang="en-US" b="0" i="0" dirty="0"/>
              <a:t>[ANIMATE] The mean here is 21.3.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who can identify the range? </a:t>
            </a:r>
            <a:r>
              <a:rPr lang="en-US" b="0" i="1" dirty="0"/>
              <a:t>(pause to let audience respond). </a:t>
            </a:r>
            <a:r>
              <a:rPr lang="en-US" b="0" i="0" dirty="0"/>
              <a:t>[ANIMATE]. The range is the difference between the highest and lowest points – 49 minus 4.4, or, 44.6. </a:t>
            </a:r>
            <a:endParaRPr lang="en-US" b="1" i="0" dirty="0"/>
          </a:p>
          <a:p>
            <a:endParaRPr lang="en-US" b="0" dirty="0"/>
          </a:p>
          <a:p>
            <a:r>
              <a:rPr lang="en-US" b="0" dirty="0"/>
              <a:t>Next, we’ll look for different variation types.</a:t>
            </a:r>
          </a:p>
          <a:p>
            <a:endParaRPr lang="en-US" b="0" dirty="0"/>
          </a:p>
        </p:txBody>
      </p:sp>
      <p:sp>
        <p:nvSpPr>
          <p:cNvPr id="4" name="Slide Number Placeholder 3"/>
          <p:cNvSpPr>
            <a:spLocks noGrp="1"/>
          </p:cNvSpPr>
          <p:nvPr>
            <p:ph type="sldNum" sz="quarter" idx="5"/>
          </p:nvPr>
        </p:nvSpPr>
        <p:spPr/>
        <p:txBody>
          <a:bodyPr/>
          <a:lstStyle/>
          <a:p>
            <a:fld id="{8A9521ED-408D-6946-86AB-901511709B01}" type="slidenum">
              <a:rPr lang="en-US" smtClean="0"/>
              <a:t>13</a:t>
            </a:fld>
            <a:endParaRPr lang="en-US"/>
          </a:p>
        </p:txBody>
      </p:sp>
    </p:spTree>
    <p:extLst>
      <p:ext uri="{BB962C8B-B14F-4D97-AF65-F5344CB8AC3E}">
        <p14:creationId xmlns:p14="http://schemas.microsoft.com/office/powerpoint/2010/main" val="29507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Remembering our special cause rules from Run Charts [ANIMATE], let’s look for any shifts, trends, or points outside the control limits. Can anyone volunteer to identify a shift? </a:t>
            </a:r>
            <a:r>
              <a:rPr lang="en-US" b="0" i="1" dirty="0"/>
              <a:t>(pause to let audience respond). </a:t>
            </a:r>
            <a:r>
              <a:rPr lang="en-US" b="0" i="0" dirty="0"/>
              <a:t>[ANIMATE] Here we have a shift starting in February and continuing until November, when it is broken by a drop in enrollments. Now let’s look for any trends, do you see them here? </a:t>
            </a:r>
            <a:r>
              <a:rPr lang="en-US" b="0" i="1" dirty="0"/>
              <a:t>(pause to let audience respond). </a:t>
            </a:r>
            <a:r>
              <a:rPr lang="en-US" b="0" i="0" dirty="0"/>
              <a:t>[ANIMATE] T</a:t>
            </a:r>
            <a:r>
              <a:rPr lang="en-US" b="0" dirty="0"/>
              <a:t>he first trend is downward going from June to December. [ANIMATE] The second starts immediately after, going upward from December to June 2013. </a:t>
            </a:r>
          </a:p>
          <a:p>
            <a:endParaRPr lang="en-US" b="0" dirty="0"/>
          </a:p>
          <a:p>
            <a:r>
              <a:rPr lang="en-US" b="0" dirty="0"/>
              <a:t>Finally, let’s look for points outside the control limits – can anyone identify those? </a:t>
            </a:r>
            <a:r>
              <a:rPr lang="en-US" b="0" i="1" dirty="0"/>
              <a:t>(pause to let audience respond).</a:t>
            </a:r>
          </a:p>
          <a:p>
            <a:endParaRPr lang="en-US" b="0" i="1" dirty="0"/>
          </a:p>
          <a:p>
            <a:r>
              <a:rPr lang="en-US" b="1" i="0" dirty="0"/>
              <a:t>Instructor notes: </a:t>
            </a:r>
            <a:r>
              <a:rPr lang="en-US" b="0" i="0" dirty="0"/>
              <a:t>When looking for points outside the control limits, note that there are several options! July, August, September, October, November, and December 2011 are all outside the Lower Control Limit (LCL), and March, April, May, June, September, October and November 2013 are all outside the Upper Control Limit (UCL). These are all individual Special Cause signals that warrant further investigation.</a:t>
            </a:r>
            <a:endParaRPr lang="en-US" b="1" i="0" dirty="0"/>
          </a:p>
          <a:p>
            <a:endParaRPr lang="en-US" b="1" dirty="0"/>
          </a:p>
        </p:txBody>
      </p:sp>
      <p:sp>
        <p:nvSpPr>
          <p:cNvPr id="4" name="Slide Number Placeholder 3"/>
          <p:cNvSpPr>
            <a:spLocks noGrp="1"/>
          </p:cNvSpPr>
          <p:nvPr>
            <p:ph type="sldNum" sz="quarter" idx="5"/>
          </p:nvPr>
        </p:nvSpPr>
        <p:spPr/>
        <p:txBody>
          <a:bodyPr/>
          <a:lstStyle/>
          <a:p>
            <a:fld id="{8A9521ED-408D-6946-86AB-901511709B01}" type="slidenum">
              <a:rPr lang="en-US" smtClean="0"/>
              <a:t>14</a:t>
            </a:fld>
            <a:endParaRPr lang="en-US"/>
          </a:p>
        </p:txBody>
      </p:sp>
    </p:spTree>
    <p:extLst>
      <p:ext uri="{BB962C8B-B14F-4D97-AF65-F5344CB8AC3E}">
        <p14:creationId xmlns:p14="http://schemas.microsoft.com/office/powerpoint/2010/main" val="272403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Based on what we identified, what can we learn about our system?</a:t>
            </a:r>
          </a:p>
          <a:p>
            <a:endParaRPr lang="en-US" b="0" dirty="0"/>
          </a:p>
          <a:p>
            <a:r>
              <a:rPr lang="en-US" b="1" dirty="0"/>
              <a:t>Instructor Notes: </a:t>
            </a:r>
            <a:r>
              <a:rPr lang="en-US" b="0" dirty="0"/>
              <a:t>Encourage audience to discuss what might be happening. </a:t>
            </a:r>
          </a:p>
          <a:p>
            <a:endParaRPr lang="en-US" b="0" dirty="0"/>
          </a:p>
          <a:p>
            <a:r>
              <a:rPr lang="en-US" b="0" dirty="0"/>
              <a:t>Examples include (add your own as well):</a:t>
            </a:r>
          </a:p>
          <a:p>
            <a:pPr marL="228600" indent="-228600">
              <a:buAutoNum type="arabicPeriod"/>
            </a:pPr>
            <a:r>
              <a:rPr lang="en-US" b="0" dirty="0"/>
              <a:t>What PDSAs worked? (Daily huddles may have been helpful; EHR auto screen did not appear to increase enrollment)</a:t>
            </a:r>
          </a:p>
          <a:p>
            <a:pPr marL="228600" indent="-228600">
              <a:buAutoNum type="arabicPeriod"/>
            </a:pPr>
            <a:r>
              <a:rPr lang="en-US" b="0" dirty="0"/>
              <a:t>What happened during November and December 2012? (Could this decrease be attributed to holidays? Did the improvement team keep working?)</a:t>
            </a:r>
          </a:p>
          <a:p>
            <a:pPr marL="228600" indent="-228600">
              <a:buAutoNum type="arabicPeriod"/>
            </a:pPr>
            <a:r>
              <a:rPr lang="en-US" b="0" dirty="0"/>
              <a:t>What would we like to know more about? (We need annotations for February – November 2013 to understand what is driving these increases in enrollment!) </a:t>
            </a:r>
            <a:endParaRPr lang="en-US" b="1" dirty="0"/>
          </a:p>
        </p:txBody>
      </p:sp>
      <p:sp>
        <p:nvSpPr>
          <p:cNvPr id="4" name="Slide Number Placeholder 3"/>
          <p:cNvSpPr>
            <a:spLocks noGrp="1"/>
          </p:cNvSpPr>
          <p:nvPr>
            <p:ph type="sldNum" sz="quarter" idx="5"/>
          </p:nvPr>
        </p:nvSpPr>
        <p:spPr/>
        <p:txBody>
          <a:bodyPr/>
          <a:lstStyle/>
          <a:p>
            <a:fld id="{8A9521ED-408D-6946-86AB-901511709B01}" type="slidenum">
              <a:rPr lang="en-US" smtClean="0"/>
              <a:t>15</a:t>
            </a:fld>
            <a:endParaRPr lang="en-US"/>
          </a:p>
        </p:txBody>
      </p:sp>
    </p:spTree>
    <p:extLst>
      <p:ext uri="{BB962C8B-B14F-4D97-AF65-F5344CB8AC3E}">
        <p14:creationId xmlns:p14="http://schemas.microsoft.com/office/powerpoint/2010/main" val="224671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  </a:t>
            </a:r>
            <a:r>
              <a:rPr lang="en-US" sz="1200" b="0" kern="1200" dirty="0">
                <a:solidFill>
                  <a:schemeClr val="tx1"/>
                </a:solidFill>
                <a:effectLst/>
                <a:latin typeface="+mn-lt"/>
                <a:ea typeface="+mn-ea"/>
                <a:cs typeface="+mn-cs"/>
              </a:rPr>
              <a:t>SPC Charts</a:t>
            </a:r>
            <a:r>
              <a:rPr lang="en-US" sz="1200" kern="1200" dirty="0">
                <a:solidFill>
                  <a:schemeClr val="tx1"/>
                </a:solidFill>
                <a:effectLst/>
                <a:latin typeface="+mn-lt"/>
                <a:ea typeface="+mn-ea"/>
                <a:cs typeface="+mn-cs"/>
              </a:rPr>
              <a:t> are a powerful visual representation of your data over time and can be used by improvement teams to inform improvement work  during every meeting or huddle.  Using SPC Charts can help teams interpret the impact of the PDSAs being tested, illustrating how PDSA cycles affect the measure of interest. </a:t>
            </a:r>
          </a:p>
          <a:p>
            <a:r>
              <a:rPr lang="en-US" sz="1200" kern="1200" dirty="0">
                <a:solidFill>
                  <a:schemeClr val="tx1"/>
                </a:solidFill>
                <a:effectLst/>
                <a:latin typeface="+mn-lt"/>
                <a:ea typeface="+mn-ea"/>
                <a:cs typeface="+mn-cs"/>
              </a:rPr>
              <a:t> </a:t>
            </a:r>
          </a:p>
          <a:p>
            <a:r>
              <a:rPr lang="en-US" b="1" dirty="0"/>
              <a:t>INSTRUCTOR NOTES:</a:t>
            </a:r>
            <a:r>
              <a:rPr lang="en-US" b="0" dirty="0"/>
              <a:t> Focus on how SPC can be used by improvement teams in basic terms.</a:t>
            </a:r>
            <a:endParaRPr lang="en-US" i="1" dirty="0"/>
          </a:p>
          <a:p>
            <a:endParaRPr lang="en-US" i="1" dirty="0"/>
          </a:p>
          <a:p>
            <a:r>
              <a:rPr lang="en-US" b="1" i="0" dirty="0"/>
              <a:t>TIME: </a:t>
            </a:r>
            <a:r>
              <a:rPr lang="en-US" b="0" i="0" dirty="0"/>
              <a:t>15 seconds</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49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b="1" dirty="0"/>
          </a:p>
          <a:p>
            <a:r>
              <a:rPr lang="en-US" b="1" dirty="0"/>
              <a:t>INSTRUCTOR NOTES:</a:t>
            </a:r>
            <a:r>
              <a:rPr lang="en-US" b="0" dirty="0"/>
              <a:t> Summary of the session high points</a:t>
            </a:r>
            <a:endParaRPr lang="en-US" b="1" dirty="0"/>
          </a:p>
          <a:p>
            <a:endParaRPr lang="en-US" b="1" dirty="0"/>
          </a:p>
          <a:p>
            <a:r>
              <a:rPr lang="en-US" b="1" dirty="0"/>
              <a:t>TIME: </a:t>
            </a:r>
            <a:r>
              <a:rPr lang="en-US" b="0" dirty="0"/>
              <a:t>15 seconds</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56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some resources for you to explore, that may be found in the supplemental lesson materials including two helpful instructional videos from the Institute for Healthcare Improvement, and web-based applications to help you in creating your own statistical process control 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p>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93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r>
              <a:rPr lang="en-US" b="0" dirty="0"/>
              <a:t> </a:t>
            </a:r>
            <a:r>
              <a:rPr lang="en-US" b="0" i="0" dirty="0"/>
              <a:t>In a continuous quality improvement collaborative like IBD </a:t>
            </a:r>
            <a:r>
              <a:rPr lang="en-US" b="0" i="0" dirty="0" err="1"/>
              <a:t>Qorus</a:t>
            </a:r>
            <a:r>
              <a:rPr lang="en-US" b="0" i="0" dirty="0"/>
              <a:t>, you don’t have to be in an Action Period of an Improvement Initiative to be collecting and learning from your data. Feel free to share this lesson with key members of your team; start or continue to collect data for your QI reports; and when you receive your monthly report, set aside time to review the SPC Charts with your </a:t>
            </a:r>
            <a:r>
              <a:rPr lang="en-US" b="0" i="0"/>
              <a:t>team to look </a:t>
            </a:r>
            <a:r>
              <a:rPr lang="en-US" b="0" i="0" dirty="0"/>
              <a:t>for areas in which you can start to 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r>
              <a:rPr lang="en-US" b="1" dirty="0"/>
              <a:t>INSTRUCTOR NOTES:</a:t>
            </a:r>
            <a:r>
              <a:rPr lang="en-US" b="0" dirty="0"/>
              <a:t> None</a:t>
            </a:r>
            <a:endParaRPr lang="en-US" b="1" dirty="0"/>
          </a:p>
          <a:p>
            <a:endParaRPr lang="en-US" b="1" dirty="0"/>
          </a:p>
          <a:p>
            <a:r>
              <a:rPr lang="en-US" b="1" dirty="0"/>
              <a:t>TIME: </a:t>
            </a:r>
            <a:r>
              <a:rPr lang="en-US" b="0" dirty="0"/>
              <a:t>15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14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 </a:t>
            </a:r>
            <a:r>
              <a:rPr lang="en-US" b="0" dirty="0"/>
              <a:t>[Read the three objectives above]</a:t>
            </a:r>
            <a:endParaRPr lang="en-US" b="1" dirty="0"/>
          </a:p>
          <a:p>
            <a:endParaRPr lang="en-US" b="1" dirty="0"/>
          </a:p>
          <a:p>
            <a:r>
              <a:rPr lang="en-US" b="1" dirty="0"/>
              <a:t>INSTRUCTOR NOTES: </a:t>
            </a:r>
            <a:r>
              <a:rPr lang="en-US" b="0" dirty="0"/>
              <a:t>None.</a:t>
            </a:r>
            <a:endParaRPr lang="en-US" b="1" dirty="0"/>
          </a:p>
          <a:p>
            <a:endParaRPr lang="en-US" b="1" dirty="0"/>
          </a:p>
          <a:p>
            <a:r>
              <a:rPr lang="en-US" b="1" dirty="0"/>
              <a:t>TIME: </a:t>
            </a:r>
            <a:r>
              <a:rPr lang="en-US" b="0" dirty="0"/>
              <a:t>30 seconds</a:t>
            </a:r>
          </a:p>
          <a:p>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2</a:t>
            </a:fld>
            <a:endParaRPr lang="en-US"/>
          </a:p>
        </p:txBody>
      </p:sp>
    </p:spTree>
    <p:extLst>
      <p:ext uri="{BB962C8B-B14F-4D97-AF65-F5344CB8AC3E}">
        <p14:creationId xmlns:p14="http://schemas.microsoft.com/office/powerpoint/2010/main" val="31895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1" dirty="0"/>
              <a:t>SLIDE SCRIPT: </a:t>
            </a:r>
            <a:r>
              <a:rPr lang="en-US" b="0" dirty="0"/>
              <a:t>It is always helpful to anchor our work in the overarching framework of the Model for Improvement.  Statistical Process Control is a critical tool to understand variation in your system, to measure the impact of your project overall, and to understand how tests of change influence progress towards achieving your SMART Aim.  SPC is often used for monitoring and assessment of longer-term efforts and can also be used to assess sustainability and for benchmarking.</a:t>
            </a:r>
          </a:p>
          <a:p>
            <a:endParaRPr lang="en-US" b="1" dirty="0"/>
          </a:p>
          <a:p>
            <a:r>
              <a:rPr lang="en-US" b="1" dirty="0"/>
              <a:t>INSTRUCTOR NOTES:</a:t>
            </a:r>
            <a:r>
              <a:rPr lang="en-US" b="0" dirty="0"/>
              <a:t> This framing slide is an established part of the pedagogy of this series that learners will have seen before as part of the framing of each of the prior learning modules.  Don’t need to go into great detail here explaining the model for improvement, just frame this module in the setting of the framework.</a:t>
            </a:r>
            <a:endParaRPr lang="en-US" b="1" dirty="0"/>
          </a:p>
          <a:p>
            <a:endParaRPr lang="en-US" b="1" dirty="0"/>
          </a:p>
          <a:p>
            <a:r>
              <a:rPr lang="en-US" b="1" dirty="0"/>
              <a:t>TIME:</a:t>
            </a:r>
            <a:r>
              <a:rPr lang="en-US" b="0" dirty="0"/>
              <a:t> 30 seconds</a:t>
            </a:r>
            <a:endParaRPr lang="en-US" b="1" dirty="0"/>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65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r>
              <a:rPr lang="en-US" b="0" dirty="0"/>
              <a:t>  Statistical Process Control has many applications in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 it is </a:t>
            </a:r>
            <a:r>
              <a:rPr lang="en-US" sz="1200" b="0" dirty="0"/>
              <a:t>a</a:t>
            </a:r>
            <a:r>
              <a:rPr lang="en-US" sz="1200" dirty="0"/>
              <a:t> measurement approach to inform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 it tracks data over time and allows comparisons between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 it is o</a:t>
            </a:r>
            <a:r>
              <a:rPr lang="en-US" sz="1200" dirty="0">
                <a:solidFill>
                  <a:schemeClr val="bg1"/>
                </a:solidFill>
              </a:rPr>
              <a:t>ften used for long-term monitoring, assessing sustainability, and benchmarking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endParaRPr lang="en-US" sz="1200" dirty="0"/>
          </a:p>
          <a:p>
            <a:r>
              <a:rPr lang="en-US" b="0" dirty="0"/>
              <a:t>In this module we will build upon what you have previously learned about Run Charts to introduce Statistical Process Control. </a:t>
            </a:r>
            <a:endParaRPr lang="en-US" b="1" dirty="0"/>
          </a:p>
          <a:p>
            <a:endParaRPr lang="en-US" b="1" dirty="0"/>
          </a:p>
          <a:p>
            <a:r>
              <a:rPr lang="en-US" b="1" dirty="0"/>
              <a:t>TIME: </a:t>
            </a:r>
            <a:r>
              <a:rPr lang="en-US" b="0" dirty="0"/>
              <a:t>60 seconds</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7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  </a:t>
            </a:r>
            <a:r>
              <a:rPr lang="en-US" b="0" dirty="0"/>
              <a:t>You have previously learned about Run Charts, which are a simple and effective approach for measuring and assessing variation in improvement work.  Run Charts are time plots with a median line added.  Remember that the median is the middle value in a distribution and is shown as the center line in a Run Chart. </a:t>
            </a:r>
            <a:endParaRPr lang="en-US" b="0" i="0" dirty="0"/>
          </a:p>
          <a:p>
            <a:endParaRPr lang="en-US" b="0" i="0" dirty="0"/>
          </a:p>
          <a:p>
            <a:r>
              <a:rPr lang="en-US" b="0" i="0" dirty="0"/>
              <a:t>[ANIMATE] </a:t>
            </a:r>
            <a:r>
              <a:rPr lang="en-US" b="0" dirty="0"/>
              <a:t>In comparison, SPC Charts are time plots with a mean line and control limits added. Remember that the mean is the average of all values.  In this picture, the mean line is green and the control limits are red. </a:t>
            </a:r>
            <a:r>
              <a:rPr lang="en-US" b="0" i="0" dirty="0"/>
              <a:t>Like Run Charts, SPC Charts can detect Shifts and Trends, but unlike Run Charts they can also detect significant point variations compared to the mean value, shown as points outside of the control limits.</a:t>
            </a:r>
            <a:endParaRPr lang="en-US" b="1" i="0" dirty="0"/>
          </a:p>
          <a:p>
            <a:endParaRPr lang="en-US" b="1" dirty="0"/>
          </a:p>
          <a:p>
            <a:r>
              <a:rPr lang="en-US" b="1" dirty="0"/>
              <a:t>INSTRUCTOR NOTES: </a:t>
            </a:r>
            <a:r>
              <a:rPr lang="en-US" b="0" dirty="0"/>
              <a:t>Focus on framing the descriptive differences between Run Charts and SPC Charts and making the initial leap from the former to the latter. </a:t>
            </a:r>
            <a:endParaRPr lang="en-US" b="1" i="1" dirty="0"/>
          </a:p>
          <a:p>
            <a:endParaRPr lang="en-US" b="1" dirty="0"/>
          </a:p>
          <a:p>
            <a:r>
              <a:rPr lang="en-US" b="1" dirty="0"/>
              <a:t>TIME: </a:t>
            </a:r>
            <a:r>
              <a:rPr lang="en-US" b="0" dirty="0"/>
              <a:t>60 seconds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13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dirty="0"/>
              <a:t>SLIDE SCRIPT:</a:t>
            </a:r>
            <a:r>
              <a:rPr lang="en-US" b="0" dirty="0"/>
              <a:t> In many cases, SPC Charts are used in combination with or after initial use of Run Charts to guide improvement work.  There are instances where SPC may be preferred because it allows for:</a:t>
            </a:r>
          </a:p>
          <a:p>
            <a:pPr marL="0" indent="0">
              <a:lnSpc>
                <a:spcPct val="150000"/>
              </a:lnSpc>
              <a:buFont typeface="Arial" panose="020B0604020202020204" pitchFamily="34" charset="0"/>
              <a:buNone/>
            </a:pPr>
            <a:endParaRPr lang="en-US" sz="1200" dirty="0"/>
          </a:p>
          <a:p>
            <a:pPr marL="457200" indent="-457200">
              <a:lnSpc>
                <a:spcPct val="150000"/>
              </a:lnSpc>
              <a:buFont typeface="Arial" panose="020B0604020202020204" pitchFamily="34" charset="0"/>
              <a:buChar char="•"/>
            </a:pPr>
            <a:r>
              <a:rPr lang="en-US" sz="1200" dirty="0"/>
              <a:t>Longitudinal monitoring and benchmarking</a:t>
            </a:r>
          </a:p>
          <a:p>
            <a:pPr marL="457200" indent="-457200">
              <a:lnSpc>
                <a:spcPct val="150000"/>
              </a:lnSpc>
              <a:buFont typeface="Arial" panose="020B0604020202020204" pitchFamily="34" charset="0"/>
              <a:buChar char="•"/>
            </a:pPr>
            <a:r>
              <a:rPr lang="en-US" sz="1200" dirty="0"/>
              <a:t>Better sensitivity to detect non-random changes or special cause signals</a:t>
            </a:r>
          </a:p>
          <a:p>
            <a:pPr marL="457200" indent="-457200">
              <a:lnSpc>
                <a:spcPct val="150000"/>
              </a:lnSpc>
              <a:buFont typeface="Arial" panose="020B0604020202020204" pitchFamily="34" charset="0"/>
              <a:buChar char="•"/>
            </a:pPr>
            <a:r>
              <a:rPr lang="en-US" sz="1200" dirty="0"/>
              <a:t>Ability to detect differences in magnitude as well as shifts and trends</a:t>
            </a:r>
          </a:p>
          <a:p>
            <a:pPr marL="457200" indent="-457200">
              <a:lnSpc>
                <a:spcPct val="150000"/>
              </a:lnSpc>
              <a:buFont typeface="Arial" panose="020B0604020202020204" pitchFamily="34" charset="0"/>
              <a:buChar char="•"/>
            </a:pPr>
            <a:r>
              <a:rPr lang="en-US" sz="1200" dirty="0"/>
              <a:t>Predict stability (statistical control) and near-term future performance</a:t>
            </a:r>
          </a:p>
          <a:p>
            <a:pPr marL="457200" indent="-457200">
              <a:lnSpc>
                <a:spcPct val="150000"/>
              </a:lnSpc>
              <a:buFont typeface="Arial" panose="020B0604020202020204" pitchFamily="34" charset="0"/>
              <a:buChar char="•"/>
            </a:pPr>
            <a:r>
              <a:rPr lang="en-US" sz="1200" dirty="0"/>
              <a:t>Ability to determine if improvements are sustained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summary, when c</a:t>
            </a:r>
            <a:r>
              <a:rPr lang="en-US" sz="1200" dirty="0"/>
              <a:t>ompared to Run Charts, SPC Charts have increased sensitivity, rigor, and predictive capability. </a:t>
            </a:r>
          </a:p>
          <a:p>
            <a:endParaRPr lang="en-US" b="1" dirty="0"/>
          </a:p>
          <a:p>
            <a:endParaRPr lang="en-US" b="1" dirty="0"/>
          </a:p>
          <a:p>
            <a:r>
              <a:rPr lang="en-US" b="1" dirty="0"/>
              <a:t>INSTRUCTOR NOTES: </a:t>
            </a:r>
            <a:r>
              <a:rPr lang="en-US" b="0" dirty="0"/>
              <a:t>The goal here is to introduce rationale for when SPC might be considered.</a:t>
            </a:r>
            <a:endParaRPr lang="en-US" b="1" dirty="0"/>
          </a:p>
          <a:p>
            <a:r>
              <a:rPr lang="en-US" b="1" dirty="0"/>
              <a:t>TIME:</a:t>
            </a:r>
            <a:r>
              <a:rPr lang="en-US" b="0" dirty="0"/>
              <a:t> 60 seconds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39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r>
              <a:rPr lang="en-US" b="0" dirty="0"/>
              <a:t> SPC theory can be understood by using the concept of data distribution, which is like a picture showing how data points relate to their average. Here you see a bell-shaped curve called the 'normal distribution,' commonly used in statistics. The average is at the center of the curve, and we call it the 'mean.’ Deviations from the mean can be used to assess variation – in a normal distribution these are called standard deviations, [ANIMATE] in SPC they are called sigma. The concept of “six sigma” in Lean Six Sigma is derived in part from the idea of trying to keep the variation in the data points within the +3 and -3 Sigma range. </a:t>
            </a:r>
            <a:endParaRPr lang="en-US" b="1" dirty="0"/>
          </a:p>
          <a:p>
            <a:endParaRPr lang="en-US" b="1" dirty="0"/>
          </a:p>
          <a:p>
            <a:r>
              <a:rPr lang="en-US" b="1" dirty="0"/>
              <a:t>INSTRUCTOR NOTES: </a:t>
            </a:r>
            <a:r>
              <a:rPr lang="en-US" b="0" dirty="0"/>
              <a:t>Critical part here is to make the connection between the normal distribution concept and SPC, especially the concepts of mean, Standard Deviation, and sigma.</a:t>
            </a:r>
            <a:endParaRPr lang="en-US" b="1" dirty="0"/>
          </a:p>
          <a:p>
            <a:endParaRPr lang="en-US" b="1" dirty="0"/>
          </a:p>
          <a:p>
            <a:r>
              <a:rPr lang="en-US" b="1" dirty="0"/>
              <a:t>TIME:</a:t>
            </a:r>
            <a:r>
              <a:rPr lang="en-US" b="0" dirty="0"/>
              <a:t> 60 seconds</a:t>
            </a:r>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7</a:t>
            </a:fld>
            <a:endParaRPr lang="en-US"/>
          </a:p>
        </p:txBody>
      </p:sp>
    </p:spTree>
    <p:extLst>
      <p:ext uri="{BB962C8B-B14F-4D97-AF65-F5344CB8AC3E}">
        <p14:creationId xmlns:p14="http://schemas.microsoft.com/office/powerpoint/2010/main" val="78627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Continuing the comparison of a normal distribution to an SPC Chart, we’ll keep our “bell curve” (normal distribution) on its side. [ANIMATE] Each data point was observed at a different time and each falls within a specific “sigma” lane. The display on the right is a statistical process control chart which shows data distribution as a series of data points moving from left to right over time, each of which is a certain distance away from the mean placing it within a certain sigma zone (+ or - 1, 2, or 3). </a:t>
            </a:r>
            <a:endParaRPr lang="en-US" b="1" dirty="0"/>
          </a:p>
          <a:p>
            <a:endParaRPr lang="en-US" b="1" dirty="0"/>
          </a:p>
          <a:p>
            <a:r>
              <a:rPr lang="en-US" b="1" dirty="0"/>
              <a:t>INSTRUCTOR NOTES:</a:t>
            </a:r>
            <a:r>
              <a:rPr lang="en-US" b="0" dirty="0"/>
              <a:t>  Important part here is “turning the distribution on its side” to illustrate how SPC depicts a data distribution.  </a:t>
            </a:r>
            <a:endParaRPr lang="en-US" b="1" i="1" dirty="0"/>
          </a:p>
          <a:p>
            <a:endParaRPr lang="en-US" b="1" dirty="0"/>
          </a:p>
          <a:p>
            <a:r>
              <a:rPr lang="en-US" b="1" dirty="0"/>
              <a:t>TIME:</a:t>
            </a:r>
            <a:r>
              <a:rPr lang="en-US" b="0" dirty="0"/>
              <a:t> 60 seconds</a:t>
            </a:r>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8</a:t>
            </a:fld>
            <a:endParaRPr lang="en-US"/>
          </a:p>
        </p:txBody>
      </p:sp>
    </p:spTree>
    <p:extLst>
      <p:ext uri="{BB962C8B-B14F-4D97-AF65-F5344CB8AC3E}">
        <p14:creationId xmlns:p14="http://schemas.microsoft.com/office/powerpoint/2010/main" val="12658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r>
              <a:rPr lang="en-US" b="0" dirty="0"/>
              <a:t>The upper and lower control limits of an SPC Chart are set at +3 and -3 sigma. [ANIMATE] On the left the points all fall within the control limits, indicating common cause, or random, variation. [ANIMATE] On the right there is one point above the upper control limit, indicating nonrandom variation because the value is significantly higher than the mean.  </a:t>
            </a:r>
          </a:p>
          <a:p>
            <a:endParaRPr lang="en-US" b="0" dirty="0"/>
          </a:p>
          <a:p>
            <a:r>
              <a:rPr lang="en-US" b="0" dirty="0"/>
              <a:t>The shift and trend detection rules you learned for run charts can also be used in SPC. [ANIMATE] Here a downward shift is shown of 8 or more consecutive points below the mean. We have adopted IHI rules, which include 3 sigma control limits, 8-point shifts, 6-point trends, and any points outside the upper or lower control limits.  </a:t>
            </a:r>
          </a:p>
          <a:p>
            <a:endParaRPr lang="en-US" b="1" dirty="0"/>
          </a:p>
          <a:p>
            <a:r>
              <a:rPr lang="en-US" b="1" dirty="0"/>
              <a:t>INSTRUCTOR NOTES:</a:t>
            </a:r>
            <a:r>
              <a:rPr lang="en-US" b="0" dirty="0"/>
              <a:t>  Here we illustrate how SPC depicts a data distribution and how this can be used to assess common and special cause variation (detect special cause signals).  </a:t>
            </a:r>
          </a:p>
          <a:p>
            <a:endParaRPr lang="en-US" b="1" dirty="0"/>
          </a:p>
          <a:p>
            <a:r>
              <a:rPr lang="en-US" b="1" dirty="0"/>
              <a:t>TIME:</a:t>
            </a:r>
            <a:r>
              <a:rPr lang="en-US" b="0" dirty="0"/>
              <a:t> 90 seconds</a:t>
            </a:r>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9</a:t>
            </a:fld>
            <a:endParaRPr lang="en-US"/>
          </a:p>
        </p:txBody>
      </p:sp>
    </p:spTree>
    <p:extLst>
      <p:ext uri="{BB962C8B-B14F-4D97-AF65-F5344CB8AC3E}">
        <p14:creationId xmlns:p14="http://schemas.microsoft.com/office/powerpoint/2010/main" val="2339711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8177291" y="5867401"/>
            <a:ext cx="1716839" cy="867003"/>
          </a:xfrm>
          <a:prstGeom prst="rect">
            <a:avLst/>
          </a:prstGeom>
        </p:spPr>
      </p:pic>
      <p:sp>
        <p:nvSpPr>
          <p:cNvPr id="2" name="Title 1"/>
          <p:cNvSpPr>
            <a:spLocks noGrp="1"/>
          </p:cNvSpPr>
          <p:nvPr>
            <p:ph type="ctrTitle"/>
          </p:nvPr>
        </p:nvSpPr>
        <p:spPr>
          <a:xfrm>
            <a:off x="1117600" y="1465824"/>
            <a:ext cx="10160000" cy="1470025"/>
          </a:xfrm>
        </p:spPr>
        <p:txBody>
          <a:bodyPr/>
          <a:lstStyle>
            <a:lvl1pPr algn="ctr">
              <a:defRPr baseline="0"/>
            </a:lvl1pPr>
          </a:lstStyle>
          <a:p>
            <a:r>
              <a:rPr lang="en-US"/>
              <a:t>Click to edit Master title style</a:t>
            </a:r>
            <a:endParaRPr lang="en-US" dirty="0"/>
          </a:p>
        </p:txBody>
      </p:sp>
      <p:sp>
        <p:nvSpPr>
          <p:cNvPr id="3" name="Subtitle 2"/>
          <p:cNvSpPr>
            <a:spLocks noGrp="1"/>
          </p:cNvSpPr>
          <p:nvPr>
            <p:ph type="subTitle" idx="1"/>
          </p:nvPr>
        </p:nvSpPr>
        <p:spPr>
          <a:xfrm>
            <a:off x="2014071" y="3200400"/>
            <a:ext cx="8367059" cy="1752600"/>
          </a:xfrm>
        </p:spPr>
        <p:txBody>
          <a:bodyPr/>
          <a:lstStyle>
            <a:lvl1pPr marL="0" indent="0" algn="ctr" eaLnBrk="1" hangingPunct="1">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US" altLang="en-US"/>
              <a:t>Click to edit Master subtitle style</a:t>
            </a:r>
            <a:endParaRPr lang="en-US" altLang="en-US" dirty="0"/>
          </a:p>
        </p:txBody>
      </p:sp>
      <p:grpSp>
        <p:nvGrpSpPr>
          <p:cNvPr id="10" name="Group 9">
            <a:extLst>
              <a:ext uri="{FF2B5EF4-FFF2-40B4-BE49-F238E27FC236}">
                <a16:creationId xmlns:a16="http://schemas.microsoft.com/office/drawing/2014/main" id="{793CC377-4B78-4D4F-BC45-FA60606ECE6C}"/>
              </a:ext>
            </a:extLst>
          </p:cNvPr>
          <p:cNvGrpSpPr/>
          <p:nvPr userDrawn="1"/>
        </p:nvGrpSpPr>
        <p:grpSpPr>
          <a:xfrm>
            <a:off x="124165" y="6319508"/>
            <a:ext cx="1347060" cy="487829"/>
            <a:chOff x="7564456" y="6308613"/>
            <a:chExt cx="1010295" cy="487829"/>
          </a:xfrm>
        </p:grpSpPr>
        <p:sp>
          <p:nvSpPr>
            <p:cNvPr id="9" name="TextBox 8">
              <a:extLst>
                <a:ext uri="{FF2B5EF4-FFF2-40B4-BE49-F238E27FC236}">
                  <a16:creationId xmlns:a16="http://schemas.microsoft.com/office/drawing/2014/main" id="{97DA22D7-2286-4B1F-B615-A0E83EC13C36}"/>
                </a:ext>
              </a:extLst>
            </p:cNvPr>
            <p:cNvSpPr txBox="1"/>
            <p:nvPr userDrawn="1"/>
          </p:nvSpPr>
          <p:spPr>
            <a:xfrm>
              <a:off x="7747761" y="6308613"/>
              <a:ext cx="82137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@qualityscholar</a:t>
              </a:r>
            </a:p>
          </p:txBody>
        </p:sp>
        <p:pic>
          <p:nvPicPr>
            <p:cNvPr id="12" name="Picture 11">
              <a:extLst>
                <a:ext uri="{FF2B5EF4-FFF2-40B4-BE49-F238E27FC236}">
                  <a16:creationId xmlns:a16="http://schemas.microsoft.com/office/drawing/2014/main" id="{60901FFA-E7A2-4472-9140-25A1F56CA53D}"/>
                </a:ext>
              </a:extLst>
            </p:cNvPr>
            <p:cNvPicPr>
              <a:picLocks noChangeAspect="1"/>
            </p:cNvPicPr>
            <p:nvPr userDrawn="1"/>
          </p:nvPicPr>
          <p:blipFill>
            <a:blip r:embed="rId3"/>
            <a:stretch>
              <a:fillRect/>
            </a:stretch>
          </p:blipFill>
          <p:spPr>
            <a:xfrm>
              <a:off x="7586635" y="6343753"/>
              <a:ext cx="176381" cy="176381"/>
            </a:xfrm>
            <a:prstGeom prst="rect">
              <a:avLst/>
            </a:prstGeom>
          </p:spPr>
        </p:pic>
        <p:sp>
          <p:nvSpPr>
            <p:cNvPr id="7" name="TextBox 6">
              <a:extLst>
                <a:ext uri="{FF2B5EF4-FFF2-40B4-BE49-F238E27FC236}">
                  <a16:creationId xmlns:a16="http://schemas.microsoft.com/office/drawing/2014/main" id="{2E8560CE-C90D-4B8C-9B60-3A94E8527D59}"/>
                </a:ext>
              </a:extLst>
            </p:cNvPr>
            <p:cNvSpPr txBox="1"/>
            <p:nvPr userDrawn="1"/>
          </p:nvSpPr>
          <p:spPr>
            <a:xfrm>
              <a:off x="7770203" y="6550221"/>
              <a:ext cx="80454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www.VAQS.org</a:t>
              </a:r>
            </a:p>
          </p:txBody>
        </p:sp>
        <p:pic>
          <p:nvPicPr>
            <p:cNvPr id="15" name="Picture 14">
              <a:extLst>
                <a:ext uri="{FF2B5EF4-FFF2-40B4-BE49-F238E27FC236}">
                  <a16:creationId xmlns:a16="http://schemas.microsoft.com/office/drawing/2014/main" id="{8B807842-DB3A-4CAE-BBCE-7745F75F61F2}"/>
                </a:ext>
              </a:extLst>
            </p:cNvPr>
            <p:cNvPicPr>
              <a:picLocks noChangeAspect="1"/>
            </p:cNvPicPr>
            <p:nvPr userDrawn="1"/>
          </p:nvPicPr>
          <p:blipFill>
            <a:blip r:embed="rId4"/>
            <a:stretch>
              <a:fillRect/>
            </a:stretch>
          </p:blipFill>
          <p:spPr>
            <a:xfrm rot="863783">
              <a:off x="7564456" y="6568991"/>
              <a:ext cx="177497" cy="172815"/>
            </a:xfrm>
            <a:prstGeom prst="rect">
              <a:avLst/>
            </a:prstGeom>
          </p:spPr>
        </p:pic>
      </p:grpSp>
      <p:grpSp>
        <p:nvGrpSpPr>
          <p:cNvPr id="4" name="Group 3">
            <a:extLst>
              <a:ext uri="{FF2B5EF4-FFF2-40B4-BE49-F238E27FC236}">
                <a16:creationId xmlns:a16="http://schemas.microsoft.com/office/drawing/2014/main" id="{B300B7D8-CE4B-44DE-BF7F-C920F2D7199A}"/>
              </a:ext>
            </a:extLst>
          </p:cNvPr>
          <p:cNvGrpSpPr/>
          <p:nvPr userDrawn="1"/>
        </p:nvGrpSpPr>
        <p:grpSpPr>
          <a:xfrm>
            <a:off x="101600" y="-4631"/>
            <a:ext cx="11763643" cy="1036648"/>
            <a:chOff x="0" y="0"/>
            <a:chExt cx="8822732" cy="1036648"/>
          </a:xfrm>
        </p:grpSpPr>
        <p:pic>
          <p:nvPicPr>
            <p:cNvPr id="11" name="Picture 10">
              <a:extLst>
                <a:ext uri="{FF2B5EF4-FFF2-40B4-BE49-F238E27FC236}">
                  <a16:creationId xmlns:a16="http://schemas.microsoft.com/office/drawing/2014/main" id="{1414198E-31DE-4525-B810-9681DD2F81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146" t="11196" r="24011" b="-2269"/>
            <a:stretch/>
          </p:blipFill>
          <p:spPr>
            <a:xfrm rot="5400000">
              <a:off x="1582328" y="-1582327"/>
              <a:ext cx="1036647" cy="4201303"/>
            </a:xfrm>
            <a:prstGeom prst="rect">
              <a:avLst/>
            </a:prstGeom>
            <a:scene3d>
              <a:camera prst="orthographicFront">
                <a:rot lat="0" lon="10800000" rev="0"/>
              </a:camera>
              <a:lightRig rig="threePt" dir="t"/>
            </a:scene3d>
          </p:spPr>
        </p:pic>
        <p:pic>
          <p:nvPicPr>
            <p:cNvPr id="14" name="Picture 13">
              <a:extLst>
                <a:ext uri="{FF2B5EF4-FFF2-40B4-BE49-F238E27FC236}">
                  <a16:creationId xmlns:a16="http://schemas.microsoft.com/office/drawing/2014/main" id="{E93F832E-1C2A-4377-83CF-96A03C9D484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50" r="22865" b="169"/>
            <a:stretch/>
          </p:blipFill>
          <p:spPr>
            <a:xfrm rot="5400000">
              <a:off x="5993694" y="-1792390"/>
              <a:ext cx="1036647" cy="4621428"/>
            </a:xfrm>
            <a:prstGeom prst="rect">
              <a:avLst/>
            </a:prstGeom>
            <a:scene3d>
              <a:camera prst="orthographicFront">
                <a:rot lat="0" lon="10800000" rev="0"/>
              </a:camera>
              <a:lightRig rig="threePt" dir="t"/>
            </a:scene3d>
          </p:spPr>
        </p:pic>
      </p:grpSp>
    </p:spTree>
    <p:extLst>
      <p:ext uri="{BB962C8B-B14F-4D97-AF65-F5344CB8AC3E}">
        <p14:creationId xmlns:p14="http://schemas.microsoft.com/office/powerpoint/2010/main" val="258074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03200" y="6400800"/>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126405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03200" y="6400800"/>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343086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341186852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54AB8938-AAD2-7845-B404-729717946D18}"/>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9FFC3917-CCDB-6C46-AC20-B228B1992A1E}"/>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20A3585F-E314-8241-89A0-96A26270A7EB}"/>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F93780E7-932F-CC49-823B-8B057D0E0626}"/>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7CBE4879-0057-224A-A410-6C9F68C164C7}"/>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4B84EF66-580C-684D-B10E-8FCA02FCFB9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52D37A1-259D-5C48-BF2D-42A7D20641B4}"/>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209AD685-CF27-3447-93CA-84DEDDCA6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E1B2B943-F0A0-2A42-9B2F-AB7A0283ED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656775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A8C6112B-B98F-CC4B-BBB5-10059FBFCDF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EA8E608-B1FC-F147-B2F9-EEEF69DBEAF9}"/>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8DCD1890-7245-1548-BFD0-70120FBA74A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3A37C595-DF9E-D548-A719-4B099DA998DB}"/>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9113CCAD-1BA8-A44C-9B1F-4EE11D47799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FB98CDE8-93D1-CE48-9D3D-98435F5EDD5F}"/>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27970073-8C55-9D4B-8650-A23F530B704F}"/>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87D53F72-5133-394E-8EA8-FFCEE2637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CF064528-FBE0-7E45-B421-7FA3D85DB2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51325655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EFDE820A-5A93-764A-9F72-616F67000D2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908D7F-40C2-6A46-BE36-3D64FE63338F}"/>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27E2C88-1405-5B4E-A36A-5652D922CDAC}"/>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74F4376-8AD8-2E44-8098-489A2B9CCCAC}"/>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06044BDF-7FEB-6646-A6B3-CD8C9777C981}"/>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3C4916CB-BD1A-9444-A5A6-C58C9350E9C4}"/>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0C908071-F5CB-A74D-84B5-F0F45812F96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2C5EB9FD-CBCE-B04A-B24E-58E03349E5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0997FA41-3A47-6D46-98AA-2BFF016DD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7859439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12/20/23</a:t>
            </a:fld>
            <a:endParaRPr lang="en-US"/>
          </a:p>
        </p:txBody>
      </p:sp>
      <p:sp>
        <p:nvSpPr>
          <p:cNvPr id="8" name="Footer Placeholder 7"/>
          <p:cNvSpPr>
            <a:spLocks noGrp="1"/>
          </p:cNvSpPr>
          <p:nvPr>
            <p:ph type="ftr" sz="quarter" idx="11"/>
          </p:nvPr>
        </p:nvSpPr>
        <p:spPr/>
        <p:txBody>
          <a:bodyPr/>
          <a:lstStyle/>
          <a:p>
            <a:r>
              <a:rPr lang="en-US"/>
              <a:t>tdi.dartmouth.edu</a:t>
            </a:r>
            <a:endParaRPr lang="en-US" dirty="0"/>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D758A5C0-BF13-A84B-A411-07E3D2ACF847}"/>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2E3E75E-5EE5-8143-8D0A-D3E149D9D31B}"/>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A647BB75-CA30-304D-81CE-986C9F83C844}"/>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A82F9459-28DC-854F-B322-C6CB1B4587C8}"/>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F998EEA6-10A6-2C4C-BD48-EAB6D09B061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A2D7FC6-B6F0-984D-AFA8-879AD538A06E}"/>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9CFCB66D-B057-8348-B9B6-3D179C57467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D9AC77F2-FA49-754D-AC76-B91BCB9BC9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8DBAB91B-EC4E-0342-8228-83721E7119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797059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12/20/23</a:t>
            </a:fld>
            <a:endParaRPr lang="en-US"/>
          </a:p>
        </p:txBody>
      </p:sp>
      <p:sp>
        <p:nvSpPr>
          <p:cNvPr id="4" name="Footer Placeholder 3"/>
          <p:cNvSpPr>
            <a:spLocks noGrp="1"/>
          </p:cNvSpPr>
          <p:nvPr>
            <p:ph type="ftr" sz="quarter" idx="11"/>
          </p:nvPr>
        </p:nvSpPr>
        <p:spPr/>
        <p:txBody>
          <a:bodyPr/>
          <a:lstStyle/>
          <a:p>
            <a:r>
              <a:rPr lang="en-US"/>
              <a:t>tdi.dartmouth.edu</a:t>
            </a:r>
            <a:endParaRPr lang="en-US" dirty="0"/>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2389D53E-D31E-954D-B85C-4B481F623F5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1BD8F645-574E-264F-9D05-25FA8E9242F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8A88BE88-809F-A64A-935D-DE8449CFC9E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C301427-4D69-9840-8FC7-CD30D6C0CAFF}"/>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6A81A9E1-9E65-EB43-8098-E284E9B2C556}"/>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CF7F87F2-03AD-EC46-A010-7996246B0657}"/>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014126AC-C0BE-774A-BEB5-31EA0A5D0A46}"/>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9CF80ACF-683B-BC45-9273-DF9602844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3DF1DEAF-7C9E-794C-9877-857D7E4789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9849507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2543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180893791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203200" y="6400800"/>
            <a:ext cx="2844800" cy="365125"/>
          </a:xfrm>
          <a:prstGeom prst="rect">
            <a:avLst/>
          </a:prstGeom>
        </p:spPr>
        <p:txBody>
          <a:bodyPr/>
          <a:lstStyle/>
          <a:p>
            <a:fld id="{2AC3192E-2222-4F20-8485-E5143C114E58}" type="slidenum">
              <a:rPr lang="en-US" smtClean="0"/>
              <a:t>‹#›</a:t>
            </a:fld>
            <a:endParaRPr lang="en-US" dirty="0"/>
          </a:p>
        </p:txBody>
      </p:sp>
    </p:spTree>
    <p:extLst>
      <p:ext uri="{BB962C8B-B14F-4D97-AF65-F5344CB8AC3E}">
        <p14:creationId xmlns:p14="http://schemas.microsoft.com/office/powerpoint/2010/main" val="1467490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646569BC-9C0E-2247-9070-0C6122D2DF8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9500D3C-9F0A-7B40-9675-46DF8BBE94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694E55-CC9B-0445-BA54-25E8D4D785B5}"/>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000CC7F-C7B6-9B4F-85E9-082DAC8204B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054D5D53-E308-C74F-9E96-10CDED6E9020}"/>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DA4E118-BD5A-0E47-88ED-6E1BF02FB10F}"/>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836993CE-6613-BB49-B21E-3D34D0250F0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CB4BC7C4-F1E7-6A4C-8570-CEF5EA3FD4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D7A95A7F-4742-3C40-B24B-240A7CF96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428332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039C9FD5-AE37-0A41-8183-7E426C1EFB86}"/>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8E2467F-7FC8-D046-A586-E087AAEAC9CF}"/>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F43665F-29B9-1140-BB83-07317B27C4BC}"/>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41AE15F-DFFA-0649-A459-E490EFFDFBF8}"/>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89240C60-22C2-9649-A6F2-4A526DEF9F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15D7604-4017-5443-83CD-DDCDA8A2D450}"/>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B8CA86AF-2F1F-4C43-9584-2A558D84397B}"/>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27D79FE4-9785-B043-87B9-462B085092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6225B8F0-597C-234D-A573-4C59B7C7DC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8711461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72983D23-50BF-5644-B31C-E7A65F749A72}"/>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82C2A6F-A115-7447-9B17-0B8E6713565B}"/>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78C2313-C294-5E45-A6F1-ABFCC0F3F054}"/>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D8FD1636-5CC4-2441-B1BD-153FCD4A7DAF}"/>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1B3E3E3-FCFE-9F4C-80AE-53A4C9C3ED4B}"/>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31BA2CF0-AA17-2D40-B8D2-9428500C671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BC57731D-986C-3740-BE35-13045B299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FFDA3CB3-05EF-8444-A164-B8EC5BCCA3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330393872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838200"/>
            <a:ext cx="10363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521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52520064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00175077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80178294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99181354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12/20/23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9576527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5650" y="3437472"/>
            <a:ext cx="9944751" cy="1362075"/>
          </a:xfrm>
        </p:spPr>
        <p:txBody>
          <a:bodyPr anchor="t"/>
          <a:lstStyle>
            <a:lvl1pPr algn="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145650" y="1937285"/>
            <a:ext cx="9944751"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0865" y="6400801"/>
            <a:ext cx="2844800" cy="365125"/>
          </a:xfrm>
          <a:prstGeom prst="rect">
            <a:avLst/>
          </a:prstGeom>
        </p:spPr>
        <p:txBody>
          <a:bodyPr/>
          <a:lstStyle/>
          <a:p>
            <a:fld id="{2AC3192E-2222-4F20-8485-E5143C114E58}" type="slidenum">
              <a:rPr lang="en-US" smtClean="0"/>
              <a:t>‹#›</a:t>
            </a:fld>
            <a:endParaRPr lang="en-US"/>
          </a:p>
        </p:txBody>
      </p:sp>
      <p:pic>
        <p:nvPicPr>
          <p:cNvPr id="8" name="Picture 7">
            <a:extLst>
              <a:ext uri="{FF2B5EF4-FFF2-40B4-BE49-F238E27FC236}">
                <a16:creationId xmlns:a16="http://schemas.microsoft.com/office/drawing/2014/main" id="{4EE9518F-B409-4629-A882-F526FB77F3F9}"/>
              </a:ext>
            </a:extLst>
          </p:cNvPr>
          <p:cNvPicPr>
            <a:picLocks noChangeAspect="1"/>
          </p:cNvPicPr>
          <p:nvPr userDrawn="1"/>
        </p:nvPicPr>
        <p:blipFill>
          <a:blip r:embed="rId2"/>
          <a:stretch>
            <a:fillRect/>
          </a:stretch>
        </p:blipFill>
        <p:spPr>
          <a:xfrm>
            <a:off x="8183760" y="5867400"/>
            <a:ext cx="1710369" cy="863736"/>
          </a:xfrm>
          <a:prstGeom prst="rect">
            <a:avLst/>
          </a:prstGeom>
        </p:spPr>
      </p:pic>
      <p:grpSp>
        <p:nvGrpSpPr>
          <p:cNvPr id="9" name="Group 8">
            <a:extLst>
              <a:ext uri="{FF2B5EF4-FFF2-40B4-BE49-F238E27FC236}">
                <a16:creationId xmlns:a16="http://schemas.microsoft.com/office/drawing/2014/main" id="{D5244A87-79B8-415D-9771-97A2BB5D1E32}"/>
              </a:ext>
            </a:extLst>
          </p:cNvPr>
          <p:cNvGrpSpPr/>
          <p:nvPr userDrawn="1"/>
        </p:nvGrpSpPr>
        <p:grpSpPr>
          <a:xfrm>
            <a:off x="101600" y="-4631"/>
            <a:ext cx="11835064" cy="1036648"/>
            <a:chOff x="0" y="0"/>
            <a:chExt cx="8822732" cy="1036648"/>
          </a:xfrm>
        </p:grpSpPr>
        <p:pic>
          <p:nvPicPr>
            <p:cNvPr id="10" name="Picture 9">
              <a:extLst>
                <a:ext uri="{FF2B5EF4-FFF2-40B4-BE49-F238E27FC236}">
                  <a16:creationId xmlns:a16="http://schemas.microsoft.com/office/drawing/2014/main" id="{AC30A6B8-BAA5-4D9C-A0F7-84F71D090B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6" t="11196" r="24011" b="-2269"/>
            <a:stretch/>
          </p:blipFill>
          <p:spPr>
            <a:xfrm rot="5400000">
              <a:off x="1582328" y="-1582327"/>
              <a:ext cx="1036647" cy="4201303"/>
            </a:xfrm>
            <a:prstGeom prst="rect">
              <a:avLst/>
            </a:prstGeom>
            <a:scene3d>
              <a:camera prst="orthographicFront">
                <a:rot lat="0" lon="10800000" rev="0"/>
              </a:camera>
              <a:lightRig rig="threePt" dir="t"/>
            </a:scene3d>
          </p:spPr>
        </p:pic>
        <p:pic>
          <p:nvPicPr>
            <p:cNvPr id="11" name="Picture 10">
              <a:extLst>
                <a:ext uri="{FF2B5EF4-FFF2-40B4-BE49-F238E27FC236}">
                  <a16:creationId xmlns:a16="http://schemas.microsoft.com/office/drawing/2014/main" id="{84004B89-A04F-4BD4-A502-8595D22E8FA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50" r="22865" b="169"/>
            <a:stretch/>
          </p:blipFill>
          <p:spPr>
            <a:xfrm rot="5400000">
              <a:off x="5993694" y="-1792390"/>
              <a:ext cx="1036647" cy="4621428"/>
            </a:xfrm>
            <a:prstGeom prst="rect">
              <a:avLst/>
            </a:prstGeom>
            <a:scene3d>
              <a:camera prst="orthographicFront">
                <a:rot lat="0" lon="10800000" rev="0"/>
              </a:camera>
              <a:lightRig rig="threePt" dir="t"/>
            </a:scene3d>
          </p:spPr>
        </p:pic>
      </p:grpSp>
    </p:spTree>
    <p:extLst>
      <p:ext uri="{BB962C8B-B14F-4D97-AF65-F5344CB8AC3E}">
        <p14:creationId xmlns:p14="http://schemas.microsoft.com/office/powerpoint/2010/main" val="179118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12/20/23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30330872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1010602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962126211"/>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07636369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32248951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290076986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3437346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641247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304028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186840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09601" y="1600201"/>
            <a:ext cx="514587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600201"/>
            <a:ext cx="5486400" cy="41148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1599" y="6400800"/>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261409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535113"/>
            <a:ext cx="514587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145873" cy="3540125"/>
          </a:xfrm>
        </p:spPr>
        <p:txBody>
          <a:bodyPr>
            <a:normAutofit/>
          </a:bodyPr>
          <a:lstStyle>
            <a:lvl1pPr>
              <a:defRPr sz="1800" b="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535113"/>
            <a:ext cx="5486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2174876"/>
            <a:ext cx="5486400" cy="3540125"/>
          </a:xfrm>
        </p:spPr>
        <p:txBody>
          <a:bodyPr>
            <a:normAutofit/>
          </a:bodyPr>
          <a:lstStyle>
            <a:lvl1pPr>
              <a:defRPr sz="1800" b="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1600" y="6448426"/>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42746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a:xfrm>
            <a:off x="203200" y="6400800"/>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196814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3200" y="6376084"/>
            <a:ext cx="2844800" cy="365125"/>
          </a:xfrm>
          <a:prstGeom prst="rect">
            <a:avLst/>
          </a:prstGeom>
        </p:spPr>
        <p:txBody>
          <a:bodyPr/>
          <a:lstStyle/>
          <a:p>
            <a:fld id="{2AC3192E-2222-4F20-8485-E5143C114E58}" type="slidenum">
              <a:rPr lang="en-US" smtClean="0"/>
              <a:t>‹#›</a:t>
            </a:fld>
            <a:endParaRPr lang="en-US"/>
          </a:p>
        </p:txBody>
      </p:sp>
      <p:grpSp>
        <p:nvGrpSpPr>
          <p:cNvPr id="6" name="Group 5">
            <a:extLst>
              <a:ext uri="{FF2B5EF4-FFF2-40B4-BE49-F238E27FC236}">
                <a16:creationId xmlns:a16="http://schemas.microsoft.com/office/drawing/2014/main" id="{CCC683DD-70F0-4E6A-90A8-C14975741431}"/>
              </a:ext>
            </a:extLst>
          </p:cNvPr>
          <p:cNvGrpSpPr/>
          <p:nvPr userDrawn="1"/>
        </p:nvGrpSpPr>
        <p:grpSpPr>
          <a:xfrm>
            <a:off x="153736" y="-4631"/>
            <a:ext cx="11763643" cy="1036648"/>
            <a:chOff x="0" y="0"/>
            <a:chExt cx="8822732" cy="1036648"/>
          </a:xfrm>
          <a:noFill/>
          <a:effectLst>
            <a:reflection endPos="65000" dist="50800" dir="5400000" sy="-100000" algn="bl" rotWithShape="0"/>
          </a:effectLst>
        </p:grpSpPr>
        <p:pic>
          <p:nvPicPr>
            <p:cNvPr id="7" name="Picture 6">
              <a:extLst>
                <a:ext uri="{FF2B5EF4-FFF2-40B4-BE49-F238E27FC236}">
                  <a16:creationId xmlns:a16="http://schemas.microsoft.com/office/drawing/2014/main" id="{E40C8E26-95D4-4F15-A17A-2E16C7B9EA8F}"/>
                </a:ext>
              </a:extLst>
            </p:cNvPr>
            <p:cNvPicPr>
              <a:picLocks noChangeAspect="1"/>
            </p:cNvPicPr>
            <p:nvPr userDrawn="1"/>
          </p:nvPicPr>
          <p:blipFill rotWithShape="1">
            <a:blip r:embed="rId2" cstate="print">
              <a:alphaModFix amt="12000"/>
              <a:extLst>
                <a:ext uri="{28A0092B-C50C-407E-A947-70E740481C1C}">
                  <a14:useLocalDpi xmlns:a14="http://schemas.microsoft.com/office/drawing/2010/main" val="0"/>
                </a:ext>
              </a:extLst>
            </a:blip>
            <a:srcRect l="-1146" t="11196" r="24011" b="-2269"/>
            <a:stretch/>
          </p:blipFill>
          <p:spPr>
            <a:xfrm rot="5400000">
              <a:off x="1582328" y="-1582327"/>
              <a:ext cx="1036647" cy="4201303"/>
            </a:xfrm>
            <a:prstGeom prst="rect">
              <a:avLst/>
            </a:prstGeom>
            <a:grpFill/>
            <a:scene3d>
              <a:camera prst="orthographicFront">
                <a:rot lat="0" lon="10800000" rev="0"/>
              </a:camera>
              <a:lightRig rig="threePt" dir="t"/>
            </a:scene3d>
          </p:spPr>
        </p:pic>
        <p:pic>
          <p:nvPicPr>
            <p:cNvPr id="8" name="Picture 7">
              <a:extLst>
                <a:ext uri="{FF2B5EF4-FFF2-40B4-BE49-F238E27FC236}">
                  <a16:creationId xmlns:a16="http://schemas.microsoft.com/office/drawing/2014/main" id="{BE175984-8EED-4A0B-B423-88F5A09318C0}"/>
                </a:ext>
              </a:extLst>
            </p:cNvPr>
            <p:cNvPicPr>
              <a:picLocks noChangeAspect="1"/>
            </p:cNvPicPr>
            <p:nvPr userDrawn="1"/>
          </p:nvPicPr>
          <p:blipFill rotWithShape="1">
            <a:blip r:embed="rId2" cstate="print">
              <a:alphaModFix amt="12000"/>
              <a:extLst>
                <a:ext uri="{28A0092B-C50C-407E-A947-70E740481C1C}">
                  <a14:useLocalDpi xmlns:a14="http://schemas.microsoft.com/office/drawing/2010/main" val="0"/>
                </a:ext>
              </a:extLst>
            </a:blip>
            <a:srcRect t="-350" r="22865" b="169"/>
            <a:stretch/>
          </p:blipFill>
          <p:spPr>
            <a:xfrm rot="5400000">
              <a:off x="5993694" y="-1792390"/>
              <a:ext cx="1036647" cy="4621428"/>
            </a:xfrm>
            <a:prstGeom prst="rect">
              <a:avLst/>
            </a:prstGeom>
            <a:grpFill/>
            <a:scene3d>
              <a:camera prst="orthographicFront">
                <a:rot lat="0" lon="10800000" rev="0"/>
              </a:camera>
              <a:lightRig rig="threePt" dir="t"/>
            </a:scene3d>
          </p:spPr>
        </p:pic>
      </p:grpSp>
    </p:spTree>
    <p:extLst>
      <p:ext uri="{BB962C8B-B14F-4D97-AF65-F5344CB8AC3E}">
        <p14:creationId xmlns:p14="http://schemas.microsoft.com/office/powerpoint/2010/main" val="141243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441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279900"/>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1600" y="6416676"/>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55277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203200" y="6429376"/>
            <a:ext cx="2844800" cy="365125"/>
          </a:xfrm>
          <a:prstGeom prst="rect">
            <a:avLst/>
          </a:prstGeom>
        </p:spPr>
        <p:txBody>
          <a:bodyPr/>
          <a:lstStyle/>
          <a:p>
            <a:fld id="{2AC3192E-2222-4F20-8485-E5143C114E58}" type="slidenum">
              <a:rPr lang="en-US" smtClean="0"/>
              <a:t>‹#›</a:t>
            </a:fld>
            <a:endParaRPr lang="en-US"/>
          </a:p>
        </p:txBody>
      </p:sp>
    </p:spTree>
    <p:extLst>
      <p:ext uri="{BB962C8B-B14F-4D97-AF65-F5344CB8AC3E}">
        <p14:creationId xmlns:p14="http://schemas.microsoft.com/office/powerpoint/2010/main" val="289269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6F713DAA-D001-49A4-A7EA-A17D199A60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78184" y="5866766"/>
            <a:ext cx="1981305" cy="991235"/>
          </a:xfrm>
          <a:prstGeom prst="rect">
            <a:avLst/>
          </a:prstGeom>
        </p:spPr>
      </p:pic>
    </p:spTree>
    <p:extLst>
      <p:ext uri="{BB962C8B-B14F-4D97-AF65-F5344CB8AC3E}">
        <p14:creationId xmlns:p14="http://schemas.microsoft.com/office/powerpoint/2010/main" val="255174438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3600" b="0" kern="1200">
          <a:solidFill>
            <a:schemeClr val="tx1"/>
          </a:solidFill>
          <a:latin typeface="Yu Gothic UI Semibold" panose="020B0700000000000000" pitchFamily="34" charset="-128"/>
          <a:ea typeface="Yu Gothic UI Semibold" panose="020B0700000000000000" pitchFamily="34"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latin typeface="Yu Gothic" panose="020B0400000000000000" pitchFamily="34" charset="-128"/>
          <a:ea typeface="Yu Gothic" panose="020B0400000000000000" pitchFamily="34" charset="-128"/>
          <a:cs typeface="Browallia New" panose="020B0502040204020203" pitchFamily="34" charset="-34"/>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Yu Gothic" panose="020B0400000000000000" pitchFamily="34" charset="-128"/>
          <a:ea typeface="Yu Gothic" panose="020B0400000000000000" pitchFamily="34" charset="-128"/>
          <a:cs typeface="Browallia New" panose="020B0502040204020203" pitchFamily="34" charset="-34"/>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Browallia New" panose="020B0502040204020203" pitchFamily="34" charset="-34"/>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Yu Gothic UI Light" panose="020B0300000000000000" pitchFamily="34" charset="-128"/>
          <a:ea typeface="Yu Gothic UI Light" panose="020B0300000000000000" pitchFamily="34" charset="-128"/>
          <a:cs typeface="Browallia New" panose="020B0502040204020203" pitchFamily="34" charset="-34"/>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Yu Gothic UI Light" panose="020B0300000000000000" pitchFamily="34" charset="-128"/>
          <a:ea typeface="Yu Gothic UI Light" panose="020B0300000000000000" pitchFamily="34" charset="-128"/>
          <a:cs typeface="Browallia New" panose="020B0502040204020203" pitchFamily="34" charset="-34"/>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a:p>
        </p:txBody>
      </p:sp>
    </p:spTree>
    <p:extLst>
      <p:ext uri="{BB962C8B-B14F-4D97-AF65-F5344CB8AC3E}">
        <p14:creationId xmlns:p14="http://schemas.microsoft.com/office/powerpoint/2010/main" val="17306748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649" r:id="rId12"/>
    <p:sldLayoutId id="214748382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90005781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238627741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igmazone.com/spcxl/" TargetMode="External"/><Relationship Id="rId3" Type="http://schemas.openxmlformats.org/officeDocument/2006/relationships/image" Target="../media/image21.png"/><Relationship Id="rId7" Type="http://schemas.openxmlformats.org/officeDocument/2006/relationships/hyperlink" Target="https://www.qimacros.com/spc-software-for-excel/?gclid=Cj0KCQiA4L2BBhCvARIsAO0SBdYfrZ2ikBtW11QSlKW5Pnh8KCQ26tHbP619ReMQpnwYS26l9tFlCHkaAjC5EALw_wcB"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www.youtube.com/watch?v=lQ3woMr822U" TargetMode="External"/><Relationship Id="rId5" Type="http://schemas.openxmlformats.org/officeDocument/2006/relationships/hyperlink" Target="https://www.youtube.com/watch?v=9kmbIj5zRtA" TargetMode="External"/><Relationship Id="rId4" Type="http://schemas.openxmlformats.org/officeDocument/2006/relationships/image" Target="../media/image22.svg"/><Relationship Id="rId9" Type="http://schemas.openxmlformats.org/officeDocument/2006/relationships/hyperlink" Target="https://www.minitab.com/en-us/products/minitab/?utm_campaign=BFO+-+US+-+EN&amp;utm_medium=ppc&amp;utm_term=minitab&amp;utm_source=adwords&amp;hsa_net=adwords&amp;hsa_mt=e&amp;hsa_ver=3&amp;hsa_grp=77781447244&amp;hsa_ad=474457162766&amp;hsa_tgt=kwd-298703240867&amp;hsa_cam=2058977188&amp;hsa_acc=4841564033&amp;hsa_src=g&amp;hsa_kw=minitab&amp;gclid=Cj0KCQiA4L2BBhCvARIsAO0SBdbRig-vVzojmWwUi2soNCwRdsg2SnEMAIBXY6_qUUfnmK5efcb0pK4aAhTSEALw_wcB"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 name="Google Shape;196;p1">
            <a:extLst>
              <a:ext uri="{FF2B5EF4-FFF2-40B4-BE49-F238E27FC236}">
                <a16:creationId xmlns:a16="http://schemas.microsoft.com/office/drawing/2014/main" id="{F64C1DB0-D06A-5899-E2AF-B6FD8A20D19C}"/>
              </a:ext>
            </a:extLst>
          </p:cNvPr>
          <p:cNvSpPr txBox="1"/>
          <p:nvPr/>
        </p:nvSpPr>
        <p:spPr>
          <a:xfrm>
            <a:off x="213777" y="257089"/>
            <a:ext cx="8948400" cy="1879928"/>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r>
              <a:rPr lang="en-US" sz="5400" b="0" dirty="0">
                <a:latin typeface="+mn-lt"/>
              </a:rPr>
              <a:t>Introduction to Statistical Process Control</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A7D3-F47E-324D-A39A-779CC7DC9811}"/>
              </a:ext>
            </a:extLst>
          </p:cNvPr>
          <p:cNvSpPr>
            <a:spLocks noGrp="1"/>
          </p:cNvSpPr>
          <p:nvPr>
            <p:ph type="title"/>
          </p:nvPr>
        </p:nvSpPr>
        <p:spPr>
          <a:xfrm>
            <a:off x="0" y="-54334"/>
            <a:ext cx="6829600" cy="844043"/>
          </a:xfrm>
        </p:spPr>
        <p:txBody>
          <a:bodyPr>
            <a:normAutofit/>
          </a:bodyPr>
          <a:lstStyle/>
          <a:p>
            <a:pPr algn="l"/>
            <a:r>
              <a:rPr lang="en-US" sz="3200" b="1" dirty="0">
                <a:latin typeface="Calibri Light" panose="020F0302020204030204" pitchFamily="34" charset="0"/>
                <a:cs typeface="Calibri Light" panose="020F0302020204030204" pitchFamily="34" charset="0"/>
              </a:rPr>
              <a:t>SPCC Interpretation: The “Big 3” Analysis</a:t>
            </a:r>
          </a:p>
        </p:txBody>
      </p:sp>
      <p:graphicFrame>
        <p:nvGraphicFramePr>
          <p:cNvPr id="3" name="Chart 2">
            <a:extLst>
              <a:ext uri="{FF2B5EF4-FFF2-40B4-BE49-F238E27FC236}">
                <a16:creationId xmlns:a16="http://schemas.microsoft.com/office/drawing/2014/main" id="{A78DAC57-537E-8A45-A851-E50F29B405C8}"/>
              </a:ext>
            </a:extLst>
          </p:cNvPr>
          <p:cNvGraphicFramePr>
            <a:graphicFrameLocks/>
          </p:cNvGraphicFramePr>
          <p:nvPr>
            <p:extLst>
              <p:ext uri="{D42A27DB-BD31-4B8C-83A1-F6EECF244321}">
                <p14:modId xmlns:p14="http://schemas.microsoft.com/office/powerpoint/2010/main" val="1363398511"/>
              </p:ext>
            </p:extLst>
          </p:nvPr>
        </p:nvGraphicFramePr>
        <p:xfrm>
          <a:off x="350214" y="1357587"/>
          <a:ext cx="10554492" cy="4835478"/>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320;p21">
            <a:extLst>
              <a:ext uri="{FF2B5EF4-FFF2-40B4-BE49-F238E27FC236}">
                <a16:creationId xmlns:a16="http://schemas.microsoft.com/office/drawing/2014/main" id="{2AF64497-FEE6-4F3E-AF29-3079F7B76069}"/>
              </a:ext>
            </a:extLst>
          </p:cNvPr>
          <p:cNvSpPr txBox="1"/>
          <p:nvPr/>
        </p:nvSpPr>
        <p:spPr>
          <a:xfrm>
            <a:off x="1666241" y="6278562"/>
            <a:ext cx="5029171" cy="398485"/>
          </a:xfrm>
          <a:prstGeom prst="rect">
            <a:avLst/>
          </a:prstGeom>
          <a:noFill/>
          <a:ln>
            <a:noFill/>
          </a:ln>
        </p:spPr>
        <p:txBody>
          <a:bodyPr spcFirstLastPara="1" wrap="square" lIns="90173" tIns="45074" rIns="90173" bIns="45074" anchor="t" anchorCtr="0">
            <a:spAutoFit/>
          </a:bodyPr>
          <a:lstStyle/>
          <a:p>
            <a:pPr>
              <a:buClr>
                <a:srgbClr val="000000"/>
              </a:buClr>
              <a:buSzPts val="2026"/>
            </a:pPr>
            <a:r>
              <a:rPr lang="en-US" sz="1998" dirty="0">
                <a:solidFill>
                  <a:srgbClr val="FF0000"/>
                </a:solidFill>
                <a:latin typeface="Arial"/>
                <a:ea typeface="Arial"/>
                <a:cs typeface="Arial"/>
                <a:sym typeface="Arial"/>
              </a:rPr>
              <a:t>1) Central Tendency: Mean (average) = 53</a:t>
            </a:r>
            <a:endParaRPr sz="1381" dirty="0">
              <a:solidFill>
                <a:srgbClr val="FF0000"/>
              </a:solidFill>
              <a:latin typeface="Arial"/>
              <a:ea typeface="Arial"/>
              <a:cs typeface="Arial"/>
              <a:sym typeface="Arial"/>
            </a:endParaRPr>
          </a:p>
        </p:txBody>
      </p:sp>
      <p:cxnSp>
        <p:nvCxnSpPr>
          <p:cNvPr id="11" name="Straight Arrow Connector 10">
            <a:extLst>
              <a:ext uri="{FF2B5EF4-FFF2-40B4-BE49-F238E27FC236}">
                <a16:creationId xmlns:a16="http://schemas.microsoft.com/office/drawing/2014/main" id="{4299F9E4-22A4-468B-B622-4925233A9DD5}"/>
              </a:ext>
            </a:extLst>
          </p:cNvPr>
          <p:cNvCxnSpPr>
            <a:cxnSpLocks/>
          </p:cNvCxnSpPr>
          <p:nvPr/>
        </p:nvCxnSpPr>
        <p:spPr>
          <a:xfrm flipV="1">
            <a:off x="4403299" y="3709698"/>
            <a:ext cx="0" cy="26501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ket 11">
            <a:extLst>
              <a:ext uri="{FF2B5EF4-FFF2-40B4-BE49-F238E27FC236}">
                <a16:creationId xmlns:a16="http://schemas.microsoft.com/office/drawing/2014/main" id="{EA24D6E3-1C90-48E3-8AD0-797777E8270C}"/>
              </a:ext>
            </a:extLst>
          </p:cNvPr>
          <p:cNvSpPr/>
          <p:nvPr/>
        </p:nvSpPr>
        <p:spPr>
          <a:xfrm>
            <a:off x="10523198" y="1599578"/>
            <a:ext cx="597650" cy="325377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oogle Shape;320;p21">
            <a:extLst>
              <a:ext uri="{FF2B5EF4-FFF2-40B4-BE49-F238E27FC236}">
                <a16:creationId xmlns:a16="http://schemas.microsoft.com/office/drawing/2014/main" id="{EFFB4A68-EC1A-4E14-A7A2-6A804C659399}"/>
              </a:ext>
            </a:extLst>
          </p:cNvPr>
          <p:cNvSpPr txBox="1"/>
          <p:nvPr/>
        </p:nvSpPr>
        <p:spPr>
          <a:xfrm>
            <a:off x="4818440" y="633215"/>
            <a:ext cx="6926509" cy="398485"/>
          </a:xfrm>
          <a:prstGeom prst="rect">
            <a:avLst/>
          </a:prstGeom>
          <a:noFill/>
          <a:ln>
            <a:noFill/>
          </a:ln>
        </p:spPr>
        <p:txBody>
          <a:bodyPr spcFirstLastPara="1" wrap="square" lIns="90173" tIns="45074" rIns="90173" bIns="45074" anchor="t" anchorCtr="0">
            <a:spAutoFit/>
          </a:bodyPr>
          <a:lstStyle/>
          <a:p>
            <a:pPr>
              <a:buClr>
                <a:srgbClr val="000000"/>
              </a:buClr>
              <a:buSzPts val="2026"/>
            </a:pPr>
            <a:r>
              <a:rPr lang="en-US" sz="1998" dirty="0">
                <a:solidFill>
                  <a:srgbClr val="FF0000"/>
                </a:solidFill>
                <a:latin typeface="Arial"/>
                <a:ea typeface="Arial"/>
                <a:cs typeface="Arial"/>
                <a:sym typeface="Arial"/>
              </a:rPr>
              <a:t>2) Range (Precision) = Highest-Lowest Point  (67 – 43 = 24)</a:t>
            </a:r>
            <a:endParaRPr sz="1381" dirty="0">
              <a:solidFill>
                <a:srgbClr val="FF0000"/>
              </a:solidFill>
              <a:latin typeface="Arial"/>
              <a:ea typeface="Arial"/>
              <a:cs typeface="Arial"/>
              <a:sym typeface="Arial"/>
            </a:endParaRPr>
          </a:p>
        </p:txBody>
      </p:sp>
      <p:cxnSp>
        <p:nvCxnSpPr>
          <p:cNvPr id="24" name="Straight Connector 23">
            <a:extLst>
              <a:ext uri="{FF2B5EF4-FFF2-40B4-BE49-F238E27FC236}">
                <a16:creationId xmlns:a16="http://schemas.microsoft.com/office/drawing/2014/main" id="{13F15340-A508-4B52-B876-9975B052C1F7}"/>
              </a:ext>
            </a:extLst>
          </p:cNvPr>
          <p:cNvCxnSpPr>
            <a:cxnSpLocks/>
          </p:cNvCxnSpPr>
          <p:nvPr/>
        </p:nvCxnSpPr>
        <p:spPr>
          <a:xfrm>
            <a:off x="11744960" y="804758"/>
            <a:ext cx="1" cy="2301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3C03DD-88E8-4E55-BCBB-43DA07473B0A}"/>
              </a:ext>
            </a:extLst>
          </p:cNvPr>
          <p:cNvCxnSpPr>
            <a:cxnSpLocks/>
          </p:cNvCxnSpPr>
          <p:nvPr/>
        </p:nvCxnSpPr>
        <p:spPr>
          <a:xfrm flipH="1">
            <a:off x="11242150" y="3105933"/>
            <a:ext cx="50281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C2D7D95-321F-367C-8EC5-E758A15B71F4}"/>
              </a:ext>
            </a:extLst>
          </p:cNvPr>
          <p:cNvSpPr/>
          <p:nvPr/>
        </p:nvSpPr>
        <p:spPr>
          <a:xfrm>
            <a:off x="5627460" y="3428999"/>
            <a:ext cx="3262802" cy="16494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8D49F30-443C-0E80-F31C-ED1CAED5EF60}"/>
              </a:ext>
            </a:extLst>
          </p:cNvPr>
          <p:cNvSpPr/>
          <p:nvPr/>
        </p:nvSpPr>
        <p:spPr>
          <a:xfrm>
            <a:off x="707605" y="1461682"/>
            <a:ext cx="691273" cy="65297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5EED125-03D0-6776-5464-E1E4ABF5C12A}"/>
              </a:ext>
            </a:extLst>
          </p:cNvPr>
          <p:cNvCxnSpPr>
            <a:cxnSpLocks/>
            <a:stCxn id="18" idx="1"/>
          </p:cNvCxnSpPr>
          <p:nvPr/>
        </p:nvCxnSpPr>
        <p:spPr>
          <a:xfrm flipH="1">
            <a:off x="7288015" y="6663680"/>
            <a:ext cx="883300" cy="133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206DD9-F6E9-95D4-90F9-5A699298EC86}"/>
              </a:ext>
            </a:extLst>
          </p:cNvPr>
          <p:cNvCxnSpPr>
            <a:cxnSpLocks/>
          </p:cNvCxnSpPr>
          <p:nvPr/>
        </p:nvCxnSpPr>
        <p:spPr>
          <a:xfrm flipV="1">
            <a:off x="7288015" y="5252937"/>
            <a:ext cx="0" cy="14241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Google Shape;320;p21">
            <a:extLst>
              <a:ext uri="{FF2B5EF4-FFF2-40B4-BE49-F238E27FC236}">
                <a16:creationId xmlns:a16="http://schemas.microsoft.com/office/drawing/2014/main" id="{40834EF5-8321-1DD0-4680-A5CE3C1040D1}"/>
              </a:ext>
            </a:extLst>
          </p:cNvPr>
          <p:cNvSpPr txBox="1"/>
          <p:nvPr/>
        </p:nvSpPr>
        <p:spPr>
          <a:xfrm>
            <a:off x="8171315" y="6464437"/>
            <a:ext cx="2351883" cy="398485"/>
          </a:xfrm>
          <a:prstGeom prst="rect">
            <a:avLst/>
          </a:prstGeom>
          <a:noFill/>
          <a:ln>
            <a:noFill/>
          </a:ln>
        </p:spPr>
        <p:txBody>
          <a:bodyPr spcFirstLastPara="1" wrap="square" lIns="90173" tIns="45074" rIns="90173" bIns="45074" anchor="t" anchorCtr="0">
            <a:spAutoFit/>
          </a:bodyPr>
          <a:lstStyle/>
          <a:p>
            <a:pPr>
              <a:buClr>
                <a:srgbClr val="000000"/>
              </a:buClr>
              <a:buSzPts val="2026"/>
            </a:pPr>
            <a:r>
              <a:rPr lang="en-US" sz="1998" dirty="0">
                <a:solidFill>
                  <a:srgbClr val="FF0000"/>
                </a:solidFill>
                <a:latin typeface="Arial"/>
                <a:ea typeface="Arial"/>
                <a:cs typeface="Arial"/>
                <a:sym typeface="Arial"/>
              </a:rPr>
              <a:t>3) Downward Shift</a:t>
            </a:r>
            <a:endParaRPr sz="138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5072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4" grpId="0" animBg="1"/>
      <p:bldP spid="5"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A7D3-F47E-324D-A39A-779CC7DC9811}"/>
              </a:ext>
            </a:extLst>
          </p:cNvPr>
          <p:cNvSpPr>
            <a:spLocks noGrp="1"/>
          </p:cNvSpPr>
          <p:nvPr>
            <p:ph type="title"/>
          </p:nvPr>
        </p:nvSpPr>
        <p:spPr>
          <a:xfrm>
            <a:off x="155643" y="52425"/>
            <a:ext cx="10972800" cy="793279"/>
          </a:xfrm>
        </p:spPr>
        <p:txBody>
          <a:bodyPr>
            <a:normAutofit/>
          </a:bodyPr>
          <a:lstStyle/>
          <a:p>
            <a:pPr algn="l"/>
            <a:r>
              <a:rPr lang="en-US" sz="4000" dirty="0">
                <a:latin typeface="Calibri Light" panose="020F0302020204030204" pitchFamily="34" charset="0"/>
                <a:cs typeface="Calibri Light" panose="020F0302020204030204" pitchFamily="34" charset="0"/>
              </a:rPr>
              <a:t>Don’t Forget to Annotate Your SPC Chart</a:t>
            </a:r>
          </a:p>
        </p:txBody>
      </p:sp>
      <p:graphicFrame>
        <p:nvGraphicFramePr>
          <p:cNvPr id="3" name="Chart 2">
            <a:extLst>
              <a:ext uri="{FF2B5EF4-FFF2-40B4-BE49-F238E27FC236}">
                <a16:creationId xmlns:a16="http://schemas.microsoft.com/office/drawing/2014/main" id="{A78DAC57-537E-8A45-A851-E50F29B405C8}"/>
              </a:ext>
            </a:extLst>
          </p:cNvPr>
          <p:cNvGraphicFramePr>
            <a:graphicFrameLocks/>
          </p:cNvGraphicFramePr>
          <p:nvPr>
            <p:extLst>
              <p:ext uri="{D42A27DB-BD31-4B8C-83A1-F6EECF244321}">
                <p14:modId xmlns:p14="http://schemas.microsoft.com/office/powerpoint/2010/main" val="1698325944"/>
              </p:ext>
            </p:extLst>
          </p:nvPr>
        </p:nvGraphicFramePr>
        <p:xfrm>
          <a:off x="191310" y="1849523"/>
          <a:ext cx="10557754" cy="4740219"/>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DBE1CB2C-D41D-4A51-BAFA-172401CF7368}"/>
              </a:ext>
            </a:extLst>
          </p:cNvPr>
          <p:cNvSpPr/>
          <p:nvPr/>
        </p:nvSpPr>
        <p:spPr>
          <a:xfrm>
            <a:off x="5642043" y="3782857"/>
            <a:ext cx="2966935" cy="13241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44B2E4-4E4A-48E1-BF6E-F4A9C7677EE1}"/>
              </a:ext>
            </a:extLst>
          </p:cNvPr>
          <p:cNvSpPr/>
          <p:nvPr/>
        </p:nvSpPr>
        <p:spPr>
          <a:xfrm>
            <a:off x="1051019" y="2021514"/>
            <a:ext cx="487680" cy="457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72CE668F-AB66-4CFE-8411-E63EC3E89789}"/>
              </a:ext>
            </a:extLst>
          </p:cNvPr>
          <p:cNvSpPr/>
          <p:nvPr/>
        </p:nvSpPr>
        <p:spPr>
          <a:xfrm>
            <a:off x="1948617" y="985158"/>
            <a:ext cx="2339603" cy="814225"/>
          </a:xfrm>
          <a:prstGeom prst="wedgeRectCallout">
            <a:avLst>
              <a:gd name="adj1" fmla="val -72916"/>
              <a:gd name="adj2" fmla="val 68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residents started</a:t>
            </a:r>
          </a:p>
        </p:txBody>
      </p:sp>
      <p:sp>
        <p:nvSpPr>
          <p:cNvPr id="22" name="Speech Bubble: Rectangle 21">
            <a:extLst>
              <a:ext uri="{FF2B5EF4-FFF2-40B4-BE49-F238E27FC236}">
                <a16:creationId xmlns:a16="http://schemas.microsoft.com/office/drawing/2014/main" id="{3DEB43F9-7AC4-4EA7-8BB2-07F3C7A6F9D0}"/>
              </a:ext>
            </a:extLst>
          </p:cNvPr>
          <p:cNvSpPr/>
          <p:nvPr/>
        </p:nvSpPr>
        <p:spPr>
          <a:xfrm>
            <a:off x="6269375" y="2608572"/>
            <a:ext cx="2339603" cy="814225"/>
          </a:xfrm>
          <a:prstGeom prst="wedgeRectCallout">
            <a:avLst>
              <a:gd name="adj1" fmla="val -63931"/>
              <a:gd name="adj2" fmla="val 102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PDSA #1 started here</a:t>
            </a:r>
          </a:p>
        </p:txBody>
      </p:sp>
    </p:spTree>
    <p:extLst>
      <p:ext uri="{BB962C8B-B14F-4D97-AF65-F5344CB8AC3E}">
        <p14:creationId xmlns:p14="http://schemas.microsoft.com/office/powerpoint/2010/main" val="138570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8"/>
          <p:cNvSpPr txBox="1">
            <a:spLocks noChangeArrowheads="1"/>
          </p:cNvSpPr>
          <p:nvPr/>
        </p:nvSpPr>
        <p:spPr bwMode="auto">
          <a:xfrm>
            <a:off x="1375341" y="4786644"/>
            <a:ext cx="2889888" cy="912746"/>
          </a:xfrm>
          <a:prstGeom prst="rect">
            <a:avLst/>
          </a:prstGeom>
          <a:solidFill>
            <a:srgbClr val="FFC000"/>
          </a:solidFill>
          <a:ln w="22225">
            <a:solidFill>
              <a:schemeClr val="tx1"/>
            </a:solidFill>
            <a:miter lim="800000"/>
            <a:headEnd/>
            <a:tailEnd/>
          </a:ln>
        </p:spPr>
        <p:txBody>
          <a:bodyPr lIns="91437" tIns="45718" rIns="91437" bIns="45718" anchor="ctr">
            <a:spAutoFit/>
          </a:bodyPr>
          <a:lstStyle/>
          <a:p>
            <a:pPr algn="ctr">
              <a:defRPr/>
            </a:pPr>
            <a:r>
              <a:rPr lang="en-US" sz="1777" b="1" dirty="0">
                <a:solidFill>
                  <a:srgbClr val="FF0000"/>
                </a:solidFill>
                <a:latin typeface="Arial"/>
              </a:rPr>
              <a:t>Common Cause Variation</a:t>
            </a:r>
          </a:p>
          <a:p>
            <a:pPr algn="ctr">
              <a:defRPr/>
            </a:pPr>
            <a:r>
              <a:rPr lang="en-US" sz="1777" b="1" dirty="0">
                <a:solidFill>
                  <a:srgbClr val="000000"/>
                </a:solidFill>
                <a:latin typeface="Arial"/>
              </a:rPr>
              <a:t>(Predictable)</a:t>
            </a:r>
          </a:p>
        </p:txBody>
      </p:sp>
      <p:sp>
        <p:nvSpPr>
          <p:cNvPr id="57350" name="Rectangle 10"/>
          <p:cNvSpPr>
            <a:spLocks noChangeArrowheads="1"/>
          </p:cNvSpPr>
          <p:nvPr/>
        </p:nvSpPr>
        <p:spPr bwMode="auto">
          <a:xfrm>
            <a:off x="4762027" y="4220429"/>
            <a:ext cx="4792451" cy="2038907"/>
          </a:xfrm>
          <a:prstGeom prst="rect">
            <a:avLst/>
          </a:prstGeom>
          <a:solidFill>
            <a:schemeClr val="accent2">
              <a:lumMod val="40000"/>
              <a:lumOff val="60000"/>
            </a:schemeClr>
          </a:solidFill>
          <a:ln w="22225">
            <a:solidFill>
              <a:schemeClr val="tx1"/>
            </a:solidFill>
            <a:miter lim="800000"/>
            <a:headEnd/>
            <a:tailEnd/>
          </a:ln>
        </p:spPr>
        <p:txBody>
          <a:bodyPr lIns="91437" tIns="45718" rIns="91437" bIns="45718" anchor="ctr"/>
          <a:lstStyle/>
          <a:p>
            <a:pPr algn="ctr">
              <a:defRPr/>
            </a:pPr>
            <a:endParaRPr lang="en-US" sz="1974" b="1" dirty="0">
              <a:solidFill>
                <a:srgbClr val="000000"/>
              </a:solidFill>
              <a:ea typeface="ＭＳ Ｐゴシック" charset="0"/>
              <a:cs typeface="ＭＳ Ｐゴシック" charset="0"/>
            </a:endParaRPr>
          </a:p>
          <a:p>
            <a:pPr>
              <a:defRPr/>
            </a:pPr>
            <a:r>
              <a:rPr lang="en-US" sz="1974" b="1" dirty="0">
                <a:solidFill>
                  <a:srgbClr val="000000"/>
                </a:solidFill>
                <a:latin typeface="Arial"/>
                <a:ea typeface="ＭＳ Ｐゴシック" charset="0"/>
                <a:cs typeface="ＭＳ Ｐゴシック" charset="0"/>
              </a:rPr>
              <a:t>Reduce Variation (Increase Precision):</a:t>
            </a:r>
            <a:r>
              <a:rPr lang="en-US" sz="1974" dirty="0">
                <a:solidFill>
                  <a:srgbClr val="000000"/>
                </a:solidFill>
                <a:latin typeface="Arial"/>
                <a:ea typeface="ＭＳ Ｐゴシック" charset="0"/>
                <a:cs typeface="ＭＳ Ｐゴシック" charset="0"/>
              </a:rPr>
              <a:t> </a:t>
            </a:r>
          </a:p>
          <a:p>
            <a:pPr>
              <a:defRPr/>
            </a:pPr>
            <a:r>
              <a:rPr lang="en-US" sz="1974" dirty="0">
                <a:solidFill>
                  <a:srgbClr val="000000"/>
                </a:solidFill>
                <a:latin typeface="Arial"/>
                <a:ea typeface="ＭＳ Ｐゴシック" charset="0"/>
                <a:cs typeface="ＭＳ Ｐゴシック" charset="0"/>
              </a:rPr>
              <a:t>Make the process even more reliable.</a:t>
            </a:r>
          </a:p>
          <a:p>
            <a:pPr>
              <a:defRPr/>
            </a:pPr>
            <a:endParaRPr lang="en-US" sz="1974" dirty="0">
              <a:solidFill>
                <a:srgbClr val="000000"/>
              </a:solidFill>
              <a:latin typeface="Arial"/>
              <a:ea typeface="ＭＳ Ｐゴシック" charset="0"/>
              <a:cs typeface="ＭＳ Ｐゴシック" charset="0"/>
            </a:endParaRPr>
          </a:p>
          <a:p>
            <a:pPr>
              <a:defRPr/>
            </a:pPr>
            <a:r>
              <a:rPr lang="en-US" sz="1974" b="1" dirty="0">
                <a:solidFill>
                  <a:srgbClr val="000000"/>
                </a:solidFill>
                <a:latin typeface="Arial"/>
                <a:ea typeface="ＭＳ Ｐゴシック" charset="0"/>
                <a:cs typeface="ＭＳ Ｐゴシック" charset="0"/>
              </a:rPr>
              <a:t>Sub-Optimal Average Performance</a:t>
            </a:r>
            <a:r>
              <a:rPr lang="en-US" sz="1974" dirty="0">
                <a:solidFill>
                  <a:srgbClr val="000000"/>
                </a:solidFill>
                <a:latin typeface="Arial"/>
                <a:ea typeface="ＭＳ Ｐゴシック" charset="0"/>
                <a:cs typeface="ＭＳ Ｐゴシック" charset="0"/>
              </a:rPr>
              <a:t>: </a:t>
            </a:r>
          </a:p>
          <a:p>
            <a:pPr>
              <a:defRPr/>
            </a:pPr>
            <a:r>
              <a:rPr lang="en-US" sz="1974" dirty="0">
                <a:solidFill>
                  <a:srgbClr val="000000"/>
                </a:solidFill>
                <a:latin typeface="Arial"/>
                <a:ea typeface="ＭＳ Ｐゴシック" charset="0"/>
                <a:cs typeface="ＭＳ Ｐゴシック" charset="0"/>
              </a:rPr>
              <a:t>Redesign process to get a better result.</a:t>
            </a:r>
          </a:p>
          <a:p>
            <a:pPr>
              <a:defRPr/>
            </a:pPr>
            <a:endParaRPr lang="en-US" sz="1974" dirty="0">
              <a:solidFill>
                <a:srgbClr val="000000"/>
              </a:solidFill>
              <a:ea typeface="ＭＳ Ｐゴシック" charset="0"/>
              <a:cs typeface="ＭＳ Ｐゴシック" charset="0"/>
            </a:endParaRPr>
          </a:p>
        </p:txBody>
      </p:sp>
      <p:sp>
        <p:nvSpPr>
          <p:cNvPr id="110596" name="Text Box 13"/>
          <p:cNvSpPr txBox="1">
            <a:spLocks noChangeArrowheads="1"/>
          </p:cNvSpPr>
          <p:nvPr/>
        </p:nvSpPr>
        <p:spPr bwMode="auto">
          <a:xfrm>
            <a:off x="1375341" y="1714963"/>
            <a:ext cx="2719065" cy="912746"/>
          </a:xfrm>
          <a:prstGeom prst="rect">
            <a:avLst/>
          </a:prstGeom>
          <a:solidFill>
            <a:srgbClr val="FFC000"/>
          </a:solidFill>
          <a:ln w="22225">
            <a:solidFill>
              <a:schemeClr val="tx1"/>
            </a:solidFill>
            <a:miter lim="800000"/>
            <a:headEnd/>
            <a:tailEnd/>
          </a:ln>
        </p:spPr>
        <p:txBody>
          <a:bodyPr lIns="91437" tIns="45718" rIns="91437" bIns="45718" anchor="ctr">
            <a:spAutoFit/>
          </a:bodyPr>
          <a:lstStyle/>
          <a:p>
            <a:pPr algn="ctr">
              <a:defRPr/>
            </a:pPr>
            <a:r>
              <a:rPr lang="en-US" sz="1777" b="1" dirty="0">
                <a:solidFill>
                  <a:srgbClr val="FF0000"/>
                </a:solidFill>
                <a:latin typeface="Arial"/>
              </a:rPr>
              <a:t>Special Cause Variation</a:t>
            </a:r>
          </a:p>
          <a:p>
            <a:pPr algn="ctr">
              <a:defRPr/>
            </a:pPr>
            <a:r>
              <a:rPr lang="en-US" sz="1777" b="1" dirty="0">
                <a:solidFill>
                  <a:srgbClr val="000000"/>
                </a:solidFill>
                <a:latin typeface="Arial"/>
              </a:rPr>
              <a:t>(Unpredictable)</a:t>
            </a:r>
          </a:p>
        </p:txBody>
      </p:sp>
      <p:sp>
        <p:nvSpPr>
          <p:cNvPr id="57355" name="Rectangle 15"/>
          <p:cNvSpPr>
            <a:spLocks noChangeArrowheads="1"/>
          </p:cNvSpPr>
          <p:nvPr/>
        </p:nvSpPr>
        <p:spPr bwMode="auto">
          <a:xfrm>
            <a:off x="4766729" y="1269420"/>
            <a:ext cx="4823794" cy="1803830"/>
          </a:xfrm>
          <a:prstGeom prst="rect">
            <a:avLst/>
          </a:prstGeom>
          <a:solidFill>
            <a:schemeClr val="accent2">
              <a:lumMod val="40000"/>
              <a:lumOff val="60000"/>
            </a:schemeClr>
          </a:solidFill>
          <a:ln w="22225">
            <a:solidFill>
              <a:schemeClr val="tx1"/>
            </a:solidFill>
            <a:miter lim="800000"/>
            <a:headEnd/>
            <a:tailEnd/>
          </a:ln>
        </p:spPr>
        <p:txBody>
          <a:bodyPr lIns="91437" tIns="45718" rIns="91437" bIns="45718" anchor="ctr"/>
          <a:lstStyle/>
          <a:p>
            <a:pPr>
              <a:defRPr/>
            </a:pPr>
            <a:r>
              <a:rPr lang="en-US" sz="1974" b="1" dirty="0">
                <a:solidFill>
                  <a:srgbClr val="000000"/>
                </a:solidFill>
                <a:latin typeface="Arial"/>
                <a:ea typeface="ＭＳ Ｐゴシック" charset="0"/>
                <a:cs typeface="ＭＳ Ｐゴシック" charset="0"/>
              </a:rPr>
              <a:t>Identify the Cause: </a:t>
            </a:r>
          </a:p>
          <a:p>
            <a:pPr>
              <a:defRPr/>
            </a:pPr>
            <a:r>
              <a:rPr lang="en-US" sz="1974" i="1" dirty="0">
                <a:solidFill>
                  <a:srgbClr val="000000"/>
                </a:solidFill>
                <a:latin typeface="Arial"/>
                <a:ea typeface="ＭＳ Ｐゴシック" charset="0"/>
              </a:rPr>
              <a:t>If </a:t>
            </a:r>
            <a:r>
              <a:rPr lang="en-US" sz="1974" i="1" dirty="0">
                <a:solidFill>
                  <a:srgbClr val="000000"/>
                </a:solidFill>
                <a:latin typeface="Arial"/>
              </a:rPr>
              <a:t>Positive: “</a:t>
            </a:r>
            <a:r>
              <a:rPr lang="en-US" sz="1974" dirty="0">
                <a:solidFill>
                  <a:srgbClr val="000000"/>
                </a:solidFill>
                <a:latin typeface="Arial"/>
              </a:rPr>
              <a:t>Maximize, optimize, replicate, or standardize.”</a:t>
            </a:r>
          </a:p>
          <a:p>
            <a:pPr>
              <a:defRPr/>
            </a:pPr>
            <a:r>
              <a:rPr lang="en-US" sz="1974" dirty="0">
                <a:solidFill>
                  <a:srgbClr val="000000"/>
                </a:solidFill>
                <a:latin typeface="Arial"/>
                <a:ea typeface="ＭＳ Ｐゴシック" charset="0"/>
                <a:cs typeface="ＭＳ Ｐゴシック" charset="0"/>
              </a:rPr>
              <a:t> </a:t>
            </a:r>
            <a:br>
              <a:rPr lang="en-US" sz="1974" dirty="0">
                <a:solidFill>
                  <a:srgbClr val="000000"/>
                </a:solidFill>
                <a:latin typeface="Arial"/>
                <a:ea typeface="ＭＳ Ｐゴシック" charset="0"/>
                <a:cs typeface="ＭＳ Ｐゴシック" charset="0"/>
              </a:rPr>
            </a:br>
            <a:r>
              <a:rPr lang="en-US" sz="1974" i="1" dirty="0">
                <a:solidFill>
                  <a:srgbClr val="000000"/>
                </a:solidFill>
                <a:latin typeface="Arial"/>
                <a:ea typeface="ＭＳ Ｐゴシック" charset="0"/>
                <a:cs typeface="ＭＳ Ｐゴシック" charset="0"/>
              </a:rPr>
              <a:t>If Negative</a:t>
            </a:r>
            <a:r>
              <a:rPr lang="en-US" sz="1974" dirty="0">
                <a:solidFill>
                  <a:srgbClr val="000000"/>
                </a:solidFill>
                <a:latin typeface="Arial"/>
                <a:ea typeface="ＭＳ Ｐゴシック" charset="0"/>
                <a:cs typeface="ＭＳ Ｐゴシック" charset="0"/>
              </a:rPr>
              <a:t>: “Minimize or eliminate”</a:t>
            </a:r>
          </a:p>
        </p:txBody>
      </p:sp>
      <p:cxnSp>
        <p:nvCxnSpPr>
          <p:cNvPr id="58374" name="Straight Arrow Connector 15"/>
          <p:cNvCxnSpPr>
            <a:cxnSpLocks noChangeShapeType="1"/>
            <a:stCxn id="110596" idx="3"/>
            <a:endCxn id="57355" idx="1"/>
          </p:cNvCxnSpPr>
          <p:nvPr/>
        </p:nvCxnSpPr>
        <p:spPr bwMode="auto">
          <a:xfrm flipV="1">
            <a:off x="4094406" y="2171335"/>
            <a:ext cx="672323" cy="1"/>
          </a:xfrm>
          <a:prstGeom prst="straightConnector1">
            <a:avLst/>
          </a:prstGeom>
          <a:noFill/>
          <a:ln w="25400">
            <a:solidFill>
              <a:schemeClr val="tx1"/>
            </a:solidFill>
            <a:round/>
            <a:headEnd/>
            <a:tailEnd type="arrow" w="med" len="med"/>
          </a:ln>
        </p:spPr>
      </p:cxnSp>
      <p:cxnSp>
        <p:nvCxnSpPr>
          <p:cNvPr id="58375" name="Straight Arrow Connector 23"/>
          <p:cNvCxnSpPr>
            <a:cxnSpLocks noChangeShapeType="1"/>
            <a:stCxn id="110594" idx="3"/>
            <a:endCxn id="57350" idx="1"/>
          </p:cNvCxnSpPr>
          <p:nvPr/>
        </p:nvCxnSpPr>
        <p:spPr bwMode="auto">
          <a:xfrm flipV="1">
            <a:off x="4265229" y="5239883"/>
            <a:ext cx="496798" cy="3134"/>
          </a:xfrm>
          <a:prstGeom prst="straightConnector1">
            <a:avLst/>
          </a:prstGeom>
          <a:noFill/>
          <a:ln w="25400">
            <a:solidFill>
              <a:schemeClr val="tx1"/>
            </a:solidFill>
            <a:round/>
            <a:headEnd/>
            <a:tailEnd type="arrow" w="med" len="med"/>
          </a:ln>
        </p:spPr>
      </p:cxnSp>
      <p:cxnSp>
        <p:nvCxnSpPr>
          <p:cNvPr id="57345" name="Elbow Connector 57344"/>
          <p:cNvCxnSpPr>
            <a:cxnSpLocks noChangeShapeType="1"/>
            <a:stCxn id="57350" idx="2"/>
            <a:endCxn id="110596" idx="1"/>
          </p:cNvCxnSpPr>
          <p:nvPr/>
        </p:nvCxnSpPr>
        <p:spPr bwMode="auto">
          <a:xfrm rot="5400000" flipH="1">
            <a:off x="2222797" y="1323880"/>
            <a:ext cx="4088000" cy="5782912"/>
          </a:xfrm>
          <a:prstGeom prst="bentConnector4">
            <a:avLst>
              <a:gd name="adj1" fmla="val -5592"/>
              <a:gd name="adj2" fmla="val 103953"/>
            </a:avLst>
          </a:prstGeom>
          <a:noFill/>
          <a:ln w="22225">
            <a:solidFill>
              <a:schemeClr val="tx1"/>
            </a:solidFill>
            <a:round/>
            <a:headEnd/>
            <a:tailEnd type="arrow" w="med" len="med"/>
          </a:ln>
        </p:spPr>
      </p:cxnSp>
      <p:cxnSp>
        <p:nvCxnSpPr>
          <p:cNvPr id="57347" name="Elbow Connector 57346"/>
          <p:cNvCxnSpPr>
            <a:cxnSpLocks noChangeShapeType="1"/>
            <a:stCxn id="57355" idx="2"/>
            <a:endCxn id="110594" idx="0"/>
          </p:cNvCxnSpPr>
          <p:nvPr/>
        </p:nvCxnSpPr>
        <p:spPr bwMode="auto">
          <a:xfrm rot="5400000">
            <a:off x="4142759" y="1750777"/>
            <a:ext cx="1713394" cy="4358341"/>
          </a:xfrm>
          <a:prstGeom prst="bentConnector3">
            <a:avLst>
              <a:gd name="adj1" fmla="val 50000"/>
            </a:avLst>
          </a:prstGeom>
          <a:noFill/>
          <a:ln w="22225">
            <a:solidFill>
              <a:schemeClr val="tx1"/>
            </a:solidFill>
            <a:round/>
            <a:headEnd/>
            <a:tailEnd type="arrow" w="med" len="med"/>
          </a:ln>
        </p:spPr>
      </p:cxnSp>
      <p:sp>
        <p:nvSpPr>
          <p:cNvPr id="11" name="Title 1"/>
          <p:cNvSpPr txBox="1">
            <a:spLocks/>
          </p:cNvSpPr>
          <p:nvPr/>
        </p:nvSpPr>
        <p:spPr bwMode="auto">
          <a:xfrm>
            <a:off x="2455131" y="0"/>
            <a:ext cx="7387708" cy="731876"/>
          </a:xfrm>
          <a:prstGeom prst="rect">
            <a:avLst/>
          </a:prstGeom>
          <a:noFill/>
          <a:ln w="9525">
            <a:noFill/>
            <a:miter lim="800000"/>
            <a:headEnd/>
            <a:tailEnd/>
          </a:ln>
        </p:spPr>
        <p:txBody>
          <a:bodyPr lIns="91453" tIns="45724" rIns="91453" bIns="45724" anchor="ctr"/>
          <a:lstStyle/>
          <a:p>
            <a:pPr>
              <a:defRPr/>
            </a:pPr>
            <a:r>
              <a:rPr lang="en-US" sz="2764" b="1" kern="0" dirty="0">
                <a:solidFill>
                  <a:srgbClr val="FFFFFF"/>
                </a:solidFill>
                <a:latin typeface="Arial"/>
                <a:cs typeface="ＭＳ Ｐゴシック" pitchFamily="-110" charset="-128"/>
              </a:rPr>
              <a:t>Application – Responding to Variation</a:t>
            </a:r>
          </a:p>
        </p:txBody>
      </p:sp>
      <p:sp>
        <p:nvSpPr>
          <p:cNvPr id="12" name="Rectangle 2"/>
          <p:cNvSpPr txBox="1">
            <a:spLocks noChangeArrowheads="1"/>
          </p:cNvSpPr>
          <p:nvPr/>
        </p:nvSpPr>
        <p:spPr>
          <a:xfrm>
            <a:off x="108589" y="135632"/>
            <a:ext cx="8313279" cy="752249"/>
          </a:xfrm>
          <a:prstGeom prst="rect">
            <a:avLst/>
          </a:prstGeom>
        </p:spPr>
        <p:txBody>
          <a:bodyPr/>
          <a:lstStyle>
            <a:lvl1pPr algn="ctr" rtl="0" eaLnBrk="0" fontAlgn="base" hangingPunct="0">
              <a:spcBef>
                <a:spcPct val="0"/>
              </a:spcBef>
              <a:spcAft>
                <a:spcPct val="0"/>
              </a:spcAft>
              <a:defRPr sz="4400" b="1">
                <a:solidFill>
                  <a:srgbClr val="0000FF"/>
                </a:solidFill>
                <a:latin typeface="+mj-lt"/>
                <a:ea typeface="+mj-ea"/>
                <a:cs typeface="+mj-cs"/>
              </a:defRPr>
            </a:lvl1pPr>
            <a:lvl2pPr algn="ctr" rtl="0" eaLnBrk="0" fontAlgn="base" hangingPunct="0">
              <a:spcBef>
                <a:spcPct val="0"/>
              </a:spcBef>
              <a:spcAft>
                <a:spcPct val="0"/>
              </a:spcAft>
              <a:defRPr sz="4400" b="1">
                <a:solidFill>
                  <a:srgbClr val="0000FF"/>
                </a:solidFill>
                <a:latin typeface="Arial" pitchFamily="34" charset="0"/>
              </a:defRPr>
            </a:lvl2pPr>
            <a:lvl3pPr algn="ctr" rtl="0" eaLnBrk="0" fontAlgn="base" hangingPunct="0">
              <a:spcBef>
                <a:spcPct val="0"/>
              </a:spcBef>
              <a:spcAft>
                <a:spcPct val="0"/>
              </a:spcAft>
              <a:defRPr sz="4400" b="1">
                <a:solidFill>
                  <a:srgbClr val="0000FF"/>
                </a:solidFill>
                <a:latin typeface="Arial" pitchFamily="34" charset="0"/>
              </a:defRPr>
            </a:lvl3pPr>
            <a:lvl4pPr algn="ctr" rtl="0" eaLnBrk="0" fontAlgn="base" hangingPunct="0">
              <a:spcBef>
                <a:spcPct val="0"/>
              </a:spcBef>
              <a:spcAft>
                <a:spcPct val="0"/>
              </a:spcAft>
              <a:defRPr sz="4400" b="1">
                <a:solidFill>
                  <a:srgbClr val="0000FF"/>
                </a:solidFill>
                <a:latin typeface="Arial" pitchFamily="34" charset="0"/>
              </a:defRPr>
            </a:lvl4pPr>
            <a:lvl5pPr algn="ctr" rtl="0" eaLnBrk="0" fontAlgn="base" hangingPunct="0">
              <a:spcBef>
                <a:spcPct val="0"/>
              </a:spcBef>
              <a:spcAft>
                <a:spcPct val="0"/>
              </a:spcAft>
              <a:defRPr sz="4400" b="1">
                <a:solidFill>
                  <a:srgbClr val="0000FF"/>
                </a:solidFill>
                <a:latin typeface="Arial" pitchFamily="34" charset="0"/>
              </a:defRPr>
            </a:lvl5pPr>
            <a:lvl6pPr marL="457200" algn="ctr" rtl="0" eaLnBrk="0" fontAlgn="base" hangingPunct="0">
              <a:spcBef>
                <a:spcPct val="0"/>
              </a:spcBef>
              <a:spcAft>
                <a:spcPct val="0"/>
              </a:spcAft>
              <a:defRPr sz="4400" b="1">
                <a:solidFill>
                  <a:srgbClr val="0000FF"/>
                </a:solidFill>
                <a:latin typeface="Arial" pitchFamily="34" charset="0"/>
              </a:defRPr>
            </a:lvl6pPr>
            <a:lvl7pPr marL="914400" algn="ctr" rtl="0" eaLnBrk="0" fontAlgn="base" hangingPunct="0">
              <a:spcBef>
                <a:spcPct val="0"/>
              </a:spcBef>
              <a:spcAft>
                <a:spcPct val="0"/>
              </a:spcAft>
              <a:defRPr sz="4400" b="1">
                <a:solidFill>
                  <a:srgbClr val="0000FF"/>
                </a:solidFill>
                <a:latin typeface="Arial" pitchFamily="34" charset="0"/>
              </a:defRPr>
            </a:lvl7pPr>
            <a:lvl8pPr marL="1371600" algn="ctr" rtl="0" eaLnBrk="0" fontAlgn="base" hangingPunct="0">
              <a:spcBef>
                <a:spcPct val="0"/>
              </a:spcBef>
              <a:spcAft>
                <a:spcPct val="0"/>
              </a:spcAft>
              <a:defRPr sz="4400" b="1">
                <a:solidFill>
                  <a:srgbClr val="0000FF"/>
                </a:solidFill>
                <a:latin typeface="Arial" pitchFamily="34" charset="0"/>
              </a:defRPr>
            </a:lvl8pPr>
            <a:lvl9pPr marL="1828800" algn="ctr" rtl="0" eaLnBrk="0" fontAlgn="base" hangingPunct="0">
              <a:spcBef>
                <a:spcPct val="0"/>
              </a:spcBef>
              <a:spcAft>
                <a:spcPct val="0"/>
              </a:spcAft>
              <a:defRPr sz="4400" b="1">
                <a:solidFill>
                  <a:srgbClr val="0000FF"/>
                </a:solidFill>
                <a:latin typeface="Arial" pitchFamily="34" charset="0"/>
              </a:defRPr>
            </a:lvl9pPr>
          </a:lstStyle>
          <a:p>
            <a:pPr algn="l">
              <a:defRPr/>
            </a:pPr>
            <a:r>
              <a:rPr lang="en-US" altLang="en-US" sz="4000" kern="0" dirty="0">
                <a:solidFill>
                  <a:schemeClr val="tx1"/>
                </a:solidFill>
              </a:rPr>
              <a:t>Algorithm for Addressing Variation</a:t>
            </a:r>
          </a:p>
        </p:txBody>
      </p:sp>
      <p:sp>
        <p:nvSpPr>
          <p:cNvPr id="3" name="TextBox 2">
            <a:extLst>
              <a:ext uri="{FF2B5EF4-FFF2-40B4-BE49-F238E27FC236}">
                <a16:creationId xmlns:a16="http://schemas.microsoft.com/office/drawing/2014/main" id="{C47612E3-2E78-469D-CE41-E863503A9E49}"/>
              </a:ext>
            </a:extLst>
          </p:cNvPr>
          <p:cNvSpPr txBox="1"/>
          <p:nvPr/>
        </p:nvSpPr>
        <p:spPr>
          <a:xfrm>
            <a:off x="9962570" y="6396335"/>
            <a:ext cx="2363042" cy="461665"/>
          </a:xfrm>
          <a:prstGeom prst="rect">
            <a:avLst/>
          </a:prstGeom>
          <a:noFill/>
        </p:spPr>
        <p:txBody>
          <a:bodyPr wrap="square">
            <a:spAutoFit/>
          </a:bodyPr>
          <a:lstStyle/>
          <a:p>
            <a:r>
              <a:rPr lang="en-US" sz="1200" dirty="0" err="1"/>
              <a:t>Miltner</a:t>
            </a:r>
            <a:r>
              <a:rPr lang="en-US" sz="1200" dirty="0"/>
              <a:t>, RS, Quality Improvement Models: PDSA, HQS, 2016</a:t>
            </a:r>
          </a:p>
        </p:txBody>
      </p:sp>
    </p:spTree>
    <p:custDataLst>
      <p:tags r:id="rId1"/>
    </p:custDataLst>
  </p:cSld>
  <p:clrMapOvr>
    <a:masterClrMapping/>
  </p:clrMapOvr>
  <p:transition spd="slow" advTm="9685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698124-AB0F-481E-ACC2-21C4BD6E3C27}"/>
              </a:ext>
            </a:extLst>
          </p:cNvPr>
          <p:cNvSpPr txBox="1"/>
          <p:nvPr/>
        </p:nvSpPr>
        <p:spPr>
          <a:xfrm>
            <a:off x="6451600" y="150879"/>
            <a:ext cx="5620210" cy="2246769"/>
          </a:xfrm>
          <a:prstGeom prst="rect">
            <a:avLst/>
          </a:prstGeom>
          <a:solidFill>
            <a:schemeClr val="bg1"/>
          </a:solidFill>
          <a:ln w="25400">
            <a:solidFill>
              <a:srgbClr val="FF0000"/>
            </a:solidFill>
          </a:ln>
        </p:spPr>
        <p:txBody>
          <a:bodyPr wrap="square" rtlCol="0">
            <a:spAutoFit/>
          </a:bodyPr>
          <a:lstStyle/>
          <a:p>
            <a:pPr algn="ctr"/>
            <a:endParaRPr lang="en-US" sz="2000" u="sng" dirty="0"/>
          </a:p>
          <a:p>
            <a:pPr algn="ctr"/>
            <a:r>
              <a:rPr lang="en-US" sz="2000" u="sng" dirty="0"/>
              <a:t>“Big 3” Summary</a:t>
            </a:r>
          </a:p>
          <a:p>
            <a:pPr algn="ctr"/>
            <a:endParaRPr lang="en-US" sz="2000" u="sng" dirty="0"/>
          </a:p>
          <a:p>
            <a:pPr algn="ctr"/>
            <a:endParaRPr lang="en-US" sz="2000" u="sng" dirty="0"/>
          </a:p>
          <a:p>
            <a:pPr algn="ctr"/>
            <a:endParaRPr lang="en-US" sz="2000" u="sng" dirty="0"/>
          </a:p>
          <a:p>
            <a:pPr algn="ctr"/>
            <a:endParaRPr lang="en-US" sz="2000" u="sng" dirty="0"/>
          </a:p>
          <a:p>
            <a:pPr algn="ctr"/>
            <a:endParaRPr lang="en-US" sz="2000" u="sng" dirty="0"/>
          </a:p>
        </p:txBody>
      </p:sp>
      <p:sp>
        <p:nvSpPr>
          <p:cNvPr id="12" name="Title 1">
            <a:extLst>
              <a:ext uri="{FF2B5EF4-FFF2-40B4-BE49-F238E27FC236}">
                <a16:creationId xmlns:a16="http://schemas.microsoft.com/office/drawing/2014/main" id="{A020FB5B-3A0D-4D5B-8429-EF96ADB12D95}"/>
              </a:ext>
            </a:extLst>
          </p:cNvPr>
          <p:cNvSpPr>
            <a:spLocks noGrp="1"/>
          </p:cNvSpPr>
          <p:nvPr>
            <p:ph type="title"/>
          </p:nvPr>
        </p:nvSpPr>
        <p:spPr>
          <a:xfrm>
            <a:off x="71120" y="92257"/>
            <a:ext cx="6139675" cy="723752"/>
          </a:xfrm>
        </p:spPr>
        <p:txBody>
          <a:bodyPr>
            <a:noAutofit/>
          </a:bodyPr>
          <a:lstStyle/>
          <a:p>
            <a:pPr algn="l"/>
            <a:r>
              <a:rPr lang="en-US" sz="4000" dirty="0">
                <a:latin typeface="Calibri Light" panose="020F0302020204030204" pitchFamily="34" charset="0"/>
                <a:cs typeface="Calibri Light" panose="020F0302020204030204" pitchFamily="34" charset="0"/>
              </a:rPr>
              <a:t>Big 3 Exercise: Interpretation</a:t>
            </a:r>
          </a:p>
        </p:txBody>
      </p:sp>
      <p:pic>
        <p:nvPicPr>
          <p:cNvPr id="2" name="Picture 1">
            <a:extLst>
              <a:ext uri="{FF2B5EF4-FFF2-40B4-BE49-F238E27FC236}">
                <a16:creationId xmlns:a16="http://schemas.microsoft.com/office/drawing/2014/main" id="{B4971987-7F8F-47AA-9914-94513527689A}"/>
              </a:ext>
            </a:extLst>
          </p:cNvPr>
          <p:cNvPicPr>
            <a:picLocks noChangeAspect="1"/>
          </p:cNvPicPr>
          <p:nvPr/>
        </p:nvPicPr>
        <p:blipFill>
          <a:blip r:embed="rId3"/>
          <a:stretch>
            <a:fillRect/>
          </a:stretch>
        </p:blipFill>
        <p:spPr>
          <a:xfrm>
            <a:off x="294641" y="2532738"/>
            <a:ext cx="11777170" cy="4193033"/>
          </a:xfrm>
          <a:prstGeom prst="rect">
            <a:avLst/>
          </a:prstGeom>
        </p:spPr>
      </p:pic>
      <p:sp>
        <p:nvSpPr>
          <p:cNvPr id="13" name="Oval 12">
            <a:extLst>
              <a:ext uri="{FF2B5EF4-FFF2-40B4-BE49-F238E27FC236}">
                <a16:creationId xmlns:a16="http://schemas.microsoft.com/office/drawing/2014/main" id="{7AC9656F-E7D5-4400-B45C-6BC7B8D5A741}"/>
              </a:ext>
            </a:extLst>
          </p:cNvPr>
          <p:cNvSpPr/>
          <p:nvPr/>
        </p:nvSpPr>
        <p:spPr>
          <a:xfrm>
            <a:off x="911678" y="4242004"/>
            <a:ext cx="1628322" cy="64308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6" name="Oval 15">
            <a:extLst>
              <a:ext uri="{FF2B5EF4-FFF2-40B4-BE49-F238E27FC236}">
                <a16:creationId xmlns:a16="http://schemas.microsoft.com/office/drawing/2014/main" id="{6DE0C8E0-6D3C-479C-8791-B7B30D9DC1AF}"/>
              </a:ext>
            </a:extLst>
          </p:cNvPr>
          <p:cNvSpPr/>
          <p:nvPr/>
        </p:nvSpPr>
        <p:spPr>
          <a:xfrm>
            <a:off x="9261705" y="3139440"/>
            <a:ext cx="635000" cy="538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54E3FA1-624F-42D0-AE46-55169C052B1F}"/>
              </a:ext>
            </a:extLst>
          </p:cNvPr>
          <p:cNvSpPr/>
          <p:nvPr/>
        </p:nvSpPr>
        <p:spPr>
          <a:xfrm>
            <a:off x="11436811" y="4930605"/>
            <a:ext cx="635000" cy="538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64134E-8C8B-080B-1099-0C7096209135}"/>
              </a:ext>
            </a:extLst>
          </p:cNvPr>
          <p:cNvSpPr txBox="1"/>
          <p:nvPr/>
        </p:nvSpPr>
        <p:spPr>
          <a:xfrm>
            <a:off x="7223166" y="1382964"/>
            <a:ext cx="6169230" cy="646331"/>
          </a:xfrm>
          <a:prstGeom prst="rect">
            <a:avLst/>
          </a:prstGeom>
          <a:noFill/>
        </p:spPr>
        <p:txBody>
          <a:bodyPr wrap="square">
            <a:spAutoFit/>
          </a:bodyPr>
          <a:lstStyle/>
          <a:p>
            <a:endParaRPr lang="en-US" sz="1800" dirty="0"/>
          </a:p>
          <a:p>
            <a:pPr marL="285750" indent="-285750">
              <a:buFont typeface="Arial" panose="020B0604020202020204" pitchFamily="34" charset="0"/>
              <a:buChar char="•"/>
            </a:pPr>
            <a:r>
              <a:rPr lang="en-US" sz="1800" dirty="0"/>
              <a:t>Range (Precision) = 49 – 4.4 = 44.6</a:t>
            </a:r>
          </a:p>
        </p:txBody>
      </p:sp>
      <p:sp>
        <p:nvSpPr>
          <p:cNvPr id="7" name="TextBox 6">
            <a:extLst>
              <a:ext uri="{FF2B5EF4-FFF2-40B4-BE49-F238E27FC236}">
                <a16:creationId xmlns:a16="http://schemas.microsoft.com/office/drawing/2014/main" id="{7D9A69F3-880D-D850-9DAD-D7A0D96B14A0}"/>
              </a:ext>
            </a:extLst>
          </p:cNvPr>
          <p:cNvSpPr txBox="1"/>
          <p:nvPr/>
        </p:nvSpPr>
        <p:spPr>
          <a:xfrm>
            <a:off x="7223166" y="1053261"/>
            <a:ext cx="4105894" cy="369332"/>
          </a:xfrm>
          <a:prstGeom prst="rect">
            <a:avLst/>
          </a:prstGeom>
          <a:noFill/>
        </p:spPr>
        <p:txBody>
          <a:bodyPr wrap="square">
            <a:spAutoFit/>
          </a:bodyPr>
          <a:lstStyle/>
          <a:p>
            <a:pPr marL="285750" indent="-285750">
              <a:buFont typeface="Arial" panose="020B0604020202020204" pitchFamily="34" charset="0"/>
              <a:buChar char="•"/>
            </a:pPr>
            <a:r>
              <a:rPr lang="en-US" sz="1800" dirty="0"/>
              <a:t>Mean (Average) = 21.3</a:t>
            </a:r>
          </a:p>
        </p:txBody>
      </p:sp>
    </p:spTree>
    <p:extLst>
      <p:ext uri="{BB962C8B-B14F-4D97-AF65-F5344CB8AC3E}">
        <p14:creationId xmlns:p14="http://schemas.microsoft.com/office/powerpoint/2010/main" val="5206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069622-76B5-4C1D-87B7-066841F39CF3}"/>
              </a:ext>
            </a:extLst>
          </p:cNvPr>
          <p:cNvSpPr txBox="1"/>
          <p:nvPr/>
        </p:nvSpPr>
        <p:spPr>
          <a:xfrm>
            <a:off x="6797040" y="1510268"/>
            <a:ext cx="1859280" cy="623332"/>
          </a:xfrm>
          <a:prstGeom prst="rect">
            <a:avLst/>
          </a:prstGeom>
          <a:solidFill>
            <a:schemeClr val="bg1"/>
          </a:solidFill>
        </p:spPr>
        <p:txBody>
          <a:bodyPr wrap="square" rtlCol="0">
            <a:spAutoFit/>
          </a:bodyPr>
          <a:lstStyle/>
          <a:p>
            <a:endParaRPr lang="en-US" dirty="0"/>
          </a:p>
        </p:txBody>
      </p:sp>
      <p:sp>
        <p:nvSpPr>
          <p:cNvPr id="12" name="Title 1">
            <a:extLst>
              <a:ext uri="{FF2B5EF4-FFF2-40B4-BE49-F238E27FC236}">
                <a16:creationId xmlns:a16="http://schemas.microsoft.com/office/drawing/2014/main" id="{A020FB5B-3A0D-4D5B-8429-EF96ADB12D95}"/>
              </a:ext>
            </a:extLst>
          </p:cNvPr>
          <p:cNvSpPr>
            <a:spLocks noGrp="1"/>
          </p:cNvSpPr>
          <p:nvPr>
            <p:ph type="title"/>
          </p:nvPr>
        </p:nvSpPr>
        <p:spPr>
          <a:xfrm>
            <a:off x="71120" y="92257"/>
            <a:ext cx="10972800" cy="723752"/>
          </a:xfrm>
        </p:spPr>
        <p:txBody>
          <a:bodyPr>
            <a:noAutofit/>
          </a:bodyPr>
          <a:lstStyle/>
          <a:p>
            <a:pPr algn="l"/>
            <a:r>
              <a:rPr lang="en-US" sz="4000" dirty="0">
                <a:latin typeface="Calibri Light" panose="020F0302020204030204" pitchFamily="34" charset="0"/>
                <a:cs typeface="Calibri Light" panose="020F0302020204030204" pitchFamily="34" charset="0"/>
              </a:rPr>
              <a:t>Big 3 Exercise: Interpretation</a:t>
            </a:r>
          </a:p>
        </p:txBody>
      </p:sp>
      <p:pic>
        <p:nvPicPr>
          <p:cNvPr id="2" name="Picture 1">
            <a:extLst>
              <a:ext uri="{FF2B5EF4-FFF2-40B4-BE49-F238E27FC236}">
                <a16:creationId xmlns:a16="http://schemas.microsoft.com/office/drawing/2014/main" id="{B4971987-7F8F-47AA-9914-94513527689A}"/>
              </a:ext>
            </a:extLst>
          </p:cNvPr>
          <p:cNvPicPr>
            <a:picLocks noChangeAspect="1"/>
          </p:cNvPicPr>
          <p:nvPr/>
        </p:nvPicPr>
        <p:blipFill>
          <a:blip r:embed="rId3"/>
          <a:stretch>
            <a:fillRect/>
          </a:stretch>
        </p:blipFill>
        <p:spPr>
          <a:xfrm>
            <a:off x="294641" y="2532738"/>
            <a:ext cx="11777170" cy="4193033"/>
          </a:xfrm>
          <a:prstGeom prst="rect">
            <a:avLst/>
          </a:prstGeom>
        </p:spPr>
      </p:pic>
      <p:sp>
        <p:nvSpPr>
          <p:cNvPr id="15" name="Oval 14">
            <a:extLst>
              <a:ext uri="{FF2B5EF4-FFF2-40B4-BE49-F238E27FC236}">
                <a16:creationId xmlns:a16="http://schemas.microsoft.com/office/drawing/2014/main" id="{1D3D7243-06F0-4B5D-8BCF-CAF4970CA7A5}"/>
              </a:ext>
            </a:extLst>
          </p:cNvPr>
          <p:cNvSpPr/>
          <p:nvPr/>
        </p:nvSpPr>
        <p:spPr>
          <a:xfrm>
            <a:off x="7452360" y="3139440"/>
            <a:ext cx="4302760" cy="1899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805D08-DF5B-4A1B-A6EA-8021D0B6BFC8}"/>
              </a:ext>
            </a:extLst>
          </p:cNvPr>
          <p:cNvSpPr txBox="1"/>
          <p:nvPr/>
        </p:nvSpPr>
        <p:spPr>
          <a:xfrm>
            <a:off x="6270452" y="512403"/>
            <a:ext cx="5801359" cy="1477328"/>
          </a:xfrm>
          <a:prstGeom prst="rect">
            <a:avLst/>
          </a:prstGeom>
          <a:noFill/>
          <a:ln w="25400">
            <a:solidFill>
              <a:srgbClr val="FF0000"/>
            </a:solidFill>
          </a:ln>
        </p:spPr>
        <p:txBody>
          <a:bodyPr wrap="square" rtlCol="0">
            <a:spAutoFit/>
          </a:bodyPr>
          <a:lstStyle/>
          <a:p>
            <a:pPr algn="ctr"/>
            <a:r>
              <a:rPr lang="en-US" u="sng" dirty="0"/>
              <a:t>Special Cause Signals</a:t>
            </a:r>
          </a:p>
          <a:p>
            <a:pPr marL="285750" indent="-285750">
              <a:buFont typeface="Arial" panose="020B0604020202020204" pitchFamily="34" charset="0"/>
              <a:buChar char="•"/>
            </a:pPr>
            <a:r>
              <a:rPr lang="en-US" dirty="0">
                <a:solidFill>
                  <a:srgbClr val="FF0000"/>
                </a:solidFill>
              </a:rPr>
              <a:t>Shifts (8 points) </a:t>
            </a:r>
          </a:p>
          <a:p>
            <a:pPr marL="285750" indent="-285750">
              <a:buFont typeface="Arial" panose="020B0604020202020204" pitchFamily="34" charset="0"/>
              <a:buChar char="•"/>
            </a:pPr>
            <a:r>
              <a:rPr lang="en-US" dirty="0">
                <a:solidFill>
                  <a:srgbClr val="0070C0"/>
                </a:solidFill>
              </a:rPr>
              <a:t>Trends (6 points) </a:t>
            </a:r>
          </a:p>
          <a:p>
            <a:pPr marL="285750" indent="-285750">
              <a:buFont typeface="Arial" panose="020B0604020202020204" pitchFamily="34" charset="0"/>
              <a:buChar char="•"/>
            </a:pPr>
            <a:r>
              <a:rPr lang="en-US" dirty="0"/>
              <a:t>Points outside of the UCL or LCL </a:t>
            </a:r>
          </a:p>
          <a:p>
            <a:pPr marL="285750" indent="-285750">
              <a:buFont typeface="Arial" panose="020B0604020202020204" pitchFamily="34" charset="0"/>
              <a:buChar char="•"/>
            </a:pPr>
            <a:endParaRPr lang="en-US" dirty="0">
              <a:solidFill>
                <a:srgbClr val="0070C0"/>
              </a:solidFill>
            </a:endParaRPr>
          </a:p>
        </p:txBody>
      </p:sp>
      <p:sp>
        <p:nvSpPr>
          <p:cNvPr id="19" name="Oval 18">
            <a:extLst>
              <a:ext uri="{FF2B5EF4-FFF2-40B4-BE49-F238E27FC236}">
                <a16:creationId xmlns:a16="http://schemas.microsoft.com/office/drawing/2014/main" id="{D9B8B0FD-9CDA-4A51-9AB4-1FC0C2C9FA5B}"/>
              </a:ext>
            </a:extLst>
          </p:cNvPr>
          <p:cNvSpPr/>
          <p:nvPr/>
        </p:nvSpPr>
        <p:spPr>
          <a:xfrm rot="1691846">
            <a:off x="4548958" y="4317247"/>
            <a:ext cx="3161454" cy="8159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Oval 19">
            <a:extLst>
              <a:ext uri="{FF2B5EF4-FFF2-40B4-BE49-F238E27FC236}">
                <a16:creationId xmlns:a16="http://schemas.microsoft.com/office/drawing/2014/main" id="{B946A177-8265-48D1-B012-D4A6690277E9}"/>
              </a:ext>
            </a:extLst>
          </p:cNvPr>
          <p:cNvSpPr/>
          <p:nvPr/>
        </p:nvSpPr>
        <p:spPr>
          <a:xfrm rot="19207912">
            <a:off x="6725625" y="3847214"/>
            <a:ext cx="3513815" cy="105153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725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069622-76B5-4C1D-87B7-066841F39CF3}"/>
              </a:ext>
            </a:extLst>
          </p:cNvPr>
          <p:cNvSpPr txBox="1"/>
          <p:nvPr/>
        </p:nvSpPr>
        <p:spPr>
          <a:xfrm>
            <a:off x="6797040" y="1510268"/>
            <a:ext cx="1859280" cy="623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DF698124-AB0F-481E-ACC2-21C4BD6E3C27}"/>
              </a:ext>
            </a:extLst>
          </p:cNvPr>
          <p:cNvSpPr txBox="1"/>
          <p:nvPr/>
        </p:nvSpPr>
        <p:spPr>
          <a:xfrm>
            <a:off x="6361835" y="373737"/>
            <a:ext cx="5620210" cy="2031325"/>
          </a:xfrm>
          <a:prstGeom prst="rect">
            <a:avLst/>
          </a:prstGeom>
          <a:solidFill>
            <a:schemeClr val="bg1"/>
          </a:solidFill>
          <a:ln w="25400">
            <a:solidFill>
              <a:srgbClr val="FF0000"/>
            </a:solidFill>
          </a:ln>
        </p:spPr>
        <p:txBody>
          <a:bodyPr wrap="square" rtlCol="0">
            <a:spAutoFit/>
          </a:bodyPr>
          <a:lstStyle/>
          <a:p>
            <a:pPr algn="ctr"/>
            <a:r>
              <a:rPr lang="en-US" u="sng" dirty="0"/>
              <a:t>“Big 3” Summary</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t>Mean (Average) =21.3</a:t>
            </a:r>
          </a:p>
          <a:p>
            <a:pPr marL="285750" indent="-285750">
              <a:buFont typeface="Arial" panose="020B0604020202020204" pitchFamily="34" charset="0"/>
              <a:buChar char="•"/>
            </a:pPr>
            <a:r>
              <a:rPr lang="en-US" dirty="0"/>
              <a:t>Range (Precision) = 49-4.4= 44.6</a:t>
            </a:r>
          </a:p>
          <a:p>
            <a:pPr marL="285750" indent="-285750">
              <a:buFont typeface="Arial" panose="020B0604020202020204" pitchFamily="34" charset="0"/>
              <a:buChar char="•"/>
            </a:pPr>
            <a:r>
              <a:rPr lang="en-US" dirty="0"/>
              <a:t>Variation Type = Special Cause</a:t>
            </a:r>
          </a:p>
          <a:p>
            <a:endParaRPr lang="en-US" dirty="0"/>
          </a:p>
          <a:p>
            <a:pPr marL="285750" indent="-285750">
              <a:buFont typeface="Arial" panose="020B0604020202020204" pitchFamily="34" charset="0"/>
              <a:buChar char="•"/>
            </a:pPr>
            <a:r>
              <a:rPr lang="en-US" dirty="0">
                <a:solidFill>
                  <a:srgbClr val="FF0000"/>
                </a:solidFill>
              </a:rPr>
              <a:t>What to do: </a:t>
            </a:r>
            <a:r>
              <a:rPr lang="en-US" i="1" dirty="0">
                <a:solidFill>
                  <a:srgbClr val="FF0000"/>
                </a:solidFill>
              </a:rPr>
              <a:t>Investigate, sustain, optimize the increases</a:t>
            </a:r>
          </a:p>
        </p:txBody>
      </p:sp>
      <p:sp>
        <p:nvSpPr>
          <p:cNvPr id="12" name="Title 1">
            <a:extLst>
              <a:ext uri="{FF2B5EF4-FFF2-40B4-BE49-F238E27FC236}">
                <a16:creationId xmlns:a16="http://schemas.microsoft.com/office/drawing/2014/main" id="{A020FB5B-3A0D-4D5B-8429-EF96ADB12D95}"/>
              </a:ext>
            </a:extLst>
          </p:cNvPr>
          <p:cNvSpPr>
            <a:spLocks noGrp="1"/>
          </p:cNvSpPr>
          <p:nvPr>
            <p:ph type="title"/>
          </p:nvPr>
        </p:nvSpPr>
        <p:spPr>
          <a:xfrm>
            <a:off x="71120" y="92257"/>
            <a:ext cx="10972800" cy="723752"/>
          </a:xfrm>
        </p:spPr>
        <p:txBody>
          <a:bodyPr>
            <a:noAutofit/>
          </a:bodyPr>
          <a:lstStyle/>
          <a:p>
            <a:pPr algn="l"/>
            <a:r>
              <a:rPr lang="en-US" sz="4000" dirty="0">
                <a:latin typeface="Calibri Light" panose="020F0302020204030204" pitchFamily="34" charset="0"/>
                <a:cs typeface="Calibri Light" panose="020F0302020204030204" pitchFamily="34" charset="0"/>
              </a:rPr>
              <a:t>Big 3 Exercise: Interpretation</a:t>
            </a:r>
          </a:p>
        </p:txBody>
      </p:sp>
      <p:pic>
        <p:nvPicPr>
          <p:cNvPr id="2" name="Picture 1">
            <a:extLst>
              <a:ext uri="{FF2B5EF4-FFF2-40B4-BE49-F238E27FC236}">
                <a16:creationId xmlns:a16="http://schemas.microsoft.com/office/drawing/2014/main" id="{B4971987-7F8F-47AA-9914-94513527689A}"/>
              </a:ext>
            </a:extLst>
          </p:cNvPr>
          <p:cNvPicPr>
            <a:picLocks noChangeAspect="1"/>
          </p:cNvPicPr>
          <p:nvPr/>
        </p:nvPicPr>
        <p:blipFill>
          <a:blip r:embed="rId3"/>
          <a:stretch>
            <a:fillRect/>
          </a:stretch>
        </p:blipFill>
        <p:spPr>
          <a:xfrm>
            <a:off x="294641" y="2532738"/>
            <a:ext cx="11777170" cy="4193033"/>
          </a:xfrm>
          <a:prstGeom prst="rect">
            <a:avLst/>
          </a:prstGeom>
        </p:spPr>
      </p:pic>
      <p:sp>
        <p:nvSpPr>
          <p:cNvPr id="18" name="TextBox 17">
            <a:extLst>
              <a:ext uri="{FF2B5EF4-FFF2-40B4-BE49-F238E27FC236}">
                <a16:creationId xmlns:a16="http://schemas.microsoft.com/office/drawing/2014/main" id="{9E805D08-DF5B-4A1B-A6EA-8021D0B6BFC8}"/>
              </a:ext>
            </a:extLst>
          </p:cNvPr>
          <p:cNvSpPr txBox="1"/>
          <p:nvPr/>
        </p:nvSpPr>
        <p:spPr>
          <a:xfrm>
            <a:off x="294640" y="879941"/>
            <a:ext cx="5801359" cy="1477328"/>
          </a:xfrm>
          <a:prstGeom prst="rect">
            <a:avLst/>
          </a:prstGeom>
          <a:noFill/>
          <a:ln w="25400">
            <a:solidFill>
              <a:srgbClr val="FF0000"/>
            </a:solidFill>
          </a:ln>
        </p:spPr>
        <p:txBody>
          <a:bodyPr wrap="square" rtlCol="0">
            <a:spAutoFit/>
          </a:bodyPr>
          <a:lstStyle/>
          <a:p>
            <a:pPr algn="ctr"/>
            <a:r>
              <a:rPr lang="en-US" u="sng" dirty="0"/>
              <a:t>Special Cause Signals</a:t>
            </a:r>
          </a:p>
          <a:p>
            <a:pPr marL="285750" indent="-285750">
              <a:buFont typeface="Arial" panose="020B0604020202020204" pitchFamily="34" charset="0"/>
              <a:buChar char="•"/>
            </a:pPr>
            <a:r>
              <a:rPr lang="en-US" dirty="0"/>
              <a:t>Shifts (8 points) = 1</a:t>
            </a:r>
          </a:p>
          <a:p>
            <a:pPr marL="285750" indent="-285750">
              <a:buFont typeface="Arial" panose="020B0604020202020204" pitchFamily="34" charset="0"/>
              <a:buChar char="•"/>
            </a:pPr>
            <a:r>
              <a:rPr lang="en-US" dirty="0"/>
              <a:t>Trends (6 points) = 2</a:t>
            </a:r>
          </a:p>
          <a:p>
            <a:pPr marL="285750" indent="-285750">
              <a:buFont typeface="Arial" panose="020B0604020202020204" pitchFamily="34" charset="0"/>
              <a:buChar char="•"/>
            </a:pPr>
            <a:r>
              <a:rPr lang="en-US" dirty="0"/>
              <a:t>Points outside of the UCL or LCL = 13</a:t>
            </a:r>
          </a:p>
          <a:p>
            <a:endParaRPr lang="en-US" dirty="0"/>
          </a:p>
        </p:txBody>
      </p:sp>
    </p:spTree>
    <p:extLst>
      <p:ext uri="{BB962C8B-B14F-4D97-AF65-F5344CB8AC3E}">
        <p14:creationId xmlns:p14="http://schemas.microsoft.com/office/powerpoint/2010/main" val="27637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380309" y="0"/>
            <a:ext cx="9605554"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A8054-62F1-DB45-BA98-82CAA4970BF5}"/>
              </a:ext>
            </a:extLst>
          </p:cNvPr>
          <p:cNvSpPr txBox="1"/>
          <p:nvPr/>
        </p:nvSpPr>
        <p:spPr>
          <a:xfrm>
            <a:off x="1524001" y="5457585"/>
            <a:ext cx="9287690" cy="461665"/>
          </a:xfrm>
          <a:prstGeom prst="rect">
            <a:avLst/>
          </a:prstGeom>
          <a:noFill/>
        </p:spPr>
        <p:txBody>
          <a:bodyPr wrap="square" rtlCol="0">
            <a:spAutoFit/>
          </a:bodyPr>
          <a:lstStyle/>
          <a:p>
            <a:pPr algn="ctr">
              <a:defRPr/>
            </a:pPr>
            <a:r>
              <a:rPr lang="en-US" sz="2400" b="1" dirty="0">
                <a:solidFill>
                  <a:prstClr val="black">
                    <a:lumMod val="85000"/>
                    <a:lumOff val="15000"/>
                  </a:prstClr>
                </a:solidFill>
                <a:latin typeface="Calibri Light" panose="020F0302020204030204"/>
              </a:rPr>
              <a:t>Use SPC Charts to Anchor Your Team Huddles &amp; Meetings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0580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838200" y="275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extLst>
              <p:ext uri="{D42A27DB-BD31-4B8C-83A1-F6EECF244321}">
                <p14:modId xmlns:p14="http://schemas.microsoft.com/office/powerpoint/2010/main" val="2234705922"/>
              </p:ext>
            </p:extLst>
          </p:nvPr>
        </p:nvGraphicFramePr>
        <p:xfrm>
          <a:off x="838200" y="1244599"/>
          <a:ext cx="10515600" cy="513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30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913469" y="278606"/>
            <a:ext cx="9440332"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j-ea"/>
                <a:cs typeface="+mj-cs"/>
              </a:rPr>
              <a:t>Resources</a:t>
            </a:r>
          </a:p>
        </p:txBody>
      </p:sp>
      <p:pic>
        <p:nvPicPr>
          <p:cNvPr id="10" name="Graphic 9" descr="Open book outline">
            <a:extLst>
              <a:ext uri="{FF2B5EF4-FFF2-40B4-BE49-F238E27FC236}">
                <a16:creationId xmlns:a16="http://schemas.microsoft.com/office/drawing/2014/main" id="{B5F6B67E-CAA9-1246-925F-716DD4D45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78606"/>
            <a:ext cx="914400" cy="914400"/>
          </a:xfrm>
          <a:prstGeom prst="rect">
            <a:avLst/>
          </a:prstGeom>
        </p:spPr>
      </p:pic>
      <p:sp>
        <p:nvSpPr>
          <p:cNvPr id="2" name="Rectangle 1">
            <a:extLst>
              <a:ext uri="{FF2B5EF4-FFF2-40B4-BE49-F238E27FC236}">
                <a16:creationId xmlns:a16="http://schemas.microsoft.com/office/drawing/2014/main" id="{F46C7813-B43F-EF4A-8992-B5E3F5B01D28}"/>
              </a:ext>
            </a:extLst>
          </p:cNvPr>
          <p:cNvSpPr/>
          <p:nvPr/>
        </p:nvSpPr>
        <p:spPr>
          <a:xfrm>
            <a:off x="838199" y="1485106"/>
            <a:ext cx="10860315" cy="500459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Articles: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Benneyan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JC, Lloyd RC,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Plsek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PE. Statistical process control as a tool for research and healthcare improvement.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BMJ Quality &amp; Safety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2003;12:458-464.</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Videos: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Institute for Healthcare Improvement Video 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Institute for Healthcare Improvement Video 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Statistical software that creates SPC Charts for you (free trial/subscription required):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QI Macros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SPC XL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Minitab</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34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84510" y="214042"/>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2955063760"/>
              </p:ext>
            </p:extLst>
          </p:nvPr>
        </p:nvGraphicFramePr>
        <p:xfrm>
          <a:off x="249676" y="1096752"/>
          <a:ext cx="11692647" cy="4364927"/>
        </p:xfrm>
        <a:graphic>
          <a:graphicData uri="http://schemas.openxmlformats.org/drawingml/2006/table">
            <a:tbl>
              <a:tblPr firstRow="1" firstCol="1" bandRow="1">
                <a:tableStyleId>{1FECB4D8-DB02-4DC6-A0A2-4F2EBAE1DC90}</a:tableStyleId>
              </a:tblPr>
              <a:tblGrid>
                <a:gridCol w="6210770">
                  <a:extLst>
                    <a:ext uri="{9D8B030D-6E8A-4147-A177-3AD203B41FA5}">
                      <a16:colId xmlns:a16="http://schemas.microsoft.com/office/drawing/2014/main" val="4098875490"/>
                    </a:ext>
                  </a:extLst>
                </a:gridCol>
                <a:gridCol w="5481877">
                  <a:extLst>
                    <a:ext uri="{9D8B030D-6E8A-4147-A177-3AD203B41FA5}">
                      <a16:colId xmlns:a16="http://schemas.microsoft.com/office/drawing/2014/main" val="1409788209"/>
                    </a:ext>
                  </a:extLst>
                </a:gridCol>
              </a:tblGrid>
              <a:tr h="329831">
                <a:tc>
                  <a:txBody>
                    <a:bodyPr/>
                    <a:lstStyle/>
                    <a:p>
                      <a:pPr marL="0" marR="0">
                        <a:lnSpc>
                          <a:spcPct val="115000"/>
                        </a:lnSpc>
                        <a:spcBef>
                          <a:spcPts val="0"/>
                        </a:spcBef>
                        <a:spcAft>
                          <a:spcPts val="0"/>
                        </a:spcAft>
                      </a:pPr>
                      <a:r>
                        <a:rPr lang="en-US" sz="3200" dirty="0">
                          <a:effectLst/>
                          <a:latin typeface="+mn-lt"/>
                        </a:rPr>
                        <a:t>ACTIVITY</a:t>
                      </a:r>
                      <a:endParaRPr lang="en-US" sz="32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3200" dirty="0">
                          <a:effectLst/>
                          <a:latin typeface="+mn-lt"/>
                        </a:rPr>
                        <a:t>MATERIALS</a:t>
                      </a:r>
                      <a:endParaRPr lang="en-US" sz="32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5305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kern="1200" dirty="0">
                          <a:solidFill>
                            <a:schemeClr val="dk1"/>
                          </a:solidFill>
                          <a:effectLst/>
                          <a:latin typeface="+mn-lt"/>
                          <a:ea typeface="+mn-ea"/>
                          <a:cs typeface="+mn-cs"/>
                        </a:rPr>
                        <a:t>Review SPC Lesson and </a:t>
                      </a:r>
                      <a:r>
                        <a:rPr lang="en-US" sz="2800" dirty="0">
                          <a:effectLst/>
                          <a:latin typeface="+mn-lt"/>
                        </a:rPr>
                        <a:t>share with key members of your team </a:t>
                      </a:r>
                      <a:endParaRPr lang="en-US" sz="2800" b="1" kern="1200" dirty="0">
                        <a:solidFill>
                          <a:schemeClr val="dk1"/>
                        </a:solidFill>
                        <a:effectLst/>
                        <a:latin typeface="+mn-lt"/>
                        <a:ea typeface="+mn-ea"/>
                        <a:cs typeface="+mn-cs"/>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0" dirty="0"/>
                        <a:t>SPC micro-lesson</a:t>
                      </a:r>
                      <a:r>
                        <a:rPr lang="en-US" sz="2800" b="0" u="none" dirty="0">
                          <a:effectLst/>
                          <a:latin typeface="+mn-lt"/>
                        </a:rPr>
                        <a:t> </a:t>
                      </a:r>
                      <a:r>
                        <a:rPr lang="en-US" sz="2800" u="none" dirty="0">
                          <a:effectLst/>
                          <a:latin typeface="+mn-lt"/>
                        </a:rPr>
                        <a:t>powerpoint</a:t>
                      </a:r>
                      <a:endParaRPr lang="en-US" sz="2800" u="non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971550">
                <a:tc>
                  <a:txBody>
                    <a:bodyPr/>
                    <a:lstStyle/>
                    <a:p>
                      <a:pPr marL="0" marR="0">
                        <a:lnSpc>
                          <a:spcPct val="115000"/>
                        </a:lnSpc>
                        <a:spcBef>
                          <a:spcPts val="0"/>
                        </a:spcBef>
                        <a:spcAft>
                          <a:spcPts val="0"/>
                        </a:spcAft>
                      </a:pPr>
                      <a:r>
                        <a:rPr lang="en-US" sz="2800" kern="1200" dirty="0">
                          <a:effectLst/>
                          <a:latin typeface="+mn-lt"/>
                        </a:rPr>
                        <a:t>Review the SPC Charts in your monthly IBD </a:t>
                      </a:r>
                      <a:r>
                        <a:rPr lang="en-US" sz="2800" kern="1200" dirty="0" err="1">
                          <a:effectLst/>
                          <a:latin typeface="+mn-lt"/>
                        </a:rPr>
                        <a:t>Qorus</a:t>
                      </a:r>
                      <a:r>
                        <a:rPr lang="en-US" sz="2800" kern="1200" dirty="0">
                          <a:effectLst/>
                          <a:latin typeface="+mn-lt"/>
                        </a:rPr>
                        <a:t> data report</a:t>
                      </a:r>
                      <a:endParaRPr lang="en-US" sz="2800" dirty="0">
                        <a:effectLst/>
                      </a:endParaRPr>
                    </a:p>
                    <a:p>
                      <a:pPr marL="0" marR="0">
                        <a:lnSpc>
                          <a:spcPct val="115000"/>
                        </a:lnSpc>
                        <a:spcBef>
                          <a:spcPts val="0"/>
                        </a:spcBef>
                        <a:spcAft>
                          <a:spcPts val="0"/>
                        </a:spcAft>
                      </a:pPr>
                      <a:endParaRPr lang="en-US" sz="2800" dirty="0">
                        <a:effectLst/>
                        <a:latin typeface="+mn-lt"/>
                      </a:endParaRPr>
                    </a:p>
                  </a:txBody>
                  <a:tcPr marL="68347" marR="68347" marT="0" marB="0"/>
                </a:tc>
                <a:tc>
                  <a:txBody>
                    <a:bodyPr/>
                    <a:lstStyle/>
                    <a:p>
                      <a:pPr marL="0" marR="0">
                        <a:lnSpc>
                          <a:spcPct val="115000"/>
                        </a:lnSpc>
                        <a:spcBef>
                          <a:spcPts val="0"/>
                        </a:spcBef>
                        <a:spcAft>
                          <a:spcPts val="0"/>
                        </a:spcAft>
                      </a:pPr>
                      <a:r>
                        <a:rPr lang="en-US" sz="2800" u="none" dirty="0">
                          <a:effectLst/>
                        </a:rPr>
                        <a:t>Monthly Measures Report</a:t>
                      </a:r>
                    </a:p>
                  </a:txBody>
                  <a:tcPr marL="68347" marR="68347" marT="0" marB="0"/>
                </a:tc>
                <a:extLst>
                  <a:ext uri="{0D108BD9-81ED-4DB2-BD59-A6C34878D82A}">
                    <a16:rowId xmlns:a16="http://schemas.microsoft.com/office/drawing/2014/main" val="3540372471"/>
                  </a:ext>
                </a:extLst>
              </a:tr>
              <a:tr h="795961">
                <a:tc>
                  <a:txBody>
                    <a:bodyPr/>
                    <a:lstStyle/>
                    <a:p>
                      <a:pPr marL="0" marR="0">
                        <a:lnSpc>
                          <a:spcPct val="115000"/>
                        </a:lnSpc>
                        <a:spcBef>
                          <a:spcPts val="0"/>
                        </a:spcBef>
                        <a:spcAft>
                          <a:spcPts val="0"/>
                        </a:spcAft>
                      </a:pPr>
                      <a:r>
                        <a:rPr lang="en-US" sz="2800" dirty="0">
                          <a:effectLst/>
                        </a:rPr>
                        <a:t>Share your SPC Chart</a:t>
                      </a:r>
                      <a:endParaRPr lang="en-US" sz="2800" dirty="0">
                        <a:effectLst/>
                        <a:highlight>
                          <a:srgbClr val="FFFF00"/>
                        </a:highlight>
                      </a:endParaRPr>
                    </a:p>
                  </a:txBody>
                  <a:tcPr marL="68347" marR="68347" marT="0" marB="0"/>
                </a:tc>
                <a:tc>
                  <a:txBody>
                    <a:bodyPr/>
                    <a:lstStyle/>
                    <a:p>
                      <a:pPr marL="0" marR="0">
                        <a:lnSpc>
                          <a:spcPct val="115000"/>
                        </a:lnSpc>
                        <a:spcBef>
                          <a:spcPts val="0"/>
                        </a:spcBef>
                        <a:spcAft>
                          <a:spcPts val="0"/>
                        </a:spcAft>
                      </a:pPr>
                      <a:r>
                        <a:rPr lang="en-US" sz="2800" u="none" dirty="0">
                          <a:effectLst/>
                        </a:rPr>
                        <a:t>Use an SPC Chart in your Data Driven Improvement Story – don’t forget to annotate!</a:t>
                      </a:r>
                      <a:endParaRPr lang="en-US" sz="2800" u="none" dirty="0">
                        <a:effectLst/>
                        <a:latin typeface="Times New Roman" panose="02020603050405020304" pitchFamily="18" charset="0"/>
                        <a:ea typeface="Calibri" panose="020F0502020204030204" pitchFamily="34" charset="0"/>
                      </a:endParaRPr>
                    </a:p>
                  </a:txBody>
                  <a:tcPr marL="68347" marR="68347" marT="0" marB="0"/>
                </a:tc>
                <a:extLst>
                  <a:ext uri="{0D108BD9-81ED-4DB2-BD59-A6C34878D82A}">
                    <a16:rowId xmlns:a16="http://schemas.microsoft.com/office/drawing/2014/main" val="3648614853"/>
                  </a:ext>
                </a:extLst>
              </a:tr>
            </a:tbl>
          </a:graphicData>
        </a:graphic>
      </p:graphicFrame>
    </p:spTree>
    <p:extLst>
      <p:ext uri="{BB962C8B-B14F-4D97-AF65-F5344CB8AC3E}">
        <p14:creationId xmlns:p14="http://schemas.microsoft.com/office/powerpoint/2010/main" val="213573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508676" y="285311"/>
            <a:ext cx="7886700" cy="923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Learning Objectives</a:t>
            </a:r>
            <a:endParaRPr lang="en-US" sz="1800" dirty="0">
              <a:solidFill>
                <a:prstClr val="black"/>
              </a:solidFill>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1477847778"/>
              </p:ext>
            </p:extLst>
          </p:nvPr>
        </p:nvGraphicFramePr>
        <p:xfrm>
          <a:off x="781878" y="1208713"/>
          <a:ext cx="10654748" cy="5043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26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352147" y="1883101"/>
            <a:ext cx="2964180" cy="23672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 Box 13">
            <a:extLst>
              <a:ext uri="{FF2B5EF4-FFF2-40B4-BE49-F238E27FC236}">
                <a16:creationId xmlns:a16="http://schemas.microsoft.com/office/drawing/2014/main" id="{D4AB0E42-3A70-7A28-3CCF-9495822A6A33}"/>
              </a:ext>
            </a:extLst>
          </p:cNvPr>
          <p:cNvSpPr txBox="1"/>
          <p:nvPr/>
        </p:nvSpPr>
        <p:spPr>
          <a:xfrm>
            <a:off x="4486767" y="2034866"/>
            <a:ext cx="2703830" cy="46672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AIM</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are we trying to accomplish?</a:t>
            </a:r>
          </a:p>
        </p:txBody>
      </p:sp>
      <p:sp>
        <p:nvSpPr>
          <p:cNvPr id="6" name="Text Box 13">
            <a:extLst>
              <a:ext uri="{FF2B5EF4-FFF2-40B4-BE49-F238E27FC236}">
                <a16:creationId xmlns:a16="http://schemas.microsoft.com/office/drawing/2014/main" id="{C6F314E6-F408-DA92-504E-3875C30D983F}"/>
              </a:ext>
            </a:extLst>
          </p:cNvPr>
          <p:cNvSpPr txBox="1"/>
          <p:nvPr/>
        </p:nvSpPr>
        <p:spPr>
          <a:xfrm>
            <a:off x="4494387" y="2605731"/>
            <a:ext cx="2703830" cy="734060"/>
          </a:xfrm>
          <a:prstGeom prst="rect">
            <a:avLst/>
          </a:prstGeom>
          <a:solidFill>
            <a:srgbClr val="3ACA9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MEASURE</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will we know that a change is an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35179" y="3077615"/>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Arc 7">
            <a:extLst>
              <a:ext uri="{FF2B5EF4-FFF2-40B4-BE49-F238E27FC236}">
                <a16:creationId xmlns:a16="http://schemas.microsoft.com/office/drawing/2014/main" id="{40D2EB65-5830-5CD3-D558-522F5A275B12}"/>
              </a:ext>
            </a:extLst>
          </p:cNvPr>
          <p:cNvSpPr/>
          <p:nvPr/>
        </p:nvSpPr>
        <p:spPr>
          <a:xfrm rot="3001219">
            <a:off x="3678694" y="379015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89227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5" name="Text Box 13">
            <a:extLst>
              <a:ext uri="{FF2B5EF4-FFF2-40B4-BE49-F238E27FC236}">
                <a16:creationId xmlns:a16="http://schemas.microsoft.com/office/drawing/2014/main" id="{B811E131-A2F4-0FE5-4EA0-E5840EE01588}"/>
              </a:ext>
            </a:extLst>
          </p:cNvPr>
          <p:cNvSpPr txBox="1"/>
          <p:nvPr/>
        </p:nvSpPr>
        <p:spPr>
          <a:xfrm>
            <a:off x="4486767" y="3460116"/>
            <a:ext cx="2703830" cy="68897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CHANGES</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change can we make that will result in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36957" y="4310557"/>
            <a:ext cx="2194560" cy="2195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 Box 11">
            <a:extLst>
              <a:ext uri="{FF2B5EF4-FFF2-40B4-BE49-F238E27FC236}">
                <a16:creationId xmlns:a16="http://schemas.microsoft.com/office/drawing/2014/main" id="{60EEB724-BA04-46B6-DB9F-B4C400582F6A}"/>
              </a:ext>
            </a:extLst>
          </p:cNvPr>
          <p:cNvSpPr txBox="1"/>
          <p:nvPr/>
        </p:nvSpPr>
        <p:spPr>
          <a:xfrm>
            <a:off x="5034541"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Act</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66086"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33906"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Study</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48941"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Do</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0006" y="4310557"/>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29711" y="5423712"/>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391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442867" y="482898"/>
            <a:ext cx="10967677" cy="710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What is a Statistical Process Control Chart?</a:t>
            </a:r>
            <a:endParaRPr lang="en-US" dirty="0"/>
          </a:p>
        </p:txBody>
      </p:sp>
      <p:grpSp>
        <p:nvGrpSpPr>
          <p:cNvPr id="9" name="Group 8">
            <a:extLst>
              <a:ext uri="{FF2B5EF4-FFF2-40B4-BE49-F238E27FC236}">
                <a16:creationId xmlns:a16="http://schemas.microsoft.com/office/drawing/2014/main" id="{77938733-C9CD-4F45-9096-FE7D57AC2088}"/>
              </a:ext>
            </a:extLst>
          </p:cNvPr>
          <p:cNvGrpSpPr/>
          <p:nvPr/>
        </p:nvGrpSpPr>
        <p:grpSpPr>
          <a:xfrm>
            <a:off x="1373578" y="1456553"/>
            <a:ext cx="10156271" cy="4918549"/>
            <a:chOff x="628650" y="1195120"/>
            <a:chExt cx="8129651" cy="5354835"/>
          </a:xfrm>
        </p:grpSpPr>
        <p:sp>
          <p:nvSpPr>
            <p:cNvPr id="10" name="Freeform 9">
              <a:extLst>
                <a:ext uri="{FF2B5EF4-FFF2-40B4-BE49-F238E27FC236}">
                  <a16:creationId xmlns:a16="http://schemas.microsoft.com/office/drawing/2014/main" id="{6771B8A1-5ACB-F14B-8671-F63D3F8450B8}"/>
                </a:ext>
              </a:extLst>
            </p:cNvPr>
            <p:cNvSpPr/>
            <p:nvPr/>
          </p:nvSpPr>
          <p:spPr>
            <a:xfrm>
              <a:off x="628650" y="1195120"/>
              <a:ext cx="6773804"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0" rIns="548640" bIns="123554" numCol="1" spcCol="1270" anchor="ctr" anchorCtr="0">
              <a:noAutofit/>
            </a:bodyPr>
            <a:lstStyle/>
            <a:p>
              <a:pPr defTabSz="1066800">
                <a:lnSpc>
                  <a:spcPct val="90000"/>
                </a:lnSpc>
                <a:spcBef>
                  <a:spcPct val="0"/>
                </a:spcBef>
                <a:spcAft>
                  <a:spcPct val="35000"/>
                </a:spcAft>
              </a:pPr>
              <a:r>
                <a:rPr lang="en-US" sz="2400" dirty="0"/>
                <a:t>A measurement approach to inform improvement. </a:t>
              </a:r>
            </a:p>
          </p:txBody>
        </p:sp>
        <p:sp>
          <p:nvSpPr>
            <p:cNvPr id="11" name="Freeform 10">
              <a:extLst>
                <a:ext uri="{FF2B5EF4-FFF2-40B4-BE49-F238E27FC236}">
                  <a16:creationId xmlns:a16="http://schemas.microsoft.com/office/drawing/2014/main" id="{0569F0F0-F544-EC4E-A9AB-599972466DD1}"/>
                </a:ext>
              </a:extLst>
            </p:cNvPr>
            <p:cNvSpPr/>
            <p:nvPr/>
          </p:nvSpPr>
          <p:spPr>
            <a:xfrm>
              <a:off x="833187" y="2579284"/>
              <a:ext cx="7122847"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2400" dirty="0"/>
                <a:t>Tracks data over time and allows comparisons between groups.</a:t>
              </a:r>
            </a:p>
          </p:txBody>
        </p:sp>
        <p:sp>
          <p:nvSpPr>
            <p:cNvPr id="13" name="Freeform 12">
              <a:extLst>
                <a:ext uri="{FF2B5EF4-FFF2-40B4-BE49-F238E27FC236}">
                  <a16:creationId xmlns:a16="http://schemas.microsoft.com/office/drawing/2014/main" id="{D031AE09-4BB5-A042-BE3C-FE7C04292875}"/>
                </a:ext>
              </a:extLst>
            </p:cNvPr>
            <p:cNvSpPr/>
            <p:nvPr/>
          </p:nvSpPr>
          <p:spPr>
            <a:xfrm>
              <a:off x="1203362" y="3891565"/>
              <a:ext cx="7122847"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4244308"/>
                <a:satOff val="7200"/>
                <a:lumOff val="-261"/>
                <a:alphaOff val="0"/>
              </a:schemeClr>
            </a:fillRef>
            <a:effectRef idx="0">
              <a:schemeClr val="accent2">
                <a:hueOff val="4244308"/>
                <a:satOff val="7200"/>
                <a:lumOff val="-261"/>
                <a:alphaOff val="0"/>
              </a:schemeClr>
            </a:effectRef>
            <a:fontRef idx="minor">
              <a:schemeClr val="lt1"/>
            </a:fontRef>
          </p:style>
          <p:txBody>
            <a:bodyPr spcFirstLastPara="0" vert="horz" wrap="square" lIns="123554" tIns="123554" rIns="1356760" bIns="123554" numCol="1" spcCol="1270" anchor="ctr" anchorCtr="0">
              <a:noAutofit/>
            </a:bodyPr>
            <a:lstStyle/>
            <a:p>
              <a:pPr defTabSz="1066800">
                <a:lnSpc>
                  <a:spcPct val="90000"/>
                </a:lnSpc>
                <a:spcBef>
                  <a:spcPct val="0"/>
                </a:spcBef>
                <a:spcAft>
                  <a:spcPct val="35000"/>
                </a:spcAft>
              </a:pPr>
              <a:endParaRPr lang="en-US" sz="2400" dirty="0"/>
            </a:p>
          </p:txBody>
        </p:sp>
        <p:sp>
          <p:nvSpPr>
            <p:cNvPr id="14" name="Freeform 13">
              <a:extLst>
                <a:ext uri="{FF2B5EF4-FFF2-40B4-BE49-F238E27FC236}">
                  <a16:creationId xmlns:a16="http://schemas.microsoft.com/office/drawing/2014/main" id="{EF04762F-8CC0-5C47-AA76-AB259952367F}"/>
                </a:ext>
              </a:extLst>
            </p:cNvPr>
            <p:cNvSpPr/>
            <p:nvPr/>
          </p:nvSpPr>
          <p:spPr>
            <a:xfrm>
              <a:off x="1523060" y="5187353"/>
              <a:ext cx="7235241" cy="1362602"/>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a:solidFill>
              <a:srgbClr val="36AFCE"/>
            </a:solidFill>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2400" dirty="0"/>
                <a:t>Compared to Run Charts, SPC Charts have increased sensitivity, rigor, and predictive capability. </a:t>
              </a:r>
            </a:p>
          </p:txBody>
        </p:sp>
        <p:sp>
          <p:nvSpPr>
            <p:cNvPr id="15" name="Freeform 14">
              <a:extLst>
                <a:ext uri="{FF2B5EF4-FFF2-40B4-BE49-F238E27FC236}">
                  <a16:creationId xmlns:a16="http://schemas.microsoft.com/office/drawing/2014/main" id="{661B1530-E5DF-5142-AB14-D897B8B7E2B4}"/>
                </a:ext>
              </a:extLst>
            </p:cNvPr>
            <p:cNvSpPr/>
            <p:nvPr/>
          </p:nvSpPr>
          <p:spPr>
            <a:xfrm>
              <a:off x="6225326" y="2139760"/>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a:p>
          </p:txBody>
        </p:sp>
        <p:sp>
          <p:nvSpPr>
            <p:cNvPr id="16" name="Freeform 15">
              <a:extLst>
                <a:ext uri="{FF2B5EF4-FFF2-40B4-BE49-F238E27FC236}">
                  <a16:creationId xmlns:a16="http://schemas.microsoft.com/office/drawing/2014/main" id="{4058A04C-EF1B-9F49-93A7-D703B9E1A756}"/>
                </a:ext>
              </a:extLst>
            </p:cNvPr>
            <p:cNvSpPr/>
            <p:nvPr/>
          </p:nvSpPr>
          <p:spPr>
            <a:xfrm>
              <a:off x="6753735" y="3435548"/>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3138028"/>
                <a:satOff val="4888"/>
                <a:lumOff val="280"/>
                <a:alphaOff val="0"/>
              </a:schemeClr>
            </a:lnRef>
            <a:fillRef idx="1">
              <a:schemeClr val="accent2">
                <a:tint val="40000"/>
                <a:alpha val="90000"/>
                <a:hueOff val="3138028"/>
                <a:satOff val="4888"/>
                <a:lumOff val="280"/>
                <a:alphaOff val="0"/>
              </a:schemeClr>
            </a:fillRef>
            <a:effectRef idx="0">
              <a:schemeClr val="accent2">
                <a:tint val="40000"/>
                <a:alpha val="90000"/>
                <a:hueOff val="3138028"/>
                <a:satOff val="4888"/>
                <a:lumOff val="28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a:p>
          </p:txBody>
        </p:sp>
        <p:sp>
          <p:nvSpPr>
            <p:cNvPr id="17" name="Freeform 16">
              <a:extLst>
                <a:ext uri="{FF2B5EF4-FFF2-40B4-BE49-F238E27FC236}">
                  <a16:creationId xmlns:a16="http://schemas.microsoft.com/office/drawing/2014/main" id="{523DD156-BFC2-FD4E-92A0-4833DA825EE5}"/>
                </a:ext>
              </a:extLst>
            </p:cNvPr>
            <p:cNvSpPr/>
            <p:nvPr/>
          </p:nvSpPr>
          <p:spPr>
            <a:xfrm>
              <a:off x="7457974" y="4731336"/>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6276057"/>
                <a:satOff val="9776"/>
                <a:lumOff val="560"/>
                <a:alphaOff val="0"/>
              </a:schemeClr>
            </a:lnRef>
            <a:fillRef idx="1">
              <a:schemeClr val="accent2">
                <a:tint val="40000"/>
                <a:alpha val="90000"/>
                <a:hueOff val="6276057"/>
                <a:satOff val="9776"/>
                <a:lumOff val="560"/>
                <a:alphaOff val="0"/>
              </a:schemeClr>
            </a:fillRef>
            <a:effectRef idx="0">
              <a:schemeClr val="accent2">
                <a:tint val="40000"/>
                <a:alpha val="90000"/>
                <a:hueOff val="6276057"/>
                <a:satOff val="9776"/>
                <a:lumOff val="56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a:p>
          </p:txBody>
        </p:sp>
      </p:grpSp>
      <p:sp>
        <p:nvSpPr>
          <p:cNvPr id="4" name="TextBox 3">
            <a:extLst>
              <a:ext uri="{FF2B5EF4-FFF2-40B4-BE49-F238E27FC236}">
                <a16:creationId xmlns:a16="http://schemas.microsoft.com/office/drawing/2014/main" id="{80D7D955-3FC1-5A9E-8C7E-9D2EE6304C4E}"/>
              </a:ext>
            </a:extLst>
          </p:cNvPr>
          <p:cNvSpPr txBox="1"/>
          <p:nvPr/>
        </p:nvSpPr>
        <p:spPr>
          <a:xfrm>
            <a:off x="2276084" y="4021359"/>
            <a:ext cx="8434466" cy="830997"/>
          </a:xfrm>
          <a:prstGeom prst="rect">
            <a:avLst/>
          </a:prstGeom>
          <a:noFill/>
        </p:spPr>
        <p:txBody>
          <a:bodyPr wrap="square">
            <a:spAutoFit/>
          </a:bodyPr>
          <a:lstStyle/>
          <a:p>
            <a:r>
              <a:rPr lang="en-US" sz="2400" dirty="0">
                <a:solidFill>
                  <a:schemeClr val="bg1"/>
                </a:solidFill>
              </a:rPr>
              <a:t>Often used for long-term monitoring, assessing sustainability, and benchmarking. </a:t>
            </a:r>
          </a:p>
        </p:txBody>
      </p:sp>
    </p:spTree>
    <p:extLst>
      <p:ext uri="{BB962C8B-B14F-4D97-AF65-F5344CB8AC3E}">
        <p14:creationId xmlns:p14="http://schemas.microsoft.com/office/powerpoint/2010/main" val="64740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object, antenna&#10;&#10;Description automatically generated">
            <a:extLst>
              <a:ext uri="{FF2B5EF4-FFF2-40B4-BE49-F238E27FC236}">
                <a16:creationId xmlns:a16="http://schemas.microsoft.com/office/drawing/2014/main" id="{11FB4638-1534-0B40-A34F-3B9A10AF1E9B}"/>
              </a:ext>
            </a:extLst>
          </p:cNvPr>
          <p:cNvPicPr>
            <a:picLocks noGrp="1" noChangeAspect="1"/>
          </p:cNvPicPr>
          <p:nvPr>
            <p:ph idx="4294967295"/>
          </p:nvPr>
        </p:nvPicPr>
        <p:blipFill rotWithShape="1">
          <a:blip r:embed="rId3"/>
          <a:srcRect l="26532" t="-1" r="12369" b="44058"/>
          <a:stretch/>
        </p:blipFill>
        <p:spPr>
          <a:xfrm>
            <a:off x="4971391" y="106742"/>
            <a:ext cx="6915809" cy="3369411"/>
          </a:xfrm>
          <a:prstGeom prst="rect">
            <a:avLst/>
          </a:prstGeom>
        </p:spPr>
      </p:pic>
      <p:sp>
        <p:nvSpPr>
          <p:cNvPr id="2" name="Title 1">
            <a:extLst>
              <a:ext uri="{FF2B5EF4-FFF2-40B4-BE49-F238E27FC236}">
                <a16:creationId xmlns:a16="http://schemas.microsoft.com/office/drawing/2014/main" id="{FC65AA64-2C96-9643-872C-B4A4472E1677}"/>
              </a:ext>
            </a:extLst>
          </p:cNvPr>
          <p:cNvSpPr>
            <a:spLocks noGrp="1"/>
          </p:cNvSpPr>
          <p:nvPr>
            <p:ph type="title" idx="4294967295"/>
          </p:nvPr>
        </p:nvSpPr>
        <p:spPr>
          <a:xfrm>
            <a:off x="125258" y="106742"/>
            <a:ext cx="3594538" cy="2430688"/>
          </a:xfrm>
        </p:spPr>
        <p:txBody>
          <a:bodyPr vert="horz" lIns="91440" tIns="45720" rIns="91440" bIns="45720" rtlCol="0" anchor="ctr">
            <a:normAutofit/>
          </a:bodyPr>
          <a:lstStyle/>
          <a:p>
            <a:r>
              <a:rPr lang="en-US" sz="3200" b="1" u="sng" dirty="0">
                <a:solidFill>
                  <a:srgbClr val="FFFFFF"/>
                </a:solidFill>
              </a:rPr>
              <a:t>R</a:t>
            </a:r>
            <a:r>
              <a:rPr lang="en-US" sz="3200" b="1" u="sng" kern="1200" dirty="0">
                <a:solidFill>
                  <a:srgbClr val="FFFFFF"/>
                </a:solidFill>
                <a:latin typeface="+mj-lt"/>
                <a:ea typeface="+mj-ea"/>
                <a:cs typeface="+mj-cs"/>
              </a:rPr>
              <a:t>un Chart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(time plot + </a:t>
            </a:r>
            <a:r>
              <a:rPr lang="en-US" sz="3200" b="1" kern="1200" dirty="0">
                <a:solidFill>
                  <a:srgbClr val="FFFFFF"/>
                </a:solidFill>
                <a:latin typeface="+mj-lt"/>
                <a:ea typeface="+mj-ea"/>
                <a:cs typeface="+mj-cs"/>
              </a:rPr>
              <a:t>median</a:t>
            </a:r>
            <a:r>
              <a:rPr lang="en-US" sz="3200" kern="1200" dirty="0">
                <a:solidFill>
                  <a:srgbClr val="FFFFFF"/>
                </a:solidFill>
                <a:latin typeface="+mj-lt"/>
                <a:ea typeface="+mj-ea"/>
                <a:cs typeface="+mj-cs"/>
              </a:rPr>
              <a:t>)</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13" name="TextBox 12">
            <a:extLst>
              <a:ext uri="{FF2B5EF4-FFF2-40B4-BE49-F238E27FC236}">
                <a16:creationId xmlns:a16="http://schemas.microsoft.com/office/drawing/2014/main" id="{610A0276-4094-4EF3-80E5-E1CFD81D25D5}"/>
              </a:ext>
            </a:extLst>
          </p:cNvPr>
          <p:cNvSpPr txBox="1"/>
          <p:nvPr/>
        </p:nvSpPr>
        <p:spPr>
          <a:xfrm>
            <a:off x="125258" y="1906493"/>
            <a:ext cx="4152452" cy="1569660"/>
          </a:xfrm>
          <a:prstGeom prst="rect">
            <a:avLst/>
          </a:prstGeom>
          <a:noFill/>
        </p:spPr>
        <p:txBody>
          <a:bodyPr wrap="square">
            <a:spAutoFit/>
          </a:bodyPr>
          <a:lstStyle/>
          <a:p>
            <a:r>
              <a:rPr kumimoji="0" lang="en-US" sz="3200" b="1" i="0" u="sng" strike="noStrike" kern="1200" cap="none" spc="0" normalizeH="0" baseline="0" noProof="0" dirty="0">
                <a:ln>
                  <a:noFill/>
                </a:ln>
                <a:solidFill>
                  <a:srgbClr val="FFFFFF"/>
                </a:solidFill>
                <a:effectLst/>
                <a:uLnTx/>
                <a:uFillTx/>
                <a:latin typeface="Calibri Light" panose="020F0302020204030204"/>
                <a:ea typeface="+mj-ea"/>
                <a:cs typeface="+mj-cs"/>
              </a:rPr>
              <a:t>SPC Chart </a:t>
            </a:r>
          </a:p>
          <a:p>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(time plot + </a:t>
            </a:r>
            <a:r>
              <a:rPr kumimoji="0" lang="en-US" sz="3200" b="1" i="0" u="none" strike="noStrike" kern="1200" cap="none" spc="0" normalizeH="0" baseline="0" noProof="0" dirty="0">
                <a:ln>
                  <a:noFill/>
                </a:ln>
                <a:solidFill>
                  <a:srgbClr val="FFFFFF"/>
                </a:solidFill>
                <a:effectLst/>
                <a:uLnTx/>
                <a:uFillTx/>
                <a:latin typeface="Calibri Light" panose="020F0302020204030204"/>
                <a:ea typeface="+mj-ea"/>
                <a:cs typeface="+mj-cs"/>
              </a:rPr>
              <a:t>mean</a:t>
            </a: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 + control limits) </a:t>
            </a:r>
            <a:endParaRPr lang="en-US" sz="3200" dirty="0"/>
          </a:p>
        </p:txBody>
      </p:sp>
      <p:pic>
        <p:nvPicPr>
          <p:cNvPr id="4" name="Picture 3" descr="A screenshot of a graph&#10;&#10;Description automatically generated">
            <a:extLst>
              <a:ext uri="{FF2B5EF4-FFF2-40B4-BE49-F238E27FC236}">
                <a16:creationId xmlns:a16="http://schemas.microsoft.com/office/drawing/2014/main" id="{A6517118-1E5F-86B8-0581-8AC4E61653BF}"/>
              </a:ext>
            </a:extLst>
          </p:cNvPr>
          <p:cNvPicPr>
            <a:picLocks noChangeAspect="1"/>
          </p:cNvPicPr>
          <p:nvPr/>
        </p:nvPicPr>
        <p:blipFill>
          <a:blip r:embed="rId4"/>
          <a:stretch>
            <a:fillRect/>
          </a:stretch>
        </p:blipFill>
        <p:spPr>
          <a:xfrm>
            <a:off x="0" y="4091939"/>
            <a:ext cx="12192000" cy="2766061"/>
          </a:xfrm>
          <a:prstGeom prst="rect">
            <a:avLst/>
          </a:prstGeom>
        </p:spPr>
      </p:pic>
      <p:sp>
        <p:nvSpPr>
          <p:cNvPr id="5" name="TextBox 4">
            <a:extLst>
              <a:ext uri="{FF2B5EF4-FFF2-40B4-BE49-F238E27FC236}">
                <a16:creationId xmlns:a16="http://schemas.microsoft.com/office/drawing/2014/main" id="{B8FF194B-44DF-C2A4-91A9-24E582C11275}"/>
              </a:ext>
            </a:extLst>
          </p:cNvPr>
          <p:cNvSpPr txBox="1"/>
          <p:nvPr/>
        </p:nvSpPr>
        <p:spPr>
          <a:xfrm>
            <a:off x="11125200" y="1346200"/>
            <a:ext cx="1066800" cy="369332"/>
          </a:xfrm>
          <a:prstGeom prst="rect">
            <a:avLst/>
          </a:prstGeom>
          <a:noFill/>
        </p:spPr>
        <p:txBody>
          <a:bodyPr wrap="square" rtlCol="0">
            <a:spAutoFit/>
          </a:bodyPr>
          <a:lstStyle/>
          <a:p>
            <a:r>
              <a:rPr lang="en-US" b="1" dirty="0"/>
              <a:t>MEDIAN</a:t>
            </a:r>
          </a:p>
        </p:txBody>
      </p:sp>
      <p:sp>
        <p:nvSpPr>
          <p:cNvPr id="7" name="TextBox 6">
            <a:extLst>
              <a:ext uri="{FF2B5EF4-FFF2-40B4-BE49-F238E27FC236}">
                <a16:creationId xmlns:a16="http://schemas.microsoft.com/office/drawing/2014/main" id="{0A5AD4FA-8AA6-6D1D-8430-D6ED844867AA}"/>
              </a:ext>
            </a:extLst>
          </p:cNvPr>
          <p:cNvSpPr txBox="1"/>
          <p:nvPr/>
        </p:nvSpPr>
        <p:spPr>
          <a:xfrm>
            <a:off x="1349246" y="5105637"/>
            <a:ext cx="977900" cy="369332"/>
          </a:xfrm>
          <a:prstGeom prst="rect">
            <a:avLst/>
          </a:prstGeom>
          <a:noFill/>
        </p:spPr>
        <p:txBody>
          <a:bodyPr wrap="square" rtlCol="0">
            <a:spAutoFit/>
          </a:bodyPr>
          <a:lstStyle/>
          <a:p>
            <a:r>
              <a:rPr lang="en-US" b="1" dirty="0"/>
              <a:t>MEAN</a:t>
            </a:r>
          </a:p>
        </p:txBody>
      </p:sp>
    </p:spTree>
    <p:extLst>
      <p:ext uri="{BB962C8B-B14F-4D97-AF65-F5344CB8AC3E}">
        <p14:creationId xmlns:p14="http://schemas.microsoft.com/office/powerpoint/2010/main" val="8156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55D35-65E1-4833-ABF2-93AE20142822}"/>
              </a:ext>
            </a:extLst>
          </p:cNvPr>
          <p:cNvSpPr txBox="1"/>
          <p:nvPr/>
        </p:nvSpPr>
        <p:spPr>
          <a:xfrm>
            <a:off x="294640" y="306607"/>
            <a:ext cx="11897360" cy="3122393"/>
          </a:xfrm>
          <a:prstGeom prst="rect">
            <a:avLst/>
          </a:prstGeom>
          <a:noFill/>
        </p:spPr>
        <p:txBody>
          <a:bodyPr wrap="square" rtlCol="0">
            <a:spAutoFit/>
          </a:bodyPr>
          <a:lstStyle/>
          <a:p>
            <a:r>
              <a:rPr lang="en-US" sz="4000" dirty="0">
                <a:latin typeface="+mj-lt"/>
              </a:rPr>
              <a:t>Why use Statistical Process Control Charts?</a:t>
            </a:r>
          </a:p>
          <a:p>
            <a:pPr marL="457200" indent="-457200">
              <a:buFont typeface="Arial" panose="020B0604020202020204" pitchFamily="34" charset="0"/>
              <a:buChar char="•"/>
            </a:pPr>
            <a:endParaRPr lang="en-US" sz="1000" dirty="0"/>
          </a:p>
          <a:p>
            <a:pPr marL="457200" indent="-457200">
              <a:lnSpc>
                <a:spcPct val="150000"/>
              </a:lnSpc>
              <a:buFont typeface="Arial" panose="020B0604020202020204" pitchFamily="34" charset="0"/>
              <a:buChar char="•"/>
            </a:pPr>
            <a:r>
              <a:rPr lang="en-US" sz="2000" dirty="0"/>
              <a:t>Longitudinal monitoring and benchmarking</a:t>
            </a:r>
          </a:p>
          <a:p>
            <a:pPr marL="457200" indent="-457200">
              <a:lnSpc>
                <a:spcPct val="150000"/>
              </a:lnSpc>
              <a:buFont typeface="Arial" panose="020B0604020202020204" pitchFamily="34" charset="0"/>
              <a:buChar char="•"/>
            </a:pPr>
            <a:r>
              <a:rPr lang="en-US" sz="2000" dirty="0"/>
              <a:t>Better sensitivity to detect non-random changes (special cause signals)</a:t>
            </a:r>
          </a:p>
          <a:p>
            <a:pPr marL="457200" indent="-457200">
              <a:lnSpc>
                <a:spcPct val="150000"/>
              </a:lnSpc>
              <a:buFont typeface="Arial" panose="020B0604020202020204" pitchFamily="34" charset="0"/>
              <a:buChar char="•"/>
            </a:pPr>
            <a:r>
              <a:rPr lang="en-US" sz="2000" dirty="0"/>
              <a:t>Ability to detect differences in magnitude as well as shifts and trends</a:t>
            </a:r>
          </a:p>
          <a:p>
            <a:pPr marL="457200" indent="-457200">
              <a:lnSpc>
                <a:spcPct val="150000"/>
              </a:lnSpc>
              <a:buFont typeface="Arial" panose="020B0604020202020204" pitchFamily="34" charset="0"/>
              <a:buChar char="•"/>
            </a:pPr>
            <a:r>
              <a:rPr lang="en-US" sz="2000" dirty="0"/>
              <a:t>Predict stability (statistical control) and near-term future performance</a:t>
            </a:r>
          </a:p>
          <a:p>
            <a:pPr marL="457200" indent="-457200">
              <a:lnSpc>
                <a:spcPct val="150000"/>
              </a:lnSpc>
              <a:buFont typeface="Arial" panose="020B0604020202020204" pitchFamily="34" charset="0"/>
              <a:buChar char="•"/>
            </a:pPr>
            <a:r>
              <a:rPr lang="en-US" sz="2000" dirty="0"/>
              <a:t>Ability to determine if improvements are sustained</a:t>
            </a:r>
          </a:p>
        </p:txBody>
      </p:sp>
      <p:sp>
        <p:nvSpPr>
          <p:cNvPr id="4" name="TextBox 3">
            <a:extLst>
              <a:ext uri="{FF2B5EF4-FFF2-40B4-BE49-F238E27FC236}">
                <a16:creationId xmlns:a16="http://schemas.microsoft.com/office/drawing/2014/main" id="{998934EB-4AFB-48B5-BAA9-8DA9D19D6C78}"/>
              </a:ext>
            </a:extLst>
          </p:cNvPr>
          <p:cNvSpPr txBox="1"/>
          <p:nvPr/>
        </p:nvSpPr>
        <p:spPr>
          <a:xfrm>
            <a:off x="7147034" y="6529312"/>
            <a:ext cx="4961219" cy="276999"/>
          </a:xfrm>
          <a:prstGeom prst="rect">
            <a:avLst/>
          </a:prstGeom>
          <a:noFill/>
        </p:spPr>
        <p:txBody>
          <a:bodyPr wrap="square" rtlCol="0">
            <a:spAutoFit/>
          </a:bodyPr>
          <a:lstStyle/>
          <a:p>
            <a:pPr algn="r"/>
            <a:r>
              <a:rPr lang="en-US" sz="1200" dirty="0">
                <a:latin typeface="+mj-lt"/>
              </a:rPr>
              <a:t>Excerpt from IBD </a:t>
            </a:r>
            <a:r>
              <a:rPr lang="en-US" sz="1200" dirty="0" err="1">
                <a:latin typeface="+mj-lt"/>
              </a:rPr>
              <a:t>Qorus</a:t>
            </a:r>
            <a:r>
              <a:rPr lang="en-US" sz="1200" dirty="0">
                <a:latin typeface="+mj-lt"/>
              </a:rPr>
              <a:t> QI Reporting System, used with permission (2021)</a:t>
            </a:r>
          </a:p>
        </p:txBody>
      </p:sp>
      <p:pic>
        <p:nvPicPr>
          <p:cNvPr id="2" name="Picture 1" descr="A screenshot of a graph&#10;&#10;Description automatically generated">
            <a:extLst>
              <a:ext uri="{FF2B5EF4-FFF2-40B4-BE49-F238E27FC236}">
                <a16:creationId xmlns:a16="http://schemas.microsoft.com/office/drawing/2014/main" id="{91F62257-E09A-51E1-BF1C-A787425155DC}"/>
              </a:ext>
            </a:extLst>
          </p:cNvPr>
          <p:cNvPicPr>
            <a:picLocks noChangeAspect="1"/>
          </p:cNvPicPr>
          <p:nvPr/>
        </p:nvPicPr>
        <p:blipFill rotWithShape="1">
          <a:blip r:embed="rId3"/>
          <a:srcRect b="3486"/>
          <a:stretch/>
        </p:blipFill>
        <p:spPr>
          <a:xfrm>
            <a:off x="0" y="3943351"/>
            <a:ext cx="12192000" cy="2914649"/>
          </a:xfrm>
          <a:prstGeom prst="rect">
            <a:avLst/>
          </a:prstGeom>
        </p:spPr>
      </p:pic>
    </p:spTree>
    <p:extLst>
      <p:ext uri="{BB962C8B-B14F-4D97-AF65-F5344CB8AC3E}">
        <p14:creationId xmlns:p14="http://schemas.microsoft.com/office/powerpoint/2010/main" val="176412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C03B08-0A47-5541-8B11-8CE9C6E11EBC}"/>
              </a:ext>
            </a:extLst>
          </p:cNvPr>
          <p:cNvGrpSpPr>
            <a:grpSpLocks/>
          </p:cNvGrpSpPr>
          <p:nvPr/>
        </p:nvGrpSpPr>
        <p:grpSpPr bwMode="auto">
          <a:xfrm>
            <a:off x="6689133" y="1509132"/>
            <a:ext cx="5232400" cy="5510212"/>
            <a:chOff x="0" y="865584"/>
            <a:chExt cx="4267200" cy="4267200"/>
          </a:xfrm>
        </p:grpSpPr>
        <p:grpSp>
          <p:nvGrpSpPr>
            <p:cNvPr id="38924" name="Group 9225">
              <a:extLst>
                <a:ext uri="{FF2B5EF4-FFF2-40B4-BE49-F238E27FC236}">
                  <a16:creationId xmlns:a16="http://schemas.microsoft.com/office/drawing/2014/main" id="{2D46F23C-C22F-E04F-A441-237BD6E82551}"/>
                </a:ext>
              </a:extLst>
            </p:cNvPr>
            <p:cNvGrpSpPr>
              <a:grpSpLocks/>
            </p:cNvGrpSpPr>
            <p:nvPr/>
          </p:nvGrpSpPr>
          <p:grpSpPr bwMode="auto">
            <a:xfrm>
              <a:off x="873125" y="1073547"/>
              <a:ext cx="2646363" cy="3368279"/>
              <a:chOff x="763052" y="1073547"/>
              <a:chExt cx="2646363" cy="3368279"/>
            </a:xfrm>
          </p:grpSpPr>
          <p:sp>
            <p:nvSpPr>
              <p:cNvPr id="21530" name="Line 110">
                <a:extLst>
                  <a:ext uri="{FF2B5EF4-FFF2-40B4-BE49-F238E27FC236}">
                    <a16:creationId xmlns:a16="http://schemas.microsoft.com/office/drawing/2014/main" id="{2B198D82-FBCF-DF4D-A442-CB9E1960CBED}"/>
                  </a:ext>
                </a:extLst>
              </p:cNvPr>
              <p:cNvSpPr>
                <a:spLocks noChangeShapeType="1"/>
              </p:cNvSpPr>
              <p:nvPr/>
            </p:nvSpPr>
            <p:spPr bwMode="auto">
              <a:xfrm>
                <a:off x="2096552" y="1073546"/>
                <a:ext cx="0" cy="335438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1" name="Line 138">
                <a:extLst>
                  <a:ext uri="{FF2B5EF4-FFF2-40B4-BE49-F238E27FC236}">
                    <a16:creationId xmlns:a16="http://schemas.microsoft.com/office/drawing/2014/main" id="{FC1EA2CB-DCC5-444B-AB4F-4030AB1EFC48}"/>
                  </a:ext>
                </a:extLst>
              </p:cNvPr>
              <p:cNvSpPr>
                <a:spLocks noChangeShapeType="1"/>
              </p:cNvSpPr>
              <p:nvPr/>
            </p:nvSpPr>
            <p:spPr bwMode="auto">
              <a:xfrm>
                <a:off x="2541052" y="1073546"/>
                <a:ext cx="0" cy="335915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2" name="Line 139">
                <a:extLst>
                  <a:ext uri="{FF2B5EF4-FFF2-40B4-BE49-F238E27FC236}">
                    <a16:creationId xmlns:a16="http://schemas.microsoft.com/office/drawing/2014/main" id="{F0CEAC45-5EED-F14F-B28B-3641100C4A27}"/>
                  </a:ext>
                </a:extLst>
              </p:cNvPr>
              <p:cNvSpPr>
                <a:spLocks noChangeShapeType="1"/>
              </p:cNvSpPr>
              <p:nvPr/>
            </p:nvSpPr>
            <p:spPr bwMode="auto">
              <a:xfrm>
                <a:off x="2985552" y="1073546"/>
                <a:ext cx="0" cy="335915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3" name="Line 140">
                <a:extLst>
                  <a:ext uri="{FF2B5EF4-FFF2-40B4-BE49-F238E27FC236}">
                    <a16:creationId xmlns:a16="http://schemas.microsoft.com/office/drawing/2014/main" id="{AABC1654-8248-0749-9F7F-EB85657CA932}"/>
                  </a:ext>
                </a:extLst>
              </p:cNvPr>
              <p:cNvSpPr>
                <a:spLocks noChangeShapeType="1"/>
              </p:cNvSpPr>
              <p:nvPr/>
            </p:nvSpPr>
            <p:spPr bwMode="auto">
              <a:xfrm>
                <a:off x="3409415" y="1073546"/>
                <a:ext cx="0" cy="335915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4" name="Line 141">
                <a:extLst>
                  <a:ext uri="{FF2B5EF4-FFF2-40B4-BE49-F238E27FC236}">
                    <a16:creationId xmlns:a16="http://schemas.microsoft.com/office/drawing/2014/main" id="{8E4354FA-CF8A-C349-9DBD-8A9DCCEBECA0}"/>
                  </a:ext>
                </a:extLst>
              </p:cNvPr>
              <p:cNvSpPr>
                <a:spLocks noChangeShapeType="1"/>
              </p:cNvSpPr>
              <p:nvPr/>
            </p:nvSpPr>
            <p:spPr bwMode="auto">
              <a:xfrm>
                <a:off x="1663165" y="1073546"/>
                <a:ext cx="0" cy="336867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5" name="Line 142">
                <a:extLst>
                  <a:ext uri="{FF2B5EF4-FFF2-40B4-BE49-F238E27FC236}">
                    <a16:creationId xmlns:a16="http://schemas.microsoft.com/office/drawing/2014/main" id="{6C0C3C01-60CC-A843-A40F-AA80569DE404}"/>
                  </a:ext>
                </a:extLst>
              </p:cNvPr>
              <p:cNvSpPr>
                <a:spLocks noChangeShapeType="1"/>
              </p:cNvSpPr>
              <p:nvPr/>
            </p:nvSpPr>
            <p:spPr bwMode="auto">
              <a:xfrm>
                <a:off x="1218665" y="1073546"/>
                <a:ext cx="0" cy="335915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36" name="Line 143">
                <a:extLst>
                  <a:ext uri="{FF2B5EF4-FFF2-40B4-BE49-F238E27FC236}">
                    <a16:creationId xmlns:a16="http://schemas.microsoft.com/office/drawing/2014/main" id="{FA8D92CD-42DB-174E-9390-9644D6255079}"/>
                  </a:ext>
                </a:extLst>
              </p:cNvPr>
              <p:cNvSpPr>
                <a:spLocks noChangeShapeType="1"/>
              </p:cNvSpPr>
              <p:nvPr/>
            </p:nvSpPr>
            <p:spPr bwMode="auto">
              <a:xfrm>
                <a:off x="763052" y="1073546"/>
                <a:ext cx="0" cy="335915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38925" name="Group 9223">
              <a:extLst>
                <a:ext uri="{FF2B5EF4-FFF2-40B4-BE49-F238E27FC236}">
                  <a16:creationId xmlns:a16="http://schemas.microsoft.com/office/drawing/2014/main" id="{DA1F3F65-F984-C148-AD46-14C2E92EBD09}"/>
                </a:ext>
              </a:extLst>
            </p:cNvPr>
            <p:cNvGrpSpPr>
              <a:grpSpLocks/>
            </p:cNvGrpSpPr>
            <p:nvPr/>
          </p:nvGrpSpPr>
          <p:grpSpPr bwMode="auto">
            <a:xfrm>
              <a:off x="732630" y="4559301"/>
              <a:ext cx="2951163" cy="317499"/>
              <a:chOff x="808830" y="3460353"/>
              <a:chExt cx="2951163" cy="317499"/>
            </a:xfrm>
          </p:grpSpPr>
          <p:sp>
            <p:nvSpPr>
              <p:cNvPr id="21523" name="Rectangle 127">
                <a:extLst>
                  <a:ext uri="{FF2B5EF4-FFF2-40B4-BE49-F238E27FC236}">
                    <a16:creationId xmlns:a16="http://schemas.microsoft.com/office/drawing/2014/main" id="{15C15F45-70A4-4C4E-A05F-72FD84F6E9C2}"/>
                  </a:ext>
                </a:extLst>
              </p:cNvPr>
              <p:cNvSpPr>
                <a:spLocks noChangeArrowheads="1"/>
              </p:cNvSpPr>
              <p:nvPr/>
            </p:nvSpPr>
            <p:spPr bwMode="auto">
              <a:xfrm rot="-5400000">
                <a:off x="1685132" y="3482179"/>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-1SD</a:t>
                </a:r>
              </a:p>
            </p:txBody>
          </p:sp>
          <p:sp>
            <p:nvSpPr>
              <p:cNvPr id="21524" name="Rectangle 128">
                <a:extLst>
                  <a:ext uri="{FF2B5EF4-FFF2-40B4-BE49-F238E27FC236}">
                    <a16:creationId xmlns:a16="http://schemas.microsoft.com/office/drawing/2014/main" id="{C89EDAD4-BD56-7242-A2B4-73EF8EA15F0A}"/>
                  </a:ext>
                </a:extLst>
              </p:cNvPr>
              <p:cNvSpPr>
                <a:spLocks noChangeArrowheads="1"/>
              </p:cNvSpPr>
              <p:nvPr/>
            </p:nvSpPr>
            <p:spPr bwMode="auto">
              <a:xfrm rot="-5400000">
                <a:off x="795337" y="3473449"/>
                <a:ext cx="309563"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-3SD</a:t>
                </a:r>
              </a:p>
            </p:txBody>
          </p:sp>
          <p:sp>
            <p:nvSpPr>
              <p:cNvPr id="21525" name="Rectangle 132">
                <a:extLst>
                  <a:ext uri="{FF2B5EF4-FFF2-40B4-BE49-F238E27FC236}">
                    <a16:creationId xmlns:a16="http://schemas.microsoft.com/office/drawing/2014/main" id="{4511FD2D-4911-424F-96EF-F43683E890E2}"/>
                  </a:ext>
                </a:extLst>
              </p:cNvPr>
              <p:cNvSpPr>
                <a:spLocks noChangeArrowheads="1"/>
              </p:cNvSpPr>
              <p:nvPr/>
            </p:nvSpPr>
            <p:spPr bwMode="auto">
              <a:xfrm rot="-5400000">
                <a:off x="1255712" y="3473449"/>
                <a:ext cx="309563"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-2SD</a:t>
                </a:r>
              </a:p>
            </p:txBody>
          </p:sp>
          <p:sp>
            <p:nvSpPr>
              <p:cNvPr id="21526" name="Rectangle 134">
                <a:extLst>
                  <a:ext uri="{FF2B5EF4-FFF2-40B4-BE49-F238E27FC236}">
                    <a16:creationId xmlns:a16="http://schemas.microsoft.com/office/drawing/2014/main" id="{2AA6A514-49BB-704A-9B75-45C0464E07B1}"/>
                  </a:ext>
                </a:extLst>
              </p:cNvPr>
              <p:cNvSpPr>
                <a:spLocks noChangeArrowheads="1"/>
              </p:cNvSpPr>
              <p:nvPr/>
            </p:nvSpPr>
            <p:spPr bwMode="auto">
              <a:xfrm rot="-5400000">
                <a:off x="3463132" y="3482179"/>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+3SD</a:t>
                </a:r>
              </a:p>
            </p:txBody>
          </p:sp>
          <p:sp>
            <p:nvSpPr>
              <p:cNvPr id="21527" name="Rectangle 135">
                <a:extLst>
                  <a:ext uri="{FF2B5EF4-FFF2-40B4-BE49-F238E27FC236}">
                    <a16:creationId xmlns:a16="http://schemas.microsoft.com/office/drawing/2014/main" id="{4B4C6DBD-7468-7247-96A5-D255AE9C56B9}"/>
                  </a:ext>
                </a:extLst>
              </p:cNvPr>
              <p:cNvSpPr>
                <a:spLocks noChangeArrowheads="1"/>
              </p:cNvSpPr>
              <p:nvPr/>
            </p:nvSpPr>
            <p:spPr bwMode="auto">
              <a:xfrm rot="-5400000">
                <a:off x="3026570" y="3482179"/>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+2SD</a:t>
                </a:r>
              </a:p>
            </p:txBody>
          </p:sp>
          <p:sp>
            <p:nvSpPr>
              <p:cNvPr id="21528" name="Rectangle 136">
                <a:extLst>
                  <a:ext uri="{FF2B5EF4-FFF2-40B4-BE49-F238E27FC236}">
                    <a16:creationId xmlns:a16="http://schemas.microsoft.com/office/drawing/2014/main" id="{4AFB43E3-3C22-A043-8E17-2762ECDDB02B}"/>
                  </a:ext>
                </a:extLst>
              </p:cNvPr>
              <p:cNvSpPr>
                <a:spLocks noChangeArrowheads="1"/>
              </p:cNvSpPr>
              <p:nvPr/>
            </p:nvSpPr>
            <p:spPr bwMode="auto">
              <a:xfrm rot="-5400000">
                <a:off x="2590006" y="3472655"/>
                <a:ext cx="309563"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+1SD</a:t>
                </a:r>
              </a:p>
            </p:txBody>
          </p:sp>
          <p:sp>
            <p:nvSpPr>
              <p:cNvPr id="21529" name="Rectangle 136">
                <a:extLst>
                  <a:ext uri="{FF2B5EF4-FFF2-40B4-BE49-F238E27FC236}">
                    <a16:creationId xmlns:a16="http://schemas.microsoft.com/office/drawing/2014/main" id="{7B5C7D7E-8C89-CB45-8663-9E3F502A9EBE}"/>
                  </a:ext>
                </a:extLst>
              </p:cNvPr>
              <p:cNvSpPr>
                <a:spLocks noChangeArrowheads="1"/>
              </p:cNvSpPr>
              <p:nvPr/>
            </p:nvSpPr>
            <p:spPr bwMode="auto">
              <a:xfrm rot="-5400000">
                <a:off x="2128837" y="3473449"/>
                <a:ext cx="309563"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MEAN</a:t>
                </a:r>
              </a:p>
            </p:txBody>
          </p:sp>
        </p:grpSp>
        <p:grpSp>
          <p:nvGrpSpPr>
            <p:cNvPr id="38926" name="Group 9219">
              <a:extLst>
                <a:ext uri="{FF2B5EF4-FFF2-40B4-BE49-F238E27FC236}">
                  <a16:creationId xmlns:a16="http://schemas.microsoft.com/office/drawing/2014/main" id="{C1E3C571-0A85-1F46-805D-F6E2DF09A83B}"/>
                </a:ext>
              </a:extLst>
            </p:cNvPr>
            <p:cNvGrpSpPr>
              <a:grpSpLocks/>
            </p:cNvGrpSpPr>
            <p:nvPr/>
          </p:nvGrpSpPr>
          <p:grpSpPr bwMode="auto">
            <a:xfrm>
              <a:off x="338673" y="2121559"/>
              <a:ext cx="3776127" cy="2213932"/>
              <a:chOff x="2624673" y="2502559"/>
              <a:chExt cx="3776127" cy="2213932"/>
            </a:xfrm>
          </p:grpSpPr>
          <p:sp>
            <p:nvSpPr>
              <p:cNvPr id="9216" name="Freeform 9215">
                <a:extLst>
                  <a:ext uri="{FF2B5EF4-FFF2-40B4-BE49-F238E27FC236}">
                    <a16:creationId xmlns:a16="http://schemas.microsoft.com/office/drawing/2014/main" id="{6384CA88-48FD-ED45-B25E-A0A692478A74}"/>
                  </a:ext>
                </a:extLst>
              </p:cNvPr>
              <p:cNvSpPr/>
              <p:nvPr/>
            </p:nvSpPr>
            <p:spPr bwMode="auto">
              <a:xfrm>
                <a:off x="2946400" y="2502296"/>
                <a:ext cx="3122613" cy="2214563"/>
              </a:xfrm>
              <a:custGeom>
                <a:avLst/>
                <a:gdLst>
                  <a:gd name="connsiteX0" fmla="*/ 0 w 3477126"/>
                  <a:gd name="connsiteY0" fmla="*/ 2201779 h 2201779"/>
                  <a:gd name="connsiteX1" fmla="*/ 1732547 w 3477126"/>
                  <a:gd name="connsiteY1" fmla="*/ 0 h 2201779"/>
                  <a:gd name="connsiteX2" fmla="*/ 3477126 w 3477126"/>
                  <a:gd name="connsiteY2" fmla="*/ 2201779 h 2201779"/>
                  <a:gd name="connsiteX3" fmla="*/ 0 w 3477126"/>
                  <a:gd name="connsiteY3" fmla="*/ 2201779 h 2201779"/>
                  <a:gd name="connsiteX0" fmla="*/ 0 w 3477126"/>
                  <a:gd name="connsiteY0" fmla="*/ 2201779 h 2201779"/>
                  <a:gd name="connsiteX1" fmla="*/ 962526 w 3477126"/>
                  <a:gd name="connsiteY1" fmla="*/ 1768643 h 2201779"/>
                  <a:gd name="connsiteX2" fmla="*/ 1732547 w 3477126"/>
                  <a:gd name="connsiteY2" fmla="*/ 0 h 2201779"/>
                  <a:gd name="connsiteX3" fmla="*/ 3477126 w 3477126"/>
                  <a:gd name="connsiteY3" fmla="*/ 2201779 h 2201779"/>
                  <a:gd name="connsiteX4" fmla="*/ 0 w 3477126"/>
                  <a:gd name="connsiteY4"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3477126 w 3477126"/>
                  <a:gd name="connsiteY4" fmla="*/ 2201779 h 2201779"/>
                  <a:gd name="connsiteX5" fmla="*/ 0 w 3477126"/>
                  <a:gd name="connsiteY5"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3477126 w 3477126"/>
                  <a:gd name="connsiteY5" fmla="*/ 2201779 h 2201779"/>
                  <a:gd name="connsiteX6" fmla="*/ 0 w 3477126"/>
                  <a:gd name="connsiteY6"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2622884 w 3477126"/>
                  <a:gd name="connsiteY5" fmla="*/ 1792706 h 2201779"/>
                  <a:gd name="connsiteX6" fmla="*/ 3477126 w 3477126"/>
                  <a:gd name="connsiteY6" fmla="*/ 2201779 h 2201779"/>
                  <a:gd name="connsiteX7" fmla="*/ 0 w 3477126"/>
                  <a:gd name="connsiteY7"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2622884 w 3477126"/>
                  <a:gd name="connsiteY5" fmla="*/ 1792706 h 2201779"/>
                  <a:gd name="connsiteX6" fmla="*/ 3477126 w 3477126"/>
                  <a:gd name="connsiteY6" fmla="*/ 2201779 h 2201779"/>
                  <a:gd name="connsiteX7" fmla="*/ 0 w 3477126"/>
                  <a:gd name="connsiteY7" fmla="*/ 2201779 h 2201779"/>
                  <a:gd name="connsiteX0" fmla="*/ 87297 w 3564423"/>
                  <a:gd name="connsiteY0" fmla="*/ 2201779 h 2201779"/>
                  <a:gd name="connsiteX1" fmla="*/ 1049823 w 3564423"/>
                  <a:gd name="connsiteY1" fmla="*/ 1768643 h 2201779"/>
                  <a:gd name="connsiteX2" fmla="*/ 1398739 w 3564423"/>
                  <a:gd name="connsiteY2" fmla="*/ 445169 h 2201779"/>
                  <a:gd name="connsiteX3" fmla="*/ 1819844 w 3564423"/>
                  <a:gd name="connsiteY3" fmla="*/ 0 h 2201779"/>
                  <a:gd name="connsiteX4" fmla="*/ 2277044 w 3564423"/>
                  <a:gd name="connsiteY4" fmla="*/ 397043 h 2201779"/>
                  <a:gd name="connsiteX5" fmla="*/ 2710181 w 3564423"/>
                  <a:gd name="connsiteY5" fmla="*/ 1792706 h 2201779"/>
                  <a:gd name="connsiteX6" fmla="*/ 3564423 w 3564423"/>
                  <a:gd name="connsiteY6" fmla="*/ 2201779 h 2201779"/>
                  <a:gd name="connsiteX7" fmla="*/ 87297 w 3564423"/>
                  <a:gd name="connsiteY7" fmla="*/ 2201779 h 2201779"/>
                  <a:gd name="connsiteX0" fmla="*/ 87297 w 3564423"/>
                  <a:gd name="connsiteY0" fmla="*/ 2201779 h 2201779"/>
                  <a:gd name="connsiteX1" fmla="*/ 1049823 w 3564423"/>
                  <a:gd name="connsiteY1" fmla="*/ 1768643 h 2201779"/>
                  <a:gd name="connsiteX2" fmla="*/ 1398739 w 3564423"/>
                  <a:gd name="connsiteY2" fmla="*/ 445169 h 2201779"/>
                  <a:gd name="connsiteX3" fmla="*/ 1819844 w 3564423"/>
                  <a:gd name="connsiteY3" fmla="*/ 0 h 2201779"/>
                  <a:gd name="connsiteX4" fmla="*/ 2277044 w 3564423"/>
                  <a:gd name="connsiteY4" fmla="*/ 397043 h 2201779"/>
                  <a:gd name="connsiteX5" fmla="*/ 2710181 w 3564423"/>
                  <a:gd name="connsiteY5" fmla="*/ 1792706 h 2201779"/>
                  <a:gd name="connsiteX6" fmla="*/ 3564423 w 3564423"/>
                  <a:gd name="connsiteY6" fmla="*/ 2201779 h 2201779"/>
                  <a:gd name="connsiteX7" fmla="*/ 87297 w 3564423"/>
                  <a:gd name="connsiteY7" fmla="*/ 2201779 h 2201779"/>
                  <a:gd name="connsiteX0" fmla="*/ 87297 w 3564423"/>
                  <a:gd name="connsiteY0" fmla="*/ 2203347 h 2203347"/>
                  <a:gd name="connsiteX1" fmla="*/ 1049823 w 3564423"/>
                  <a:gd name="connsiteY1" fmla="*/ 1770211 h 2203347"/>
                  <a:gd name="connsiteX2" fmla="*/ 1398739 w 3564423"/>
                  <a:gd name="connsiteY2" fmla="*/ 446737 h 2203347"/>
                  <a:gd name="connsiteX3" fmla="*/ 1819844 w 3564423"/>
                  <a:gd name="connsiteY3" fmla="*/ 1568 h 2203347"/>
                  <a:gd name="connsiteX4" fmla="*/ 2277044 w 3564423"/>
                  <a:gd name="connsiteY4" fmla="*/ 398611 h 2203347"/>
                  <a:gd name="connsiteX5" fmla="*/ 2710181 w 3564423"/>
                  <a:gd name="connsiteY5" fmla="*/ 1794274 h 2203347"/>
                  <a:gd name="connsiteX6" fmla="*/ 3564423 w 3564423"/>
                  <a:gd name="connsiteY6" fmla="*/ 2203347 h 2203347"/>
                  <a:gd name="connsiteX7" fmla="*/ 87297 w 3564423"/>
                  <a:gd name="connsiteY7" fmla="*/ 2203347 h 2203347"/>
                  <a:gd name="connsiteX0" fmla="*/ 87297 w 3564423"/>
                  <a:gd name="connsiteY0" fmla="*/ 2246190 h 2246190"/>
                  <a:gd name="connsiteX1" fmla="*/ 1049823 w 3564423"/>
                  <a:gd name="connsiteY1" fmla="*/ 1813054 h 2246190"/>
                  <a:gd name="connsiteX2" fmla="*/ 1398739 w 3564423"/>
                  <a:gd name="connsiteY2" fmla="*/ 489580 h 2246190"/>
                  <a:gd name="connsiteX3" fmla="*/ 1819844 w 3564423"/>
                  <a:gd name="connsiteY3" fmla="*/ 44411 h 2246190"/>
                  <a:gd name="connsiteX4" fmla="*/ 2277044 w 3564423"/>
                  <a:gd name="connsiteY4" fmla="*/ 441454 h 2246190"/>
                  <a:gd name="connsiteX5" fmla="*/ 2710181 w 3564423"/>
                  <a:gd name="connsiteY5" fmla="*/ 1837117 h 2246190"/>
                  <a:gd name="connsiteX6" fmla="*/ 3564423 w 3564423"/>
                  <a:gd name="connsiteY6" fmla="*/ 2246190 h 2246190"/>
                  <a:gd name="connsiteX7" fmla="*/ 87297 w 3564423"/>
                  <a:gd name="connsiteY7" fmla="*/ 2246190 h 2246190"/>
                  <a:gd name="connsiteX0" fmla="*/ 87297 w 3564423"/>
                  <a:gd name="connsiteY0" fmla="*/ 2203248 h 2203248"/>
                  <a:gd name="connsiteX1" fmla="*/ 1049823 w 3564423"/>
                  <a:gd name="connsiteY1" fmla="*/ 1770112 h 2203248"/>
                  <a:gd name="connsiteX2" fmla="*/ 1398739 w 3564423"/>
                  <a:gd name="connsiteY2" fmla="*/ 446638 h 2203248"/>
                  <a:gd name="connsiteX3" fmla="*/ 1819844 w 3564423"/>
                  <a:gd name="connsiteY3" fmla="*/ 1469 h 2203248"/>
                  <a:gd name="connsiteX4" fmla="*/ 2277044 w 3564423"/>
                  <a:gd name="connsiteY4" fmla="*/ 398512 h 2203248"/>
                  <a:gd name="connsiteX5" fmla="*/ 2710181 w 3564423"/>
                  <a:gd name="connsiteY5" fmla="*/ 1794175 h 2203248"/>
                  <a:gd name="connsiteX6" fmla="*/ 3564423 w 3564423"/>
                  <a:gd name="connsiteY6" fmla="*/ 2203248 h 2203248"/>
                  <a:gd name="connsiteX7" fmla="*/ 87297 w 3564423"/>
                  <a:gd name="connsiteY7" fmla="*/ 2203248 h 2203248"/>
                  <a:gd name="connsiteX0" fmla="*/ 87297 w 3564423"/>
                  <a:gd name="connsiteY0" fmla="*/ 2201935 h 2201935"/>
                  <a:gd name="connsiteX1" fmla="*/ 1049823 w 3564423"/>
                  <a:gd name="connsiteY1" fmla="*/ 1768799 h 2201935"/>
                  <a:gd name="connsiteX2" fmla="*/ 1398739 w 3564423"/>
                  <a:gd name="connsiteY2" fmla="*/ 445325 h 2201935"/>
                  <a:gd name="connsiteX3" fmla="*/ 1819844 w 3564423"/>
                  <a:gd name="connsiteY3" fmla="*/ 156 h 2201935"/>
                  <a:gd name="connsiteX4" fmla="*/ 2277044 w 3564423"/>
                  <a:gd name="connsiteY4" fmla="*/ 397199 h 2201935"/>
                  <a:gd name="connsiteX5" fmla="*/ 2710181 w 3564423"/>
                  <a:gd name="connsiteY5" fmla="*/ 1792862 h 2201935"/>
                  <a:gd name="connsiteX6" fmla="*/ 3564423 w 3564423"/>
                  <a:gd name="connsiteY6" fmla="*/ 2201935 h 2201935"/>
                  <a:gd name="connsiteX7" fmla="*/ 87297 w 3564423"/>
                  <a:gd name="connsiteY7" fmla="*/ 2201935 h 2201935"/>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3925 h 2203925"/>
                  <a:gd name="connsiteX1" fmla="*/ 1049823 w 3564423"/>
                  <a:gd name="connsiteY1" fmla="*/ 1770789 h 2203925"/>
                  <a:gd name="connsiteX2" fmla="*/ 1398739 w 3564423"/>
                  <a:gd name="connsiteY2" fmla="*/ 447315 h 2203925"/>
                  <a:gd name="connsiteX3" fmla="*/ 1819844 w 3564423"/>
                  <a:gd name="connsiteY3" fmla="*/ 2146 h 2203925"/>
                  <a:gd name="connsiteX4" fmla="*/ 2301107 w 3564423"/>
                  <a:gd name="connsiteY4" fmla="*/ 615757 h 2203925"/>
                  <a:gd name="connsiteX5" fmla="*/ 2710181 w 3564423"/>
                  <a:gd name="connsiteY5" fmla="*/ 1794852 h 2203925"/>
                  <a:gd name="connsiteX6" fmla="*/ 3564423 w 3564423"/>
                  <a:gd name="connsiteY6" fmla="*/ 2203925 h 2203925"/>
                  <a:gd name="connsiteX7" fmla="*/ 87297 w 3564423"/>
                  <a:gd name="connsiteY7" fmla="*/ 2203925 h 2203925"/>
                  <a:gd name="connsiteX0" fmla="*/ 87297 w 3564423"/>
                  <a:gd name="connsiteY0" fmla="*/ 2203925 h 2203925"/>
                  <a:gd name="connsiteX1" fmla="*/ 1049823 w 3564423"/>
                  <a:gd name="connsiteY1" fmla="*/ 1770789 h 2203925"/>
                  <a:gd name="connsiteX2" fmla="*/ 1398739 w 3564423"/>
                  <a:gd name="connsiteY2" fmla="*/ 447315 h 2203925"/>
                  <a:gd name="connsiteX3" fmla="*/ 1819844 w 3564423"/>
                  <a:gd name="connsiteY3" fmla="*/ 2146 h 2203925"/>
                  <a:gd name="connsiteX4" fmla="*/ 2301107 w 3564423"/>
                  <a:gd name="connsiteY4" fmla="*/ 615757 h 2203925"/>
                  <a:gd name="connsiteX5" fmla="*/ 2710181 w 3564423"/>
                  <a:gd name="connsiteY5" fmla="*/ 1794852 h 2203925"/>
                  <a:gd name="connsiteX6" fmla="*/ 3564423 w 3564423"/>
                  <a:gd name="connsiteY6" fmla="*/ 2203925 h 2203925"/>
                  <a:gd name="connsiteX7" fmla="*/ 87297 w 3564423"/>
                  <a:gd name="connsiteY7" fmla="*/ 2203925 h 2203925"/>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848 h 2201848"/>
                  <a:gd name="connsiteX1" fmla="*/ 1052854 w 3567454"/>
                  <a:gd name="connsiteY1" fmla="*/ 1768712 h 2201848"/>
                  <a:gd name="connsiteX2" fmla="*/ 1401770 w 3567454"/>
                  <a:gd name="connsiteY2" fmla="*/ 661807 h 2201848"/>
                  <a:gd name="connsiteX3" fmla="*/ 1822875 w 3567454"/>
                  <a:gd name="connsiteY3" fmla="*/ 69 h 2201848"/>
                  <a:gd name="connsiteX4" fmla="*/ 2292106 w 3567454"/>
                  <a:gd name="connsiteY4" fmla="*/ 625712 h 2201848"/>
                  <a:gd name="connsiteX5" fmla="*/ 2713212 w 3567454"/>
                  <a:gd name="connsiteY5" fmla="*/ 1792775 h 2201848"/>
                  <a:gd name="connsiteX6" fmla="*/ 3567454 w 3567454"/>
                  <a:gd name="connsiteY6" fmla="*/ 2201848 h 2201848"/>
                  <a:gd name="connsiteX7" fmla="*/ 90328 w 3567454"/>
                  <a:gd name="connsiteY7" fmla="*/ 2201848 h 2201848"/>
                  <a:gd name="connsiteX0" fmla="*/ 90328 w 3567454"/>
                  <a:gd name="connsiteY0" fmla="*/ 2201779 h 2201779"/>
                  <a:gd name="connsiteX1" fmla="*/ 1052854 w 3567454"/>
                  <a:gd name="connsiteY1" fmla="*/ 1768643 h 2201779"/>
                  <a:gd name="connsiteX2" fmla="*/ 1401770 w 3567454"/>
                  <a:gd name="connsiteY2" fmla="*/ 661738 h 2201779"/>
                  <a:gd name="connsiteX3" fmla="*/ 1822875 w 3567454"/>
                  <a:gd name="connsiteY3" fmla="*/ 0 h 2201779"/>
                  <a:gd name="connsiteX4" fmla="*/ 2292106 w 3567454"/>
                  <a:gd name="connsiteY4" fmla="*/ 661738 h 2201779"/>
                  <a:gd name="connsiteX5" fmla="*/ 2713212 w 3567454"/>
                  <a:gd name="connsiteY5" fmla="*/ 1792706 h 2201779"/>
                  <a:gd name="connsiteX6" fmla="*/ 3567454 w 3567454"/>
                  <a:gd name="connsiteY6" fmla="*/ 2201779 h 2201779"/>
                  <a:gd name="connsiteX7" fmla="*/ 90328 w 3567454"/>
                  <a:gd name="connsiteY7" fmla="*/ 2201779 h 2201779"/>
                  <a:gd name="connsiteX0" fmla="*/ 90328 w 3567454"/>
                  <a:gd name="connsiteY0" fmla="*/ 2201808 h 2201808"/>
                  <a:gd name="connsiteX1" fmla="*/ 1052854 w 3567454"/>
                  <a:gd name="connsiteY1" fmla="*/ 1768672 h 2201808"/>
                  <a:gd name="connsiteX2" fmla="*/ 1401770 w 3567454"/>
                  <a:gd name="connsiteY2" fmla="*/ 661767 h 2201808"/>
                  <a:gd name="connsiteX3" fmla="*/ 1822875 w 3567454"/>
                  <a:gd name="connsiteY3" fmla="*/ 29 h 2201808"/>
                  <a:gd name="connsiteX4" fmla="*/ 2268043 w 3567454"/>
                  <a:gd name="connsiteY4" fmla="*/ 637704 h 2201808"/>
                  <a:gd name="connsiteX5" fmla="*/ 2713212 w 3567454"/>
                  <a:gd name="connsiteY5" fmla="*/ 1792735 h 2201808"/>
                  <a:gd name="connsiteX6" fmla="*/ 3567454 w 3567454"/>
                  <a:gd name="connsiteY6" fmla="*/ 2201808 h 2201808"/>
                  <a:gd name="connsiteX7" fmla="*/ 90328 w 3567454"/>
                  <a:gd name="connsiteY7" fmla="*/ 2201808 h 2201808"/>
                  <a:gd name="connsiteX0" fmla="*/ 90328 w 3567454"/>
                  <a:gd name="connsiteY0" fmla="*/ 2201832 h 2201832"/>
                  <a:gd name="connsiteX1" fmla="*/ 1052854 w 3567454"/>
                  <a:gd name="connsiteY1" fmla="*/ 1768696 h 2201832"/>
                  <a:gd name="connsiteX2" fmla="*/ 1401770 w 3567454"/>
                  <a:gd name="connsiteY2" fmla="*/ 661791 h 2201832"/>
                  <a:gd name="connsiteX3" fmla="*/ 1822875 w 3567454"/>
                  <a:gd name="connsiteY3" fmla="*/ 53 h 2201832"/>
                  <a:gd name="connsiteX4" fmla="*/ 2268043 w 3567454"/>
                  <a:gd name="connsiteY4" fmla="*/ 637728 h 2201832"/>
                  <a:gd name="connsiteX5" fmla="*/ 2713212 w 3567454"/>
                  <a:gd name="connsiteY5" fmla="*/ 1792759 h 2201832"/>
                  <a:gd name="connsiteX6" fmla="*/ 3567454 w 3567454"/>
                  <a:gd name="connsiteY6" fmla="*/ 2201832 h 2201832"/>
                  <a:gd name="connsiteX7" fmla="*/ 90328 w 3567454"/>
                  <a:gd name="connsiteY7" fmla="*/ 2201832 h 2201832"/>
                  <a:gd name="connsiteX0" fmla="*/ 96619 w 3573745"/>
                  <a:gd name="connsiteY0" fmla="*/ 2201832 h 2201832"/>
                  <a:gd name="connsiteX1" fmla="*/ 962893 w 3573745"/>
                  <a:gd name="connsiteY1" fmla="*/ 1913075 h 2201832"/>
                  <a:gd name="connsiteX2" fmla="*/ 1408061 w 3573745"/>
                  <a:gd name="connsiteY2" fmla="*/ 661791 h 2201832"/>
                  <a:gd name="connsiteX3" fmla="*/ 1829166 w 3573745"/>
                  <a:gd name="connsiteY3" fmla="*/ 53 h 2201832"/>
                  <a:gd name="connsiteX4" fmla="*/ 2274334 w 3573745"/>
                  <a:gd name="connsiteY4" fmla="*/ 637728 h 2201832"/>
                  <a:gd name="connsiteX5" fmla="*/ 2719503 w 3573745"/>
                  <a:gd name="connsiteY5" fmla="*/ 1792759 h 2201832"/>
                  <a:gd name="connsiteX6" fmla="*/ 3573745 w 3573745"/>
                  <a:gd name="connsiteY6" fmla="*/ 2201832 h 2201832"/>
                  <a:gd name="connsiteX7" fmla="*/ 96619 w 3573745"/>
                  <a:gd name="connsiteY7" fmla="*/ 2201832 h 2201832"/>
                  <a:gd name="connsiteX0" fmla="*/ 96619 w 3573745"/>
                  <a:gd name="connsiteY0" fmla="*/ 2201816 h 2201816"/>
                  <a:gd name="connsiteX1" fmla="*/ 962893 w 3573745"/>
                  <a:gd name="connsiteY1" fmla="*/ 1913059 h 2201816"/>
                  <a:gd name="connsiteX2" fmla="*/ 1408061 w 3573745"/>
                  <a:gd name="connsiteY2" fmla="*/ 661775 h 2201816"/>
                  <a:gd name="connsiteX3" fmla="*/ 1829166 w 3573745"/>
                  <a:gd name="connsiteY3" fmla="*/ 37 h 2201816"/>
                  <a:gd name="connsiteX4" fmla="*/ 2274334 w 3573745"/>
                  <a:gd name="connsiteY4" fmla="*/ 637712 h 2201816"/>
                  <a:gd name="connsiteX5" fmla="*/ 2719503 w 3573745"/>
                  <a:gd name="connsiteY5" fmla="*/ 1913058 h 2201816"/>
                  <a:gd name="connsiteX6" fmla="*/ 3573745 w 3573745"/>
                  <a:gd name="connsiteY6" fmla="*/ 2201816 h 2201816"/>
                  <a:gd name="connsiteX7" fmla="*/ 96619 w 3573745"/>
                  <a:gd name="connsiteY7" fmla="*/ 2201816 h 2201816"/>
                  <a:gd name="connsiteX0" fmla="*/ 108558 w 3405210"/>
                  <a:gd name="connsiteY0" fmla="*/ 2213848 h 2213848"/>
                  <a:gd name="connsiteX1" fmla="*/ 794358 w 3405210"/>
                  <a:gd name="connsiteY1" fmla="*/ 1913059 h 2213848"/>
                  <a:gd name="connsiteX2" fmla="*/ 1239526 w 3405210"/>
                  <a:gd name="connsiteY2" fmla="*/ 661775 h 2213848"/>
                  <a:gd name="connsiteX3" fmla="*/ 1660631 w 3405210"/>
                  <a:gd name="connsiteY3" fmla="*/ 37 h 2213848"/>
                  <a:gd name="connsiteX4" fmla="*/ 2105799 w 3405210"/>
                  <a:gd name="connsiteY4" fmla="*/ 637712 h 2213848"/>
                  <a:gd name="connsiteX5" fmla="*/ 2550968 w 3405210"/>
                  <a:gd name="connsiteY5" fmla="*/ 1913058 h 2213848"/>
                  <a:gd name="connsiteX6" fmla="*/ 3405210 w 3405210"/>
                  <a:gd name="connsiteY6" fmla="*/ 2201816 h 2213848"/>
                  <a:gd name="connsiteX7" fmla="*/ 108558 w 3405210"/>
                  <a:gd name="connsiteY7" fmla="*/ 2213848 h 2213848"/>
                  <a:gd name="connsiteX0" fmla="*/ 115437 w 3412089"/>
                  <a:gd name="connsiteY0" fmla="*/ 2213848 h 2213889"/>
                  <a:gd name="connsiteX1" fmla="*/ 801237 w 3412089"/>
                  <a:gd name="connsiteY1" fmla="*/ 1913059 h 2213889"/>
                  <a:gd name="connsiteX2" fmla="*/ 1246405 w 3412089"/>
                  <a:gd name="connsiteY2" fmla="*/ 661775 h 2213889"/>
                  <a:gd name="connsiteX3" fmla="*/ 1667510 w 3412089"/>
                  <a:gd name="connsiteY3" fmla="*/ 37 h 2213889"/>
                  <a:gd name="connsiteX4" fmla="*/ 2112678 w 3412089"/>
                  <a:gd name="connsiteY4" fmla="*/ 637712 h 2213889"/>
                  <a:gd name="connsiteX5" fmla="*/ 2557847 w 3412089"/>
                  <a:gd name="connsiteY5" fmla="*/ 1913058 h 2213889"/>
                  <a:gd name="connsiteX6" fmla="*/ 3412089 w 3412089"/>
                  <a:gd name="connsiteY6" fmla="*/ 2201816 h 2213889"/>
                  <a:gd name="connsiteX7" fmla="*/ 115437 w 3412089"/>
                  <a:gd name="connsiteY7" fmla="*/ 2213848 h 2213889"/>
                  <a:gd name="connsiteX0" fmla="*/ 7033 w 3303685"/>
                  <a:gd name="connsiteY0" fmla="*/ 2213848 h 2213889"/>
                  <a:gd name="connsiteX1" fmla="*/ 692833 w 3303685"/>
                  <a:gd name="connsiteY1" fmla="*/ 1913059 h 2213889"/>
                  <a:gd name="connsiteX2" fmla="*/ 1138001 w 3303685"/>
                  <a:gd name="connsiteY2" fmla="*/ 661775 h 2213889"/>
                  <a:gd name="connsiteX3" fmla="*/ 1559106 w 3303685"/>
                  <a:gd name="connsiteY3" fmla="*/ 37 h 2213889"/>
                  <a:gd name="connsiteX4" fmla="*/ 2004274 w 3303685"/>
                  <a:gd name="connsiteY4" fmla="*/ 637712 h 2213889"/>
                  <a:gd name="connsiteX5" fmla="*/ 2449443 w 3303685"/>
                  <a:gd name="connsiteY5" fmla="*/ 1913058 h 2213889"/>
                  <a:gd name="connsiteX6" fmla="*/ 3303685 w 3303685"/>
                  <a:gd name="connsiteY6" fmla="*/ 2201816 h 2213889"/>
                  <a:gd name="connsiteX7" fmla="*/ 7033 w 3303685"/>
                  <a:gd name="connsiteY7" fmla="*/ 2213848 h 2213889"/>
                  <a:gd name="connsiteX0" fmla="*/ 7033 w 3367164"/>
                  <a:gd name="connsiteY0" fmla="*/ 2213848 h 2213889"/>
                  <a:gd name="connsiteX1" fmla="*/ 692833 w 3367164"/>
                  <a:gd name="connsiteY1" fmla="*/ 1913059 h 2213889"/>
                  <a:gd name="connsiteX2" fmla="*/ 1138001 w 3367164"/>
                  <a:gd name="connsiteY2" fmla="*/ 661775 h 2213889"/>
                  <a:gd name="connsiteX3" fmla="*/ 1559106 w 3367164"/>
                  <a:gd name="connsiteY3" fmla="*/ 37 h 2213889"/>
                  <a:gd name="connsiteX4" fmla="*/ 2004274 w 3367164"/>
                  <a:gd name="connsiteY4" fmla="*/ 637712 h 2213889"/>
                  <a:gd name="connsiteX5" fmla="*/ 2449443 w 3367164"/>
                  <a:gd name="connsiteY5" fmla="*/ 1913058 h 2213889"/>
                  <a:gd name="connsiteX6" fmla="*/ 3303685 w 3367164"/>
                  <a:gd name="connsiteY6" fmla="*/ 2201816 h 2213889"/>
                  <a:gd name="connsiteX7" fmla="*/ 7033 w 3367164"/>
                  <a:gd name="connsiteY7" fmla="*/ 2213848 h 2213889"/>
                  <a:gd name="connsiteX0" fmla="*/ 7033 w 3306375"/>
                  <a:gd name="connsiteY0" fmla="*/ 2213848 h 2215723"/>
                  <a:gd name="connsiteX1" fmla="*/ 692833 w 3306375"/>
                  <a:gd name="connsiteY1" fmla="*/ 1913059 h 2215723"/>
                  <a:gd name="connsiteX2" fmla="*/ 1138001 w 3306375"/>
                  <a:gd name="connsiteY2" fmla="*/ 661775 h 2215723"/>
                  <a:gd name="connsiteX3" fmla="*/ 1559106 w 3306375"/>
                  <a:gd name="connsiteY3" fmla="*/ 37 h 2215723"/>
                  <a:gd name="connsiteX4" fmla="*/ 2004274 w 3306375"/>
                  <a:gd name="connsiteY4" fmla="*/ 637712 h 2215723"/>
                  <a:gd name="connsiteX5" fmla="*/ 2449443 w 3306375"/>
                  <a:gd name="connsiteY5" fmla="*/ 1913058 h 2215723"/>
                  <a:gd name="connsiteX6" fmla="*/ 3303685 w 3306375"/>
                  <a:gd name="connsiteY6" fmla="*/ 2201816 h 2215723"/>
                  <a:gd name="connsiteX7" fmla="*/ 7033 w 3306375"/>
                  <a:gd name="connsiteY7" fmla="*/ 2213848 h 2215723"/>
                  <a:gd name="connsiteX0" fmla="*/ 102712 w 3210310"/>
                  <a:gd name="connsiteY0" fmla="*/ 2213848 h 2242712"/>
                  <a:gd name="connsiteX1" fmla="*/ 788512 w 3210310"/>
                  <a:gd name="connsiteY1" fmla="*/ 1913059 h 2242712"/>
                  <a:gd name="connsiteX2" fmla="*/ 1233680 w 3210310"/>
                  <a:gd name="connsiteY2" fmla="*/ 661775 h 2242712"/>
                  <a:gd name="connsiteX3" fmla="*/ 1654785 w 3210310"/>
                  <a:gd name="connsiteY3" fmla="*/ 37 h 2242712"/>
                  <a:gd name="connsiteX4" fmla="*/ 2099953 w 3210310"/>
                  <a:gd name="connsiteY4" fmla="*/ 637712 h 2242712"/>
                  <a:gd name="connsiteX5" fmla="*/ 2545122 w 3210310"/>
                  <a:gd name="connsiteY5" fmla="*/ 1913058 h 2242712"/>
                  <a:gd name="connsiteX6" fmla="*/ 3206858 w 3210310"/>
                  <a:gd name="connsiteY6" fmla="*/ 2213848 h 2242712"/>
                  <a:gd name="connsiteX7" fmla="*/ 102712 w 3210310"/>
                  <a:gd name="connsiteY7" fmla="*/ 2213848 h 2242712"/>
                  <a:gd name="connsiteX0" fmla="*/ 103788 w 3211386"/>
                  <a:gd name="connsiteY0" fmla="*/ 2213848 h 2222956"/>
                  <a:gd name="connsiteX1" fmla="*/ 789588 w 3211386"/>
                  <a:gd name="connsiteY1" fmla="*/ 1913059 h 2222956"/>
                  <a:gd name="connsiteX2" fmla="*/ 1234756 w 3211386"/>
                  <a:gd name="connsiteY2" fmla="*/ 661775 h 2222956"/>
                  <a:gd name="connsiteX3" fmla="*/ 1655861 w 3211386"/>
                  <a:gd name="connsiteY3" fmla="*/ 37 h 2222956"/>
                  <a:gd name="connsiteX4" fmla="*/ 2101029 w 3211386"/>
                  <a:gd name="connsiteY4" fmla="*/ 637712 h 2222956"/>
                  <a:gd name="connsiteX5" fmla="*/ 2546198 w 3211386"/>
                  <a:gd name="connsiteY5" fmla="*/ 1913058 h 2222956"/>
                  <a:gd name="connsiteX6" fmla="*/ 3207934 w 3211386"/>
                  <a:gd name="connsiteY6" fmla="*/ 2213848 h 2222956"/>
                  <a:gd name="connsiteX7" fmla="*/ 103788 w 3211386"/>
                  <a:gd name="connsiteY7" fmla="*/ 2213848 h 2222956"/>
                  <a:gd name="connsiteX0" fmla="*/ 103839 w 3211437"/>
                  <a:gd name="connsiteY0" fmla="*/ 2213848 h 2225333"/>
                  <a:gd name="connsiteX1" fmla="*/ 789639 w 3211437"/>
                  <a:gd name="connsiteY1" fmla="*/ 1913059 h 2225333"/>
                  <a:gd name="connsiteX2" fmla="*/ 1234807 w 3211437"/>
                  <a:gd name="connsiteY2" fmla="*/ 661775 h 2225333"/>
                  <a:gd name="connsiteX3" fmla="*/ 1655912 w 3211437"/>
                  <a:gd name="connsiteY3" fmla="*/ 37 h 2225333"/>
                  <a:gd name="connsiteX4" fmla="*/ 2101080 w 3211437"/>
                  <a:gd name="connsiteY4" fmla="*/ 637712 h 2225333"/>
                  <a:gd name="connsiteX5" fmla="*/ 2546249 w 3211437"/>
                  <a:gd name="connsiteY5" fmla="*/ 1913058 h 2225333"/>
                  <a:gd name="connsiteX6" fmla="*/ 3207985 w 3211437"/>
                  <a:gd name="connsiteY6" fmla="*/ 2213848 h 2225333"/>
                  <a:gd name="connsiteX7" fmla="*/ 103839 w 3211437"/>
                  <a:gd name="connsiteY7" fmla="*/ 2213848 h 2225333"/>
                  <a:gd name="connsiteX0" fmla="*/ 103839 w 3211439"/>
                  <a:gd name="connsiteY0" fmla="*/ 2213848 h 2213848"/>
                  <a:gd name="connsiteX1" fmla="*/ 789639 w 3211439"/>
                  <a:gd name="connsiteY1" fmla="*/ 1913059 h 2213848"/>
                  <a:gd name="connsiteX2" fmla="*/ 1234807 w 3211439"/>
                  <a:gd name="connsiteY2" fmla="*/ 661775 h 2213848"/>
                  <a:gd name="connsiteX3" fmla="*/ 1655912 w 3211439"/>
                  <a:gd name="connsiteY3" fmla="*/ 37 h 2213848"/>
                  <a:gd name="connsiteX4" fmla="*/ 2101080 w 3211439"/>
                  <a:gd name="connsiteY4" fmla="*/ 637712 h 2213848"/>
                  <a:gd name="connsiteX5" fmla="*/ 2546249 w 3211439"/>
                  <a:gd name="connsiteY5" fmla="*/ 1913058 h 2213848"/>
                  <a:gd name="connsiteX6" fmla="*/ 3207985 w 3211439"/>
                  <a:gd name="connsiteY6" fmla="*/ 2213848 h 2213848"/>
                  <a:gd name="connsiteX7" fmla="*/ 103839 w 3211439"/>
                  <a:gd name="connsiteY7" fmla="*/ 2213848 h 2213848"/>
                  <a:gd name="connsiteX0" fmla="*/ 103839 w 3211439"/>
                  <a:gd name="connsiteY0" fmla="*/ 2213821 h 2213821"/>
                  <a:gd name="connsiteX1" fmla="*/ 789639 w 3211439"/>
                  <a:gd name="connsiteY1" fmla="*/ 1913032 h 2213821"/>
                  <a:gd name="connsiteX2" fmla="*/ 1234807 w 3211439"/>
                  <a:gd name="connsiteY2" fmla="*/ 661748 h 2213821"/>
                  <a:gd name="connsiteX3" fmla="*/ 1655912 w 3211439"/>
                  <a:gd name="connsiteY3" fmla="*/ 10 h 2213821"/>
                  <a:gd name="connsiteX4" fmla="*/ 2101080 w 3211439"/>
                  <a:gd name="connsiteY4" fmla="*/ 649717 h 2213821"/>
                  <a:gd name="connsiteX5" fmla="*/ 2546249 w 3211439"/>
                  <a:gd name="connsiteY5" fmla="*/ 1913031 h 2213821"/>
                  <a:gd name="connsiteX6" fmla="*/ 3207985 w 3211439"/>
                  <a:gd name="connsiteY6" fmla="*/ 2213821 h 2213821"/>
                  <a:gd name="connsiteX7" fmla="*/ 103839 w 3211439"/>
                  <a:gd name="connsiteY7" fmla="*/ 2213821 h 2213821"/>
                  <a:gd name="connsiteX0" fmla="*/ 103839 w 3211439"/>
                  <a:gd name="connsiteY0" fmla="*/ 2213823 h 2213823"/>
                  <a:gd name="connsiteX1" fmla="*/ 789639 w 3211439"/>
                  <a:gd name="connsiteY1" fmla="*/ 1913034 h 2213823"/>
                  <a:gd name="connsiteX2" fmla="*/ 1234807 w 3211439"/>
                  <a:gd name="connsiteY2" fmla="*/ 661750 h 2213823"/>
                  <a:gd name="connsiteX3" fmla="*/ 1655912 w 3211439"/>
                  <a:gd name="connsiteY3" fmla="*/ 12 h 2213823"/>
                  <a:gd name="connsiteX4" fmla="*/ 2101080 w 3211439"/>
                  <a:gd name="connsiteY4" fmla="*/ 649719 h 2213823"/>
                  <a:gd name="connsiteX5" fmla="*/ 2546249 w 3211439"/>
                  <a:gd name="connsiteY5" fmla="*/ 1913033 h 2213823"/>
                  <a:gd name="connsiteX6" fmla="*/ 3207985 w 3211439"/>
                  <a:gd name="connsiteY6" fmla="*/ 2213823 h 2213823"/>
                  <a:gd name="connsiteX7" fmla="*/ 103839 w 3211439"/>
                  <a:gd name="connsiteY7" fmla="*/ 2213823 h 2213823"/>
                  <a:gd name="connsiteX0" fmla="*/ 103839 w 3211439"/>
                  <a:gd name="connsiteY0" fmla="*/ 2213823 h 2213823"/>
                  <a:gd name="connsiteX1" fmla="*/ 789639 w 3211439"/>
                  <a:gd name="connsiteY1" fmla="*/ 1913034 h 2213823"/>
                  <a:gd name="connsiteX2" fmla="*/ 1234807 w 3211439"/>
                  <a:gd name="connsiteY2" fmla="*/ 661750 h 2213823"/>
                  <a:gd name="connsiteX3" fmla="*/ 1655912 w 3211439"/>
                  <a:gd name="connsiteY3" fmla="*/ 12 h 2213823"/>
                  <a:gd name="connsiteX4" fmla="*/ 2101080 w 3211439"/>
                  <a:gd name="connsiteY4" fmla="*/ 649719 h 2213823"/>
                  <a:gd name="connsiteX5" fmla="*/ 2546249 w 3211439"/>
                  <a:gd name="connsiteY5" fmla="*/ 1913033 h 2213823"/>
                  <a:gd name="connsiteX6" fmla="*/ 3207985 w 3211439"/>
                  <a:gd name="connsiteY6" fmla="*/ 2213823 h 2213823"/>
                  <a:gd name="connsiteX7" fmla="*/ 103839 w 3211439"/>
                  <a:gd name="connsiteY7" fmla="*/ 2213823 h 2213823"/>
                  <a:gd name="connsiteX0" fmla="*/ 103839 w 3211487"/>
                  <a:gd name="connsiteY0" fmla="*/ 2213823 h 2213823"/>
                  <a:gd name="connsiteX1" fmla="*/ 789639 w 3211487"/>
                  <a:gd name="connsiteY1" fmla="*/ 1913034 h 2213823"/>
                  <a:gd name="connsiteX2" fmla="*/ 1234807 w 3211487"/>
                  <a:gd name="connsiteY2" fmla="*/ 661750 h 2213823"/>
                  <a:gd name="connsiteX3" fmla="*/ 1655912 w 3211487"/>
                  <a:gd name="connsiteY3" fmla="*/ 12 h 2213823"/>
                  <a:gd name="connsiteX4" fmla="*/ 2052954 w 3211487"/>
                  <a:gd name="connsiteY4" fmla="*/ 649719 h 2213823"/>
                  <a:gd name="connsiteX5" fmla="*/ 2546249 w 3211487"/>
                  <a:gd name="connsiteY5" fmla="*/ 1913033 h 2213823"/>
                  <a:gd name="connsiteX6" fmla="*/ 3207985 w 3211487"/>
                  <a:gd name="connsiteY6" fmla="*/ 2213823 h 2213823"/>
                  <a:gd name="connsiteX7" fmla="*/ 103839 w 3211487"/>
                  <a:gd name="connsiteY7" fmla="*/ 2213823 h 2213823"/>
                  <a:gd name="connsiteX0" fmla="*/ 103839 w 3211463"/>
                  <a:gd name="connsiteY0" fmla="*/ 2213823 h 2213823"/>
                  <a:gd name="connsiteX1" fmla="*/ 789639 w 3211463"/>
                  <a:gd name="connsiteY1" fmla="*/ 1913034 h 2213823"/>
                  <a:gd name="connsiteX2" fmla="*/ 1234807 w 3211463"/>
                  <a:gd name="connsiteY2" fmla="*/ 661750 h 2213823"/>
                  <a:gd name="connsiteX3" fmla="*/ 1655912 w 3211463"/>
                  <a:gd name="connsiteY3" fmla="*/ 12 h 2213823"/>
                  <a:gd name="connsiteX4" fmla="*/ 2077017 w 3211463"/>
                  <a:gd name="connsiteY4" fmla="*/ 649719 h 2213823"/>
                  <a:gd name="connsiteX5" fmla="*/ 2546249 w 3211463"/>
                  <a:gd name="connsiteY5" fmla="*/ 1913033 h 2213823"/>
                  <a:gd name="connsiteX6" fmla="*/ 3207985 w 3211463"/>
                  <a:gd name="connsiteY6" fmla="*/ 2213823 h 2213823"/>
                  <a:gd name="connsiteX7" fmla="*/ 103839 w 3211463"/>
                  <a:gd name="connsiteY7" fmla="*/ 2213823 h 2213823"/>
                  <a:gd name="connsiteX0" fmla="*/ 103839 w 3211463"/>
                  <a:gd name="connsiteY0" fmla="*/ 2213821 h 2213821"/>
                  <a:gd name="connsiteX1" fmla="*/ 789639 w 3211463"/>
                  <a:gd name="connsiteY1" fmla="*/ 1913032 h 2213821"/>
                  <a:gd name="connsiteX2" fmla="*/ 1234807 w 3211463"/>
                  <a:gd name="connsiteY2" fmla="*/ 661748 h 2213821"/>
                  <a:gd name="connsiteX3" fmla="*/ 1655912 w 3211463"/>
                  <a:gd name="connsiteY3" fmla="*/ 10 h 2213821"/>
                  <a:gd name="connsiteX4" fmla="*/ 2077017 w 3211463"/>
                  <a:gd name="connsiteY4" fmla="*/ 649717 h 2213821"/>
                  <a:gd name="connsiteX5" fmla="*/ 2546249 w 3211463"/>
                  <a:gd name="connsiteY5" fmla="*/ 1913031 h 2213821"/>
                  <a:gd name="connsiteX6" fmla="*/ 3207985 w 3211463"/>
                  <a:gd name="connsiteY6" fmla="*/ 2213821 h 2213821"/>
                  <a:gd name="connsiteX7" fmla="*/ 103839 w 3211463"/>
                  <a:gd name="connsiteY7" fmla="*/ 2213821 h 2213821"/>
                  <a:gd name="connsiteX0" fmla="*/ 112313 w 3207849"/>
                  <a:gd name="connsiteY0" fmla="*/ 2213821 h 2236101"/>
                  <a:gd name="connsiteX1" fmla="*/ 689829 w 3207849"/>
                  <a:gd name="connsiteY1" fmla="*/ 1913032 h 2236101"/>
                  <a:gd name="connsiteX2" fmla="*/ 1134997 w 3207849"/>
                  <a:gd name="connsiteY2" fmla="*/ 661748 h 2236101"/>
                  <a:gd name="connsiteX3" fmla="*/ 1556102 w 3207849"/>
                  <a:gd name="connsiteY3" fmla="*/ 10 h 2236101"/>
                  <a:gd name="connsiteX4" fmla="*/ 1977207 w 3207849"/>
                  <a:gd name="connsiteY4" fmla="*/ 649717 h 2236101"/>
                  <a:gd name="connsiteX5" fmla="*/ 2446439 w 3207849"/>
                  <a:gd name="connsiteY5" fmla="*/ 1913031 h 2236101"/>
                  <a:gd name="connsiteX6" fmla="*/ 3108175 w 3207849"/>
                  <a:gd name="connsiteY6" fmla="*/ 2213821 h 2236101"/>
                  <a:gd name="connsiteX7" fmla="*/ 112313 w 3207849"/>
                  <a:gd name="connsiteY7" fmla="*/ 2213821 h 2236101"/>
                  <a:gd name="connsiteX0" fmla="*/ 112313 w 3207849"/>
                  <a:gd name="connsiteY0" fmla="*/ 2213821 h 2236101"/>
                  <a:gd name="connsiteX1" fmla="*/ 689829 w 3207849"/>
                  <a:gd name="connsiteY1" fmla="*/ 1913032 h 2236101"/>
                  <a:gd name="connsiteX2" fmla="*/ 1134997 w 3207849"/>
                  <a:gd name="connsiteY2" fmla="*/ 661748 h 2236101"/>
                  <a:gd name="connsiteX3" fmla="*/ 1556102 w 3207849"/>
                  <a:gd name="connsiteY3" fmla="*/ 10 h 2236101"/>
                  <a:gd name="connsiteX4" fmla="*/ 1977207 w 3207849"/>
                  <a:gd name="connsiteY4" fmla="*/ 649717 h 2236101"/>
                  <a:gd name="connsiteX5" fmla="*/ 2446439 w 3207849"/>
                  <a:gd name="connsiteY5" fmla="*/ 1913031 h 2236101"/>
                  <a:gd name="connsiteX6" fmla="*/ 3108175 w 3207849"/>
                  <a:gd name="connsiteY6" fmla="*/ 2213821 h 2236101"/>
                  <a:gd name="connsiteX7" fmla="*/ 112313 w 3207849"/>
                  <a:gd name="connsiteY7" fmla="*/ 2213821 h 2236101"/>
                  <a:gd name="connsiteX0" fmla="*/ 112313 w 3209008"/>
                  <a:gd name="connsiteY0" fmla="*/ 2213821 h 2220060"/>
                  <a:gd name="connsiteX1" fmla="*/ 689829 w 3209008"/>
                  <a:gd name="connsiteY1" fmla="*/ 1913032 h 2220060"/>
                  <a:gd name="connsiteX2" fmla="*/ 1134997 w 3209008"/>
                  <a:gd name="connsiteY2" fmla="*/ 661748 h 2220060"/>
                  <a:gd name="connsiteX3" fmla="*/ 1556102 w 3209008"/>
                  <a:gd name="connsiteY3" fmla="*/ 10 h 2220060"/>
                  <a:gd name="connsiteX4" fmla="*/ 1977207 w 3209008"/>
                  <a:gd name="connsiteY4" fmla="*/ 649717 h 2220060"/>
                  <a:gd name="connsiteX5" fmla="*/ 2446439 w 3209008"/>
                  <a:gd name="connsiteY5" fmla="*/ 1913031 h 2220060"/>
                  <a:gd name="connsiteX6" fmla="*/ 3108175 w 3209008"/>
                  <a:gd name="connsiteY6" fmla="*/ 2213821 h 2220060"/>
                  <a:gd name="connsiteX7" fmla="*/ 112313 w 3209008"/>
                  <a:gd name="connsiteY7" fmla="*/ 2213821 h 2220060"/>
                  <a:gd name="connsiteX0" fmla="*/ 112313 w 3204640"/>
                  <a:gd name="connsiteY0" fmla="*/ 2213821 h 2220257"/>
                  <a:gd name="connsiteX1" fmla="*/ 689829 w 3204640"/>
                  <a:gd name="connsiteY1" fmla="*/ 1913032 h 2220257"/>
                  <a:gd name="connsiteX2" fmla="*/ 1134997 w 3204640"/>
                  <a:gd name="connsiteY2" fmla="*/ 661748 h 2220257"/>
                  <a:gd name="connsiteX3" fmla="*/ 1556102 w 3204640"/>
                  <a:gd name="connsiteY3" fmla="*/ 10 h 2220257"/>
                  <a:gd name="connsiteX4" fmla="*/ 1977207 w 3204640"/>
                  <a:gd name="connsiteY4" fmla="*/ 649717 h 2220257"/>
                  <a:gd name="connsiteX5" fmla="*/ 2446439 w 3204640"/>
                  <a:gd name="connsiteY5" fmla="*/ 1913031 h 2220257"/>
                  <a:gd name="connsiteX6" fmla="*/ 3108175 w 3204640"/>
                  <a:gd name="connsiteY6" fmla="*/ 2213821 h 2220257"/>
                  <a:gd name="connsiteX7" fmla="*/ 112313 w 3204640"/>
                  <a:gd name="connsiteY7" fmla="*/ 2213821 h 2220257"/>
                  <a:gd name="connsiteX0" fmla="*/ 112656 w 3227363"/>
                  <a:gd name="connsiteY0" fmla="*/ 2213821 h 2235313"/>
                  <a:gd name="connsiteX1" fmla="*/ 690172 w 3227363"/>
                  <a:gd name="connsiteY1" fmla="*/ 1913032 h 2235313"/>
                  <a:gd name="connsiteX2" fmla="*/ 1135340 w 3227363"/>
                  <a:gd name="connsiteY2" fmla="*/ 661748 h 2235313"/>
                  <a:gd name="connsiteX3" fmla="*/ 1556445 w 3227363"/>
                  <a:gd name="connsiteY3" fmla="*/ 10 h 2235313"/>
                  <a:gd name="connsiteX4" fmla="*/ 1977550 w 3227363"/>
                  <a:gd name="connsiteY4" fmla="*/ 649717 h 2235313"/>
                  <a:gd name="connsiteX5" fmla="*/ 2446782 w 3227363"/>
                  <a:gd name="connsiteY5" fmla="*/ 1913031 h 2235313"/>
                  <a:gd name="connsiteX6" fmla="*/ 3132582 w 3227363"/>
                  <a:gd name="connsiteY6" fmla="*/ 2201789 h 2235313"/>
                  <a:gd name="connsiteX7" fmla="*/ 112656 w 3227363"/>
                  <a:gd name="connsiteY7" fmla="*/ 2213821 h 2235313"/>
                  <a:gd name="connsiteX0" fmla="*/ 14349 w 3129056"/>
                  <a:gd name="connsiteY0" fmla="*/ 2213821 h 2213821"/>
                  <a:gd name="connsiteX1" fmla="*/ 591865 w 3129056"/>
                  <a:gd name="connsiteY1" fmla="*/ 1913032 h 2213821"/>
                  <a:gd name="connsiteX2" fmla="*/ 1037033 w 3129056"/>
                  <a:gd name="connsiteY2" fmla="*/ 661748 h 2213821"/>
                  <a:gd name="connsiteX3" fmla="*/ 1458138 w 3129056"/>
                  <a:gd name="connsiteY3" fmla="*/ 10 h 2213821"/>
                  <a:gd name="connsiteX4" fmla="*/ 1879243 w 3129056"/>
                  <a:gd name="connsiteY4" fmla="*/ 649717 h 2213821"/>
                  <a:gd name="connsiteX5" fmla="*/ 2348475 w 3129056"/>
                  <a:gd name="connsiteY5" fmla="*/ 1913031 h 2213821"/>
                  <a:gd name="connsiteX6" fmla="*/ 3034275 w 3129056"/>
                  <a:gd name="connsiteY6" fmla="*/ 2201789 h 2213821"/>
                  <a:gd name="connsiteX7" fmla="*/ 14349 w 3129056"/>
                  <a:gd name="connsiteY7" fmla="*/ 2213821 h 2213821"/>
                  <a:gd name="connsiteX0" fmla="*/ 12830 w 3220008"/>
                  <a:gd name="connsiteY0" fmla="*/ 2213821 h 2226572"/>
                  <a:gd name="connsiteX1" fmla="*/ 674567 w 3220008"/>
                  <a:gd name="connsiteY1" fmla="*/ 1913032 h 2226572"/>
                  <a:gd name="connsiteX2" fmla="*/ 1119735 w 3220008"/>
                  <a:gd name="connsiteY2" fmla="*/ 661748 h 2226572"/>
                  <a:gd name="connsiteX3" fmla="*/ 1540840 w 3220008"/>
                  <a:gd name="connsiteY3" fmla="*/ 10 h 2226572"/>
                  <a:gd name="connsiteX4" fmla="*/ 1961945 w 3220008"/>
                  <a:gd name="connsiteY4" fmla="*/ 649717 h 2226572"/>
                  <a:gd name="connsiteX5" fmla="*/ 2431177 w 3220008"/>
                  <a:gd name="connsiteY5" fmla="*/ 1913031 h 2226572"/>
                  <a:gd name="connsiteX6" fmla="*/ 3116977 w 3220008"/>
                  <a:gd name="connsiteY6" fmla="*/ 2201789 h 2226572"/>
                  <a:gd name="connsiteX7" fmla="*/ 12830 w 3220008"/>
                  <a:gd name="connsiteY7" fmla="*/ 2213821 h 2226572"/>
                  <a:gd name="connsiteX0" fmla="*/ 12827 w 3220005"/>
                  <a:gd name="connsiteY0" fmla="*/ 2213821 h 2234172"/>
                  <a:gd name="connsiteX1" fmla="*/ 674564 w 3220005"/>
                  <a:gd name="connsiteY1" fmla="*/ 1913032 h 2234172"/>
                  <a:gd name="connsiteX2" fmla="*/ 1119732 w 3220005"/>
                  <a:gd name="connsiteY2" fmla="*/ 661748 h 2234172"/>
                  <a:gd name="connsiteX3" fmla="*/ 1540837 w 3220005"/>
                  <a:gd name="connsiteY3" fmla="*/ 10 h 2234172"/>
                  <a:gd name="connsiteX4" fmla="*/ 1961942 w 3220005"/>
                  <a:gd name="connsiteY4" fmla="*/ 649717 h 2234172"/>
                  <a:gd name="connsiteX5" fmla="*/ 2431174 w 3220005"/>
                  <a:gd name="connsiteY5" fmla="*/ 1913031 h 2234172"/>
                  <a:gd name="connsiteX6" fmla="*/ 3116974 w 3220005"/>
                  <a:gd name="connsiteY6" fmla="*/ 2201789 h 2234172"/>
                  <a:gd name="connsiteX7" fmla="*/ 12827 w 3220005"/>
                  <a:gd name="connsiteY7" fmla="*/ 2213821 h 2234172"/>
                  <a:gd name="connsiteX0" fmla="*/ 12824 w 3220002"/>
                  <a:gd name="connsiteY0" fmla="*/ 2213821 h 2221197"/>
                  <a:gd name="connsiteX1" fmla="*/ 674561 w 3220002"/>
                  <a:gd name="connsiteY1" fmla="*/ 1913032 h 2221197"/>
                  <a:gd name="connsiteX2" fmla="*/ 1119729 w 3220002"/>
                  <a:gd name="connsiteY2" fmla="*/ 661748 h 2221197"/>
                  <a:gd name="connsiteX3" fmla="*/ 1540834 w 3220002"/>
                  <a:gd name="connsiteY3" fmla="*/ 10 h 2221197"/>
                  <a:gd name="connsiteX4" fmla="*/ 1961939 w 3220002"/>
                  <a:gd name="connsiteY4" fmla="*/ 649717 h 2221197"/>
                  <a:gd name="connsiteX5" fmla="*/ 2431171 w 3220002"/>
                  <a:gd name="connsiteY5" fmla="*/ 1913031 h 2221197"/>
                  <a:gd name="connsiteX6" fmla="*/ 3116971 w 3220002"/>
                  <a:gd name="connsiteY6" fmla="*/ 2201789 h 2221197"/>
                  <a:gd name="connsiteX7" fmla="*/ 12824 w 3220002"/>
                  <a:gd name="connsiteY7" fmla="*/ 2213821 h 2221197"/>
                  <a:gd name="connsiteX0" fmla="*/ 12824 w 3221131"/>
                  <a:gd name="connsiteY0" fmla="*/ 2213821 h 2213932"/>
                  <a:gd name="connsiteX1" fmla="*/ 674561 w 3221131"/>
                  <a:gd name="connsiteY1" fmla="*/ 1913032 h 2213932"/>
                  <a:gd name="connsiteX2" fmla="*/ 1119729 w 3221131"/>
                  <a:gd name="connsiteY2" fmla="*/ 661748 h 2213932"/>
                  <a:gd name="connsiteX3" fmla="*/ 1540834 w 3221131"/>
                  <a:gd name="connsiteY3" fmla="*/ 10 h 2213932"/>
                  <a:gd name="connsiteX4" fmla="*/ 1961939 w 3221131"/>
                  <a:gd name="connsiteY4" fmla="*/ 649717 h 2213932"/>
                  <a:gd name="connsiteX5" fmla="*/ 2431171 w 3221131"/>
                  <a:gd name="connsiteY5" fmla="*/ 1913031 h 2213932"/>
                  <a:gd name="connsiteX6" fmla="*/ 3116971 w 3221131"/>
                  <a:gd name="connsiteY6" fmla="*/ 2201789 h 2213932"/>
                  <a:gd name="connsiteX7" fmla="*/ 12824 w 3221131"/>
                  <a:gd name="connsiteY7" fmla="*/ 2213821 h 2213932"/>
                  <a:gd name="connsiteX0" fmla="*/ 12824 w 3122844"/>
                  <a:gd name="connsiteY0" fmla="*/ 2213821 h 2213932"/>
                  <a:gd name="connsiteX1" fmla="*/ 674561 w 3122844"/>
                  <a:gd name="connsiteY1" fmla="*/ 1913032 h 2213932"/>
                  <a:gd name="connsiteX2" fmla="*/ 1119729 w 3122844"/>
                  <a:gd name="connsiteY2" fmla="*/ 661748 h 2213932"/>
                  <a:gd name="connsiteX3" fmla="*/ 1540834 w 3122844"/>
                  <a:gd name="connsiteY3" fmla="*/ 10 h 2213932"/>
                  <a:gd name="connsiteX4" fmla="*/ 1961939 w 3122844"/>
                  <a:gd name="connsiteY4" fmla="*/ 649717 h 2213932"/>
                  <a:gd name="connsiteX5" fmla="*/ 2431171 w 3122844"/>
                  <a:gd name="connsiteY5" fmla="*/ 1913031 h 2213932"/>
                  <a:gd name="connsiteX6" fmla="*/ 3116971 w 3122844"/>
                  <a:gd name="connsiteY6" fmla="*/ 2201789 h 2213932"/>
                  <a:gd name="connsiteX7" fmla="*/ 12824 w 3122844"/>
                  <a:gd name="connsiteY7" fmla="*/ 2213821 h 22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2844" h="2213932">
                    <a:moveTo>
                      <a:pt x="12824" y="2213821"/>
                    </a:moveTo>
                    <a:cubicBezTo>
                      <a:pt x="-93420" y="2216516"/>
                      <a:pt x="490077" y="2171711"/>
                      <a:pt x="674561" y="1913032"/>
                    </a:cubicBezTo>
                    <a:cubicBezTo>
                      <a:pt x="859045" y="1654353"/>
                      <a:pt x="999413" y="1028711"/>
                      <a:pt x="1119729" y="661748"/>
                    </a:cubicBezTo>
                    <a:cubicBezTo>
                      <a:pt x="1240045" y="294785"/>
                      <a:pt x="1400466" y="2015"/>
                      <a:pt x="1540834" y="10"/>
                    </a:cubicBezTo>
                    <a:cubicBezTo>
                      <a:pt x="1681202" y="-1995"/>
                      <a:pt x="1873708" y="318848"/>
                      <a:pt x="1961939" y="649717"/>
                    </a:cubicBezTo>
                    <a:cubicBezTo>
                      <a:pt x="2050170" y="980586"/>
                      <a:pt x="2238666" y="1654352"/>
                      <a:pt x="2431171" y="1913031"/>
                    </a:cubicBezTo>
                    <a:cubicBezTo>
                      <a:pt x="2623676" y="2171710"/>
                      <a:pt x="3186250" y="2201080"/>
                      <a:pt x="3116971" y="2201789"/>
                    </a:cubicBezTo>
                    <a:lnTo>
                      <a:pt x="12824" y="2213821"/>
                    </a:lnTo>
                    <a:close/>
                  </a:path>
                </a:pathLst>
              </a:custGeom>
              <a:solidFill>
                <a:schemeClr val="bg1">
                  <a:lumMod val="85000"/>
                  <a:alpha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latin typeface="Arial" charset="0"/>
                  <a:ea typeface="ＭＳ Ｐゴシック"/>
                  <a:cs typeface="Arial" pitchFamily="34" charset="0"/>
                </a:endParaRPr>
              </a:p>
            </p:txBody>
          </p:sp>
          <p:cxnSp>
            <p:nvCxnSpPr>
              <p:cNvPr id="38929" name="Straight Connector 9218">
                <a:extLst>
                  <a:ext uri="{FF2B5EF4-FFF2-40B4-BE49-F238E27FC236}">
                    <a16:creationId xmlns:a16="http://schemas.microsoft.com/office/drawing/2014/main" id="{8B929197-5AE4-D242-AF4D-9B170686D5DB}"/>
                  </a:ext>
                </a:extLst>
              </p:cNvPr>
              <p:cNvCxnSpPr>
                <a:cxnSpLocks noChangeShapeType="1"/>
              </p:cNvCxnSpPr>
              <p:nvPr/>
            </p:nvCxnSpPr>
            <p:spPr bwMode="auto">
              <a:xfrm>
                <a:off x="2624673" y="4716491"/>
                <a:ext cx="37761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38927" name="Rectangle 9228">
              <a:extLst>
                <a:ext uri="{FF2B5EF4-FFF2-40B4-BE49-F238E27FC236}">
                  <a16:creationId xmlns:a16="http://schemas.microsoft.com/office/drawing/2014/main" id="{CBBC3528-AC9E-6842-9520-E030E1C7329B}"/>
                </a:ext>
              </a:extLst>
            </p:cNvPr>
            <p:cNvSpPr>
              <a:spLocks noChangeArrowheads="1"/>
            </p:cNvSpPr>
            <p:nvPr/>
          </p:nvSpPr>
          <p:spPr bwMode="auto">
            <a:xfrm>
              <a:off x="0" y="865584"/>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grpSp>
      <p:grpSp>
        <p:nvGrpSpPr>
          <p:cNvPr id="2" name="Group 1">
            <a:extLst>
              <a:ext uri="{FF2B5EF4-FFF2-40B4-BE49-F238E27FC236}">
                <a16:creationId xmlns:a16="http://schemas.microsoft.com/office/drawing/2014/main" id="{96695DA4-AE72-9C44-B008-DFE7233EF481}"/>
              </a:ext>
            </a:extLst>
          </p:cNvPr>
          <p:cNvGrpSpPr>
            <a:grpSpLocks/>
          </p:cNvGrpSpPr>
          <p:nvPr/>
        </p:nvGrpSpPr>
        <p:grpSpPr bwMode="auto">
          <a:xfrm>
            <a:off x="7734445" y="925184"/>
            <a:ext cx="3270251" cy="1704975"/>
            <a:chOff x="874712" y="228600"/>
            <a:chExt cx="2644778" cy="1704975"/>
          </a:xfrm>
        </p:grpSpPr>
        <p:sp>
          <p:nvSpPr>
            <p:cNvPr id="167" name="Rectangle 136">
              <a:extLst>
                <a:ext uri="{FF2B5EF4-FFF2-40B4-BE49-F238E27FC236}">
                  <a16:creationId xmlns:a16="http://schemas.microsoft.com/office/drawing/2014/main" id="{8EF74687-7B4E-B34D-B5CE-E7D48B542753}"/>
                </a:ext>
              </a:extLst>
            </p:cNvPr>
            <p:cNvSpPr>
              <a:spLocks noChangeArrowheads="1"/>
            </p:cNvSpPr>
            <p:nvPr/>
          </p:nvSpPr>
          <p:spPr bwMode="auto">
            <a:xfrm>
              <a:off x="1622425" y="1433513"/>
              <a:ext cx="1189039" cy="500062"/>
            </a:xfrm>
            <a:prstGeom prst="rect">
              <a:avLst/>
            </a:prstGeom>
            <a:solidFill>
              <a:schemeClr val="bg1"/>
            </a:solidFill>
            <a:ln>
              <a:noFill/>
            </a:ln>
            <a:effectLst/>
          </p:spPr>
          <p:txBody>
            <a:bodyPr wrap="none" lIns="91436" tIns="45718" rIns="91436" bIns="45718" anchor="ctr"/>
            <a:lstStyle/>
            <a:p>
              <a:pPr algn="ctr">
                <a:defRPr/>
              </a:pPr>
              <a:r>
                <a:rPr lang="en-US" sz="1050" dirty="0">
                  <a:solidFill>
                    <a:srgbClr val="000000"/>
                  </a:solidFill>
                  <a:ea typeface="ＭＳ Ｐゴシック"/>
                  <a:cs typeface="Arial" pitchFamily="34" charset="0"/>
                </a:rPr>
                <a:t>68.3%</a:t>
              </a:r>
            </a:p>
            <a:p>
              <a:pPr algn="ctr">
                <a:defRPr/>
              </a:pPr>
              <a:endParaRPr lang="en-US" sz="1050" dirty="0">
                <a:solidFill>
                  <a:srgbClr val="000000"/>
                </a:solidFill>
                <a:ea typeface="ＭＳ Ｐゴシック"/>
                <a:cs typeface="Arial" pitchFamily="34" charset="0"/>
              </a:endParaRPr>
            </a:p>
          </p:txBody>
        </p:sp>
        <p:sp>
          <p:nvSpPr>
            <p:cNvPr id="168" name="Rectangle 136">
              <a:extLst>
                <a:ext uri="{FF2B5EF4-FFF2-40B4-BE49-F238E27FC236}">
                  <a16:creationId xmlns:a16="http://schemas.microsoft.com/office/drawing/2014/main" id="{B30855B3-30A2-D843-91FB-BD8B457BD99C}"/>
                </a:ext>
              </a:extLst>
            </p:cNvPr>
            <p:cNvSpPr>
              <a:spLocks noChangeArrowheads="1"/>
            </p:cNvSpPr>
            <p:nvPr/>
          </p:nvSpPr>
          <p:spPr bwMode="auto">
            <a:xfrm>
              <a:off x="1192212" y="1017588"/>
              <a:ext cx="2054227" cy="469900"/>
            </a:xfrm>
            <a:prstGeom prst="rect">
              <a:avLst/>
            </a:prstGeom>
            <a:solidFill>
              <a:schemeClr val="bg1"/>
            </a:solidFill>
            <a:ln>
              <a:noFill/>
            </a:ln>
            <a:effectLst/>
          </p:spPr>
          <p:txBody>
            <a:bodyPr wrap="none" lIns="91436" tIns="45718" rIns="91436" bIns="45718" anchor="ctr"/>
            <a:lstStyle/>
            <a:p>
              <a:pPr algn="ctr">
                <a:defRPr/>
              </a:pPr>
              <a:r>
                <a:rPr lang="en-US" sz="1050" dirty="0">
                  <a:solidFill>
                    <a:srgbClr val="000000"/>
                  </a:solidFill>
                  <a:ea typeface="ＭＳ Ｐゴシック"/>
                  <a:cs typeface="Arial" pitchFamily="34" charset="0"/>
                </a:rPr>
                <a:t>95.5%</a:t>
              </a:r>
            </a:p>
            <a:p>
              <a:pPr algn="ctr">
                <a:defRPr/>
              </a:pPr>
              <a:endParaRPr lang="en-US" sz="1050" dirty="0">
                <a:solidFill>
                  <a:srgbClr val="000000"/>
                </a:solidFill>
                <a:ea typeface="ＭＳ Ｐゴシック"/>
                <a:cs typeface="Arial" pitchFamily="34" charset="0"/>
              </a:endParaRPr>
            </a:p>
          </p:txBody>
        </p:sp>
        <p:sp>
          <p:nvSpPr>
            <p:cNvPr id="38919" name="Left Brace 9220">
              <a:extLst>
                <a:ext uri="{FF2B5EF4-FFF2-40B4-BE49-F238E27FC236}">
                  <a16:creationId xmlns:a16="http://schemas.microsoft.com/office/drawing/2014/main" id="{1BFE9D1C-CD7D-5849-B8F8-4A03A79DD21E}"/>
                </a:ext>
              </a:extLst>
            </p:cNvPr>
            <p:cNvSpPr>
              <a:spLocks/>
            </p:cNvSpPr>
            <p:nvPr/>
          </p:nvSpPr>
          <p:spPr bwMode="auto">
            <a:xfrm rot="5400000">
              <a:off x="2131709" y="1371400"/>
              <a:ext cx="184548" cy="896144"/>
            </a:xfrm>
            <a:prstGeom prst="leftBrace">
              <a:avLst>
                <a:gd name="adj1" fmla="val 3115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8920" name="Left Brace 164">
              <a:extLst>
                <a:ext uri="{FF2B5EF4-FFF2-40B4-BE49-F238E27FC236}">
                  <a16:creationId xmlns:a16="http://schemas.microsoft.com/office/drawing/2014/main" id="{1C1B093A-4093-234A-BE8A-2EC706B5CFAC}"/>
                </a:ext>
              </a:extLst>
            </p:cNvPr>
            <p:cNvSpPr>
              <a:spLocks/>
            </p:cNvSpPr>
            <p:nvPr/>
          </p:nvSpPr>
          <p:spPr bwMode="auto">
            <a:xfrm rot="5400000">
              <a:off x="2119906" y="510979"/>
              <a:ext cx="184551" cy="1766887"/>
            </a:xfrm>
            <a:prstGeom prst="leftBrace">
              <a:avLst>
                <a:gd name="adj1" fmla="val 311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8921" name="Left Brace 165">
              <a:extLst>
                <a:ext uri="{FF2B5EF4-FFF2-40B4-BE49-F238E27FC236}">
                  <a16:creationId xmlns:a16="http://schemas.microsoft.com/office/drawing/2014/main" id="{7B3937D1-D5A6-7241-B90C-9BA8433F6F2B}"/>
                </a:ext>
              </a:extLst>
            </p:cNvPr>
            <p:cNvSpPr>
              <a:spLocks/>
            </p:cNvSpPr>
            <p:nvPr/>
          </p:nvSpPr>
          <p:spPr bwMode="auto">
            <a:xfrm rot="5400000">
              <a:off x="2118865" y="-327078"/>
              <a:ext cx="184548" cy="2616703"/>
            </a:xfrm>
            <a:prstGeom prst="leftBrace">
              <a:avLst>
                <a:gd name="adj1" fmla="val 3118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169" name="Rectangle 136">
              <a:extLst>
                <a:ext uri="{FF2B5EF4-FFF2-40B4-BE49-F238E27FC236}">
                  <a16:creationId xmlns:a16="http://schemas.microsoft.com/office/drawing/2014/main" id="{2852F897-0074-7C45-90D3-04EF365EE926}"/>
                </a:ext>
              </a:extLst>
            </p:cNvPr>
            <p:cNvSpPr>
              <a:spLocks noChangeArrowheads="1"/>
            </p:cNvSpPr>
            <p:nvPr/>
          </p:nvSpPr>
          <p:spPr bwMode="auto">
            <a:xfrm>
              <a:off x="2055813" y="593725"/>
              <a:ext cx="309562" cy="284163"/>
            </a:xfrm>
            <a:prstGeom prst="rect">
              <a:avLst/>
            </a:prstGeom>
            <a:solidFill>
              <a:schemeClr val="bg1"/>
            </a:solidFill>
            <a:ln>
              <a:noFill/>
            </a:ln>
            <a:effectLst/>
          </p:spPr>
          <p:txBody>
            <a:bodyPr wrap="none" lIns="91436" tIns="45718" rIns="91436" bIns="45718" anchor="ctr"/>
            <a:lstStyle/>
            <a:p>
              <a:pPr algn="ctr">
                <a:defRPr/>
              </a:pPr>
              <a:r>
                <a:rPr lang="en-US" sz="1050" dirty="0">
                  <a:solidFill>
                    <a:srgbClr val="000000"/>
                  </a:solidFill>
                  <a:ea typeface="ＭＳ Ｐゴシック"/>
                  <a:cs typeface="Arial" pitchFamily="34" charset="0"/>
                </a:rPr>
                <a:t>99.7%</a:t>
              </a:r>
            </a:p>
          </p:txBody>
        </p:sp>
        <p:sp>
          <p:nvSpPr>
            <p:cNvPr id="21516" name="Rectangle 136">
              <a:extLst>
                <a:ext uri="{FF2B5EF4-FFF2-40B4-BE49-F238E27FC236}">
                  <a16:creationId xmlns:a16="http://schemas.microsoft.com/office/drawing/2014/main" id="{4BD5CC3C-EB6E-1B42-92CC-B23C8C9CC3EB}"/>
                </a:ext>
              </a:extLst>
            </p:cNvPr>
            <p:cNvSpPr>
              <a:spLocks noChangeArrowheads="1"/>
            </p:cNvSpPr>
            <p:nvPr/>
          </p:nvSpPr>
          <p:spPr bwMode="auto">
            <a:xfrm>
              <a:off x="874712" y="228600"/>
              <a:ext cx="2644778" cy="43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b="1" dirty="0">
                  <a:solidFill>
                    <a:srgbClr val="000000"/>
                  </a:solidFill>
                  <a:cs typeface="Arial" panose="020B0604020202020204" pitchFamily="34" charset="0"/>
                </a:rPr>
                <a:t>Proportion of data by SD (</a:t>
              </a:r>
              <a:r>
                <a:rPr lang="el-GR" altLang="en-US" sz="1100" b="1" dirty="0">
                  <a:solidFill>
                    <a:srgbClr val="000000"/>
                  </a:solidFill>
                  <a:cs typeface="Arial" panose="020B0604020202020204" pitchFamily="34" charset="0"/>
                </a:rPr>
                <a:t>σ</a:t>
              </a:r>
              <a:r>
                <a:rPr lang="en-US" altLang="en-US" sz="1100" b="1" dirty="0">
                  <a:solidFill>
                    <a:srgbClr val="000000"/>
                  </a:solidFill>
                  <a:cs typeface="Arial" panose="020B0604020202020204" pitchFamily="34" charset="0"/>
                </a:rPr>
                <a:t>) in a normal distribution</a:t>
              </a:r>
            </a:p>
          </p:txBody>
        </p:sp>
      </p:grpSp>
      <p:sp>
        <p:nvSpPr>
          <p:cNvPr id="38916" name="Rectangle 2">
            <a:extLst>
              <a:ext uri="{FF2B5EF4-FFF2-40B4-BE49-F238E27FC236}">
                <a16:creationId xmlns:a16="http://schemas.microsoft.com/office/drawing/2014/main" id="{15B85661-18FC-0347-8160-8BB5A18603CC}"/>
              </a:ext>
            </a:extLst>
          </p:cNvPr>
          <p:cNvSpPr txBox="1">
            <a:spLocks noChangeArrowheads="1"/>
          </p:cNvSpPr>
          <p:nvPr/>
        </p:nvSpPr>
        <p:spPr bwMode="auto">
          <a:xfrm>
            <a:off x="75809" y="33360"/>
            <a:ext cx="10004261" cy="72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4400" dirty="0">
                <a:solidFill>
                  <a:srgbClr val="000000"/>
                </a:solidFill>
                <a:latin typeface="+mj-lt"/>
                <a:cs typeface="Arial" panose="020B0604020202020204" pitchFamily="34" charset="0"/>
              </a:rPr>
              <a:t>Deriving SPC Theory from Distributions</a:t>
            </a:r>
          </a:p>
        </p:txBody>
      </p:sp>
      <p:sp>
        <p:nvSpPr>
          <p:cNvPr id="5" name="TextBox 4">
            <a:extLst>
              <a:ext uri="{FF2B5EF4-FFF2-40B4-BE49-F238E27FC236}">
                <a16:creationId xmlns:a16="http://schemas.microsoft.com/office/drawing/2014/main" id="{B714FC56-91E1-9857-0AD8-4BA8F5A89DC2}"/>
              </a:ext>
            </a:extLst>
          </p:cNvPr>
          <p:cNvSpPr txBox="1"/>
          <p:nvPr/>
        </p:nvSpPr>
        <p:spPr>
          <a:xfrm>
            <a:off x="0" y="5521654"/>
            <a:ext cx="1895354" cy="1320746"/>
          </a:xfrm>
          <a:prstGeom prst="rect">
            <a:avLst/>
          </a:prstGeom>
          <a:noFill/>
        </p:spPr>
        <p:txBody>
          <a:bodyPr wrap="square" rtlCol="0">
            <a:spAutoFit/>
          </a:bodyPr>
          <a:lstStyle/>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Slide Courtesy of:</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Matthew </a:t>
            </a:r>
            <a:r>
              <a:rPr lang="en-US" altLang="en-US" sz="1000" dirty="0" err="1">
                <a:solidFill>
                  <a:srgbClr val="000000"/>
                </a:solidFill>
                <a:latin typeface="+mj-lt"/>
                <a:ea typeface="ＭＳ Ｐゴシック" panose="020B0600070205080204" pitchFamily="34" charset="-128"/>
                <a:cs typeface="Arial" panose="020B0604020202020204" pitchFamily="34" charset="0"/>
              </a:rPr>
              <a:t>Niedner</a:t>
            </a:r>
            <a:r>
              <a:rPr lang="en-US" altLang="en-US" sz="1000" dirty="0">
                <a:solidFill>
                  <a:srgbClr val="000000"/>
                </a:solidFill>
                <a:latin typeface="+mj-lt"/>
                <a:ea typeface="ＭＳ Ｐゴシック" panose="020B0600070205080204" pitchFamily="34" charset="-128"/>
                <a:cs typeface="Arial" panose="020B0604020202020204" pitchFamily="34" charset="0"/>
              </a:rPr>
              <a:t>, MD</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Director of quality &amp; Safety, PICU</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Assistant Professor of Pediatrics</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CS Mott Children</a:t>
            </a:r>
            <a:r>
              <a:rPr lang="ja-JP" altLang="en-US" sz="1000">
                <a:solidFill>
                  <a:srgbClr val="000000"/>
                </a:solidFill>
                <a:latin typeface="+mj-lt"/>
                <a:ea typeface="ＭＳ Ｐゴシック" panose="020B0600070205080204" pitchFamily="34" charset="-128"/>
                <a:cs typeface="Arial" panose="020B0604020202020204" pitchFamily="34" charset="0"/>
              </a:rPr>
              <a:t>’</a:t>
            </a:r>
            <a:r>
              <a:rPr lang="en-US" altLang="ja-JP" sz="1000" dirty="0">
                <a:solidFill>
                  <a:srgbClr val="000000"/>
                </a:solidFill>
                <a:latin typeface="+mj-lt"/>
                <a:ea typeface="ＭＳ Ｐゴシック" panose="020B0600070205080204" pitchFamily="34" charset="-128"/>
                <a:cs typeface="Arial" panose="020B0604020202020204" pitchFamily="34" charset="0"/>
              </a:rPr>
              <a:t>s Hospital</a:t>
            </a:r>
            <a:br>
              <a:rPr lang="en-US" altLang="ja-JP" sz="1000" dirty="0">
                <a:solidFill>
                  <a:srgbClr val="000000"/>
                </a:solidFill>
                <a:latin typeface="+mj-lt"/>
                <a:ea typeface="ＭＳ Ｐゴシック" panose="020B0600070205080204" pitchFamily="34" charset="-128"/>
                <a:cs typeface="Arial" panose="020B0604020202020204" pitchFamily="34" charset="0"/>
              </a:rPr>
            </a:br>
            <a:r>
              <a:rPr lang="en-US" altLang="ja-JP" sz="1000" dirty="0">
                <a:solidFill>
                  <a:srgbClr val="000000"/>
                </a:solidFill>
                <a:latin typeface="+mj-lt"/>
                <a:ea typeface="ＭＳ Ｐゴシック" panose="020B0600070205080204" pitchFamily="34" charset="-128"/>
                <a:cs typeface="Arial" panose="020B0604020202020204" pitchFamily="34" charset="0"/>
              </a:rPr>
              <a:t>University of Michigan</a:t>
            </a:r>
            <a:endParaRPr lang="en-US" altLang="en-US" sz="1000" dirty="0">
              <a:solidFill>
                <a:srgbClr val="000000"/>
              </a:solidFill>
              <a:latin typeface="+mj-lt"/>
              <a:ea typeface="ＭＳ Ｐゴシック"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690C6017-120A-1EE4-7A70-93B97C011769}"/>
              </a:ext>
            </a:extLst>
          </p:cNvPr>
          <p:cNvSpPr txBox="1"/>
          <p:nvPr/>
        </p:nvSpPr>
        <p:spPr>
          <a:xfrm>
            <a:off x="716907" y="2297659"/>
            <a:ext cx="6188298" cy="1877437"/>
          </a:xfrm>
          <a:prstGeom prst="rect">
            <a:avLst/>
          </a:prstGeom>
          <a:noFill/>
        </p:spPr>
        <p:txBody>
          <a:bodyPr wrap="square">
            <a:spAutoFit/>
          </a:bodyPr>
          <a:lstStyle/>
          <a:p>
            <a:pPr eaLnBrk="1" hangingPunct="1">
              <a:spcBef>
                <a:spcPct val="20000"/>
              </a:spcBef>
              <a:buFontTx/>
              <a:buChar char="•"/>
            </a:pPr>
            <a:r>
              <a:rPr lang="en-US" altLang="en-US" sz="2000" dirty="0">
                <a:solidFill>
                  <a:srgbClr val="000000"/>
                </a:solidFill>
                <a:cs typeface="Arial" panose="020B0604020202020204" pitchFamily="34" charset="0"/>
              </a:rPr>
              <a:t> In SPC, “Sigma” (</a:t>
            </a:r>
            <a:r>
              <a:rPr lang="el-GR" altLang="en-US" sz="2000" dirty="0">
                <a:solidFill>
                  <a:srgbClr val="000000"/>
                </a:solidFill>
                <a:cs typeface="Arial" panose="020B0604020202020204" pitchFamily="34" charset="0"/>
              </a:rPr>
              <a:t>σ</a:t>
            </a:r>
            <a:r>
              <a:rPr lang="en-US" altLang="en-US" sz="2000" dirty="0">
                <a:solidFill>
                  <a:srgbClr val="000000"/>
                </a:solidFill>
                <a:cs typeface="Arial" panose="020B0604020202020204" pitchFamily="34" charset="0"/>
              </a:rPr>
              <a:t>) = Standard Deviation</a:t>
            </a:r>
          </a:p>
          <a:p>
            <a:pPr eaLnBrk="1" hangingPunct="1">
              <a:spcBef>
                <a:spcPct val="20000"/>
              </a:spcBef>
            </a:pPr>
            <a:endParaRPr lang="en-US" altLang="en-US" sz="2000" dirty="0">
              <a:solidFill>
                <a:srgbClr val="000000"/>
              </a:solidFill>
              <a:cs typeface="Arial" panose="020B0604020202020204" pitchFamily="34" charset="0"/>
            </a:endParaRPr>
          </a:p>
          <a:p>
            <a:pPr eaLnBrk="1" hangingPunct="1">
              <a:spcBef>
                <a:spcPct val="20000"/>
              </a:spcBef>
              <a:buFontTx/>
              <a:buChar char="•"/>
            </a:pPr>
            <a:r>
              <a:rPr lang="en-US" altLang="en-US" sz="2000" dirty="0">
                <a:solidFill>
                  <a:srgbClr val="000000"/>
                </a:solidFill>
                <a:cs typeface="Arial" panose="020B0604020202020204" pitchFamily="34" charset="0"/>
              </a:rPr>
              <a:t> Sigma are the average distance of data from mean</a:t>
            </a:r>
          </a:p>
          <a:p>
            <a:pPr eaLnBrk="1" hangingPunct="1">
              <a:spcBef>
                <a:spcPct val="20000"/>
              </a:spcBef>
              <a:buFontTx/>
              <a:buChar char="•"/>
            </a:pPr>
            <a:endParaRPr lang="en-US" altLang="en-US" sz="2000" dirty="0">
              <a:solidFill>
                <a:srgbClr val="000000"/>
              </a:solidFill>
              <a:cs typeface="Arial" panose="020B0604020202020204" pitchFamily="34" charset="0"/>
            </a:endParaRPr>
          </a:p>
          <a:p>
            <a:pPr eaLnBrk="1" hangingPunct="1">
              <a:spcBef>
                <a:spcPct val="20000"/>
              </a:spcBef>
              <a:buFontTx/>
              <a:buChar char="•"/>
            </a:pPr>
            <a:r>
              <a:rPr lang="en-US" altLang="en-US" sz="2000" dirty="0">
                <a:solidFill>
                  <a:srgbClr val="000000"/>
                </a:solidFill>
                <a:cs typeface="Arial" panose="020B0604020202020204" pitchFamily="34" charset="0"/>
              </a:rPr>
              <a:t>Normal distributions</a:t>
            </a:r>
            <a:r>
              <a:rPr lang="en-US" altLang="en-US" sz="2000" dirty="0">
                <a:solidFill>
                  <a:srgbClr val="FF0000"/>
                </a:solidFill>
                <a:cs typeface="Arial" panose="020B0604020202020204" pitchFamily="34" charset="0"/>
              </a:rPr>
              <a:t> </a:t>
            </a:r>
            <a:r>
              <a:rPr lang="en-US" altLang="en-US" sz="2000" dirty="0">
                <a:cs typeface="Arial" panose="020B0604020202020204" pitchFamily="34" charset="0"/>
              </a:rPr>
              <a:t>are </a:t>
            </a:r>
            <a:r>
              <a:rPr lang="en-US" altLang="en-US" sz="2000" dirty="0">
                <a:solidFill>
                  <a:srgbClr val="000000"/>
                </a:solidFill>
                <a:cs typeface="Arial" panose="020B0604020202020204" pitchFamily="34" charset="0"/>
              </a:rPr>
              <a:t>not required for SPC.</a:t>
            </a:r>
          </a:p>
        </p:txBody>
      </p:sp>
    </p:spTree>
    <p:extLst>
      <p:ext uri="{BB962C8B-B14F-4D97-AF65-F5344CB8AC3E}">
        <p14:creationId xmlns:p14="http://schemas.microsoft.com/office/powerpoint/2010/main" val="1540890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nodeType="afterGroup">
                            <p:stCondLst>
                              <p:cond delay="500"/>
                            </p:stCondLst>
                            <p:childTnLst>
                              <p:par>
                                <p:cTn id="9" presetID="8" presetClass="emph" presetSubtype="0" fill="hold" nodeType="afterEffect">
                                  <p:stCondLst>
                                    <p:cond delay="0"/>
                                  </p:stCondLst>
                                  <p:childTnLst>
                                    <p:animRot by="54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C8F660-9574-4C43-B3C5-0E18179962C6}"/>
              </a:ext>
            </a:extLst>
          </p:cNvPr>
          <p:cNvGrpSpPr>
            <a:grpSpLocks/>
          </p:cNvGrpSpPr>
          <p:nvPr/>
        </p:nvGrpSpPr>
        <p:grpSpPr bwMode="auto">
          <a:xfrm rot="5400000">
            <a:off x="2575720" y="1377157"/>
            <a:ext cx="2646362" cy="3368675"/>
            <a:chOff x="763052" y="1073547"/>
            <a:chExt cx="2646363" cy="3368279"/>
          </a:xfrm>
        </p:grpSpPr>
        <p:sp>
          <p:nvSpPr>
            <p:cNvPr id="22690" name="Line 110">
              <a:extLst>
                <a:ext uri="{FF2B5EF4-FFF2-40B4-BE49-F238E27FC236}">
                  <a16:creationId xmlns:a16="http://schemas.microsoft.com/office/drawing/2014/main" id="{9DDD671B-1EDF-EC49-9853-BAF0E14E8B69}"/>
                </a:ext>
              </a:extLst>
            </p:cNvPr>
            <p:cNvSpPr>
              <a:spLocks noChangeShapeType="1"/>
            </p:cNvSpPr>
            <p:nvPr/>
          </p:nvSpPr>
          <p:spPr bwMode="auto">
            <a:xfrm>
              <a:off x="2096553" y="1075135"/>
              <a:ext cx="0" cy="3353993"/>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1" name="Line 138">
              <a:extLst>
                <a:ext uri="{FF2B5EF4-FFF2-40B4-BE49-F238E27FC236}">
                  <a16:creationId xmlns:a16="http://schemas.microsoft.com/office/drawing/2014/main" id="{1269A26A-25DA-C440-99F4-61CB0F1F53CF}"/>
                </a:ext>
              </a:extLst>
            </p:cNvPr>
            <p:cNvSpPr>
              <a:spLocks noChangeShapeType="1"/>
            </p:cNvSpPr>
            <p:nvPr/>
          </p:nvSpPr>
          <p:spPr bwMode="auto">
            <a:xfrm>
              <a:off x="2541053" y="1073547"/>
              <a:ext cx="0" cy="335875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2" name="Line 139">
              <a:extLst>
                <a:ext uri="{FF2B5EF4-FFF2-40B4-BE49-F238E27FC236}">
                  <a16:creationId xmlns:a16="http://schemas.microsoft.com/office/drawing/2014/main" id="{ABCCF7B9-F71F-1A4D-A65A-DF0CBE2F1A58}"/>
                </a:ext>
              </a:extLst>
            </p:cNvPr>
            <p:cNvSpPr>
              <a:spLocks noChangeShapeType="1"/>
            </p:cNvSpPr>
            <p:nvPr/>
          </p:nvSpPr>
          <p:spPr bwMode="auto">
            <a:xfrm>
              <a:off x="2985553" y="1073547"/>
              <a:ext cx="0" cy="335875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3" name="Line 140">
              <a:extLst>
                <a:ext uri="{FF2B5EF4-FFF2-40B4-BE49-F238E27FC236}">
                  <a16:creationId xmlns:a16="http://schemas.microsoft.com/office/drawing/2014/main" id="{A1D22895-050B-9F4D-93A1-F69A2EC79F79}"/>
                </a:ext>
              </a:extLst>
            </p:cNvPr>
            <p:cNvSpPr>
              <a:spLocks noChangeShapeType="1"/>
            </p:cNvSpPr>
            <p:nvPr/>
          </p:nvSpPr>
          <p:spPr bwMode="auto">
            <a:xfrm>
              <a:off x="3409416" y="1073547"/>
              <a:ext cx="0" cy="335875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4" name="Line 141">
              <a:extLst>
                <a:ext uri="{FF2B5EF4-FFF2-40B4-BE49-F238E27FC236}">
                  <a16:creationId xmlns:a16="http://schemas.microsoft.com/office/drawing/2014/main" id="{415C390A-5C97-0249-BDE5-12711E3C174F}"/>
                </a:ext>
              </a:extLst>
            </p:cNvPr>
            <p:cNvSpPr>
              <a:spLocks noChangeShapeType="1"/>
            </p:cNvSpPr>
            <p:nvPr/>
          </p:nvSpPr>
          <p:spPr bwMode="auto">
            <a:xfrm>
              <a:off x="1663164" y="1073547"/>
              <a:ext cx="0" cy="3368279"/>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5" name="Line 142">
              <a:extLst>
                <a:ext uri="{FF2B5EF4-FFF2-40B4-BE49-F238E27FC236}">
                  <a16:creationId xmlns:a16="http://schemas.microsoft.com/office/drawing/2014/main" id="{5E99ED49-48FD-F844-B36E-5B4F3ACE85C1}"/>
                </a:ext>
              </a:extLst>
            </p:cNvPr>
            <p:cNvSpPr>
              <a:spLocks noChangeShapeType="1"/>
            </p:cNvSpPr>
            <p:nvPr/>
          </p:nvSpPr>
          <p:spPr bwMode="auto">
            <a:xfrm>
              <a:off x="1218665" y="1073547"/>
              <a:ext cx="0" cy="335875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96" name="Line 143">
              <a:extLst>
                <a:ext uri="{FF2B5EF4-FFF2-40B4-BE49-F238E27FC236}">
                  <a16:creationId xmlns:a16="http://schemas.microsoft.com/office/drawing/2014/main" id="{E5538600-7CF3-AD41-B5EC-41C38A3B1F35}"/>
                </a:ext>
              </a:extLst>
            </p:cNvPr>
            <p:cNvSpPr>
              <a:spLocks noChangeShapeType="1"/>
            </p:cNvSpPr>
            <p:nvPr/>
          </p:nvSpPr>
          <p:spPr bwMode="auto">
            <a:xfrm>
              <a:off x="763053" y="1073547"/>
              <a:ext cx="0" cy="335875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39938" name="Group 4">
            <a:extLst>
              <a:ext uri="{FF2B5EF4-FFF2-40B4-BE49-F238E27FC236}">
                <a16:creationId xmlns:a16="http://schemas.microsoft.com/office/drawing/2014/main" id="{1E449110-9362-F14C-924F-49E040236956}"/>
              </a:ext>
            </a:extLst>
          </p:cNvPr>
          <p:cNvGrpSpPr>
            <a:grpSpLocks/>
          </p:cNvGrpSpPr>
          <p:nvPr/>
        </p:nvGrpSpPr>
        <p:grpSpPr bwMode="auto">
          <a:xfrm rot="5400000">
            <a:off x="462757" y="2915444"/>
            <a:ext cx="2951162" cy="317500"/>
            <a:chOff x="808830" y="3460353"/>
            <a:chExt cx="2951163" cy="317499"/>
          </a:xfrm>
        </p:grpSpPr>
        <p:sp>
          <p:nvSpPr>
            <p:cNvPr id="22683" name="Rectangle 127">
              <a:extLst>
                <a:ext uri="{FF2B5EF4-FFF2-40B4-BE49-F238E27FC236}">
                  <a16:creationId xmlns:a16="http://schemas.microsoft.com/office/drawing/2014/main" id="{C9B8868C-2E01-1943-AC18-D906751CC24B}"/>
                </a:ext>
              </a:extLst>
            </p:cNvPr>
            <p:cNvSpPr>
              <a:spLocks noChangeArrowheads="1"/>
            </p:cNvSpPr>
            <p:nvPr/>
          </p:nvSpPr>
          <p:spPr bwMode="auto">
            <a:xfrm rot="-5400000">
              <a:off x="1685924" y="3483371"/>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-1SD</a:t>
              </a:r>
            </a:p>
          </p:txBody>
        </p:sp>
        <p:sp>
          <p:nvSpPr>
            <p:cNvPr id="22684" name="Rectangle 128">
              <a:extLst>
                <a:ext uri="{FF2B5EF4-FFF2-40B4-BE49-F238E27FC236}">
                  <a16:creationId xmlns:a16="http://schemas.microsoft.com/office/drawing/2014/main" id="{AF3790D4-34D0-974A-9F28-1FE73E3373EF}"/>
                </a:ext>
              </a:extLst>
            </p:cNvPr>
            <p:cNvSpPr>
              <a:spLocks noChangeArrowheads="1"/>
            </p:cNvSpPr>
            <p:nvPr/>
          </p:nvSpPr>
          <p:spPr bwMode="auto">
            <a:xfrm rot="-5400000">
              <a:off x="796131" y="3474640"/>
              <a:ext cx="309561"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-3SD</a:t>
              </a:r>
            </a:p>
          </p:txBody>
        </p:sp>
        <p:sp>
          <p:nvSpPr>
            <p:cNvPr id="22685" name="Rectangle 132">
              <a:extLst>
                <a:ext uri="{FF2B5EF4-FFF2-40B4-BE49-F238E27FC236}">
                  <a16:creationId xmlns:a16="http://schemas.microsoft.com/office/drawing/2014/main" id="{A6E6D2C7-8693-924F-A716-477342FEBD84}"/>
                </a:ext>
              </a:extLst>
            </p:cNvPr>
            <p:cNvSpPr>
              <a:spLocks noChangeArrowheads="1"/>
            </p:cNvSpPr>
            <p:nvPr/>
          </p:nvSpPr>
          <p:spPr bwMode="auto">
            <a:xfrm rot="-5400000">
              <a:off x="1256506" y="3474640"/>
              <a:ext cx="309561"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-2SD</a:t>
              </a:r>
            </a:p>
          </p:txBody>
        </p:sp>
        <p:sp>
          <p:nvSpPr>
            <p:cNvPr id="22686" name="Rectangle 134">
              <a:extLst>
                <a:ext uri="{FF2B5EF4-FFF2-40B4-BE49-F238E27FC236}">
                  <a16:creationId xmlns:a16="http://schemas.microsoft.com/office/drawing/2014/main" id="{7BD084D1-9DD4-CF41-BC49-33361F8381A2}"/>
                </a:ext>
              </a:extLst>
            </p:cNvPr>
            <p:cNvSpPr>
              <a:spLocks noChangeArrowheads="1"/>
            </p:cNvSpPr>
            <p:nvPr/>
          </p:nvSpPr>
          <p:spPr bwMode="auto">
            <a:xfrm rot="-5400000">
              <a:off x="3463924" y="3483371"/>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+3SD</a:t>
              </a:r>
            </a:p>
          </p:txBody>
        </p:sp>
        <p:sp>
          <p:nvSpPr>
            <p:cNvPr id="22687" name="Rectangle 135">
              <a:extLst>
                <a:ext uri="{FF2B5EF4-FFF2-40B4-BE49-F238E27FC236}">
                  <a16:creationId xmlns:a16="http://schemas.microsoft.com/office/drawing/2014/main" id="{C6434192-79AC-4640-9434-51F53217D5CB}"/>
                </a:ext>
              </a:extLst>
            </p:cNvPr>
            <p:cNvSpPr>
              <a:spLocks noChangeArrowheads="1"/>
            </p:cNvSpPr>
            <p:nvPr/>
          </p:nvSpPr>
          <p:spPr bwMode="auto">
            <a:xfrm rot="-5400000">
              <a:off x="3027362" y="3483371"/>
              <a:ext cx="309562"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+2SD</a:t>
              </a:r>
            </a:p>
          </p:txBody>
        </p:sp>
        <p:sp>
          <p:nvSpPr>
            <p:cNvPr id="22688" name="Rectangle 136">
              <a:extLst>
                <a:ext uri="{FF2B5EF4-FFF2-40B4-BE49-F238E27FC236}">
                  <a16:creationId xmlns:a16="http://schemas.microsoft.com/office/drawing/2014/main" id="{D52D6876-7ACE-E846-A34B-C849DABF67D1}"/>
                </a:ext>
              </a:extLst>
            </p:cNvPr>
            <p:cNvSpPr>
              <a:spLocks noChangeArrowheads="1"/>
            </p:cNvSpPr>
            <p:nvPr/>
          </p:nvSpPr>
          <p:spPr bwMode="auto">
            <a:xfrm rot="-5400000">
              <a:off x="2590800" y="3473846"/>
              <a:ext cx="309561"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+1SD</a:t>
              </a:r>
            </a:p>
          </p:txBody>
        </p:sp>
        <p:sp>
          <p:nvSpPr>
            <p:cNvPr id="22689" name="Rectangle 136">
              <a:extLst>
                <a:ext uri="{FF2B5EF4-FFF2-40B4-BE49-F238E27FC236}">
                  <a16:creationId xmlns:a16="http://schemas.microsoft.com/office/drawing/2014/main" id="{A857E082-2999-F848-913F-A316D44A7E43}"/>
                </a:ext>
              </a:extLst>
            </p:cNvPr>
            <p:cNvSpPr>
              <a:spLocks noChangeArrowheads="1"/>
            </p:cNvSpPr>
            <p:nvPr/>
          </p:nvSpPr>
          <p:spPr bwMode="auto">
            <a:xfrm rot="-5400000">
              <a:off x="2129631" y="3474640"/>
              <a:ext cx="309561"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MEAN</a:t>
              </a:r>
            </a:p>
          </p:txBody>
        </p:sp>
      </p:grpSp>
      <p:sp>
        <p:nvSpPr>
          <p:cNvPr id="8" name="Freeform 7">
            <a:extLst>
              <a:ext uri="{FF2B5EF4-FFF2-40B4-BE49-F238E27FC236}">
                <a16:creationId xmlns:a16="http://schemas.microsoft.com/office/drawing/2014/main" id="{F43375BC-BC00-994F-B5FA-A0E769466661}"/>
              </a:ext>
            </a:extLst>
          </p:cNvPr>
          <p:cNvSpPr/>
          <p:nvPr/>
        </p:nvSpPr>
        <p:spPr bwMode="auto">
          <a:xfrm rot="5400000">
            <a:off x="1866901" y="1981201"/>
            <a:ext cx="3122613" cy="2214563"/>
          </a:xfrm>
          <a:custGeom>
            <a:avLst/>
            <a:gdLst>
              <a:gd name="connsiteX0" fmla="*/ 0 w 3477126"/>
              <a:gd name="connsiteY0" fmla="*/ 2201779 h 2201779"/>
              <a:gd name="connsiteX1" fmla="*/ 1732547 w 3477126"/>
              <a:gd name="connsiteY1" fmla="*/ 0 h 2201779"/>
              <a:gd name="connsiteX2" fmla="*/ 3477126 w 3477126"/>
              <a:gd name="connsiteY2" fmla="*/ 2201779 h 2201779"/>
              <a:gd name="connsiteX3" fmla="*/ 0 w 3477126"/>
              <a:gd name="connsiteY3" fmla="*/ 2201779 h 2201779"/>
              <a:gd name="connsiteX0" fmla="*/ 0 w 3477126"/>
              <a:gd name="connsiteY0" fmla="*/ 2201779 h 2201779"/>
              <a:gd name="connsiteX1" fmla="*/ 962526 w 3477126"/>
              <a:gd name="connsiteY1" fmla="*/ 1768643 h 2201779"/>
              <a:gd name="connsiteX2" fmla="*/ 1732547 w 3477126"/>
              <a:gd name="connsiteY2" fmla="*/ 0 h 2201779"/>
              <a:gd name="connsiteX3" fmla="*/ 3477126 w 3477126"/>
              <a:gd name="connsiteY3" fmla="*/ 2201779 h 2201779"/>
              <a:gd name="connsiteX4" fmla="*/ 0 w 3477126"/>
              <a:gd name="connsiteY4"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3477126 w 3477126"/>
              <a:gd name="connsiteY4" fmla="*/ 2201779 h 2201779"/>
              <a:gd name="connsiteX5" fmla="*/ 0 w 3477126"/>
              <a:gd name="connsiteY5"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3477126 w 3477126"/>
              <a:gd name="connsiteY5" fmla="*/ 2201779 h 2201779"/>
              <a:gd name="connsiteX6" fmla="*/ 0 w 3477126"/>
              <a:gd name="connsiteY6"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2622884 w 3477126"/>
              <a:gd name="connsiteY5" fmla="*/ 1792706 h 2201779"/>
              <a:gd name="connsiteX6" fmla="*/ 3477126 w 3477126"/>
              <a:gd name="connsiteY6" fmla="*/ 2201779 h 2201779"/>
              <a:gd name="connsiteX7" fmla="*/ 0 w 3477126"/>
              <a:gd name="connsiteY7" fmla="*/ 2201779 h 2201779"/>
              <a:gd name="connsiteX0" fmla="*/ 0 w 3477126"/>
              <a:gd name="connsiteY0" fmla="*/ 2201779 h 2201779"/>
              <a:gd name="connsiteX1" fmla="*/ 962526 w 3477126"/>
              <a:gd name="connsiteY1" fmla="*/ 1768643 h 2201779"/>
              <a:gd name="connsiteX2" fmla="*/ 1311442 w 3477126"/>
              <a:gd name="connsiteY2" fmla="*/ 445169 h 2201779"/>
              <a:gd name="connsiteX3" fmla="*/ 1732547 w 3477126"/>
              <a:gd name="connsiteY3" fmla="*/ 0 h 2201779"/>
              <a:gd name="connsiteX4" fmla="*/ 2189747 w 3477126"/>
              <a:gd name="connsiteY4" fmla="*/ 397043 h 2201779"/>
              <a:gd name="connsiteX5" fmla="*/ 2622884 w 3477126"/>
              <a:gd name="connsiteY5" fmla="*/ 1792706 h 2201779"/>
              <a:gd name="connsiteX6" fmla="*/ 3477126 w 3477126"/>
              <a:gd name="connsiteY6" fmla="*/ 2201779 h 2201779"/>
              <a:gd name="connsiteX7" fmla="*/ 0 w 3477126"/>
              <a:gd name="connsiteY7" fmla="*/ 2201779 h 2201779"/>
              <a:gd name="connsiteX0" fmla="*/ 87297 w 3564423"/>
              <a:gd name="connsiteY0" fmla="*/ 2201779 h 2201779"/>
              <a:gd name="connsiteX1" fmla="*/ 1049823 w 3564423"/>
              <a:gd name="connsiteY1" fmla="*/ 1768643 h 2201779"/>
              <a:gd name="connsiteX2" fmla="*/ 1398739 w 3564423"/>
              <a:gd name="connsiteY2" fmla="*/ 445169 h 2201779"/>
              <a:gd name="connsiteX3" fmla="*/ 1819844 w 3564423"/>
              <a:gd name="connsiteY3" fmla="*/ 0 h 2201779"/>
              <a:gd name="connsiteX4" fmla="*/ 2277044 w 3564423"/>
              <a:gd name="connsiteY4" fmla="*/ 397043 h 2201779"/>
              <a:gd name="connsiteX5" fmla="*/ 2710181 w 3564423"/>
              <a:gd name="connsiteY5" fmla="*/ 1792706 h 2201779"/>
              <a:gd name="connsiteX6" fmla="*/ 3564423 w 3564423"/>
              <a:gd name="connsiteY6" fmla="*/ 2201779 h 2201779"/>
              <a:gd name="connsiteX7" fmla="*/ 87297 w 3564423"/>
              <a:gd name="connsiteY7" fmla="*/ 2201779 h 2201779"/>
              <a:gd name="connsiteX0" fmla="*/ 87297 w 3564423"/>
              <a:gd name="connsiteY0" fmla="*/ 2201779 h 2201779"/>
              <a:gd name="connsiteX1" fmla="*/ 1049823 w 3564423"/>
              <a:gd name="connsiteY1" fmla="*/ 1768643 h 2201779"/>
              <a:gd name="connsiteX2" fmla="*/ 1398739 w 3564423"/>
              <a:gd name="connsiteY2" fmla="*/ 445169 h 2201779"/>
              <a:gd name="connsiteX3" fmla="*/ 1819844 w 3564423"/>
              <a:gd name="connsiteY3" fmla="*/ 0 h 2201779"/>
              <a:gd name="connsiteX4" fmla="*/ 2277044 w 3564423"/>
              <a:gd name="connsiteY4" fmla="*/ 397043 h 2201779"/>
              <a:gd name="connsiteX5" fmla="*/ 2710181 w 3564423"/>
              <a:gd name="connsiteY5" fmla="*/ 1792706 h 2201779"/>
              <a:gd name="connsiteX6" fmla="*/ 3564423 w 3564423"/>
              <a:gd name="connsiteY6" fmla="*/ 2201779 h 2201779"/>
              <a:gd name="connsiteX7" fmla="*/ 87297 w 3564423"/>
              <a:gd name="connsiteY7" fmla="*/ 2201779 h 2201779"/>
              <a:gd name="connsiteX0" fmla="*/ 87297 w 3564423"/>
              <a:gd name="connsiteY0" fmla="*/ 2203347 h 2203347"/>
              <a:gd name="connsiteX1" fmla="*/ 1049823 w 3564423"/>
              <a:gd name="connsiteY1" fmla="*/ 1770211 h 2203347"/>
              <a:gd name="connsiteX2" fmla="*/ 1398739 w 3564423"/>
              <a:gd name="connsiteY2" fmla="*/ 446737 h 2203347"/>
              <a:gd name="connsiteX3" fmla="*/ 1819844 w 3564423"/>
              <a:gd name="connsiteY3" fmla="*/ 1568 h 2203347"/>
              <a:gd name="connsiteX4" fmla="*/ 2277044 w 3564423"/>
              <a:gd name="connsiteY4" fmla="*/ 398611 h 2203347"/>
              <a:gd name="connsiteX5" fmla="*/ 2710181 w 3564423"/>
              <a:gd name="connsiteY5" fmla="*/ 1794274 h 2203347"/>
              <a:gd name="connsiteX6" fmla="*/ 3564423 w 3564423"/>
              <a:gd name="connsiteY6" fmla="*/ 2203347 h 2203347"/>
              <a:gd name="connsiteX7" fmla="*/ 87297 w 3564423"/>
              <a:gd name="connsiteY7" fmla="*/ 2203347 h 2203347"/>
              <a:gd name="connsiteX0" fmla="*/ 87297 w 3564423"/>
              <a:gd name="connsiteY0" fmla="*/ 2246190 h 2246190"/>
              <a:gd name="connsiteX1" fmla="*/ 1049823 w 3564423"/>
              <a:gd name="connsiteY1" fmla="*/ 1813054 h 2246190"/>
              <a:gd name="connsiteX2" fmla="*/ 1398739 w 3564423"/>
              <a:gd name="connsiteY2" fmla="*/ 489580 h 2246190"/>
              <a:gd name="connsiteX3" fmla="*/ 1819844 w 3564423"/>
              <a:gd name="connsiteY3" fmla="*/ 44411 h 2246190"/>
              <a:gd name="connsiteX4" fmla="*/ 2277044 w 3564423"/>
              <a:gd name="connsiteY4" fmla="*/ 441454 h 2246190"/>
              <a:gd name="connsiteX5" fmla="*/ 2710181 w 3564423"/>
              <a:gd name="connsiteY5" fmla="*/ 1837117 h 2246190"/>
              <a:gd name="connsiteX6" fmla="*/ 3564423 w 3564423"/>
              <a:gd name="connsiteY6" fmla="*/ 2246190 h 2246190"/>
              <a:gd name="connsiteX7" fmla="*/ 87297 w 3564423"/>
              <a:gd name="connsiteY7" fmla="*/ 2246190 h 2246190"/>
              <a:gd name="connsiteX0" fmla="*/ 87297 w 3564423"/>
              <a:gd name="connsiteY0" fmla="*/ 2203248 h 2203248"/>
              <a:gd name="connsiteX1" fmla="*/ 1049823 w 3564423"/>
              <a:gd name="connsiteY1" fmla="*/ 1770112 h 2203248"/>
              <a:gd name="connsiteX2" fmla="*/ 1398739 w 3564423"/>
              <a:gd name="connsiteY2" fmla="*/ 446638 h 2203248"/>
              <a:gd name="connsiteX3" fmla="*/ 1819844 w 3564423"/>
              <a:gd name="connsiteY3" fmla="*/ 1469 h 2203248"/>
              <a:gd name="connsiteX4" fmla="*/ 2277044 w 3564423"/>
              <a:gd name="connsiteY4" fmla="*/ 398512 h 2203248"/>
              <a:gd name="connsiteX5" fmla="*/ 2710181 w 3564423"/>
              <a:gd name="connsiteY5" fmla="*/ 1794175 h 2203248"/>
              <a:gd name="connsiteX6" fmla="*/ 3564423 w 3564423"/>
              <a:gd name="connsiteY6" fmla="*/ 2203248 h 2203248"/>
              <a:gd name="connsiteX7" fmla="*/ 87297 w 3564423"/>
              <a:gd name="connsiteY7" fmla="*/ 2203248 h 2203248"/>
              <a:gd name="connsiteX0" fmla="*/ 87297 w 3564423"/>
              <a:gd name="connsiteY0" fmla="*/ 2201935 h 2201935"/>
              <a:gd name="connsiteX1" fmla="*/ 1049823 w 3564423"/>
              <a:gd name="connsiteY1" fmla="*/ 1768799 h 2201935"/>
              <a:gd name="connsiteX2" fmla="*/ 1398739 w 3564423"/>
              <a:gd name="connsiteY2" fmla="*/ 445325 h 2201935"/>
              <a:gd name="connsiteX3" fmla="*/ 1819844 w 3564423"/>
              <a:gd name="connsiteY3" fmla="*/ 156 h 2201935"/>
              <a:gd name="connsiteX4" fmla="*/ 2277044 w 3564423"/>
              <a:gd name="connsiteY4" fmla="*/ 397199 h 2201935"/>
              <a:gd name="connsiteX5" fmla="*/ 2710181 w 3564423"/>
              <a:gd name="connsiteY5" fmla="*/ 1792862 h 2201935"/>
              <a:gd name="connsiteX6" fmla="*/ 3564423 w 3564423"/>
              <a:gd name="connsiteY6" fmla="*/ 2201935 h 2201935"/>
              <a:gd name="connsiteX7" fmla="*/ 87297 w 3564423"/>
              <a:gd name="connsiteY7" fmla="*/ 2201935 h 2201935"/>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1980 h 2201980"/>
              <a:gd name="connsiteX1" fmla="*/ 1049823 w 3564423"/>
              <a:gd name="connsiteY1" fmla="*/ 1768844 h 2201980"/>
              <a:gd name="connsiteX2" fmla="*/ 1398739 w 3564423"/>
              <a:gd name="connsiteY2" fmla="*/ 445370 h 2201980"/>
              <a:gd name="connsiteX3" fmla="*/ 1819844 w 3564423"/>
              <a:gd name="connsiteY3" fmla="*/ 201 h 2201980"/>
              <a:gd name="connsiteX4" fmla="*/ 2277044 w 3564423"/>
              <a:gd name="connsiteY4" fmla="*/ 397244 h 2201980"/>
              <a:gd name="connsiteX5" fmla="*/ 2710181 w 3564423"/>
              <a:gd name="connsiteY5" fmla="*/ 1792907 h 2201980"/>
              <a:gd name="connsiteX6" fmla="*/ 3564423 w 3564423"/>
              <a:gd name="connsiteY6" fmla="*/ 2201980 h 2201980"/>
              <a:gd name="connsiteX7" fmla="*/ 87297 w 3564423"/>
              <a:gd name="connsiteY7" fmla="*/ 2201980 h 2201980"/>
              <a:gd name="connsiteX0" fmla="*/ 87297 w 3564423"/>
              <a:gd name="connsiteY0" fmla="*/ 2203925 h 2203925"/>
              <a:gd name="connsiteX1" fmla="*/ 1049823 w 3564423"/>
              <a:gd name="connsiteY1" fmla="*/ 1770789 h 2203925"/>
              <a:gd name="connsiteX2" fmla="*/ 1398739 w 3564423"/>
              <a:gd name="connsiteY2" fmla="*/ 447315 h 2203925"/>
              <a:gd name="connsiteX3" fmla="*/ 1819844 w 3564423"/>
              <a:gd name="connsiteY3" fmla="*/ 2146 h 2203925"/>
              <a:gd name="connsiteX4" fmla="*/ 2301107 w 3564423"/>
              <a:gd name="connsiteY4" fmla="*/ 615757 h 2203925"/>
              <a:gd name="connsiteX5" fmla="*/ 2710181 w 3564423"/>
              <a:gd name="connsiteY5" fmla="*/ 1794852 h 2203925"/>
              <a:gd name="connsiteX6" fmla="*/ 3564423 w 3564423"/>
              <a:gd name="connsiteY6" fmla="*/ 2203925 h 2203925"/>
              <a:gd name="connsiteX7" fmla="*/ 87297 w 3564423"/>
              <a:gd name="connsiteY7" fmla="*/ 2203925 h 2203925"/>
              <a:gd name="connsiteX0" fmla="*/ 87297 w 3564423"/>
              <a:gd name="connsiteY0" fmla="*/ 2203925 h 2203925"/>
              <a:gd name="connsiteX1" fmla="*/ 1049823 w 3564423"/>
              <a:gd name="connsiteY1" fmla="*/ 1770789 h 2203925"/>
              <a:gd name="connsiteX2" fmla="*/ 1398739 w 3564423"/>
              <a:gd name="connsiteY2" fmla="*/ 447315 h 2203925"/>
              <a:gd name="connsiteX3" fmla="*/ 1819844 w 3564423"/>
              <a:gd name="connsiteY3" fmla="*/ 2146 h 2203925"/>
              <a:gd name="connsiteX4" fmla="*/ 2301107 w 3564423"/>
              <a:gd name="connsiteY4" fmla="*/ 615757 h 2203925"/>
              <a:gd name="connsiteX5" fmla="*/ 2710181 w 3564423"/>
              <a:gd name="connsiteY5" fmla="*/ 1794852 h 2203925"/>
              <a:gd name="connsiteX6" fmla="*/ 3564423 w 3564423"/>
              <a:gd name="connsiteY6" fmla="*/ 2203925 h 2203925"/>
              <a:gd name="connsiteX7" fmla="*/ 87297 w 3564423"/>
              <a:gd name="connsiteY7" fmla="*/ 2203925 h 2203925"/>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903 h 2201903"/>
              <a:gd name="connsiteX1" fmla="*/ 1052854 w 3567454"/>
              <a:gd name="connsiteY1" fmla="*/ 1768767 h 2201903"/>
              <a:gd name="connsiteX2" fmla="*/ 1401770 w 3567454"/>
              <a:gd name="connsiteY2" fmla="*/ 661862 h 2201903"/>
              <a:gd name="connsiteX3" fmla="*/ 1822875 w 3567454"/>
              <a:gd name="connsiteY3" fmla="*/ 124 h 2201903"/>
              <a:gd name="connsiteX4" fmla="*/ 2304138 w 3567454"/>
              <a:gd name="connsiteY4" fmla="*/ 613735 h 2201903"/>
              <a:gd name="connsiteX5" fmla="*/ 2713212 w 3567454"/>
              <a:gd name="connsiteY5" fmla="*/ 1792830 h 2201903"/>
              <a:gd name="connsiteX6" fmla="*/ 3567454 w 3567454"/>
              <a:gd name="connsiteY6" fmla="*/ 2201903 h 2201903"/>
              <a:gd name="connsiteX7" fmla="*/ 90328 w 3567454"/>
              <a:gd name="connsiteY7" fmla="*/ 2201903 h 2201903"/>
              <a:gd name="connsiteX0" fmla="*/ 90328 w 3567454"/>
              <a:gd name="connsiteY0" fmla="*/ 2201848 h 2201848"/>
              <a:gd name="connsiteX1" fmla="*/ 1052854 w 3567454"/>
              <a:gd name="connsiteY1" fmla="*/ 1768712 h 2201848"/>
              <a:gd name="connsiteX2" fmla="*/ 1401770 w 3567454"/>
              <a:gd name="connsiteY2" fmla="*/ 661807 h 2201848"/>
              <a:gd name="connsiteX3" fmla="*/ 1822875 w 3567454"/>
              <a:gd name="connsiteY3" fmla="*/ 69 h 2201848"/>
              <a:gd name="connsiteX4" fmla="*/ 2292106 w 3567454"/>
              <a:gd name="connsiteY4" fmla="*/ 625712 h 2201848"/>
              <a:gd name="connsiteX5" fmla="*/ 2713212 w 3567454"/>
              <a:gd name="connsiteY5" fmla="*/ 1792775 h 2201848"/>
              <a:gd name="connsiteX6" fmla="*/ 3567454 w 3567454"/>
              <a:gd name="connsiteY6" fmla="*/ 2201848 h 2201848"/>
              <a:gd name="connsiteX7" fmla="*/ 90328 w 3567454"/>
              <a:gd name="connsiteY7" fmla="*/ 2201848 h 2201848"/>
              <a:gd name="connsiteX0" fmla="*/ 90328 w 3567454"/>
              <a:gd name="connsiteY0" fmla="*/ 2201779 h 2201779"/>
              <a:gd name="connsiteX1" fmla="*/ 1052854 w 3567454"/>
              <a:gd name="connsiteY1" fmla="*/ 1768643 h 2201779"/>
              <a:gd name="connsiteX2" fmla="*/ 1401770 w 3567454"/>
              <a:gd name="connsiteY2" fmla="*/ 661738 h 2201779"/>
              <a:gd name="connsiteX3" fmla="*/ 1822875 w 3567454"/>
              <a:gd name="connsiteY3" fmla="*/ 0 h 2201779"/>
              <a:gd name="connsiteX4" fmla="*/ 2292106 w 3567454"/>
              <a:gd name="connsiteY4" fmla="*/ 661738 h 2201779"/>
              <a:gd name="connsiteX5" fmla="*/ 2713212 w 3567454"/>
              <a:gd name="connsiteY5" fmla="*/ 1792706 h 2201779"/>
              <a:gd name="connsiteX6" fmla="*/ 3567454 w 3567454"/>
              <a:gd name="connsiteY6" fmla="*/ 2201779 h 2201779"/>
              <a:gd name="connsiteX7" fmla="*/ 90328 w 3567454"/>
              <a:gd name="connsiteY7" fmla="*/ 2201779 h 2201779"/>
              <a:gd name="connsiteX0" fmla="*/ 90328 w 3567454"/>
              <a:gd name="connsiteY0" fmla="*/ 2201808 h 2201808"/>
              <a:gd name="connsiteX1" fmla="*/ 1052854 w 3567454"/>
              <a:gd name="connsiteY1" fmla="*/ 1768672 h 2201808"/>
              <a:gd name="connsiteX2" fmla="*/ 1401770 w 3567454"/>
              <a:gd name="connsiteY2" fmla="*/ 661767 h 2201808"/>
              <a:gd name="connsiteX3" fmla="*/ 1822875 w 3567454"/>
              <a:gd name="connsiteY3" fmla="*/ 29 h 2201808"/>
              <a:gd name="connsiteX4" fmla="*/ 2268043 w 3567454"/>
              <a:gd name="connsiteY4" fmla="*/ 637704 h 2201808"/>
              <a:gd name="connsiteX5" fmla="*/ 2713212 w 3567454"/>
              <a:gd name="connsiteY5" fmla="*/ 1792735 h 2201808"/>
              <a:gd name="connsiteX6" fmla="*/ 3567454 w 3567454"/>
              <a:gd name="connsiteY6" fmla="*/ 2201808 h 2201808"/>
              <a:gd name="connsiteX7" fmla="*/ 90328 w 3567454"/>
              <a:gd name="connsiteY7" fmla="*/ 2201808 h 2201808"/>
              <a:gd name="connsiteX0" fmla="*/ 90328 w 3567454"/>
              <a:gd name="connsiteY0" fmla="*/ 2201832 h 2201832"/>
              <a:gd name="connsiteX1" fmla="*/ 1052854 w 3567454"/>
              <a:gd name="connsiteY1" fmla="*/ 1768696 h 2201832"/>
              <a:gd name="connsiteX2" fmla="*/ 1401770 w 3567454"/>
              <a:gd name="connsiteY2" fmla="*/ 661791 h 2201832"/>
              <a:gd name="connsiteX3" fmla="*/ 1822875 w 3567454"/>
              <a:gd name="connsiteY3" fmla="*/ 53 h 2201832"/>
              <a:gd name="connsiteX4" fmla="*/ 2268043 w 3567454"/>
              <a:gd name="connsiteY4" fmla="*/ 637728 h 2201832"/>
              <a:gd name="connsiteX5" fmla="*/ 2713212 w 3567454"/>
              <a:gd name="connsiteY5" fmla="*/ 1792759 h 2201832"/>
              <a:gd name="connsiteX6" fmla="*/ 3567454 w 3567454"/>
              <a:gd name="connsiteY6" fmla="*/ 2201832 h 2201832"/>
              <a:gd name="connsiteX7" fmla="*/ 90328 w 3567454"/>
              <a:gd name="connsiteY7" fmla="*/ 2201832 h 2201832"/>
              <a:gd name="connsiteX0" fmla="*/ 96619 w 3573745"/>
              <a:gd name="connsiteY0" fmla="*/ 2201832 h 2201832"/>
              <a:gd name="connsiteX1" fmla="*/ 962893 w 3573745"/>
              <a:gd name="connsiteY1" fmla="*/ 1913075 h 2201832"/>
              <a:gd name="connsiteX2" fmla="*/ 1408061 w 3573745"/>
              <a:gd name="connsiteY2" fmla="*/ 661791 h 2201832"/>
              <a:gd name="connsiteX3" fmla="*/ 1829166 w 3573745"/>
              <a:gd name="connsiteY3" fmla="*/ 53 h 2201832"/>
              <a:gd name="connsiteX4" fmla="*/ 2274334 w 3573745"/>
              <a:gd name="connsiteY4" fmla="*/ 637728 h 2201832"/>
              <a:gd name="connsiteX5" fmla="*/ 2719503 w 3573745"/>
              <a:gd name="connsiteY5" fmla="*/ 1792759 h 2201832"/>
              <a:gd name="connsiteX6" fmla="*/ 3573745 w 3573745"/>
              <a:gd name="connsiteY6" fmla="*/ 2201832 h 2201832"/>
              <a:gd name="connsiteX7" fmla="*/ 96619 w 3573745"/>
              <a:gd name="connsiteY7" fmla="*/ 2201832 h 2201832"/>
              <a:gd name="connsiteX0" fmla="*/ 96619 w 3573745"/>
              <a:gd name="connsiteY0" fmla="*/ 2201816 h 2201816"/>
              <a:gd name="connsiteX1" fmla="*/ 962893 w 3573745"/>
              <a:gd name="connsiteY1" fmla="*/ 1913059 h 2201816"/>
              <a:gd name="connsiteX2" fmla="*/ 1408061 w 3573745"/>
              <a:gd name="connsiteY2" fmla="*/ 661775 h 2201816"/>
              <a:gd name="connsiteX3" fmla="*/ 1829166 w 3573745"/>
              <a:gd name="connsiteY3" fmla="*/ 37 h 2201816"/>
              <a:gd name="connsiteX4" fmla="*/ 2274334 w 3573745"/>
              <a:gd name="connsiteY4" fmla="*/ 637712 h 2201816"/>
              <a:gd name="connsiteX5" fmla="*/ 2719503 w 3573745"/>
              <a:gd name="connsiteY5" fmla="*/ 1913058 h 2201816"/>
              <a:gd name="connsiteX6" fmla="*/ 3573745 w 3573745"/>
              <a:gd name="connsiteY6" fmla="*/ 2201816 h 2201816"/>
              <a:gd name="connsiteX7" fmla="*/ 96619 w 3573745"/>
              <a:gd name="connsiteY7" fmla="*/ 2201816 h 2201816"/>
              <a:gd name="connsiteX0" fmla="*/ 108558 w 3405210"/>
              <a:gd name="connsiteY0" fmla="*/ 2213848 h 2213848"/>
              <a:gd name="connsiteX1" fmla="*/ 794358 w 3405210"/>
              <a:gd name="connsiteY1" fmla="*/ 1913059 h 2213848"/>
              <a:gd name="connsiteX2" fmla="*/ 1239526 w 3405210"/>
              <a:gd name="connsiteY2" fmla="*/ 661775 h 2213848"/>
              <a:gd name="connsiteX3" fmla="*/ 1660631 w 3405210"/>
              <a:gd name="connsiteY3" fmla="*/ 37 h 2213848"/>
              <a:gd name="connsiteX4" fmla="*/ 2105799 w 3405210"/>
              <a:gd name="connsiteY4" fmla="*/ 637712 h 2213848"/>
              <a:gd name="connsiteX5" fmla="*/ 2550968 w 3405210"/>
              <a:gd name="connsiteY5" fmla="*/ 1913058 h 2213848"/>
              <a:gd name="connsiteX6" fmla="*/ 3405210 w 3405210"/>
              <a:gd name="connsiteY6" fmla="*/ 2201816 h 2213848"/>
              <a:gd name="connsiteX7" fmla="*/ 108558 w 3405210"/>
              <a:gd name="connsiteY7" fmla="*/ 2213848 h 2213848"/>
              <a:gd name="connsiteX0" fmla="*/ 115437 w 3412089"/>
              <a:gd name="connsiteY0" fmla="*/ 2213848 h 2213889"/>
              <a:gd name="connsiteX1" fmla="*/ 801237 w 3412089"/>
              <a:gd name="connsiteY1" fmla="*/ 1913059 h 2213889"/>
              <a:gd name="connsiteX2" fmla="*/ 1246405 w 3412089"/>
              <a:gd name="connsiteY2" fmla="*/ 661775 h 2213889"/>
              <a:gd name="connsiteX3" fmla="*/ 1667510 w 3412089"/>
              <a:gd name="connsiteY3" fmla="*/ 37 h 2213889"/>
              <a:gd name="connsiteX4" fmla="*/ 2112678 w 3412089"/>
              <a:gd name="connsiteY4" fmla="*/ 637712 h 2213889"/>
              <a:gd name="connsiteX5" fmla="*/ 2557847 w 3412089"/>
              <a:gd name="connsiteY5" fmla="*/ 1913058 h 2213889"/>
              <a:gd name="connsiteX6" fmla="*/ 3412089 w 3412089"/>
              <a:gd name="connsiteY6" fmla="*/ 2201816 h 2213889"/>
              <a:gd name="connsiteX7" fmla="*/ 115437 w 3412089"/>
              <a:gd name="connsiteY7" fmla="*/ 2213848 h 2213889"/>
              <a:gd name="connsiteX0" fmla="*/ 7033 w 3303685"/>
              <a:gd name="connsiteY0" fmla="*/ 2213848 h 2213889"/>
              <a:gd name="connsiteX1" fmla="*/ 692833 w 3303685"/>
              <a:gd name="connsiteY1" fmla="*/ 1913059 h 2213889"/>
              <a:gd name="connsiteX2" fmla="*/ 1138001 w 3303685"/>
              <a:gd name="connsiteY2" fmla="*/ 661775 h 2213889"/>
              <a:gd name="connsiteX3" fmla="*/ 1559106 w 3303685"/>
              <a:gd name="connsiteY3" fmla="*/ 37 h 2213889"/>
              <a:gd name="connsiteX4" fmla="*/ 2004274 w 3303685"/>
              <a:gd name="connsiteY4" fmla="*/ 637712 h 2213889"/>
              <a:gd name="connsiteX5" fmla="*/ 2449443 w 3303685"/>
              <a:gd name="connsiteY5" fmla="*/ 1913058 h 2213889"/>
              <a:gd name="connsiteX6" fmla="*/ 3303685 w 3303685"/>
              <a:gd name="connsiteY6" fmla="*/ 2201816 h 2213889"/>
              <a:gd name="connsiteX7" fmla="*/ 7033 w 3303685"/>
              <a:gd name="connsiteY7" fmla="*/ 2213848 h 2213889"/>
              <a:gd name="connsiteX0" fmla="*/ 7033 w 3367164"/>
              <a:gd name="connsiteY0" fmla="*/ 2213848 h 2213889"/>
              <a:gd name="connsiteX1" fmla="*/ 692833 w 3367164"/>
              <a:gd name="connsiteY1" fmla="*/ 1913059 h 2213889"/>
              <a:gd name="connsiteX2" fmla="*/ 1138001 w 3367164"/>
              <a:gd name="connsiteY2" fmla="*/ 661775 h 2213889"/>
              <a:gd name="connsiteX3" fmla="*/ 1559106 w 3367164"/>
              <a:gd name="connsiteY3" fmla="*/ 37 h 2213889"/>
              <a:gd name="connsiteX4" fmla="*/ 2004274 w 3367164"/>
              <a:gd name="connsiteY4" fmla="*/ 637712 h 2213889"/>
              <a:gd name="connsiteX5" fmla="*/ 2449443 w 3367164"/>
              <a:gd name="connsiteY5" fmla="*/ 1913058 h 2213889"/>
              <a:gd name="connsiteX6" fmla="*/ 3303685 w 3367164"/>
              <a:gd name="connsiteY6" fmla="*/ 2201816 h 2213889"/>
              <a:gd name="connsiteX7" fmla="*/ 7033 w 3367164"/>
              <a:gd name="connsiteY7" fmla="*/ 2213848 h 2213889"/>
              <a:gd name="connsiteX0" fmla="*/ 7033 w 3306375"/>
              <a:gd name="connsiteY0" fmla="*/ 2213848 h 2215723"/>
              <a:gd name="connsiteX1" fmla="*/ 692833 w 3306375"/>
              <a:gd name="connsiteY1" fmla="*/ 1913059 h 2215723"/>
              <a:gd name="connsiteX2" fmla="*/ 1138001 w 3306375"/>
              <a:gd name="connsiteY2" fmla="*/ 661775 h 2215723"/>
              <a:gd name="connsiteX3" fmla="*/ 1559106 w 3306375"/>
              <a:gd name="connsiteY3" fmla="*/ 37 h 2215723"/>
              <a:gd name="connsiteX4" fmla="*/ 2004274 w 3306375"/>
              <a:gd name="connsiteY4" fmla="*/ 637712 h 2215723"/>
              <a:gd name="connsiteX5" fmla="*/ 2449443 w 3306375"/>
              <a:gd name="connsiteY5" fmla="*/ 1913058 h 2215723"/>
              <a:gd name="connsiteX6" fmla="*/ 3303685 w 3306375"/>
              <a:gd name="connsiteY6" fmla="*/ 2201816 h 2215723"/>
              <a:gd name="connsiteX7" fmla="*/ 7033 w 3306375"/>
              <a:gd name="connsiteY7" fmla="*/ 2213848 h 2215723"/>
              <a:gd name="connsiteX0" fmla="*/ 102712 w 3210310"/>
              <a:gd name="connsiteY0" fmla="*/ 2213848 h 2242712"/>
              <a:gd name="connsiteX1" fmla="*/ 788512 w 3210310"/>
              <a:gd name="connsiteY1" fmla="*/ 1913059 h 2242712"/>
              <a:gd name="connsiteX2" fmla="*/ 1233680 w 3210310"/>
              <a:gd name="connsiteY2" fmla="*/ 661775 h 2242712"/>
              <a:gd name="connsiteX3" fmla="*/ 1654785 w 3210310"/>
              <a:gd name="connsiteY3" fmla="*/ 37 h 2242712"/>
              <a:gd name="connsiteX4" fmla="*/ 2099953 w 3210310"/>
              <a:gd name="connsiteY4" fmla="*/ 637712 h 2242712"/>
              <a:gd name="connsiteX5" fmla="*/ 2545122 w 3210310"/>
              <a:gd name="connsiteY5" fmla="*/ 1913058 h 2242712"/>
              <a:gd name="connsiteX6" fmla="*/ 3206858 w 3210310"/>
              <a:gd name="connsiteY6" fmla="*/ 2213848 h 2242712"/>
              <a:gd name="connsiteX7" fmla="*/ 102712 w 3210310"/>
              <a:gd name="connsiteY7" fmla="*/ 2213848 h 2242712"/>
              <a:gd name="connsiteX0" fmla="*/ 103788 w 3211386"/>
              <a:gd name="connsiteY0" fmla="*/ 2213848 h 2222956"/>
              <a:gd name="connsiteX1" fmla="*/ 789588 w 3211386"/>
              <a:gd name="connsiteY1" fmla="*/ 1913059 h 2222956"/>
              <a:gd name="connsiteX2" fmla="*/ 1234756 w 3211386"/>
              <a:gd name="connsiteY2" fmla="*/ 661775 h 2222956"/>
              <a:gd name="connsiteX3" fmla="*/ 1655861 w 3211386"/>
              <a:gd name="connsiteY3" fmla="*/ 37 h 2222956"/>
              <a:gd name="connsiteX4" fmla="*/ 2101029 w 3211386"/>
              <a:gd name="connsiteY4" fmla="*/ 637712 h 2222956"/>
              <a:gd name="connsiteX5" fmla="*/ 2546198 w 3211386"/>
              <a:gd name="connsiteY5" fmla="*/ 1913058 h 2222956"/>
              <a:gd name="connsiteX6" fmla="*/ 3207934 w 3211386"/>
              <a:gd name="connsiteY6" fmla="*/ 2213848 h 2222956"/>
              <a:gd name="connsiteX7" fmla="*/ 103788 w 3211386"/>
              <a:gd name="connsiteY7" fmla="*/ 2213848 h 2222956"/>
              <a:gd name="connsiteX0" fmla="*/ 103839 w 3211437"/>
              <a:gd name="connsiteY0" fmla="*/ 2213848 h 2225333"/>
              <a:gd name="connsiteX1" fmla="*/ 789639 w 3211437"/>
              <a:gd name="connsiteY1" fmla="*/ 1913059 h 2225333"/>
              <a:gd name="connsiteX2" fmla="*/ 1234807 w 3211437"/>
              <a:gd name="connsiteY2" fmla="*/ 661775 h 2225333"/>
              <a:gd name="connsiteX3" fmla="*/ 1655912 w 3211437"/>
              <a:gd name="connsiteY3" fmla="*/ 37 h 2225333"/>
              <a:gd name="connsiteX4" fmla="*/ 2101080 w 3211437"/>
              <a:gd name="connsiteY4" fmla="*/ 637712 h 2225333"/>
              <a:gd name="connsiteX5" fmla="*/ 2546249 w 3211437"/>
              <a:gd name="connsiteY5" fmla="*/ 1913058 h 2225333"/>
              <a:gd name="connsiteX6" fmla="*/ 3207985 w 3211437"/>
              <a:gd name="connsiteY6" fmla="*/ 2213848 h 2225333"/>
              <a:gd name="connsiteX7" fmla="*/ 103839 w 3211437"/>
              <a:gd name="connsiteY7" fmla="*/ 2213848 h 2225333"/>
              <a:gd name="connsiteX0" fmla="*/ 103839 w 3211439"/>
              <a:gd name="connsiteY0" fmla="*/ 2213848 h 2213848"/>
              <a:gd name="connsiteX1" fmla="*/ 789639 w 3211439"/>
              <a:gd name="connsiteY1" fmla="*/ 1913059 h 2213848"/>
              <a:gd name="connsiteX2" fmla="*/ 1234807 w 3211439"/>
              <a:gd name="connsiteY2" fmla="*/ 661775 h 2213848"/>
              <a:gd name="connsiteX3" fmla="*/ 1655912 w 3211439"/>
              <a:gd name="connsiteY3" fmla="*/ 37 h 2213848"/>
              <a:gd name="connsiteX4" fmla="*/ 2101080 w 3211439"/>
              <a:gd name="connsiteY4" fmla="*/ 637712 h 2213848"/>
              <a:gd name="connsiteX5" fmla="*/ 2546249 w 3211439"/>
              <a:gd name="connsiteY5" fmla="*/ 1913058 h 2213848"/>
              <a:gd name="connsiteX6" fmla="*/ 3207985 w 3211439"/>
              <a:gd name="connsiteY6" fmla="*/ 2213848 h 2213848"/>
              <a:gd name="connsiteX7" fmla="*/ 103839 w 3211439"/>
              <a:gd name="connsiteY7" fmla="*/ 2213848 h 2213848"/>
              <a:gd name="connsiteX0" fmla="*/ 103839 w 3211439"/>
              <a:gd name="connsiteY0" fmla="*/ 2213821 h 2213821"/>
              <a:gd name="connsiteX1" fmla="*/ 789639 w 3211439"/>
              <a:gd name="connsiteY1" fmla="*/ 1913032 h 2213821"/>
              <a:gd name="connsiteX2" fmla="*/ 1234807 w 3211439"/>
              <a:gd name="connsiteY2" fmla="*/ 661748 h 2213821"/>
              <a:gd name="connsiteX3" fmla="*/ 1655912 w 3211439"/>
              <a:gd name="connsiteY3" fmla="*/ 10 h 2213821"/>
              <a:gd name="connsiteX4" fmla="*/ 2101080 w 3211439"/>
              <a:gd name="connsiteY4" fmla="*/ 649717 h 2213821"/>
              <a:gd name="connsiteX5" fmla="*/ 2546249 w 3211439"/>
              <a:gd name="connsiteY5" fmla="*/ 1913031 h 2213821"/>
              <a:gd name="connsiteX6" fmla="*/ 3207985 w 3211439"/>
              <a:gd name="connsiteY6" fmla="*/ 2213821 h 2213821"/>
              <a:gd name="connsiteX7" fmla="*/ 103839 w 3211439"/>
              <a:gd name="connsiteY7" fmla="*/ 2213821 h 2213821"/>
              <a:gd name="connsiteX0" fmla="*/ 103839 w 3211439"/>
              <a:gd name="connsiteY0" fmla="*/ 2213823 h 2213823"/>
              <a:gd name="connsiteX1" fmla="*/ 789639 w 3211439"/>
              <a:gd name="connsiteY1" fmla="*/ 1913034 h 2213823"/>
              <a:gd name="connsiteX2" fmla="*/ 1234807 w 3211439"/>
              <a:gd name="connsiteY2" fmla="*/ 661750 h 2213823"/>
              <a:gd name="connsiteX3" fmla="*/ 1655912 w 3211439"/>
              <a:gd name="connsiteY3" fmla="*/ 12 h 2213823"/>
              <a:gd name="connsiteX4" fmla="*/ 2101080 w 3211439"/>
              <a:gd name="connsiteY4" fmla="*/ 649719 h 2213823"/>
              <a:gd name="connsiteX5" fmla="*/ 2546249 w 3211439"/>
              <a:gd name="connsiteY5" fmla="*/ 1913033 h 2213823"/>
              <a:gd name="connsiteX6" fmla="*/ 3207985 w 3211439"/>
              <a:gd name="connsiteY6" fmla="*/ 2213823 h 2213823"/>
              <a:gd name="connsiteX7" fmla="*/ 103839 w 3211439"/>
              <a:gd name="connsiteY7" fmla="*/ 2213823 h 2213823"/>
              <a:gd name="connsiteX0" fmla="*/ 103839 w 3211439"/>
              <a:gd name="connsiteY0" fmla="*/ 2213823 h 2213823"/>
              <a:gd name="connsiteX1" fmla="*/ 789639 w 3211439"/>
              <a:gd name="connsiteY1" fmla="*/ 1913034 h 2213823"/>
              <a:gd name="connsiteX2" fmla="*/ 1234807 w 3211439"/>
              <a:gd name="connsiteY2" fmla="*/ 661750 h 2213823"/>
              <a:gd name="connsiteX3" fmla="*/ 1655912 w 3211439"/>
              <a:gd name="connsiteY3" fmla="*/ 12 h 2213823"/>
              <a:gd name="connsiteX4" fmla="*/ 2101080 w 3211439"/>
              <a:gd name="connsiteY4" fmla="*/ 649719 h 2213823"/>
              <a:gd name="connsiteX5" fmla="*/ 2546249 w 3211439"/>
              <a:gd name="connsiteY5" fmla="*/ 1913033 h 2213823"/>
              <a:gd name="connsiteX6" fmla="*/ 3207985 w 3211439"/>
              <a:gd name="connsiteY6" fmla="*/ 2213823 h 2213823"/>
              <a:gd name="connsiteX7" fmla="*/ 103839 w 3211439"/>
              <a:gd name="connsiteY7" fmla="*/ 2213823 h 2213823"/>
              <a:gd name="connsiteX0" fmla="*/ 103839 w 3211487"/>
              <a:gd name="connsiteY0" fmla="*/ 2213823 h 2213823"/>
              <a:gd name="connsiteX1" fmla="*/ 789639 w 3211487"/>
              <a:gd name="connsiteY1" fmla="*/ 1913034 h 2213823"/>
              <a:gd name="connsiteX2" fmla="*/ 1234807 w 3211487"/>
              <a:gd name="connsiteY2" fmla="*/ 661750 h 2213823"/>
              <a:gd name="connsiteX3" fmla="*/ 1655912 w 3211487"/>
              <a:gd name="connsiteY3" fmla="*/ 12 h 2213823"/>
              <a:gd name="connsiteX4" fmla="*/ 2052954 w 3211487"/>
              <a:gd name="connsiteY4" fmla="*/ 649719 h 2213823"/>
              <a:gd name="connsiteX5" fmla="*/ 2546249 w 3211487"/>
              <a:gd name="connsiteY5" fmla="*/ 1913033 h 2213823"/>
              <a:gd name="connsiteX6" fmla="*/ 3207985 w 3211487"/>
              <a:gd name="connsiteY6" fmla="*/ 2213823 h 2213823"/>
              <a:gd name="connsiteX7" fmla="*/ 103839 w 3211487"/>
              <a:gd name="connsiteY7" fmla="*/ 2213823 h 2213823"/>
              <a:gd name="connsiteX0" fmla="*/ 103839 w 3211463"/>
              <a:gd name="connsiteY0" fmla="*/ 2213823 h 2213823"/>
              <a:gd name="connsiteX1" fmla="*/ 789639 w 3211463"/>
              <a:gd name="connsiteY1" fmla="*/ 1913034 h 2213823"/>
              <a:gd name="connsiteX2" fmla="*/ 1234807 w 3211463"/>
              <a:gd name="connsiteY2" fmla="*/ 661750 h 2213823"/>
              <a:gd name="connsiteX3" fmla="*/ 1655912 w 3211463"/>
              <a:gd name="connsiteY3" fmla="*/ 12 h 2213823"/>
              <a:gd name="connsiteX4" fmla="*/ 2077017 w 3211463"/>
              <a:gd name="connsiteY4" fmla="*/ 649719 h 2213823"/>
              <a:gd name="connsiteX5" fmla="*/ 2546249 w 3211463"/>
              <a:gd name="connsiteY5" fmla="*/ 1913033 h 2213823"/>
              <a:gd name="connsiteX6" fmla="*/ 3207985 w 3211463"/>
              <a:gd name="connsiteY6" fmla="*/ 2213823 h 2213823"/>
              <a:gd name="connsiteX7" fmla="*/ 103839 w 3211463"/>
              <a:gd name="connsiteY7" fmla="*/ 2213823 h 2213823"/>
              <a:gd name="connsiteX0" fmla="*/ 103839 w 3211463"/>
              <a:gd name="connsiteY0" fmla="*/ 2213821 h 2213821"/>
              <a:gd name="connsiteX1" fmla="*/ 789639 w 3211463"/>
              <a:gd name="connsiteY1" fmla="*/ 1913032 h 2213821"/>
              <a:gd name="connsiteX2" fmla="*/ 1234807 w 3211463"/>
              <a:gd name="connsiteY2" fmla="*/ 661748 h 2213821"/>
              <a:gd name="connsiteX3" fmla="*/ 1655912 w 3211463"/>
              <a:gd name="connsiteY3" fmla="*/ 10 h 2213821"/>
              <a:gd name="connsiteX4" fmla="*/ 2077017 w 3211463"/>
              <a:gd name="connsiteY4" fmla="*/ 649717 h 2213821"/>
              <a:gd name="connsiteX5" fmla="*/ 2546249 w 3211463"/>
              <a:gd name="connsiteY5" fmla="*/ 1913031 h 2213821"/>
              <a:gd name="connsiteX6" fmla="*/ 3207985 w 3211463"/>
              <a:gd name="connsiteY6" fmla="*/ 2213821 h 2213821"/>
              <a:gd name="connsiteX7" fmla="*/ 103839 w 3211463"/>
              <a:gd name="connsiteY7" fmla="*/ 2213821 h 2213821"/>
              <a:gd name="connsiteX0" fmla="*/ 112313 w 3207849"/>
              <a:gd name="connsiteY0" fmla="*/ 2213821 h 2236101"/>
              <a:gd name="connsiteX1" fmla="*/ 689829 w 3207849"/>
              <a:gd name="connsiteY1" fmla="*/ 1913032 h 2236101"/>
              <a:gd name="connsiteX2" fmla="*/ 1134997 w 3207849"/>
              <a:gd name="connsiteY2" fmla="*/ 661748 h 2236101"/>
              <a:gd name="connsiteX3" fmla="*/ 1556102 w 3207849"/>
              <a:gd name="connsiteY3" fmla="*/ 10 h 2236101"/>
              <a:gd name="connsiteX4" fmla="*/ 1977207 w 3207849"/>
              <a:gd name="connsiteY4" fmla="*/ 649717 h 2236101"/>
              <a:gd name="connsiteX5" fmla="*/ 2446439 w 3207849"/>
              <a:gd name="connsiteY5" fmla="*/ 1913031 h 2236101"/>
              <a:gd name="connsiteX6" fmla="*/ 3108175 w 3207849"/>
              <a:gd name="connsiteY6" fmla="*/ 2213821 h 2236101"/>
              <a:gd name="connsiteX7" fmla="*/ 112313 w 3207849"/>
              <a:gd name="connsiteY7" fmla="*/ 2213821 h 2236101"/>
              <a:gd name="connsiteX0" fmla="*/ 112313 w 3207849"/>
              <a:gd name="connsiteY0" fmla="*/ 2213821 h 2236101"/>
              <a:gd name="connsiteX1" fmla="*/ 689829 w 3207849"/>
              <a:gd name="connsiteY1" fmla="*/ 1913032 h 2236101"/>
              <a:gd name="connsiteX2" fmla="*/ 1134997 w 3207849"/>
              <a:gd name="connsiteY2" fmla="*/ 661748 h 2236101"/>
              <a:gd name="connsiteX3" fmla="*/ 1556102 w 3207849"/>
              <a:gd name="connsiteY3" fmla="*/ 10 h 2236101"/>
              <a:gd name="connsiteX4" fmla="*/ 1977207 w 3207849"/>
              <a:gd name="connsiteY4" fmla="*/ 649717 h 2236101"/>
              <a:gd name="connsiteX5" fmla="*/ 2446439 w 3207849"/>
              <a:gd name="connsiteY5" fmla="*/ 1913031 h 2236101"/>
              <a:gd name="connsiteX6" fmla="*/ 3108175 w 3207849"/>
              <a:gd name="connsiteY6" fmla="*/ 2213821 h 2236101"/>
              <a:gd name="connsiteX7" fmla="*/ 112313 w 3207849"/>
              <a:gd name="connsiteY7" fmla="*/ 2213821 h 2236101"/>
              <a:gd name="connsiteX0" fmla="*/ 112313 w 3209008"/>
              <a:gd name="connsiteY0" fmla="*/ 2213821 h 2220060"/>
              <a:gd name="connsiteX1" fmla="*/ 689829 w 3209008"/>
              <a:gd name="connsiteY1" fmla="*/ 1913032 h 2220060"/>
              <a:gd name="connsiteX2" fmla="*/ 1134997 w 3209008"/>
              <a:gd name="connsiteY2" fmla="*/ 661748 h 2220060"/>
              <a:gd name="connsiteX3" fmla="*/ 1556102 w 3209008"/>
              <a:gd name="connsiteY3" fmla="*/ 10 h 2220060"/>
              <a:gd name="connsiteX4" fmla="*/ 1977207 w 3209008"/>
              <a:gd name="connsiteY4" fmla="*/ 649717 h 2220060"/>
              <a:gd name="connsiteX5" fmla="*/ 2446439 w 3209008"/>
              <a:gd name="connsiteY5" fmla="*/ 1913031 h 2220060"/>
              <a:gd name="connsiteX6" fmla="*/ 3108175 w 3209008"/>
              <a:gd name="connsiteY6" fmla="*/ 2213821 h 2220060"/>
              <a:gd name="connsiteX7" fmla="*/ 112313 w 3209008"/>
              <a:gd name="connsiteY7" fmla="*/ 2213821 h 2220060"/>
              <a:gd name="connsiteX0" fmla="*/ 112313 w 3204640"/>
              <a:gd name="connsiteY0" fmla="*/ 2213821 h 2220257"/>
              <a:gd name="connsiteX1" fmla="*/ 689829 w 3204640"/>
              <a:gd name="connsiteY1" fmla="*/ 1913032 h 2220257"/>
              <a:gd name="connsiteX2" fmla="*/ 1134997 w 3204640"/>
              <a:gd name="connsiteY2" fmla="*/ 661748 h 2220257"/>
              <a:gd name="connsiteX3" fmla="*/ 1556102 w 3204640"/>
              <a:gd name="connsiteY3" fmla="*/ 10 h 2220257"/>
              <a:gd name="connsiteX4" fmla="*/ 1977207 w 3204640"/>
              <a:gd name="connsiteY4" fmla="*/ 649717 h 2220257"/>
              <a:gd name="connsiteX5" fmla="*/ 2446439 w 3204640"/>
              <a:gd name="connsiteY5" fmla="*/ 1913031 h 2220257"/>
              <a:gd name="connsiteX6" fmla="*/ 3108175 w 3204640"/>
              <a:gd name="connsiteY6" fmla="*/ 2213821 h 2220257"/>
              <a:gd name="connsiteX7" fmla="*/ 112313 w 3204640"/>
              <a:gd name="connsiteY7" fmla="*/ 2213821 h 2220257"/>
              <a:gd name="connsiteX0" fmla="*/ 112656 w 3227363"/>
              <a:gd name="connsiteY0" fmla="*/ 2213821 h 2235313"/>
              <a:gd name="connsiteX1" fmla="*/ 690172 w 3227363"/>
              <a:gd name="connsiteY1" fmla="*/ 1913032 h 2235313"/>
              <a:gd name="connsiteX2" fmla="*/ 1135340 w 3227363"/>
              <a:gd name="connsiteY2" fmla="*/ 661748 h 2235313"/>
              <a:gd name="connsiteX3" fmla="*/ 1556445 w 3227363"/>
              <a:gd name="connsiteY3" fmla="*/ 10 h 2235313"/>
              <a:gd name="connsiteX4" fmla="*/ 1977550 w 3227363"/>
              <a:gd name="connsiteY4" fmla="*/ 649717 h 2235313"/>
              <a:gd name="connsiteX5" fmla="*/ 2446782 w 3227363"/>
              <a:gd name="connsiteY5" fmla="*/ 1913031 h 2235313"/>
              <a:gd name="connsiteX6" fmla="*/ 3132582 w 3227363"/>
              <a:gd name="connsiteY6" fmla="*/ 2201789 h 2235313"/>
              <a:gd name="connsiteX7" fmla="*/ 112656 w 3227363"/>
              <a:gd name="connsiteY7" fmla="*/ 2213821 h 2235313"/>
              <a:gd name="connsiteX0" fmla="*/ 14349 w 3129056"/>
              <a:gd name="connsiteY0" fmla="*/ 2213821 h 2213821"/>
              <a:gd name="connsiteX1" fmla="*/ 591865 w 3129056"/>
              <a:gd name="connsiteY1" fmla="*/ 1913032 h 2213821"/>
              <a:gd name="connsiteX2" fmla="*/ 1037033 w 3129056"/>
              <a:gd name="connsiteY2" fmla="*/ 661748 h 2213821"/>
              <a:gd name="connsiteX3" fmla="*/ 1458138 w 3129056"/>
              <a:gd name="connsiteY3" fmla="*/ 10 h 2213821"/>
              <a:gd name="connsiteX4" fmla="*/ 1879243 w 3129056"/>
              <a:gd name="connsiteY4" fmla="*/ 649717 h 2213821"/>
              <a:gd name="connsiteX5" fmla="*/ 2348475 w 3129056"/>
              <a:gd name="connsiteY5" fmla="*/ 1913031 h 2213821"/>
              <a:gd name="connsiteX6" fmla="*/ 3034275 w 3129056"/>
              <a:gd name="connsiteY6" fmla="*/ 2201789 h 2213821"/>
              <a:gd name="connsiteX7" fmla="*/ 14349 w 3129056"/>
              <a:gd name="connsiteY7" fmla="*/ 2213821 h 2213821"/>
              <a:gd name="connsiteX0" fmla="*/ 12830 w 3220008"/>
              <a:gd name="connsiteY0" fmla="*/ 2213821 h 2226572"/>
              <a:gd name="connsiteX1" fmla="*/ 674567 w 3220008"/>
              <a:gd name="connsiteY1" fmla="*/ 1913032 h 2226572"/>
              <a:gd name="connsiteX2" fmla="*/ 1119735 w 3220008"/>
              <a:gd name="connsiteY2" fmla="*/ 661748 h 2226572"/>
              <a:gd name="connsiteX3" fmla="*/ 1540840 w 3220008"/>
              <a:gd name="connsiteY3" fmla="*/ 10 h 2226572"/>
              <a:gd name="connsiteX4" fmla="*/ 1961945 w 3220008"/>
              <a:gd name="connsiteY4" fmla="*/ 649717 h 2226572"/>
              <a:gd name="connsiteX5" fmla="*/ 2431177 w 3220008"/>
              <a:gd name="connsiteY5" fmla="*/ 1913031 h 2226572"/>
              <a:gd name="connsiteX6" fmla="*/ 3116977 w 3220008"/>
              <a:gd name="connsiteY6" fmla="*/ 2201789 h 2226572"/>
              <a:gd name="connsiteX7" fmla="*/ 12830 w 3220008"/>
              <a:gd name="connsiteY7" fmla="*/ 2213821 h 2226572"/>
              <a:gd name="connsiteX0" fmla="*/ 12827 w 3220005"/>
              <a:gd name="connsiteY0" fmla="*/ 2213821 h 2234172"/>
              <a:gd name="connsiteX1" fmla="*/ 674564 w 3220005"/>
              <a:gd name="connsiteY1" fmla="*/ 1913032 h 2234172"/>
              <a:gd name="connsiteX2" fmla="*/ 1119732 w 3220005"/>
              <a:gd name="connsiteY2" fmla="*/ 661748 h 2234172"/>
              <a:gd name="connsiteX3" fmla="*/ 1540837 w 3220005"/>
              <a:gd name="connsiteY3" fmla="*/ 10 h 2234172"/>
              <a:gd name="connsiteX4" fmla="*/ 1961942 w 3220005"/>
              <a:gd name="connsiteY4" fmla="*/ 649717 h 2234172"/>
              <a:gd name="connsiteX5" fmla="*/ 2431174 w 3220005"/>
              <a:gd name="connsiteY5" fmla="*/ 1913031 h 2234172"/>
              <a:gd name="connsiteX6" fmla="*/ 3116974 w 3220005"/>
              <a:gd name="connsiteY6" fmla="*/ 2201789 h 2234172"/>
              <a:gd name="connsiteX7" fmla="*/ 12827 w 3220005"/>
              <a:gd name="connsiteY7" fmla="*/ 2213821 h 2234172"/>
              <a:gd name="connsiteX0" fmla="*/ 12824 w 3220002"/>
              <a:gd name="connsiteY0" fmla="*/ 2213821 h 2221197"/>
              <a:gd name="connsiteX1" fmla="*/ 674561 w 3220002"/>
              <a:gd name="connsiteY1" fmla="*/ 1913032 h 2221197"/>
              <a:gd name="connsiteX2" fmla="*/ 1119729 w 3220002"/>
              <a:gd name="connsiteY2" fmla="*/ 661748 h 2221197"/>
              <a:gd name="connsiteX3" fmla="*/ 1540834 w 3220002"/>
              <a:gd name="connsiteY3" fmla="*/ 10 h 2221197"/>
              <a:gd name="connsiteX4" fmla="*/ 1961939 w 3220002"/>
              <a:gd name="connsiteY4" fmla="*/ 649717 h 2221197"/>
              <a:gd name="connsiteX5" fmla="*/ 2431171 w 3220002"/>
              <a:gd name="connsiteY5" fmla="*/ 1913031 h 2221197"/>
              <a:gd name="connsiteX6" fmla="*/ 3116971 w 3220002"/>
              <a:gd name="connsiteY6" fmla="*/ 2201789 h 2221197"/>
              <a:gd name="connsiteX7" fmla="*/ 12824 w 3220002"/>
              <a:gd name="connsiteY7" fmla="*/ 2213821 h 2221197"/>
              <a:gd name="connsiteX0" fmla="*/ 12824 w 3221131"/>
              <a:gd name="connsiteY0" fmla="*/ 2213821 h 2213932"/>
              <a:gd name="connsiteX1" fmla="*/ 674561 w 3221131"/>
              <a:gd name="connsiteY1" fmla="*/ 1913032 h 2213932"/>
              <a:gd name="connsiteX2" fmla="*/ 1119729 w 3221131"/>
              <a:gd name="connsiteY2" fmla="*/ 661748 h 2213932"/>
              <a:gd name="connsiteX3" fmla="*/ 1540834 w 3221131"/>
              <a:gd name="connsiteY3" fmla="*/ 10 h 2213932"/>
              <a:gd name="connsiteX4" fmla="*/ 1961939 w 3221131"/>
              <a:gd name="connsiteY4" fmla="*/ 649717 h 2213932"/>
              <a:gd name="connsiteX5" fmla="*/ 2431171 w 3221131"/>
              <a:gd name="connsiteY5" fmla="*/ 1913031 h 2213932"/>
              <a:gd name="connsiteX6" fmla="*/ 3116971 w 3221131"/>
              <a:gd name="connsiteY6" fmla="*/ 2201789 h 2213932"/>
              <a:gd name="connsiteX7" fmla="*/ 12824 w 3221131"/>
              <a:gd name="connsiteY7" fmla="*/ 2213821 h 2213932"/>
              <a:gd name="connsiteX0" fmla="*/ 12824 w 3122844"/>
              <a:gd name="connsiteY0" fmla="*/ 2213821 h 2213932"/>
              <a:gd name="connsiteX1" fmla="*/ 674561 w 3122844"/>
              <a:gd name="connsiteY1" fmla="*/ 1913032 h 2213932"/>
              <a:gd name="connsiteX2" fmla="*/ 1119729 w 3122844"/>
              <a:gd name="connsiteY2" fmla="*/ 661748 h 2213932"/>
              <a:gd name="connsiteX3" fmla="*/ 1540834 w 3122844"/>
              <a:gd name="connsiteY3" fmla="*/ 10 h 2213932"/>
              <a:gd name="connsiteX4" fmla="*/ 1961939 w 3122844"/>
              <a:gd name="connsiteY4" fmla="*/ 649717 h 2213932"/>
              <a:gd name="connsiteX5" fmla="*/ 2431171 w 3122844"/>
              <a:gd name="connsiteY5" fmla="*/ 1913031 h 2213932"/>
              <a:gd name="connsiteX6" fmla="*/ 3116971 w 3122844"/>
              <a:gd name="connsiteY6" fmla="*/ 2201789 h 2213932"/>
              <a:gd name="connsiteX7" fmla="*/ 12824 w 3122844"/>
              <a:gd name="connsiteY7" fmla="*/ 2213821 h 22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2844" h="2213932">
                <a:moveTo>
                  <a:pt x="12824" y="2213821"/>
                </a:moveTo>
                <a:cubicBezTo>
                  <a:pt x="-93420" y="2216516"/>
                  <a:pt x="490077" y="2171711"/>
                  <a:pt x="674561" y="1913032"/>
                </a:cubicBezTo>
                <a:cubicBezTo>
                  <a:pt x="859045" y="1654353"/>
                  <a:pt x="999413" y="1028711"/>
                  <a:pt x="1119729" y="661748"/>
                </a:cubicBezTo>
                <a:cubicBezTo>
                  <a:pt x="1240045" y="294785"/>
                  <a:pt x="1400466" y="2015"/>
                  <a:pt x="1540834" y="10"/>
                </a:cubicBezTo>
                <a:cubicBezTo>
                  <a:pt x="1681202" y="-1995"/>
                  <a:pt x="1873708" y="318848"/>
                  <a:pt x="1961939" y="649717"/>
                </a:cubicBezTo>
                <a:cubicBezTo>
                  <a:pt x="2050170" y="980586"/>
                  <a:pt x="2238666" y="1654352"/>
                  <a:pt x="2431171" y="1913031"/>
                </a:cubicBezTo>
                <a:cubicBezTo>
                  <a:pt x="2623676" y="2171710"/>
                  <a:pt x="3186250" y="2201080"/>
                  <a:pt x="3116971" y="2201789"/>
                </a:cubicBezTo>
                <a:lnTo>
                  <a:pt x="12824" y="2213821"/>
                </a:lnTo>
                <a:close/>
              </a:path>
            </a:pathLst>
          </a:custGeom>
          <a:solidFill>
            <a:schemeClr val="bg1">
              <a:lumMod val="85000"/>
              <a:alpha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latin typeface="Arial" charset="0"/>
              <a:ea typeface="ＭＳ Ｐゴシック"/>
              <a:cs typeface="Arial" pitchFamily="34" charset="0"/>
            </a:endParaRPr>
          </a:p>
        </p:txBody>
      </p:sp>
      <p:cxnSp>
        <p:nvCxnSpPr>
          <p:cNvPr id="39940" name="Straight Connector 8">
            <a:extLst>
              <a:ext uri="{FF2B5EF4-FFF2-40B4-BE49-F238E27FC236}">
                <a16:creationId xmlns:a16="http://schemas.microsoft.com/office/drawing/2014/main" id="{1FF033FC-50B0-C94F-865B-129BF9FB900A}"/>
              </a:ext>
            </a:extLst>
          </p:cNvPr>
          <p:cNvCxnSpPr>
            <a:cxnSpLocks noChangeShapeType="1"/>
          </p:cNvCxnSpPr>
          <p:nvPr/>
        </p:nvCxnSpPr>
        <p:spPr bwMode="auto">
          <a:xfrm rot="5400000">
            <a:off x="433388" y="3092451"/>
            <a:ext cx="3775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27" name="Group 26">
            <a:extLst>
              <a:ext uri="{FF2B5EF4-FFF2-40B4-BE49-F238E27FC236}">
                <a16:creationId xmlns:a16="http://schemas.microsoft.com/office/drawing/2014/main" id="{ABC3F5CE-A6CA-7245-8B3D-FA6D9025F330}"/>
              </a:ext>
            </a:extLst>
          </p:cNvPr>
          <p:cNvGrpSpPr>
            <a:grpSpLocks/>
          </p:cNvGrpSpPr>
          <p:nvPr/>
        </p:nvGrpSpPr>
        <p:grpSpPr bwMode="auto">
          <a:xfrm rot="5400000">
            <a:off x="2286000" y="2133600"/>
            <a:ext cx="2057400" cy="1905000"/>
            <a:chOff x="1066800" y="2362200"/>
            <a:chExt cx="2057400" cy="1905000"/>
          </a:xfrm>
        </p:grpSpPr>
        <p:sp>
          <p:nvSpPr>
            <p:cNvPr id="40028" name="Oval 27">
              <a:extLst>
                <a:ext uri="{FF2B5EF4-FFF2-40B4-BE49-F238E27FC236}">
                  <a16:creationId xmlns:a16="http://schemas.microsoft.com/office/drawing/2014/main" id="{12E7AD27-8771-7840-A457-250632349608}"/>
                </a:ext>
              </a:extLst>
            </p:cNvPr>
            <p:cNvSpPr>
              <a:spLocks noChangeArrowheads="1"/>
            </p:cNvSpPr>
            <p:nvPr/>
          </p:nvSpPr>
          <p:spPr bwMode="auto">
            <a:xfrm>
              <a:off x="30480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29" name="Oval 28">
              <a:extLst>
                <a:ext uri="{FF2B5EF4-FFF2-40B4-BE49-F238E27FC236}">
                  <a16:creationId xmlns:a16="http://schemas.microsoft.com/office/drawing/2014/main" id="{40F1EF40-5EF5-3E47-85FF-5F45C8CF4D4B}"/>
                </a:ext>
              </a:extLst>
            </p:cNvPr>
            <p:cNvSpPr>
              <a:spLocks noChangeArrowheads="1"/>
            </p:cNvSpPr>
            <p:nvPr/>
          </p:nvSpPr>
          <p:spPr bwMode="auto">
            <a:xfrm>
              <a:off x="10668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0" name="Oval 29">
              <a:extLst>
                <a:ext uri="{FF2B5EF4-FFF2-40B4-BE49-F238E27FC236}">
                  <a16:creationId xmlns:a16="http://schemas.microsoft.com/office/drawing/2014/main" id="{C10AEE2A-8082-3B41-8F54-C16F6F8C042A}"/>
                </a:ext>
              </a:extLst>
            </p:cNvPr>
            <p:cNvSpPr>
              <a:spLocks noChangeArrowheads="1"/>
            </p:cNvSpPr>
            <p:nvPr/>
          </p:nvSpPr>
          <p:spPr bwMode="auto">
            <a:xfrm>
              <a:off x="26670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1" name="Oval 30">
              <a:extLst>
                <a:ext uri="{FF2B5EF4-FFF2-40B4-BE49-F238E27FC236}">
                  <a16:creationId xmlns:a16="http://schemas.microsoft.com/office/drawing/2014/main" id="{714CD83D-AD5E-244C-9B3E-2418A52251B5}"/>
                </a:ext>
              </a:extLst>
            </p:cNvPr>
            <p:cNvSpPr>
              <a:spLocks noChangeArrowheads="1"/>
            </p:cNvSpPr>
            <p:nvPr/>
          </p:nvSpPr>
          <p:spPr bwMode="auto">
            <a:xfrm>
              <a:off x="28194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2" name="Oval 31">
              <a:extLst>
                <a:ext uri="{FF2B5EF4-FFF2-40B4-BE49-F238E27FC236}">
                  <a16:creationId xmlns:a16="http://schemas.microsoft.com/office/drawing/2014/main" id="{15DB4397-5C03-AB4E-8111-600552C4E395}"/>
                </a:ext>
              </a:extLst>
            </p:cNvPr>
            <p:cNvSpPr>
              <a:spLocks noChangeArrowheads="1"/>
            </p:cNvSpPr>
            <p:nvPr/>
          </p:nvSpPr>
          <p:spPr bwMode="auto">
            <a:xfrm>
              <a:off x="26670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3" name="Oval 32">
              <a:extLst>
                <a:ext uri="{FF2B5EF4-FFF2-40B4-BE49-F238E27FC236}">
                  <a16:creationId xmlns:a16="http://schemas.microsoft.com/office/drawing/2014/main" id="{320C05F1-F63F-D447-97C7-9C1018767504}"/>
                </a:ext>
              </a:extLst>
            </p:cNvPr>
            <p:cNvSpPr>
              <a:spLocks noChangeArrowheads="1"/>
            </p:cNvSpPr>
            <p:nvPr/>
          </p:nvSpPr>
          <p:spPr bwMode="auto">
            <a:xfrm>
              <a:off x="28194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4" name="Oval 33">
              <a:extLst>
                <a:ext uri="{FF2B5EF4-FFF2-40B4-BE49-F238E27FC236}">
                  <a16:creationId xmlns:a16="http://schemas.microsoft.com/office/drawing/2014/main" id="{C31BBD90-BAF8-B24E-8BDA-4D43C47C38D3}"/>
                </a:ext>
              </a:extLst>
            </p:cNvPr>
            <p:cNvSpPr>
              <a:spLocks noChangeArrowheads="1"/>
            </p:cNvSpPr>
            <p:nvPr/>
          </p:nvSpPr>
          <p:spPr bwMode="auto">
            <a:xfrm>
              <a:off x="26670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5" name="Oval 34">
              <a:extLst>
                <a:ext uri="{FF2B5EF4-FFF2-40B4-BE49-F238E27FC236}">
                  <a16:creationId xmlns:a16="http://schemas.microsoft.com/office/drawing/2014/main" id="{90CCC0A0-EB17-CD4D-897B-F850B37FBCE7}"/>
                </a:ext>
              </a:extLst>
            </p:cNvPr>
            <p:cNvSpPr>
              <a:spLocks noChangeArrowheads="1"/>
            </p:cNvSpPr>
            <p:nvPr/>
          </p:nvSpPr>
          <p:spPr bwMode="auto">
            <a:xfrm>
              <a:off x="26670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6" name="Oval 35">
              <a:extLst>
                <a:ext uri="{FF2B5EF4-FFF2-40B4-BE49-F238E27FC236}">
                  <a16:creationId xmlns:a16="http://schemas.microsoft.com/office/drawing/2014/main" id="{CF8104D6-E0D0-EF46-B3B5-A192537E7470}"/>
                </a:ext>
              </a:extLst>
            </p:cNvPr>
            <p:cNvSpPr>
              <a:spLocks noChangeArrowheads="1"/>
            </p:cNvSpPr>
            <p:nvPr/>
          </p:nvSpPr>
          <p:spPr bwMode="auto">
            <a:xfrm>
              <a:off x="12954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7" name="Oval 36">
              <a:extLst>
                <a:ext uri="{FF2B5EF4-FFF2-40B4-BE49-F238E27FC236}">
                  <a16:creationId xmlns:a16="http://schemas.microsoft.com/office/drawing/2014/main" id="{10D8B974-0796-A448-9378-DE2E8807681E}"/>
                </a:ext>
              </a:extLst>
            </p:cNvPr>
            <p:cNvSpPr>
              <a:spLocks noChangeArrowheads="1"/>
            </p:cNvSpPr>
            <p:nvPr/>
          </p:nvSpPr>
          <p:spPr bwMode="auto">
            <a:xfrm>
              <a:off x="14478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8" name="Oval 37">
              <a:extLst>
                <a:ext uri="{FF2B5EF4-FFF2-40B4-BE49-F238E27FC236}">
                  <a16:creationId xmlns:a16="http://schemas.microsoft.com/office/drawing/2014/main" id="{09C30F3B-E064-874C-88E6-9E92789ED22E}"/>
                </a:ext>
              </a:extLst>
            </p:cNvPr>
            <p:cNvSpPr>
              <a:spLocks noChangeArrowheads="1"/>
            </p:cNvSpPr>
            <p:nvPr/>
          </p:nvSpPr>
          <p:spPr bwMode="auto">
            <a:xfrm>
              <a:off x="12954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39" name="Oval 38">
              <a:extLst>
                <a:ext uri="{FF2B5EF4-FFF2-40B4-BE49-F238E27FC236}">
                  <a16:creationId xmlns:a16="http://schemas.microsoft.com/office/drawing/2014/main" id="{265E0F98-1CFC-3A43-AFC0-401E16D87027}"/>
                </a:ext>
              </a:extLst>
            </p:cNvPr>
            <p:cNvSpPr>
              <a:spLocks noChangeArrowheads="1"/>
            </p:cNvSpPr>
            <p:nvPr/>
          </p:nvSpPr>
          <p:spPr bwMode="auto">
            <a:xfrm>
              <a:off x="14478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0" name="Oval 39">
              <a:extLst>
                <a:ext uri="{FF2B5EF4-FFF2-40B4-BE49-F238E27FC236}">
                  <a16:creationId xmlns:a16="http://schemas.microsoft.com/office/drawing/2014/main" id="{73A40408-9B2B-2548-B23D-5DC90E2FF286}"/>
                </a:ext>
              </a:extLst>
            </p:cNvPr>
            <p:cNvSpPr>
              <a:spLocks noChangeArrowheads="1"/>
            </p:cNvSpPr>
            <p:nvPr/>
          </p:nvSpPr>
          <p:spPr bwMode="auto">
            <a:xfrm>
              <a:off x="14478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1" name="Oval 40">
              <a:extLst>
                <a:ext uri="{FF2B5EF4-FFF2-40B4-BE49-F238E27FC236}">
                  <a16:creationId xmlns:a16="http://schemas.microsoft.com/office/drawing/2014/main" id="{0035D478-BBF4-9A40-9081-1A848756916E}"/>
                </a:ext>
              </a:extLst>
            </p:cNvPr>
            <p:cNvSpPr>
              <a:spLocks noChangeArrowheads="1"/>
            </p:cNvSpPr>
            <p:nvPr/>
          </p:nvSpPr>
          <p:spPr bwMode="auto">
            <a:xfrm>
              <a:off x="14478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2" name="Oval 41">
              <a:extLst>
                <a:ext uri="{FF2B5EF4-FFF2-40B4-BE49-F238E27FC236}">
                  <a16:creationId xmlns:a16="http://schemas.microsoft.com/office/drawing/2014/main" id="{3EF83576-CDC3-3149-B7B0-83B263C72DE7}"/>
                </a:ext>
              </a:extLst>
            </p:cNvPr>
            <p:cNvSpPr>
              <a:spLocks noChangeArrowheads="1"/>
            </p:cNvSpPr>
            <p:nvPr/>
          </p:nvSpPr>
          <p:spPr bwMode="auto">
            <a:xfrm>
              <a:off x="23622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3" name="Oval 42">
              <a:extLst>
                <a:ext uri="{FF2B5EF4-FFF2-40B4-BE49-F238E27FC236}">
                  <a16:creationId xmlns:a16="http://schemas.microsoft.com/office/drawing/2014/main" id="{82888EC6-2820-7040-8C07-DC023BADC20B}"/>
                </a:ext>
              </a:extLst>
            </p:cNvPr>
            <p:cNvSpPr>
              <a:spLocks noChangeArrowheads="1"/>
            </p:cNvSpPr>
            <p:nvPr/>
          </p:nvSpPr>
          <p:spPr bwMode="auto">
            <a:xfrm>
              <a:off x="23622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4" name="Oval 43">
              <a:extLst>
                <a:ext uri="{FF2B5EF4-FFF2-40B4-BE49-F238E27FC236}">
                  <a16:creationId xmlns:a16="http://schemas.microsoft.com/office/drawing/2014/main" id="{7B4A397A-9073-6145-B498-801256B1F1D4}"/>
                </a:ext>
              </a:extLst>
            </p:cNvPr>
            <p:cNvSpPr>
              <a:spLocks noChangeArrowheads="1"/>
            </p:cNvSpPr>
            <p:nvPr/>
          </p:nvSpPr>
          <p:spPr bwMode="auto">
            <a:xfrm>
              <a:off x="23622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5" name="Oval 44">
              <a:extLst>
                <a:ext uri="{FF2B5EF4-FFF2-40B4-BE49-F238E27FC236}">
                  <a16:creationId xmlns:a16="http://schemas.microsoft.com/office/drawing/2014/main" id="{13E6A440-E9B4-D34F-836C-1A7D1ED9B1C5}"/>
                </a:ext>
              </a:extLst>
            </p:cNvPr>
            <p:cNvSpPr>
              <a:spLocks noChangeArrowheads="1"/>
            </p:cNvSpPr>
            <p:nvPr/>
          </p:nvSpPr>
          <p:spPr bwMode="auto">
            <a:xfrm>
              <a:off x="23622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6" name="Oval 45">
              <a:extLst>
                <a:ext uri="{FF2B5EF4-FFF2-40B4-BE49-F238E27FC236}">
                  <a16:creationId xmlns:a16="http://schemas.microsoft.com/office/drawing/2014/main" id="{1BFE984B-649B-1640-8D42-0C2CD9B74F2D}"/>
                </a:ext>
              </a:extLst>
            </p:cNvPr>
            <p:cNvSpPr>
              <a:spLocks noChangeArrowheads="1"/>
            </p:cNvSpPr>
            <p:nvPr/>
          </p:nvSpPr>
          <p:spPr bwMode="auto">
            <a:xfrm>
              <a:off x="22098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7" name="Oval 46">
              <a:extLst>
                <a:ext uri="{FF2B5EF4-FFF2-40B4-BE49-F238E27FC236}">
                  <a16:creationId xmlns:a16="http://schemas.microsoft.com/office/drawing/2014/main" id="{9896A3D2-F384-DD4A-8211-53875192BFF7}"/>
                </a:ext>
              </a:extLst>
            </p:cNvPr>
            <p:cNvSpPr>
              <a:spLocks noChangeArrowheads="1"/>
            </p:cNvSpPr>
            <p:nvPr/>
          </p:nvSpPr>
          <p:spPr bwMode="auto">
            <a:xfrm>
              <a:off x="22098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8" name="Oval 47">
              <a:extLst>
                <a:ext uri="{FF2B5EF4-FFF2-40B4-BE49-F238E27FC236}">
                  <a16:creationId xmlns:a16="http://schemas.microsoft.com/office/drawing/2014/main" id="{6BCE9165-4E50-544C-B10F-BA6B561D58A7}"/>
                </a:ext>
              </a:extLst>
            </p:cNvPr>
            <p:cNvSpPr>
              <a:spLocks noChangeArrowheads="1"/>
            </p:cNvSpPr>
            <p:nvPr/>
          </p:nvSpPr>
          <p:spPr bwMode="auto">
            <a:xfrm>
              <a:off x="22098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49" name="Oval 48">
              <a:extLst>
                <a:ext uri="{FF2B5EF4-FFF2-40B4-BE49-F238E27FC236}">
                  <a16:creationId xmlns:a16="http://schemas.microsoft.com/office/drawing/2014/main" id="{8C7215F6-A6D0-1946-A276-079CA11D67AC}"/>
                </a:ext>
              </a:extLst>
            </p:cNvPr>
            <p:cNvSpPr>
              <a:spLocks noChangeArrowheads="1"/>
            </p:cNvSpPr>
            <p:nvPr/>
          </p:nvSpPr>
          <p:spPr bwMode="auto">
            <a:xfrm>
              <a:off x="22098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0" name="Oval 49">
              <a:extLst>
                <a:ext uri="{FF2B5EF4-FFF2-40B4-BE49-F238E27FC236}">
                  <a16:creationId xmlns:a16="http://schemas.microsoft.com/office/drawing/2014/main" id="{16E7703C-557C-2945-B776-1688D1D5FB75}"/>
                </a:ext>
              </a:extLst>
            </p:cNvPr>
            <p:cNvSpPr>
              <a:spLocks noChangeArrowheads="1"/>
            </p:cNvSpPr>
            <p:nvPr/>
          </p:nvSpPr>
          <p:spPr bwMode="auto">
            <a:xfrm>
              <a:off x="2362200" y="3581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1" name="Oval 50">
              <a:extLst>
                <a:ext uri="{FF2B5EF4-FFF2-40B4-BE49-F238E27FC236}">
                  <a16:creationId xmlns:a16="http://schemas.microsoft.com/office/drawing/2014/main" id="{0B2D981E-369D-2C4E-B6BF-F15E6152C733}"/>
                </a:ext>
              </a:extLst>
            </p:cNvPr>
            <p:cNvSpPr>
              <a:spLocks noChangeArrowheads="1"/>
            </p:cNvSpPr>
            <p:nvPr/>
          </p:nvSpPr>
          <p:spPr bwMode="auto">
            <a:xfrm>
              <a:off x="2362200" y="3429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2" name="Oval 51">
              <a:extLst>
                <a:ext uri="{FF2B5EF4-FFF2-40B4-BE49-F238E27FC236}">
                  <a16:creationId xmlns:a16="http://schemas.microsoft.com/office/drawing/2014/main" id="{AA909611-9110-6841-8D0D-CF1964636598}"/>
                </a:ext>
              </a:extLst>
            </p:cNvPr>
            <p:cNvSpPr>
              <a:spLocks noChangeArrowheads="1"/>
            </p:cNvSpPr>
            <p:nvPr/>
          </p:nvSpPr>
          <p:spPr bwMode="auto">
            <a:xfrm>
              <a:off x="2362200" y="3276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3" name="Oval 52">
              <a:extLst>
                <a:ext uri="{FF2B5EF4-FFF2-40B4-BE49-F238E27FC236}">
                  <a16:creationId xmlns:a16="http://schemas.microsoft.com/office/drawing/2014/main" id="{91418CF6-2945-4048-A9B8-0719DF415C64}"/>
                </a:ext>
              </a:extLst>
            </p:cNvPr>
            <p:cNvSpPr>
              <a:spLocks noChangeArrowheads="1"/>
            </p:cNvSpPr>
            <p:nvPr/>
          </p:nvSpPr>
          <p:spPr bwMode="auto">
            <a:xfrm>
              <a:off x="2362200" y="3124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4" name="Oval 53">
              <a:extLst>
                <a:ext uri="{FF2B5EF4-FFF2-40B4-BE49-F238E27FC236}">
                  <a16:creationId xmlns:a16="http://schemas.microsoft.com/office/drawing/2014/main" id="{4F86361A-1CBC-4D4C-BC7A-98ADF3066DAD}"/>
                </a:ext>
              </a:extLst>
            </p:cNvPr>
            <p:cNvSpPr>
              <a:spLocks noChangeArrowheads="1"/>
            </p:cNvSpPr>
            <p:nvPr/>
          </p:nvSpPr>
          <p:spPr bwMode="auto">
            <a:xfrm>
              <a:off x="2209800" y="3581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5" name="Oval 54">
              <a:extLst>
                <a:ext uri="{FF2B5EF4-FFF2-40B4-BE49-F238E27FC236}">
                  <a16:creationId xmlns:a16="http://schemas.microsoft.com/office/drawing/2014/main" id="{89789AE8-4DD3-1F4F-82AA-F6CE72C91A9D}"/>
                </a:ext>
              </a:extLst>
            </p:cNvPr>
            <p:cNvSpPr>
              <a:spLocks noChangeArrowheads="1"/>
            </p:cNvSpPr>
            <p:nvPr/>
          </p:nvSpPr>
          <p:spPr bwMode="auto">
            <a:xfrm>
              <a:off x="2209800" y="3429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6" name="Oval 55">
              <a:extLst>
                <a:ext uri="{FF2B5EF4-FFF2-40B4-BE49-F238E27FC236}">
                  <a16:creationId xmlns:a16="http://schemas.microsoft.com/office/drawing/2014/main" id="{F0F07694-E04E-3949-A337-64DD375DEB03}"/>
                </a:ext>
              </a:extLst>
            </p:cNvPr>
            <p:cNvSpPr>
              <a:spLocks noChangeArrowheads="1"/>
            </p:cNvSpPr>
            <p:nvPr/>
          </p:nvSpPr>
          <p:spPr bwMode="auto">
            <a:xfrm>
              <a:off x="2209800" y="3276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7" name="Oval 56">
              <a:extLst>
                <a:ext uri="{FF2B5EF4-FFF2-40B4-BE49-F238E27FC236}">
                  <a16:creationId xmlns:a16="http://schemas.microsoft.com/office/drawing/2014/main" id="{63151017-AF17-454D-A480-525E3B8C605B}"/>
                </a:ext>
              </a:extLst>
            </p:cNvPr>
            <p:cNvSpPr>
              <a:spLocks noChangeArrowheads="1"/>
            </p:cNvSpPr>
            <p:nvPr/>
          </p:nvSpPr>
          <p:spPr bwMode="auto">
            <a:xfrm>
              <a:off x="2209800" y="3124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8" name="Oval 57">
              <a:extLst>
                <a:ext uri="{FF2B5EF4-FFF2-40B4-BE49-F238E27FC236}">
                  <a16:creationId xmlns:a16="http://schemas.microsoft.com/office/drawing/2014/main" id="{9DA6C14B-AEE1-4144-AC04-0DC95CFDE67B}"/>
                </a:ext>
              </a:extLst>
            </p:cNvPr>
            <p:cNvSpPr>
              <a:spLocks noChangeArrowheads="1"/>
            </p:cNvSpPr>
            <p:nvPr/>
          </p:nvSpPr>
          <p:spPr bwMode="auto">
            <a:xfrm>
              <a:off x="2362200" y="2971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59" name="Oval 58">
              <a:extLst>
                <a:ext uri="{FF2B5EF4-FFF2-40B4-BE49-F238E27FC236}">
                  <a16:creationId xmlns:a16="http://schemas.microsoft.com/office/drawing/2014/main" id="{0FC273C8-FDC2-584E-885B-693115C30AB7}"/>
                </a:ext>
              </a:extLst>
            </p:cNvPr>
            <p:cNvSpPr>
              <a:spLocks noChangeArrowheads="1"/>
            </p:cNvSpPr>
            <p:nvPr/>
          </p:nvSpPr>
          <p:spPr bwMode="auto">
            <a:xfrm>
              <a:off x="2362200" y="2819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0" name="Oval 59">
              <a:extLst>
                <a:ext uri="{FF2B5EF4-FFF2-40B4-BE49-F238E27FC236}">
                  <a16:creationId xmlns:a16="http://schemas.microsoft.com/office/drawing/2014/main" id="{A66BB47D-AA0C-8346-866F-A056145EA0DB}"/>
                </a:ext>
              </a:extLst>
            </p:cNvPr>
            <p:cNvSpPr>
              <a:spLocks noChangeArrowheads="1"/>
            </p:cNvSpPr>
            <p:nvPr/>
          </p:nvSpPr>
          <p:spPr bwMode="auto">
            <a:xfrm>
              <a:off x="2362200" y="2667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1" name="Oval 60">
              <a:extLst>
                <a:ext uri="{FF2B5EF4-FFF2-40B4-BE49-F238E27FC236}">
                  <a16:creationId xmlns:a16="http://schemas.microsoft.com/office/drawing/2014/main" id="{46B8A2E0-29B4-B947-AF05-58CF689A116B}"/>
                </a:ext>
              </a:extLst>
            </p:cNvPr>
            <p:cNvSpPr>
              <a:spLocks noChangeArrowheads="1"/>
            </p:cNvSpPr>
            <p:nvPr/>
          </p:nvSpPr>
          <p:spPr bwMode="auto">
            <a:xfrm>
              <a:off x="2209800" y="2362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2" name="Oval 61">
              <a:extLst>
                <a:ext uri="{FF2B5EF4-FFF2-40B4-BE49-F238E27FC236}">
                  <a16:creationId xmlns:a16="http://schemas.microsoft.com/office/drawing/2014/main" id="{4D9718DC-1FC3-F94B-B7DC-CE09BD2867F9}"/>
                </a:ext>
              </a:extLst>
            </p:cNvPr>
            <p:cNvSpPr>
              <a:spLocks noChangeArrowheads="1"/>
            </p:cNvSpPr>
            <p:nvPr/>
          </p:nvSpPr>
          <p:spPr bwMode="auto">
            <a:xfrm>
              <a:off x="2209800" y="2971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3" name="Oval 62">
              <a:extLst>
                <a:ext uri="{FF2B5EF4-FFF2-40B4-BE49-F238E27FC236}">
                  <a16:creationId xmlns:a16="http://schemas.microsoft.com/office/drawing/2014/main" id="{B2753D58-C264-9647-94D2-D14F6A3D12AA}"/>
                </a:ext>
              </a:extLst>
            </p:cNvPr>
            <p:cNvSpPr>
              <a:spLocks noChangeArrowheads="1"/>
            </p:cNvSpPr>
            <p:nvPr/>
          </p:nvSpPr>
          <p:spPr bwMode="auto">
            <a:xfrm>
              <a:off x="2209800" y="2819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4" name="Oval 63">
              <a:extLst>
                <a:ext uri="{FF2B5EF4-FFF2-40B4-BE49-F238E27FC236}">
                  <a16:creationId xmlns:a16="http://schemas.microsoft.com/office/drawing/2014/main" id="{7AEA1301-00E8-924C-8A9B-7207E44CF991}"/>
                </a:ext>
              </a:extLst>
            </p:cNvPr>
            <p:cNvSpPr>
              <a:spLocks noChangeArrowheads="1"/>
            </p:cNvSpPr>
            <p:nvPr/>
          </p:nvSpPr>
          <p:spPr bwMode="auto">
            <a:xfrm>
              <a:off x="2209800" y="2667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5" name="Oval 64">
              <a:extLst>
                <a:ext uri="{FF2B5EF4-FFF2-40B4-BE49-F238E27FC236}">
                  <a16:creationId xmlns:a16="http://schemas.microsoft.com/office/drawing/2014/main" id="{3EDB5873-B56A-B645-8358-4D2E7521E4EA}"/>
                </a:ext>
              </a:extLst>
            </p:cNvPr>
            <p:cNvSpPr>
              <a:spLocks noChangeArrowheads="1"/>
            </p:cNvSpPr>
            <p:nvPr/>
          </p:nvSpPr>
          <p:spPr bwMode="auto">
            <a:xfrm>
              <a:off x="2209800" y="2514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6" name="Oval 65">
              <a:extLst>
                <a:ext uri="{FF2B5EF4-FFF2-40B4-BE49-F238E27FC236}">
                  <a16:creationId xmlns:a16="http://schemas.microsoft.com/office/drawing/2014/main" id="{374FA11A-B617-3749-86DB-706EC0BD85BB}"/>
                </a:ext>
              </a:extLst>
            </p:cNvPr>
            <p:cNvSpPr>
              <a:spLocks noChangeArrowheads="1"/>
            </p:cNvSpPr>
            <p:nvPr/>
          </p:nvSpPr>
          <p:spPr bwMode="auto">
            <a:xfrm>
              <a:off x="19050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7" name="Oval 66">
              <a:extLst>
                <a:ext uri="{FF2B5EF4-FFF2-40B4-BE49-F238E27FC236}">
                  <a16:creationId xmlns:a16="http://schemas.microsoft.com/office/drawing/2014/main" id="{68347805-C111-4042-922E-CFC303361A4B}"/>
                </a:ext>
              </a:extLst>
            </p:cNvPr>
            <p:cNvSpPr>
              <a:spLocks noChangeArrowheads="1"/>
            </p:cNvSpPr>
            <p:nvPr/>
          </p:nvSpPr>
          <p:spPr bwMode="auto">
            <a:xfrm>
              <a:off x="19050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8" name="Oval 67">
              <a:extLst>
                <a:ext uri="{FF2B5EF4-FFF2-40B4-BE49-F238E27FC236}">
                  <a16:creationId xmlns:a16="http://schemas.microsoft.com/office/drawing/2014/main" id="{63763806-5FB6-DD48-9EC2-26E80716A079}"/>
                </a:ext>
              </a:extLst>
            </p:cNvPr>
            <p:cNvSpPr>
              <a:spLocks noChangeArrowheads="1"/>
            </p:cNvSpPr>
            <p:nvPr/>
          </p:nvSpPr>
          <p:spPr bwMode="auto">
            <a:xfrm>
              <a:off x="19050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69" name="Oval 68">
              <a:extLst>
                <a:ext uri="{FF2B5EF4-FFF2-40B4-BE49-F238E27FC236}">
                  <a16:creationId xmlns:a16="http://schemas.microsoft.com/office/drawing/2014/main" id="{7DF7ADC4-3119-1C46-A4C5-0DF9C06A8D26}"/>
                </a:ext>
              </a:extLst>
            </p:cNvPr>
            <p:cNvSpPr>
              <a:spLocks noChangeArrowheads="1"/>
            </p:cNvSpPr>
            <p:nvPr/>
          </p:nvSpPr>
          <p:spPr bwMode="auto">
            <a:xfrm>
              <a:off x="19050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0" name="Oval 69">
              <a:extLst>
                <a:ext uri="{FF2B5EF4-FFF2-40B4-BE49-F238E27FC236}">
                  <a16:creationId xmlns:a16="http://schemas.microsoft.com/office/drawing/2014/main" id="{F661D544-3577-7C4C-A8F8-F0394FDB8E1F}"/>
                </a:ext>
              </a:extLst>
            </p:cNvPr>
            <p:cNvSpPr>
              <a:spLocks noChangeArrowheads="1"/>
            </p:cNvSpPr>
            <p:nvPr/>
          </p:nvSpPr>
          <p:spPr bwMode="auto">
            <a:xfrm>
              <a:off x="1905000" y="3581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1" name="Oval 70">
              <a:extLst>
                <a:ext uri="{FF2B5EF4-FFF2-40B4-BE49-F238E27FC236}">
                  <a16:creationId xmlns:a16="http://schemas.microsoft.com/office/drawing/2014/main" id="{49FD1FC4-AA82-554A-BF80-9969DD0D3BDA}"/>
                </a:ext>
              </a:extLst>
            </p:cNvPr>
            <p:cNvSpPr>
              <a:spLocks noChangeArrowheads="1"/>
            </p:cNvSpPr>
            <p:nvPr/>
          </p:nvSpPr>
          <p:spPr bwMode="auto">
            <a:xfrm>
              <a:off x="1905000" y="3429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2" name="Oval 71">
              <a:extLst>
                <a:ext uri="{FF2B5EF4-FFF2-40B4-BE49-F238E27FC236}">
                  <a16:creationId xmlns:a16="http://schemas.microsoft.com/office/drawing/2014/main" id="{3BC42F6C-0951-A546-865F-5C80401FF665}"/>
                </a:ext>
              </a:extLst>
            </p:cNvPr>
            <p:cNvSpPr>
              <a:spLocks noChangeArrowheads="1"/>
            </p:cNvSpPr>
            <p:nvPr/>
          </p:nvSpPr>
          <p:spPr bwMode="auto">
            <a:xfrm>
              <a:off x="1905000" y="3276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3" name="Oval 72">
              <a:extLst>
                <a:ext uri="{FF2B5EF4-FFF2-40B4-BE49-F238E27FC236}">
                  <a16:creationId xmlns:a16="http://schemas.microsoft.com/office/drawing/2014/main" id="{62035909-81F8-664E-BF61-3278461E3803}"/>
                </a:ext>
              </a:extLst>
            </p:cNvPr>
            <p:cNvSpPr>
              <a:spLocks noChangeArrowheads="1"/>
            </p:cNvSpPr>
            <p:nvPr/>
          </p:nvSpPr>
          <p:spPr bwMode="auto">
            <a:xfrm>
              <a:off x="1905000" y="3124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4" name="Oval 73">
              <a:extLst>
                <a:ext uri="{FF2B5EF4-FFF2-40B4-BE49-F238E27FC236}">
                  <a16:creationId xmlns:a16="http://schemas.microsoft.com/office/drawing/2014/main" id="{12EB1E27-B65F-7745-959C-43BEE7CD3639}"/>
                </a:ext>
              </a:extLst>
            </p:cNvPr>
            <p:cNvSpPr>
              <a:spLocks noChangeArrowheads="1"/>
            </p:cNvSpPr>
            <p:nvPr/>
          </p:nvSpPr>
          <p:spPr bwMode="auto">
            <a:xfrm>
              <a:off x="1905000" y="2362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5" name="Oval 74">
              <a:extLst>
                <a:ext uri="{FF2B5EF4-FFF2-40B4-BE49-F238E27FC236}">
                  <a16:creationId xmlns:a16="http://schemas.microsoft.com/office/drawing/2014/main" id="{7C10544A-D606-3C41-9819-B661F96403EB}"/>
                </a:ext>
              </a:extLst>
            </p:cNvPr>
            <p:cNvSpPr>
              <a:spLocks noChangeArrowheads="1"/>
            </p:cNvSpPr>
            <p:nvPr/>
          </p:nvSpPr>
          <p:spPr bwMode="auto">
            <a:xfrm>
              <a:off x="1905000" y="2971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6" name="Oval 75">
              <a:extLst>
                <a:ext uri="{FF2B5EF4-FFF2-40B4-BE49-F238E27FC236}">
                  <a16:creationId xmlns:a16="http://schemas.microsoft.com/office/drawing/2014/main" id="{C6DD7461-C9E6-AC45-80F0-E95B9255F237}"/>
                </a:ext>
              </a:extLst>
            </p:cNvPr>
            <p:cNvSpPr>
              <a:spLocks noChangeArrowheads="1"/>
            </p:cNvSpPr>
            <p:nvPr/>
          </p:nvSpPr>
          <p:spPr bwMode="auto">
            <a:xfrm>
              <a:off x="1905000" y="2819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7" name="Oval 76">
              <a:extLst>
                <a:ext uri="{FF2B5EF4-FFF2-40B4-BE49-F238E27FC236}">
                  <a16:creationId xmlns:a16="http://schemas.microsoft.com/office/drawing/2014/main" id="{E3C3C418-727A-6B46-A7BB-62FDE4D3F48D}"/>
                </a:ext>
              </a:extLst>
            </p:cNvPr>
            <p:cNvSpPr>
              <a:spLocks noChangeArrowheads="1"/>
            </p:cNvSpPr>
            <p:nvPr/>
          </p:nvSpPr>
          <p:spPr bwMode="auto">
            <a:xfrm>
              <a:off x="1905000" y="2667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8" name="Oval 77">
              <a:extLst>
                <a:ext uri="{FF2B5EF4-FFF2-40B4-BE49-F238E27FC236}">
                  <a16:creationId xmlns:a16="http://schemas.microsoft.com/office/drawing/2014/main" id="{CBEC0D11-B2E3-2F41-A7CB-5A9E927D96A4}"/>
                </a:ext>
              </a:extLst>
            </p:cNvPr>
            <p:cNvSpPr>
              <a:spLocks noChangeArrowheads="1"/>
            </p:cNvSpPr>
            <p:nvPr/>
          </p:nvSpPr>
          <p:spPr bwMode="auto">
            <a:xfrm>
              <a:off x="1905000" y="2514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79" name="Oval 78">
              <a:extLst>
                <a:ext uri="{FF2B5EF4-FFF2-40B4-BE49-F238E27FC236}">
                  <a16:creationId xmlns:a16="http://schemas.microsoft.com/office/drawing/2014/main" id="{D617E478-2A39-7145-A75D-FE5A42437AC2}"/>
                </a:ext>
              </a:extLst>
            </p:cNvPr>
            <p:cNvSpPr>
              <a:spLocks noChangeArrowheads="1"/>
            </p:cNvSpPr>
            <p:nvPr/>
          </p:nvSpPr>
          <p:spPr bwMode="auto">
            <a:xfrm>
              <a:off x="1752600" y="4191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0" name="Oval 79">
              <a:extLst>
                <a:ext uri="{FF2B5EF4-FFF2-40B4-BE49-F238E27FC236}">
                  <a16:creationId xmlns:a16="http://schemas.microsoft.com/office/drawing/2014/main" id="{1C5D7AB3-9988-504D-9BC4-31C3D2718B73}"/>
                </a:ext>
              </a:extLst>
            </p:cNvPr>
            <p:cNvSpPr>
              <a:spLocks noChangeArrowheads="1"/>
            </p:cNvSpPr>
            <p:nvPr/>
          </p:nvSpPr>
          <p:spPr bwMode="auto">
            <a:xfrm>
              <a:off x="17526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1" name="Oval 80">
              <a:extLst>
                <a:ext uri="{FF2B5EF4-FFF2-40B4-BE49-F238E27FC236}">
                  <a16:creationId xmlns:a16="http://schemas.microsoft.com/office/drawing/2014/main" id="{7AA0C549-3EC3-0D4D-A134-92FAFF581757}"/>
                </a:ext>
              </a:extLst>
            </p:cNvPr>
            <p:cNvSpPr>
              <a:spLocks noChangeArrowheads="1"/>
            </p:cNvSpPr>
            <p:nvPr/>
          </p:nvSpPr>
          <p:spPr bwMode="auto">
            <a:xfrm>
              <a:off x="1752600" y="3886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2" name="Oval 81">
              <a:extLst>
                <a:ext uri="{FF2B5EF4-FFF2-40B4-BE49-F238E27FC236}">
                  <a16:creationId xmlns:a16="http://schemas.microsoft.com/office/drawing/2014/main" id="{950A7AC1-EF4C-344C-A12C-9DBFA1BFF3F5}"/>
                </a:ext>
              </a:extLst>
            </p:cNvPr>
            <p:cNvSpPr>
              <a:spLocks noChangeArrowheads="1"/>
            </p:cNvSpPr>
            <p:nvPr/>
          </p:nvSpPr>
          <p:spPr bwMode="auto">
            <a:xfrm>
              <a:off x="1752600" y="3733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3" name="Oval 82">
              <a:extLst>
                <a:ext uri="{FF2B5EF4-FFF2-40B4-BE49-F238E27FC236}">
                  <a16:creationId xmlns:a16="http://schemas.microsoft.com/office/drawing/2014/main" id="{19CC77CF-4E85-3A4D-AA57-EA02B3D108CA}"/>
                </a:ext>
              </a:extLst>
            </p:cNvPr>
            <p:cNvSpPr>
              <a:spLocks noChangeArrowheads="1"/>
            </p:cNvSpPr>
            <p:nvPr/>
          </p:nvSpPr>
          <p:spPr bwMode="auto">
            <a:xfrm>
              <a:off x="1752600" y="3581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4" name="Oval 83">
              <a:extLst>
                <a:ext uri="{FF2B5EF4-FFF2-40B4-BE49-F238E27FC236}">
                  <a16:creationId xmlns:a16="http://schemas.microsoft.com/office/drawing/2014/main" id="{DD027D64-A65C-3A49-907D-388485C7AD3A}"/>
                </a:ext>
              </a:extLst>
            </p:cNvPr>
            <p:cNvSpPr>
              <a:spLocks noChangeArrowheads="1"/>
            </p:cNvSpPr>
            <p:nvPr/>
          </p:nvSpPr>
          <p:spPr bwMode="auto">
            <a:xfrm>
              <a:off x="1752600" y="3429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5" name="Oval 84">
              <a:extLst>
                <a:ext uri="{FF2B5EF4-FFF2-40B4-BE49-F238E27FC236}">
                  <a16:creationId xmlns:a16="http://schemas.microsoft.com/office/drawing/2014/main" id="{25698831-48F9-6E40-8292-7F72F4B4D5D9}"/>
                </a:ext>
              </a:extLst>
            </p:cNvPr>
            <p:cNvSpPr>
              <a:spLocks noChangeArrowheads="1"/>
            </p:cNvSpPr>
            <p:nvPr/>
          </p:nvSpPr>
          <p:spPr bwMode="auto">
            <a:xfrm>
              <a:off x="1752600" y="3276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6" name="Oval 85">
              <a:extLst>
                <a:ext uri="{FF2B5EF4-FFF2-40B4-BE49-F238E27FC236}">
                  <a16:creationId xmlns:a16="http://schemas.microsoft.com/office/drawing/2014/main" id="{C412525F-AAB2-8D47-AE5E-28241EB07EC4}"/>
                </a:ext>
              </a:extLst>
            </p:cNvPr>
            <p:cNvSpPr>
              <a:spLocks noChangeArrowheads="1"/>
            </p:cNvSpPr>
            <p:nvPr/>
          </p:nvSpPr>
          <p:spPr bwMode="auto">
            <a:xfrm>
              <a:off x="1752600" y="3124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7" name="Oval 86">
              <a:extLst>
                <a:ext uri="{FF2B5EF4-FFF2-40B4-BE49-F238E27FC236}">
                  <a16:creationId xmlns:a16="http://schemas.microsoft.com/office/drawing/2014/main" id="{A8D43A10-936E-F949-B858-9F83C865991D}"/>
                </a:ext>
              </a:extLst>
            </p:cNvPr>
            <p:cNvSpPr>
              <a:spLocks noChangeArrowheads="1"/>
            </p:cNvSpPr>
            <p:nvPr/>
          </p:nvSpPr>
          <p:spPr bwMode="auto">
            <a:xfrm>
              <a:off x="1752600" y="2971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8" name="Oval 87">
              <a:extLst>
                <a:ext uri="{FF2B5EF4-FFF2-40B4-BE49-F238E27FC236}">
                  <a16:creationId xmlns:a16="http://schemas.microsoft.com/office/drawing/2014/main" id="{E0D25D39-B57E-0147-8780-47F4269B8E2E}"/>
                </a:ext>
              </a:extLst>
            </p:cNvPr>
            <p:cNvSpPr>
              <a:spLocks noChangeArrowheads="1"/>
            </p:cNvSpPr>
            <p:nvPr/>
          </p:nvSpPr>
          <p:spPr bwMode="auto">
            <a:xfrm>
              <a:off x="1752600" y="2819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89" name="Oval 88">
              <a:extLst>
                <a:ext uri="{FF2B5EF4-FFF2-40B4-BE49-F238E27FC236}">
                  <a16:creationId xmlns:a16="http://schemas.microsoft.com/office/drawing/2014/main" id="{DDBF85DC-E90D-B345-9319-CF3DAD182986}"/>
                </a:ext>
              </a:extLst>
            </p:cNvPr>
            <p:cNvSpPr>
              <a:spLocks noChangeArrowheads="1"/>
            </p:cNvSpPr>
            <p:nvPr/>
          </p:nvSpPr>
          <p:spPr bwMode="auto">
            <a:xfrm>
              <a:off x="1752600" y="2667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grpSp>
      <p:grpSp>
        <p:nvGrpSpPr>
          <p:cNvPr id="90" name="Group 89">
            <a:extLst>
              <a:ext uri="{FF2B5EF4-FFF2-40B4-BE49-F238E27FC236}">
                <a16:creationId xmlns:a16="http://schemas.microsoft.com/office/drawing/2014/main" id="{640805E8-B65B-3542-AAF3-5D89DF7E7A24}"/>
              </a:ext>
            </a:extLst>
          </p:cNvPr>
          <p:cNvGrpSpPr>
            <a:grpSpLocks/>
          </p:cNvGrpSpPr>
          <p:nvPr/>
        </p:nvGrpSpPr>
        <p:grpSpPr bwMode="auto">
          <a:xfrm rot="5400000">
            <a:off x="5001419" y="-907256"/>
            <a:ext cx="2646362" cy="7924800"/>
            <a:chOff x="763052" y="1073547"/>
            <a:chExt cx="2646363" cy="3368279"/>
          </a:xfrm>
        </p:grpSpPr>
        <p:sp>
          <p:nvSpPr>
            <p:cNvPr id="22614" name="Line 110">
              <a:extLst>
                <a:ext uri="{FF2B5EF4-FFF2-40B4-BE49-F238E27FC236}">
                  <a16:creationId xmlns:a16="http://schemas.microsoft.com/office/drawing/2014/main" id="{441092FB-2C17-C24C-87AE-BF7B471457EC}"/>
                </a:ext>
              </a:extLst>
            </p:cNvPr>
            <p:cNvSpPr>
              <a:spLocks noChangeShapeType="1"/>
            </p:cNvSpPr>
            <p:nvPr/>
          </p:nvSpPr>
          <p:spPr bwMode="auto">
            <a:xfrm>
              <a:off x="2096552" y="1074221"/>
              <a:ext cx="0" cy="335411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15" name="Line 138">
              <a:extLst>
                <a:ext uri="{FF2B5EF4-FFF2-40B4-BE49-F238E27FC236}">
                  <a16:creationId xmlns:a16="http://schemas.microsoft.com/office/drawing/2014/main" id="{F97513C5-7564-B044-AC36-ABBD00B663DC}"/>
                </a:ext>
              </a:extLst>
            </p:cNvPr>
            <p:cNvSpPr>
              <a:spLocks noChangeShapeType="1"/>
            </p:cNvSpPr>
            <p:nvPr/>
          </p:nvSpPr>
          <p:spPr bwMode="auto">
            <a:xfrm>
              <a:off x="2541052"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16" name="Line 139">
              <a:extLst>
                <a:ext uri="{FF2B5EF4-FFF2-40B4-BE49-F238E27FC236}">
                  <a16:creationId xmlns:a16="http://schemas.microsoft.com/office/drawing/2014/main" id="{9332F465-3D28-9F45-8A7C-DAF569C317D5}"/>
                </a:ext>
              </a:extLst>
            </p:cNvPr>
            <p:cNvSpPr>
              <a:spLocks noChangeShapeType="1"/>
            </p:cNvSpPr>
            <p:nvPr/>
          </p:nvSpPr>
          <p:spPr bwMode="auto">
            <a:xfrm>
              <a:off x="2985552"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17" name="Line 140">
              <a:extLst>
                <a:ext uri="{FF2B5EF4-FFF2-40B4-BE49-F238E27FC236}">
                  <a16:creationId xmlns:a16="http://schemas.microsoft.com/office/drawing/2014/main" id="{7CC816CD-5BFB-5840-928B-DEEF19AC5C76}"/>
                </a:ext>
              </a:extLst>
            </p:cNvPr>
            <p:cNvSpPr>
              <a:spLocks noChangeShapeType="1"/>
            </p:cNvSpPr>
            <p:nvPr/>
          </p:nvSpPr>
          <p:spPr bwMode="auto">
            <a:xfrm>
              <a:off x="3409414"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18" name="Line 141">
              <a:extLst>
                <a:ext uri="{FF2B5EF4-FFF2-40B4-BE49-F238E27FC236}">
                  <a16:creationId xmlns:a16="http://schemas.microsoft.com/office/drawing/2014/main" id="{442E2317-656A-9842-9B9F-B803CC35C2B5}"/>
                </a:ext>
              </a:extLst>
            </p:cNvPr>
            <p:cNvSpPr>
              <a:spLocks noChangeShapeType="1"/>
            </p:cNvSpPr>
            <p:nvPr/>
          </p:nvSpPr>
          <p:spPr bwMode="auto">
            <a:xfrm>
              <a:off x="1663164" y="1073547"/>
              <a:ext cx="0" cy="3368279"/>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19" name="Line 142">
              <a:extLst>
                <a:ext uri="{FF2B5EF4-FFF2-40B4-BE49-F238E27FC236}">
                  <a16:creationId xmlns:a16="http://schemas.microsoft.com/office/drawing/2014/main" id="{4476B2C7-1A08-774C-9838-749478FF3F5F}"/>
                </a:ext>
              </a:extLst>
            </p:cNvPr>
            <p:cNvSpPr>
              <a:spLocks noChangeShapeType="1"/>
            </p:cNvSpPr>
            <p:nvPr/>
          </p:nvSpPr>
          <p:spPr bwMode="auto">
            <a:xfrm>
              <a:off x="1218664"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620" name="Line 143">
              <a:extLst>
                <a:ext uri="{FF2B5EF4-FFF2-40B4-BE49-F238E27FC236}">
                  <a16:creationId xmlns:a16="http://schemas.microsoft.com/office/drawing/2014/main" id="{8637E88C-3DF8-CC4D-8A8B-7751B2A9EF48}"/>
                </a:ext>
              </a:extLst>
            </p:cNvPr>
            <p:cNvSpPr>
              <a:spLocks noChangeShapeType="1"/>
            </p:cNvSpPr>
            <p:nvPr/>
          </p:nvSpPr>
          <p:spPr bwMode="auto">
            <a:xfrm>
              <a:off x="763051"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99" name="Rectangle 98">
            <a:extLst>
              <a:ext uri="{FF2B5EF4-FFF2-40B4-BE49-F238E27FC236}">
                <a16:creationId xmlns:a16="http://schemas.microsoft.com/office/drawing/2014/main" id="{8B718C77-51BC-754B-AF6B-A5C1EE57AA54}"/>
              </a:ext>
            </a:extLst>
          </p:cNvPr>
          <p:cNvSpPr>
            <a:spLocks noChangeArrowheads="1"/>
          </p:cNvSpPr>
          <p:nvPr/>
        </p:nvSpPr>
        <p:spPr bwMode="auto">
          <a:xfrm>
            <a:off x="4724400" y="1219201"/>
            <a:ext cx="457200" cy="37766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cxnSp>
        <p:nvCxnSpPr>
          <p:cNvPr id="98" name="Straight Connector 97">
            <a:extLst>
              <a:ext uri="{FF2B5EF4-FFF2-40B4-BE49-F238E27FC236}">
                <a16:creationId xmlns:a16="http://schemas.microsoft.com/office/drawing/2014/main" id="{938622DF-B38B-1240-BAF2-41582E320F89}"/>
              </a:ext>
            </a:extLst>
          </p:cNvPr>
          <p:cNvCxnSpPr>
            <a:cxnSpLocks noChangeShapeType="1"/>
          </p:cNvCxnSpPr>
          <p:nvPr/>
        </p:nvCxnSpPr>
        <p:spPr bwMode="auto">
          <a:xfrm rot="5400000">
            <a:off x="3293269" y="3107532"/>
            <a:ext cx="37766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1274" name="Group 100">
            <a:extLst>
              <a:ext uri="{FF2B5EF4-FFF2-40B4-BE49-F238E27FC236}">
                <a16:creationId xmlns:a16="http://schemas.microsoft.com/office/drawing/2014/main" id="{9D007E06-E7CC-B448-A440-73B121BB9F9F}"/>
              </a:ext>
            </a:extLst>
          </p:cNvPr>
          <p:cNvGrpSpPr>
            <a:grpSpLocks/>
          </p:cNvGrpSpPr>
          <p:nvPr/>
        </p:nvGrpSpPr>
        <p:grpSpPr bwMode="auto">
          <a:xfrm rot="5400000">
            <a:off x="3483769" y="2917032"/>
            <a:ext cx="2951163" cy="317500"/>
            <a:chOff x="808830" y="3460353"/>
            <a:chExt cx="2951163" cy="317499"/>
          </a:xfrm>
        </p:grpSpPr>
        <p:sp>
          <p:nvSpPr>
            <p:cNvPr id="22607" name="Rectangle 127">
              <a:extLst>
                <a:ext uri="{FF2B5EF4-FFF2-40B4-BE49-F238E27FC236}">
                  <a16:creationId xmlns:a16="http://schemas.microsoft.com/office/drawing/2014/main" id="{8E806FA1-CD1C-F148-94B8-E211696A0A0C}"/>
                </a:ext>
              </a:extLst>
            </p:cNvPr>
            <p:cNvSpPr>
              <a:spLocks noChangeArrowheads="1"/>
            </p:cNvSpPr>
            <p:nvPr/>
          </p:nvSpPr>
          <p:spPr bwMode="auto">
            <a:xfrm rot="-5400000">
              <a:off x="1685924"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+1</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2608" name="Rectangle 128">
              <a:extLst>
                <a:ext uri="{FF2B5EF4-FFF2-40B4-BE49-F238E27FC236}">
                  <a16:creationId xmlns:a16="http://schemas.microsoft.com/office/drawing/2014/main" id="{CE6A1BC2-D45B-C94F-B849-255FE54AD004}"/>
                </a:ext>
              </a:extLst>
            </p:cNvPr>
            <p:cNvSpPr>
              <a:spLocks noChangeArrowheads="1"/>
            </p:cNvSpPr>
            <p:nvPr/>
          </p:nvSpPr>
          <p:spPr bwMode="auto">
            <a:xfrm rot="-5400000">
              <a:off x="796130"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rgbClr val="000000"/>
                  </a:solidFill>
                  <a:cs typeface="Arial" panose="020B0604020202020204" pitchFamily="34" charset="0"/>
                </a:rPr>
                <a:t>+3</a:t>
              </a:r>
              <a:r>
                <a:rPr lang="el-GR" altLang="en-US" sz="1000" dirty="0">
                  <a:solidFill>
                    <a:srgbClr val="000000"/>
                  </a:solidFill>
                  <a:cs typeface="Arial" panose="020B0604020202020204" pitchFamily="34" charset="0"/>
                </a:rPr>
                <a:t>σ</a:t>
              </a:r>
              <a:endParaRPr lang="en-US" altLang="en-US" sz="1000" dirty="0">
                <a:solidFill>
                  <a:srgbClr val="000000"/>
                </a:solidFill>
                <a:cs typeface="Arial" panose="020B0604020202020204" pitchFamily="34" charset="0"/>
              </a:endParaRPr>
            </a:p>
          </p:txBody>
        </p:sp>
        <p:sp>
          <p:nvSpPr>
            <p:cNvPr id="22609" name="Rectangle 132">
              <a:extLst>
                <a:ext uri="{FF2B5EF4-FFF2-40B4-BE49-F238E27FC236}">
                  <a16:creationId xmlns:a16="http://schemas.microsoft.com/office/drawing/2014/main" id="{19410D67-C657-CB44-80F0-D5DCF385DAB2}"/>
                </a:ext>
              </a:extLst>
            </p:cNvPr>
            <p:cNvSpPr>
              <a:spLocks noChangeArrowheads="1"/>
            </p:cNvSpPr>
            <p:nvPr/>
          </p:nvSpPr>
          <p:spPr bwMode="auto">
            <a:xfrm rot="-5400000">
              <a:off x="1256505"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+2</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2610" name="Rectangle 134">
              <a:extLst>
                <a:ext uri="{FF2B5EF4-FFF2-40B4-BE49-F238E27FC236}">
                  <a16:creationId xmlns:a16="http://schemas.microsoft.com/office/drawing/2014/main" id="{91BCAF63-F7C7-3048-855F-19F05138E927}"/>
                </a:ext>
              </a:extLst>
            </p:cNvPr>
            <p:cNvSpPr>
              <a:spLocks noChangeArrowheads="1"/>
            </p:cNvSpPr>
            <p:nvPr/>
          </p:nvSpPr>
          <p:spPr bwMode="auto">
            <a:xfrm rot="-5400000">
              <a:off x="3463924"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-3</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2611" name="Rectangle 135">
              <a:extLst>
                <a:ext uri="{FF2B5EF4-FFF2-40B4-BE49-F238E27FC236}">
                  <a16:creationId xmlns:a16="http://schemas.microsoft.com/office/drawing/2014/main" id="{96FF4D9D-75FA-A041-9A1E-917511DAFAA5}"/>
                </a:ext>
              </a:extLst>
            </p:cNvPr>
            <p:cNvSpPr>
              <a:spLocks noChangeArrowheads="1"/>
            </p:cNvSpPr>
            <p:nvPr/>
          </p:nvSpPr>
          <p:spPr bwMode="auto">
            <a:xfrm rot="-5400000">
              <a:off x="3027361"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-2</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2612" name="Rectangle 136">
              <a:extLst>
                <a:ext uri="{FF2B5EF4-FFF2-40B4-BE49-F238E27FC236}">
                  <a16:creationId xmlns:a16="http://schemas.microsoft.com/office/drawing/2014/main" id="{06B0F01D-D87A-F146-898D-060DC94B63EA}"/>
                </a:ext>
              </a:extLst>
            </p:cNvPr>
            <p:cNvSpPr>
              <a:spLocks noChangeArrowheads="1"/>
            </p:cNvSpPr>
            <p:nvPr/>
          </p:nvSpPr>
          <p:spPr bwMode="auto">
            <a:xfrm rot="-5400000">
              <a:off x="2590798" y="3473846"/>
              <a:ext cx="30956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-1</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2613" name="Rectangle 136">
              <a:extLst>
                <a:ext uri="{FF2B5EF4-FFF2-40B4-BE49-F238E27FC236}">
                  <a16:creationId xmlns:a16="http://schemas.microsoft.com/office/drawing/2014/main" id="{9818CF2E-7790-5642-8BDE-681AE6ED0CB0}"/>
                </a:ext>
              </a:extLst>
            </p:cNvPr>
            <p:cNvSpPr>
              <a:spLocks noChangeArrowheads="1"/>
            </p:cNvSpPr>
            <p:nvPr/>
          </p:nvSpPr>
          <p:spPr bwMode="auto">
            <a:xfrm rot="-5400000">
              <a:off x="2129630"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MEAN</a:t>
              </a:r>
            </a:p>
          </p:txBody>
        </p:sp>
      </p:grpSp>
      <p:grpSp>
        <p:nvGrpSpPr>
          <p:cNvPr id="2" name="Group 1">
            <a:extLst>
              <a:ext uri="{FF2B5EF4-FFF2-40B4-BE49-F238E27FC236}">
                <a16:creationId xmlns:a16="http://schemas.microsoft.com/office/drawing/2014/main" id="{0D409C64-D214-F946-87B0-D9259EE4C6B3}"/>
              </a:ext>
            </a:extLst>
          </p:cNvPr>
          <p:cNvGrpSpPr>
            <a:grpSpLocks/>
          </p:cNvGrpSpPr>
          <p:nvPr/>
        </p:nvGrpSpPr>
        <p:grpSpPr bwMode="auto">
          <a:xfrm>
            <a:off x="5257800" y="2057400"/>
            <a:ext cx="4572000" cy="2057400"/>
            <a:chOff x="3733800" y="2057400"/>
            <a:chExt cx="4572000" cy="2057400"/>
          </a:xfrm>
        </p:grpSpPr>
        <p:sp>
          <p:nvSpPr>
            <p:cNvPr id="39952" name="Oval 27">
              <a:extLst>
                <a:ext uri="{FF2B5EF4-FFF2-40B4-BE49-F238E27FC236}">
                  <a16:creationId xmlns:a16="http://schemas.microsoft.com/office/drawing/2014/main" id="{CEFD3732-AA5C-0140-9422-63A1D9E5664A}"/>
                </a:ext>
              </a:extLst>
            </p:cNvPr>
            <p:cNvSpPr>
              <a:spLocks noChangeArrowheads="1"/>
            </p:cNvSpPr>
            <p:nvPr/>
          </p:nvSpPr>
          <p:spPr bwMode="auto">
            <a:xfrm rot="5400000">
              <a:off x="73914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3" name="Oval 28">
              <a:extLst>
                <a:ext uri="{FF2B5EF4-FFF2-40B4-BE49-F238E27FC236}">
                  <a16:creationId xmlns:a16="http://schemas.microsoft.com/office/drawing/2014/main" id="{25836E2F-DF5B-694B-ADAA-3BAD1BC2AD8A}"/>
                </a:ext>
              </a:extLst>
            </p:cNvPr>
            <p:cNvSpPr>
              <a:spLocks noChangeArrowheads="1"/>
            </p:cNvSpPr>
            <p:nvPr/>
          </p:nvSpPr>
          <p:spPr bwMode="auto">
            <a:xfrm rot="5400000">
              <a:off x="5638800" y="2057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4" name="Oval 29">
              <a:extLst>
                <a:ext uri="{FF2B5EF4-FFF2-40B4-BE49-F238E27FC236}">
                  <a16:creationId xmlns:a16="http://schemas.microsoft.com/office/drawing/2014/main" id="{AD6E4D9A-1F91-574A-AA33-F2D8C01B87A8}"/>
                </a:ext>
              </a:extLst>
            </p:cNvPr>
            <p:cNvSpPr>
              <a:spLocks noChangeArrowheads="1"/>
            </p:cNvSpPr>
            <p:nvPr/>
          </p:nvSpPr>
          <p:spPr bwMode="auto">
            <a:xfrm rot="5400000">
              <a:off x="48006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5" name="Oval 30">
              <a:extLst>
                <a:ext uri="{FF2B5EF4-FFF2-40B4-BE49-F238E27FC236}">
                  <a16:creationId xmlns:a16="http://schemas.microsoft.com/office/drawing/2014/main" id="{7A84B60D-D02A-3D4F-801C-0F4D4A999076}"/>
                </a:ext>
              </a:extLst>
            </p:cNvPr>
            <p:cNvSpPr>
              <a:spLocks noChangeArrowheads="1"/>
            </p:cNvSpPr>
            <p:nvPr/>
          </p:nvSpPr>
          <p:spPr bwMode="auto">
            <a:xfrm rot="5400000">
              <a:off x="4876800" y="3810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6" name="Oval 31">
              <a:extLst>
                <a:ext uri="{FF2B5EF4-FFF2-40B4-BE49-F238E27FC236}">
                  <a16:creationId xmlns:a16="http://schemas.microsoft.com/office/drawing/2014/main" id="{D8EBCEEE-D205-2249-922A-2E0AFB4BC9E3}"/>
                </a:ext>
              </a:extLst>
            </p:cNvPr>
            <p:cNvSpPr>
              <a:spLocks noChangeArrowheads="1"/>
            </p:cNvSpPr>
            <p:nvPr/>
          </p:nvSpPr>
          <p:spPr bwMode="auto">
            <a:xfrm rot="5400000">
              <a:off x="41148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7" name="Oval 32">
              <a:extLst>
                <a:ext uri="{FF2B5EF4-FFF2-40B4-BE49-F238E27FC236}">
                  <a16:creationId xmlns:a16="http://schemas.microsoft.com/office/drawing/2014/main" id="{9D001674-81E0-2144-BAA8-DE23ABD5371A}"/>
                </a:ext>
              </a:extLst>
            </p:cNvPr>
            <p:cNvSpPr>
              <a:spLocks noChangeArrowheads="1"/>
            </p:cNvSpPr>
            <p:nvPr/>
          </p:nvSpPr>
          <p:spPr bwMode="auto">
            <a:xfrm rot="5400000">
              <a:off x="7010400" y="3810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8" name="Oval 33">
              <a:extLst>
                <a:ext uri="{FF2B5EF4-FFF2-40B4-BE49-F238E27FC236}">
                  <a16:creationId xmlns:a16="http://schemas.microsoft.com/office/drawing/2014/main" id="{BAACE97F-C7C8-9D40-A8B3-D07B5635ADE5}"/>
                </a:ext>
              </a:extLst>
            </p:cNvPr>
            <p:cNvSpPr>
              <a:spLocks noChangeArrowheads="1"/>
            </p:cNvSpPr>
            <p:nvPr/>
          </p:nvSpPr>
          <p:spPr bwMode="auto">
            <a:xfrm rot="5400000">
              <a:off x="55626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59" name="Oval 34">
              <a:extLst>
                <a:ext uri="{FF2B5EF4-FFF2-40B4-BE49-F238E27FC236}">
                  <a16:creationId xmlns:a16="http://schemas.microsoft.com/office/drawing/2014/main" id="{C21151D4-FB87-124A-B1C4-CF6F91D5AA8A}"/>
                </a:ext>
              </a:extLst>
            </p:cNvPr>
            <p:cNvSpPr>
              <a:spLocks noChangeArrowheads="1"/>
            </p:cNvSpPr>
            <p:nvPr/>
          </p:nvSpPr>
          <p:spPr bwMode="auto">
            <a:xfrm rot="5400000">
              <a:off x="58674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0" name="Oval 35">
              <a:extLst>
                <a:ext uri="{FF2B5EF4-FFF2-40B4-BE49-F238E27FC236}">
                  <a16:creationId xmlns:a16="http://schemas.microsoft.com/office/drawing/2014/main" id="{7D8465C8-5F6D-F046-8559-B4D368DBF7B7}"/>
                </a:ext>
              </a:extLst>
            </p:cNvPr>
            <p:cNvSpPr>
              <a:spLocks noChangeArrowheads="1"/>
            </p:cNvSpPr>
            <p:nvPr/>
          </p:nvSpPr>
          <p:spPr bwMode="auto">
            <a:xfrm rot="5400000">
              <a:off x="3809999" y="2286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1" name="Oval 36">
              <a:extLst>
                <a:ext uri="{FF2B5EF4-FFF2-40B4-BE49-F238E27FC236}">
                  <a16:creationId xmlns:a16="http://schemas.microsoft.com/office/drawing/2014/main" id="{74A6E4AA-4128-6A47-8C6D-9A12AD7F5302}"/>
                </a:ext>
              </a:extLst>
            </p:cNvPr>
            <p:cNvSpPr>
              <a:spLocks noChangeArrowheads="1"/>
            </p:cNvSpPr>
            <p:nvPr/>
          </p:nvSpPr>
          <p:spPr bwMode="auto">
            <a:xfrm rot="5400000">
              <a:off x="47244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2" name="Oval 37">
              <a:extLst>
                <a:ext uri="{FF2B5EF4-FFF2-40B4-BE49-F238E27FC236}">
                  <a16:creationId xmlns:a16="http://schemas.microsoft.com/office/drawing/2014/main" id="{FA72C0A8-29FF-0E4D-B687-770EDC82FFCC}"/>
                </a:ext>
              </a:extLst>
            </p:cNvPr>
            <p:cNvSpPr>
              <a:spLocks noChangeArrowheads="1"/>
            </p:cNvSpPr>
            <p:nvPr/>
          </p:nvSpPr>
          <p:spPr bwMode="auto">
            <a:xfrm rot="5400000">
              <a:off x="7543800" y="2286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3" name="Oval 38">
              <a:extLst>
                <a:ext uri="{FF2B5EF4-FFF2-40B4-BE49-F238E27FC236}">
                  <a16:creationId xmlns:a16="http://schemas.microsoft.com/office/drawing/2014/main" id="{8308F312-95B4-0043-B37D-CA3B7C78CE8A}"/>
                </a:ext>
              </a:extLst>
            </p:cNvPr>
            <p:cNvSpPr>
              <a:spLocks noChangeArrowheads="1"/>
            </p:cNvSpPr>
            <p:nvPr/>
          </p:nvSpPr>
          <p:spPr bwMode="auto">
            <a:xfrm rot="5400000">
              <a:off x="52578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4" name="Oval 39">
              <a:extLst>
                <a:ext uri="{FF2B5EF4-FFF2-40B4-BE49-F238E27FC236}">
                  <a16:creationId xmlns:a16="http://schemas.microsoft.com/office/drawing/2014/main" id="{BFC0BC1B-C188-B241-8C0A-BA838BA1B357}"/>
                </a:ext>
              </a:extLst>
            </p:cNvPr>
            <p:cNvSpPr>
              <a:spLocks noChangeArrowheads="1"/>
            </p:cNvSpPr>
            <p:nvPr/>
          </p:nvSpPr>
          <p:spPr bwMode="auto">
            <a:xfrm rot="5400000">
              <a:off x="60198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5" name="Oval 40">
              <a:extLst>
                <a:ext uri="{FF2B5EF4-FFF2-40B4-BE49-F238E27FC236}">
                  <a16:creationId xmlns:a16="http://schemas.microsoft.com/office/drawing/2014/main" id="{3B948E3A-584A-064A-9D8A-BBE735ED7D76}"/>
                </a:ext>
              </a:extLst>
            </p:cNvPr>
            <p:cNvSpPr>
              <a:spLocks noChangeArrowheads="1"/>
            </p:cNvSpPr>
            <p:nvPr/>
          </p:nvSpPr>
          <p:spPr bwMode="auto">
            <a:xfrm rot="5400000">
              <a:off x="64770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6" name="Oval 41">
              <a:extLst>
                <a:ext uri="{FF2B5EF4-FFF2-40B4-BE49-F238E27FC236}">
                  <a16:creationId xmlns:a16="http://schemas.microsoft.com/office/drawing/2014/main" id="{E80B930F-267F-3648-8BA8-01ACE16DBA5B}"/>
                </a:ext>
              </a:extLst>
            </p:cNvPr>
            <p:cNvSpPr>
              <a:spLocks noChangeArrowheads="1"/>
            </p:cNvSpPr>
            <p:nvPr/>
          </p:nvSpPr>
          <p:spPr bwMode="auto">
            <a:xfrm rot="5400000">
              <a:off x="44196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7" name="Oval 42">
              <a:extLst>
                <a:ext uri="{FF2B5EF4-FFF2-40B4-BE49-F238E27FC236}">
                  <a16:creationId xmlns:a16="http://schemas.microsoft.com/office/drawing/2014/main" id="{2870A654-4797-E34E-BBDE-B147959EEB2A}"/>
                </a:ext>
              </a:extLst>
            </p:cNvPr>
            <p:cNvSpPr>
              <a:spLocks noChangeArrowheads="1"/>
            </p:cNvSpPr>
            <p:nvPr/>
          </p:nvSpPr>
          <p:spPr bwMode="auto">
            <a:xfrm rot="5400000">
              <a:off x="3962399"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8" name="Oval 43">
              <a:extLst>
                <a:ext uri="{FF2B5EF4-FFF2-40B4-BE49-F238E27FC236}">
                  <a16:creationId xmlns:a16="http://schemas.microsoft.com/office/drawing/2014/main" id="{F96C5502-722C-954C-8715-F7F4031002A4}"/>
                </a:ext>
              </a:extLst>
            </p:cNvPr>
            <p:cNvSpPr>
              <a:spLocks noChangeArrowheads="1"/>
            </p:cNvSpPr>
            <p:nvPr/>
          </p:nvSpPr>
          <p:spPr bwMode="auto">
            <a:xfrm rot="5400000">
              <a:off x="80772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69" name="Oval 44">
              <a:extLst>
                <a:ext uri="{FF2B5EF4-FFF2-40B4-BE49-F238E27FC236}">
                  <a16:creationId xmlns:a16="http://schemas.microsoft.com/office/drawing/2014/main" id="{BF1A2E48-A32F-2D4D-A6E6-84720750BAC3}"/>
                </a:ext>
              </a:extLst>
            </p:cNvPr>
            <p:cNvSpPr>
              <a:spLocks noChangeArrowheads="1"/>
            </p:cNvSpPr>
            <p:nvPr/>
          </p:nvSpPr>
          <p:spPr bwMode="auto">
            <a:xfrm rot="5400000">
              <a:off x="51816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0" name="Oval 45">
              <a:extLst>
                <a:ext uri="{FF2B5EF4-FFF2-40B4-BE49-F238E27FC236}">
                  <a16:creationId xmlns:a16="http://schemas.microsoft.com/office/drawing/2014/main" id="{57F2F278-8EC7-9440-BCB5-101FDEC7082F}"/>
                </a:ext>
              </a:extLst>
            </p:cNvPr>
            <p:cNvSpPr>
              <a:spLocks noChangeArrowheads="1"/>
            </p:cNvSpPr>
            <p:nvPr/>
          </p:nvSpPr>
          <p:spPr bwMode="auto">
            <a:xfrm rot="5400000">
              <a:off x="49530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1" name="Oval 46">
              <a:extLst>
                <a:ext uri="{FF2B5EF4-FFF2-40B4-BE49-F238E27FC236}">
                  <a16:creationId xmlns:a16="http://schemas.microsoft.com/office/drawing/2014/main" id="{FB373704-A70B-3C41-A526-9D8B3D4384C0}"/>
                </a:ext>
              </a:extLst>
            </p:cNvPr>
            <p:cNvSpPr>
              <a:spLocks noChangeArrowheads="1"/>
            </p:cNvSpPr>
            <p:nvPr/>
          </p:nvSpPr>
          <p:spPr bwMode="auto">
            <a:xfrm rot="5400000">
              <a:off x="38862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2" name="Oval 47">
              <a:extLst>
                <a:ext uri="{FF2B5EF4-FFF2-40B4-BE49-F238E27FC236}">
                  <a16:creationId xmlns:a16="http://schemas.microsoft.com/office/drawing/2014/main" id="{A2DB9A22-B77E-1F43-92F4-CAA4F4937E80}"/>
                </a:ext>
              </a:extLst>
            </p:cNvPr>
            <p:cNvSpPr>
              <a:spLocks noChangeArrowheads="1"/>
            </p:cNvSpPr>
            <p:nvPr/>
          </p:nvSpPr>
          <p:spPr bwMode="auto">
            <a:xfrm rot="5400000">
              <a:off x="82296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3" name="Oval 48">
              <a:extLst>
                <a:ext uri="{FF2B5EF4-FFF2-40B4-BE49-F238E27FC236}">
                  <a16:creationId xmlns:a16="http://schemas.microsoft.com/office/drawing/2014/main" id="{468F8F7E-CB24-8E42-9BF7-312CA03850F8}"/>
                </a:ext>
              </a:extLst>
            </p:cNvPr>
            <p:cNvSpPr>
              <a:spLocks noChangeArrowheads="1"/>
            </p:cNvSpPr>
            <p:nvPr/>
          </p:nvSpPr>
          <p:spPr bwMode="auto">
            <a:xfrm rot="5400000">
              <a:off x="42672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4" name="Oval 49">
              <a:extLst>
                <a:ext uri="{FF2B5EF4-FFF2-40B4-BE49-F238E27FC236}">
                  <a16:creationId xmlns:a16="http://schemas.microsoft.com/office/drawing/2014/main" id="{A6FDD2D6-1EB4-F044-8042-4C746C7C2CC8}"/>
                </a:ext>
              </a:extLst>
            </p:cNvPr>
            <p:cNvSpPr>
              <a:spLocks noChangeArrowheads="1"/>
            </p:cNvSpPr>
            <p:nvPr/>
          </p:nvSpPr>
          <p:spPr bwMode="auto">
            <a:xfrm rot="5400000">
              <a:off x="54102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5" name="Oval 50">
              <a:extLst>
                <a:ext uri="{FF2B5EF4-FFF2-40B4-BE49-F238E27FC236}">
                  <a16:creationId xmlns:a16="http://schemas.microsoft.com/office/drawing/2014/main" id="{FFC2508D-27E8-A842-8B48-C55271936034}"/>
                </a:ext>
              </a:extLst>
            </p:cNvPr>
            <p:cNvSpPr>
              <a:spLocks noChangeArrowheads="1"/>
            </p:cNvSpPr>
            <p:nvPr/>
          </p:nvSpPr>
          <p:spPr bwMode="auto">
            <a:xfrm rot="5400000">
              <a:off x="57150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6" name="Oval 51">
              <a:extLst>
                <a:ext uri="{FF2B5EF4-FFF2-40B4-BE49-F238E27FC236}">
                  <a16:creationId xmlns:a16="http://schemas.microsoft.com/office/drawing/2014/main" id="{099A5BDF-2D58-0F4E-B02B-489636EE98B2}"/>
                </a:ext>
              </a:extLst>
            </p:cNvPr>
            <p:cNvSpPr>
              <a:spLocks noChangeArrowheads="1"/>
            </p:cNvSpPr>
            <p:nvPr/>
          </p:nvSpPr>
          <p:spPr bwMode="auto">
            <a:xfrm rot="5400000">
              <a:off x="61722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7" name="Oval 52">
              <a:extLst>
                <a:ext uri="{FF2B5EF4-FFF2-40B4-BE49-F238E27FC236}">
                  <a16:creationId xmlns:a16="http://schemas.microsoft.com/office/drawing/2014/main" id="{AB3978AD-A0B2-2946-B893-DAEBE72B89FF}"/>
                </a:ext>
              </a:extLst>
            </p:cNvPr>
            <p:cNvSpPr>
              <a:spLocks noChangeArrowheads="1"/>
            </p:cNvSpPr>
            <p:nvPr/>
          </p:nvSpPr>
          <p:spPr bwMode="auto">
            <a:xfrm rot="5400000">
              <a:off x="63246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8" name="Oval 53">
              <a:extLst>
                <a:ext uri="{FF2B5EF4-FFF2-40B4-BE49-F238E27FC236}">
                  <a16:creationId xmlns:a16="http://schemas.microsoft.com/office/drawing/2014/main" id="{A0E9ABEA-FB86-634D-89AD-7AF69EC536FC}"/>
                </a:ext>
              </a:extLst>
            </p:cNvPr>
            <p:cNvSpPr>
              <a:spLocks noChangeArrowheads="1"/>
            </p:cNvSpPr>
            <p:nvPr/>
          </p:nvSpPr>
          <p:spPr bwMode="auto">
            <a:xfrm rot="5400000">
              <a:off x="46482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79" name="Oval 54">
              <a:extLst>
                <a:ext uri="{FF2B5EF4-FFF2-40B4-BE49-F238E27FC236}">
                  <a16:creationId xmlns:a16="http://schemas.microsoft.com/office/drawing/2014/main" id="{5B9CC5D4-C0E5-CA49-831B-57705F2089D8}"/>
                </a:ext>
              </a:extLst>
            </p:cNvPr>
            <p:cNvSpPr>
              <a:spLocks noChangeArrowheads="1"/>
            </p:cNvSpPr>
            <p:nvPr/>
          </p:nvSpPr>
          <p:spPr bwMode="auto">
            <a:xfrm rot="5400000">
              <a:off x="44958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0" name="Oval 55">
              <a:extLst>
                <a:ext uri="{FF2B5EF4-FFF2-40B4-BE49-F238E27FC236}">
                  <a16:creationId xmlns:a16="http://schemas.microsoft.com/office/drawing/2014/main" id="{AC7C09DF-07F9-3445-B510-D58BA9786FB2}"/>
                </a:ext>
              </a:extLst>
            </p:cNvPr>
            <p:cNvSpPr>
              <a:spLocks noChangeArrowheads="1"/>
            </p:cNvSpPr>
            <p:nvPr/>
          </p:nvSpPr>
          <p:spPr bwMode="auto">
            <a:xfrm rot="5400000">
              <a:off x="64008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1" name="Oval 56">
              <a:extLst>
                <a:ext uri="{FF2B5EF4-FFF2-40B4-BE49-F238E27FC236}">
                  <a16:creationId xmlns:a16="http://schemas.microsoft.com/office/drawing/2014/main" id="{4DB18E91-F35E-E74D-B206-E69E296E6927}"/>
                </a:ext>
              </a:extLst>
            </p:cNvPr>
            <p:cNvSpPr>
              <a:spLocks noChangeArrowheads="1"/>
            </p:cNvSpPr>
            <p:nvPr/>
          </p:nvSpPr>
          <p:spPr bwMode="auto">
            <a:xfrm rot="5400000">
              <a:off x="68580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2" name="Oval 57">
              <a:extLst>
                <a:ext uri="{FF2B5EF4-FFF2-40B4-BE49-F238E27FC236}">
                  <a16:creationId xmlns:a16="http://schemas.microsoft.com/office/drawing/2014/main" id="{6B573018-03FF-E14D-A522-0738DBDEB556}"/>
                </a:ext>
              </a:extLst>
            </p:cNvPr>
            <p:cNvSpPr>
              <a:spLocks noChangeArrowheads="1"/>
            </p:cNvSpPr>
            <p:nvPr/>
          </p:nvSpPr>
          <p:spPr bwMode="auto">
            <a:xfrm rot="5400000">
              <a:off x="72390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3" name="Oval 58">
              <a:extLst>
                <a:ext uri="{FF2B5EF4-FFF2-40B4-BE49-F238E27FC236}">
                  <a16:creationId xmlns:a16="http://schemas.microsoft.com/office/drawing/2014/main" id="{4BA3D8DF-534A-8844-BB35-F647750250F9}"/>
                </a:ext>
              </a:extLst>
            </p:cNvPr>
            <p:cNvSpPr>
              <a:spLocks noChangeArrowheads="1"/>
            </p:cNvSpPr>
            <p:nvPr/>
          </p:nvSpPr>
          <p:spPr bwMode="auto">
            <a:xfrm rot="5400000">
              <a:off x="66294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4" name="Oval 59">
              <a:extLst>
                <a:ext uri="{FF2B5EF4-FFF2-40B4-BE49-F238E27FC236}">
                  <a16:creationId xmlns:a16="http://schemas.microsoft.com/office/drawing/2014/main" id="{C2F03C6F-D07F-EE41-8669-9D167019A954}"/>
                </a:ext>
              </a:extLst>
            </p:cNvPr>
            <p:cNvSpPr>
              <a:spLocks noChangeArrowheads="1"/>
            </p:cNvSpPr>
            <p:nvPr/>
          </p:nvSpPr>
          <p:spPr bwMode="auto">
            <a:xfrm rot="5400000">
              <a:off x="67818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5" name="Oval 60">
              <a:extLst>
                <a:ext uri="{FF2B5EF4-FFF2-40B4-BE49-F238E27FC236}">
                  <a16:creationId xmlns:a16="http://schemas.microsoft.com/office/drawing/2014/main" id="{0FEBDE57-8574-9741-9248-62B3E61047F3}"/>
                </a:ext>
              </a:extLst>
            </p:cNvPr>
            <p:cNvSpPr>
              <a:spLocks noChangeArrowheads="1"/>
            </p:cNvSpPr>
            <p:nvPr/>
          </p:nvSpPr>
          <p:spPr bwMode="auto">
            <a:xfrm rot="5400000">
              <a:off x="77724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6" name="Oval 61">
              <a:extLst>
                <a:ext uri="{FF2B5EF4-FFF2-40B4-BE49-F238E27FC236}">
                  <a16:creationId xmlns:a16="http://schemas.microsoft.com/office/drawing/2014/main" id="{1A55218D-9E72-0742-88C5-6FE27CACF76A}"/>
                </a:ext>
              </a:extLst>
            </p:cNvPr>
            <p:cNvSpPr>
              <a:spLocks noChangeArrowheads="1"/>
            </p:cNvSpPr>
            <p:nvPr/>
          </p:nvSpPr>
          <p:spPr bwMode="auto">
            <a:xfrm rot="5400000">
              <a:off x="70866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7" name="Oval 62">
              <a:extLst>
                <a:ext uri="{FF2B5EF4-FFF2-40B4-BE49-F238E27FC236}">
                  <a16:creationId xmlns:a16="http://schemas.microsoft.com/office/drawing/2014/main" id="{3C140DB6-425F-D945-B715-BF53C203AFF6}"/>
                </a:ext>
              </a:extLst>
            </p:cNvPr>
            <p:cNvSpPr>
              <a:spLocks noChangeArrowheads="1"/>
            </p:cNvSpPr>
            <p:nvPr/>
          </p:nvSpPr>
          <p:spPr bwMode="auto">
            <a:xfrm rot="5400000">
              <a:off x="80010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8" name="Oval 63">
              <a:extLst>
                <a:ext uri="{FF2B5EF4-FFF2-40B4-BE49-F238E27FC236}">
                  <a16:creationId xmlns:a16="http://schemas.microsoft.com/office/drawing/2014/main" id="{3B316322-6DD0-5B45-8188-2A720982A7AB}"/>
                </a:ext>
              </a:extLst>
            </p:cNvPr>
            <p:cNvSpPr>
              <a:spLocks noChangeArrowheads="1"/>
            </p:cNvSpPr>
            <p:nvPr/>
          </p:nvSpPr>
          <p:spPr bwMode="auto">
            <a:xfrm rot="5400000">
              <a:off x="73152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89" name="Oval 64">
              <a:extLst>
                <a:ext uri="{FF2B5EF4-FFF2-40B4-BE49-F238E27FC236}">
                  <a16:creationId xmlns:a16="http://schemas.microsoft.com/office/drawing/2014/main" id="{9E56434A-0676-A64A-A092-3FA75CD0E914}"/>
                </a:ext>
              </a:extLst>
            </p:cNvPr>
            <p:cNvSpPr>
              <a:spLocks noChangeArrowheads="1"/>
            </p:cNvSpPr>
            <p:nvPr/>
          </p:nvSpPr>
          <p:spPr bwMode="auto">
            <a:xfrm rot="5400000">
              <a:off x="76200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0" name="Oval 65">
              <a:extLst>
                <a:ext uri="{FF2B5EF4-FFF2-40B4-BE49-F238E27FC236}">
                  <a16:creationId xmlns:a16="http://schemas.microsoft.com/office/drawing/2014/main" id="{465133DB-C81C-094D-ACF8-45F15302237C}"/>
                </a:ext>
              </a:extLst>
            </p:cNvPr>
            <p:cNvSpPr>
              <a:spLocks noChangeArrowheads="1"/>
            </p:cNvSpPr>
            <p:nvPr/>
          </p:nvSpPr>
          <p:spPr bwMode="auto">
            <a:xfrm rot="5400000">
              <a:off x="37338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1" name="Oval 66">
              <a:extLst>
                <a:ext uri="{FF2B5EF4-FFF2-40B4-BE49-F238E27FC236}">
                  <a16:creationId xmlns:a16="http://schemas.microsoft.com/office/drawing/2014/main" id="{539F55A7-FF31-054C-9EAE-EA66E011EAAC}"/>
                </a:ext>
              </a:extLst>
            </p:cNvPr>
            <p:cNvSpPr>
              <a:spLocks noChangeArrowheads="1"/>
            </p:cNvSpPr>
            <p:nvPr/>
          </p:nvSpPr>
          <p:spPr bwMode="auto">
            <a:xfrm rot="5400000">
              <a:off x="45720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2" name="Oval 67">
              <a:extLst>
                <a:ext uri="{FF2B5EF4-FFF2-40B4-BE49-F238E27FC236}">
                  <a16:creationId xmlns:a16="http://schemas.microsoft.com/office/drawing/2014/main" id="{79331401-C77F-5248-8041-1CB74A9D25D8}"/>
                </a:ext>
              </a:extLst>
            </p:cNvPr>
            <p:cNvSpPr>
              <a:spLocks noChangeArrowheads="1"/>
            </p:cNvSpPr>
            <p:nvPr/>
          </p:nvSpPr>
          <p:spPr bwMode="auto">
            <a:xfrm rot="5400000">
              <a:off x="50292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3" name="Oval 68">
              <a:extLst>
                <a:ext uri="{FF2B5EF4-FFF2-40B4-BE49-F238E27FC236}">
                  <a16:creationId xmlns:a16="http://schemas.microsoft.com/office/drawing/2014/main" id="{BC50EC45-9428-FB4A-9987-CB3DDBEA28A5}"/>
                </a:ext>
              </a:extLst>
            </p:cNvPr>
            <p:cNvSpPr>
              <a:spLocks noChangeArrowheads="1"/>
            </p:cNvSpPr>
            <p:nvPr/>
          </p:nvSpPr>
          <p:spPr bwMode="auto">
            <a:xfrm rot="5400000">
              <a:off x="41910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4" name="Oval 69">
              <a:extLst>
                <a:ext uri="{FF2B5EF4-FFF2-40B4-BE49-F238E27FC236}">
                  <a16:creationId xmlns:a16="http://schemas.microsoft.com/office/drawing/2014/main" id="{6EF4B6D2-49E8-F24A-A3CF-79E03DFD6607}"/>
                </a:ext>
              </a:extLst>
            </p:cNvPr>
            <p:cNvSpPr>
              <a:spLocks noChangeArrowheads="1"/>
            </p:cNvSpPr>
            <p:nvPr/>
          </p:nvSpPr>
          <p:spPr bwMode="auto">
            <a:xfrm rot="5400000">
              <a:off x="43434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5" name="Oval 70">
              <a:extLst>
                <a:ext uri="{FF2B5EF4-FFF2-40B4-BE49-F238E27FC236}">
                  <a16:creationId xmlns:a16="http://schemas.microsoft.com/office/drawing/2014/main" id="{23F55EB9-4F77-7C48-BA39-9FC60E92CCE2}"/>
                </a:ext>
              </a:extLst>
            </p:cNvPr>
            <p:cNvSpPr>
              <a:spLocks noChangeArrowheads="1"/>
            </p:cNvSpPr>
            <p:nvPr/>
          </p:nvSpPr>
          <p:spPr bwMode="auto">
            <a:xfrm rot="5400000">
              <a:off x="78486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6" name="Oval 71">
              <a:extLst>
                <a:ext uri="{FF2B5EF4-FFF2-40B4-BE49-F238E27FC236}">
                  <a16:creationId xmlns:a16="http://schemas.microsoft.com/office/drawing/2014/main" id="{17E18865-A920-AC4B-B84D-064716946637}"/>
                </a:ext>
              </a:extLst>
            </p:cNvPr>
            <p:cNvSpPr>
              <a:spLocks noChangeArrowheads="1"/>
            </p:cNvSpPr>
            <p:nvPr/>
          </p:nvSpPr>
          <p:spPr bwMode="auto">
            <a:xfrm rot="5400000">
              <a:off x="57912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7" name="Oval 72">
              <a:extLst>
                <a:ext uri="{FF2B5EF4-FFF2-40B4-BE49-F238E27FC236}">
                  <a16:creationId xmlns:a16="http://schemas.microsoft.com/office/drawing/2014/main" id="{B37F1BAF-E599-8148-AAC5-87B9BE403DA5}"/>
                </a:ext>
              </a:extLst>
            </p:cNvPr>
            <p:cNvSpPr>
              <a:spLocks noChangeArrowheads="1"/>
            </p:cNvSpPr>
            <p:nvPr/>
          </p:nvSpPr>
          <p:spPr bwMode="auto">
            <a:xfrm rot="5400000">
              <a:off x="59436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8" name="Oval 73">
              <a:extLst>
                <a:ext uri="{FF2B5EF4-FFF2-40B4-BE49-F238E27FC236}">
                  <a16:creationId xmlns:a16="http://schemas.microsoft.com/office/drawing/2014/main" id="{3F4FDA20-E5F8-064F-9A0E-DE9A8ED9EE13}"/>
                </a:ext>
              </a:extLst>
            </p:cNvPr>
            <p:cNvSpPr>
              <a:spLocks noChangeArrowheads="1"/>
            </p:cNvSpPr>
            <p:nvPr/>
          </p:nvSpPr>
          <p:spPr bwMode="auto">
            <a:xfrm rot="5400000">
              <a:off x="69342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9999" name="Oval 74">
              <a:extLst>
                <a:ext uri="{FF2B5EF4-FFF2-40B4-BE49-F238E27FC236}">
                  <a16:creationId xmlns:a16="http://schemas.microsoft.com/office/drawing/2014/main" id="{F424F7A2-FC79-F142-A67F-D187CD6719F0}"/>
                </a:ext>
              </a:extLst>
            </p:cNvPr>
            <p:cNvSpPr>
              <a:spLocks noChangeArrowheads="1"/>
            </p:cNvSpPr>
            <p:nvPr/>
          </p:nvSpPr>
          <p:spPr bwMode="auto">
            <a:xfrm rot="5400000">
              <a:off x="60960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0" name="Oval 75">
              <a:extLst>
                <a:ext uri="{FF2B5EF4-FFF2-40B4-BE49-F238E27FC236}">
                  <a16:creationId xmlns:a16="http://schemas.microsoft.com/office/drawing/2014/main" id="{89C1F7AA-C6D3-244A-8429-BAA2D5BD9C55}"/>
                </a:ext>
              </a:extLst>
            </p:cNvPr>
            <p:cNvSpPr>
              <a:spLocks noChangeArrowheads="1"/>
            </p:cNvSpPr>
            <p:nvPr/>
          </p:nvSpPr>
          <p:spPr bwMode="auto">
            <a:xfrm rot="5400000">
              <a:off x="62484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1" name="Oval 76">
              <a:extLst>
                <a:ext uri="{FF2B5EF4-FFF2-40B4-BE49-F238E27FC236}">
                  <a16:creationId xmlns:a16="http://schemas.microsoft.com/office/drawing/2014/main" id="{A6E0D6AD-0792-DA43-89A1-877B27EE9C4F}"/>
                </a:ext>
              </a:extLst>
            </p:cNvPr>
            <p:cNvSpPr>
              <a:spLocks noChangeArrowheads="1"/>
            </p:cNvSpPr>
            <p:nvPr/>
          </p:nvSpPr>
          <p:spPr bwMode="auto">
            <a:xfrm rot="5400000">
              <a:off x="65532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2" name="Oval 77">
              <a:extLst>
                <a:ext uri="{FF2B5EF4-FFF2-40B4-BE49-F238E27FC236}">
                  <a16:creationId xmlns:a16="http://schemas.microsoft.com/office/drawing/2014/main" id="{E87C0119-D5D5-2444-BF4A-89E249AF9C88}"/>
                </a:ext>
              </a:extLst>
            </p:cNvPr>
            <p:cNvSpPr>
              <a:spLocks noChangeArrowheads="1"/>
            </p:cNvSpPr>
            <p:nvPr/>
          </p:nvSpPr>
          <p:spPr bwMode="auto">
            <a:xfrm rot="5400000">
              <a:off x="67056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3" name="Oval 78">
              <a:extLst>
                <a:ext uri="{FF2B5EF4-FFF2-40B4-BE49-F238E27FC236}">
                  <a16:creationId xmlns:a16="http://schemas.microsoft.com/office/drawing/2014/main" id="{35070A86-CFDB-454D-9FED-9821D3F84534}"/>
                </a:ext>
              </a:extLst>
            </p:cNvPr>
            <p:cNvSpPr>
              <a:spLocks noChangeArrowheads="1"/>
            </p:cNvSpPr>
            <p:nvPr/>
          </p:nvSpPr>
          <p:spPr bwMode="auto">
            <a:xfrm rot="5400000">
              <a:off x="40386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4" name="Oval 79">
              <a:extLst>
                <a:ext uri="{FF2B5EF4-FFF2-40B4-BE49-F238E27FC236}">
                  <a16:creationId xmlns:a16="http://schemas.microsoft.com/office/drawing/2014/main" id="{652CEEEF-0D68-2541-8B50-1045467C9B2A}"/>
                </a:ext>
              </a:extLst>
            </p:cNvPr>
            <p:cNvSpPr>
              <a:spLocks noChangeArrowheads="1"/>
            </p:cNvSpPr>
            <p:nvPr/>
          </p:nvSpPr>
          <p:spPr bwMode="auto">
            <a:xfrm rot="5400000">
              <a:off x="53340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5" name="Oval 80">
              <a:extLst>
                <a:ext uri="{FF2B5EF4-FFF2-40B4-BE49-F238E27FC236}">
                  <a16:creationId xmlns:a16="http://schemas.microsoft.com/office/drawing/2014/main" id="{B42A9E4E-BC05-4D40-A56D-75E53DFD5101}"/>
                </a:ext>
              </a:extLst>
            </p:cNvPr>
            <p:cNvSpPr>
              <a:spLocks noChangeArrowheads="1"/>
            </p:cNvSpPr>
            <p:nvPr/>
          </p:nvSpPr>
          <p:spPr bwMode="auto">
            <a:xfrm rot="5400000">
              <a:off x="51054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6" name="Oval 81">
              <a:extLst>
                <a:ext uri="{FF2B5EF4-FFF2-40B4-BE49-F238E27FC236}">
                  <a16:creationId xmlns:a16="http://schemas.microsoft.com/office/drawing/2014/main" id="{A9C1EDB2-350D-EB41-BB4F-8CD69376C79F}"/>
                </a:ext>
              </a:extLst>
            </p:cNvPr>
            <p:cNvSpPr>
              <a:spLocks noChangeArrowheads="1"/>
            </p:cNvSpPr>
            <p:nvPr/>
          </p:nvSpPr>
          <p:spPr bwMode="auto">
            <a:xfrm rot="5400000">
              <a:off x="53340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7" name="Oval 82">
              <a:extLst>
                <a:ext uri="{FF2B5EF4-FFF2-40B4-BE49-F238E27FC236}">
                  <a16:creationId xmlns:a16="http://schemas.microsoft.com/office/drawing/2014/main" id="{2D0B14CE-BBBE-5946-AA7B-EAFFE4E5CF35}"/>
                </a:ext>
              </a:extLst>
            </p:cNvPr>
            <p:cNvSpPr>
              <a:spLocks noChangeArrowheads="1"/>
            </p:cNvSpPr>
            <p:nvPr/>
          </p:nvSpPr>
          <p:spPr bwMode="auto">
            <a:xfrm rot="5400000">
              <a:off x="54864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8" name="Oval 83">
              <a:extLst>
                <a:ext uri="{FF2B5EF4-FFF2-40B4-BE49-F238E27FC236}">
                  <a16:creationId xmlns:a16="http://schemas.microsoft.com/office/drawing/2014/main" id="{2406DE8F-D0D7-6B48-8F79-7982FBA41E69}"/>
                </a:ext>
              </a:extLst>
            </p:cNvPr>
            <p:cNvSpPr>
              <a:spLocks noChangeArrowheads="1"/>
            </p:cNvSpPr>
            <p:nvPr/>
          </p:nvSpPr>
          <p:spPr bwMode="auto">
            <a:xfrm rot="5400000">
              <a:off x="56388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09" name="Oval 84">
              <a:extLst>
                <a:ext uri="{FF2B5EF4-FFF2-40B4-BE49-F238E27FC236}">
                  <a16:creationId xmlns:a16="http://schemas.microsoft.com/office/drawing/2014/main" id="{8F802762-DD3A-4347-B873-D7390BF88194}"/>
                </a:ext>
              </a:extLst>
            </p:cNvPr>
            <p:cNvSpPr>
              <a:spLocks noChangeArrowheads="1"/>
            </p:cNvSpPr>
            <p:nvPr/>
          </p:nvSpPr>
          <p:spPr bwMode="auto">
            <a:xfrm rot="5400000">
              <a:off x="71628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10" name="Oval 85">
              <a:extLst>
                <a:ext uri="{FF2B5EF4-FFF2-40B4-BE49-F238E27FC236}">
                  <a16:creationId xmlns:a16="http://schemas.microsoft.com/office/drawing/2014/main" id="{9DB1B98E-AD8A-C94F-9278-3167511568B6}"/>
                </a:ext>
              </a:extLst>
            </p:cNvPr>
            <p:cNvSpPr>
              <a:spLocks noChangeArrowheads="1"/>
            </p:cNvSpPr>
            <p:nvPr/>
          </p:nvSpPr>
          <p:spPr bwMode="auto">
            <a:xfrm rot="5400000">
              <a:off x="74676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11" name="Oval 86">
              <a:extLst>
                <a:ext uri="{FF2B5EF4-FFF2-40B4-BE49-F238E27FC236}">
                  <a16:creationId xmlns:a16="http://schemas.microsoft.com/office/drawing/2014/main" id="{700E54B7-8E1E-3444-B196-EB0C2944900D}"/>
                </a:ext>
              </a:extLst>
            </p:cNvPr>
            <p:cNvSpPr>
              <a:spLocks noChangeArrowheads="1"/>
            </p:cNvSpPr>
            <p:nvPr/>
          </p:nvSpPr>
          <p:spPr bwMode="auto">
            <a:xfrm rot="5400000">
              <a:off x="76962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12" name="Oval 87">
              <a:extLst>
                <a:ext uri="{FF2B5EF4-FFF2-40B4-BE49-F238E27FC236}">
                  <a16:creationId xmlns:a16="http://schemas.microsoft.com/office/drawing/2014/main" id="{E1A5ED22-019B-7844-8595-4BAFD65294CE}"/>
                </a:ext>
              </a:extLst>
            </p:cNvPr>
            <p:cNvSpPr>
              <a:spLocks noChangeArrowheads="1"/>
            </p:cNvSpPr>
            <p:nvPr/>
          </p:nvSpPr>
          <p:spPr bwMode="auto">
            <a:xfrm rot="5400000">
              <a:off x="79248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013" name="Oval 88">
              <a:extLst>
                <a:ext uri="{FF2B5EF4-FFF2-40B4-BE49-F238E27FC236}">
                  <a16:creationId xmlns:a16="http://schemas.microsoft.com/office/drawing/2014/main" id="{38AD5AD4-C7E1-C547-A0D8-E0A2DD0D55BE}"/>
                </a:ext>
              </a:extLst>
            </p:cNvPr>
            <p:cNvSpPr>
              <a:spLocks noChangeArrowheads="1"/>
            </p:cNvSpPr>
            <p:nvPr/>
          </p:nvSpPr>
          <p:spPr bwMode="auto">
            <a:xfrm rot="5400000">
              <a:off x="81534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grpSp>
      <p:grpSp>
        <p:nvGrpSpPr>
          <p:cNvPr id="5" name="Group 4">
            <a:extLst>
              <a:ext uri="{FF2B5EF4-FFF2-40B4-BE49-F238E27FC236}">
                <a16:creationId xmlns:a16="http://schemas.microsoft.com/office/drawing/2014/main" id="{AFAA41A6-E0EE-CC44-BE85-A9626E202D2A}"/>
              </a:ext>
            </a:extLst>
          </p:cNvPr>
          <p:cNvGrpSpPr>
            <a:grpSpLocks/>
          </p:cNvGrpSpPr>
          <p:nvPr/>
        </p:nvGrpSpPr>
        <p:grpSpPr bwMode="auto">
          <a:xfrm>
            <a:off x="5765800" y="1506539"/>
            <a:ext cx="4597400" cy="3494087"/>
            <a:chOff x="4241693" y="1506379"/>
            <a:chExt cx="4597507" cy="3495020"/>
          </a:xfrm>
        </p:grpSpPr>
        <p:sp>
          <p:nvSpPr>
            <p:cNvPr id="39949" name="Rectangle 2">
              <a:extLst>
                <a:ext uri="{FF2B5EF4-FFF2-40B4-BE49-F238E27FC236}">
                  <a16:creationId xmlns:a16="http://schemas.microsoft.com/office/drawing/2014/main" id="{68F41B75-6A41-7F42-A61C-09C249FC1940}"/>
                </a:ext>
              </a:extLst>
            </p:cNvPr>
            <p:cNvSpPr>
              <a:spLocks noChangeArrowheads="1"/>
            </p:cNvSpPr>
            <p:nvPr/>
          </p:nvSpPr>
          <p:spPr bwMode="auto">
            <a:xfrm>
              <a:off x="4241693" y="4724400"/>
              <a:ext cx="9412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solidFill>
                    <a:srgbClr val="000000"/>
                  </a:solidFill>
                  <a:cs typeface="Arial" panose="020B0604020202020204" pitchFamily="34" charset="0"/>
                  <a:sym typeface="Wingdings" pitchFamily="2" charset="2"/>
                </a:rPr>
                <a:t> </a:t>
              </a:r>
              <a:r>
                <a:rPr lang="en-US" altLang="en-US" sz="1200" b="1">
                  <a:solidFill>
                    <a:srgbClr val="000000"/>
                  </a:solidFill>
                  <a:cs typeface="Arial" panose="020B0604020202020204" pitchFamily="34" charset="0"/>
                </a:rPr>
                <a:t>TIME </a:t>
              </a:r>
              <a:r>
                <a:rPr lang="en-US" altLang="en-US" sz="1200" b="1">
                  <a:solidFill>
                    <a:srgbClr val="000000"/>
                  </a:solidFill>
                  <a:cs typeface="Arial" panose="020B0604020202020204" pitchFamily="34" charset="0"/>
                  <a:sym typeface="Wingdings" pitchFamily="2" charset="2"/>
                </a:rPr>
                <a:t></a:t>
              </a:r>
              <a:endParaRPr lang="en-US" altLang="en-US" sz="1200" b="1">
                <a:solidFill>
                  <a:srgbClr val="000000"/>
                </a:solidFill>
                <a:cs typeface="Arial" panose="020B0604020202020204" pitchFamily="34" charset="0"/>
              </a:endParaRPr>
            </a:p>
          </p:txBody>
        </p:sp>
        <p:sp>
          <p:nvSpPr>
            <p:cNvPr id="39950" name="Rectangle 167">
              <a:extLst>
                <a:ext uri="{FF2B5EF4-FFF2-40B4-BE49-F238E27FC236}">
                  <a16:creationId xmlns:a16="http://schemas.microsoft.com/office/drawing/2014/main" id="{1D7773FF-24A6-AD48-B2DC-FAAE306DBAA8}"/>
                </a:ext>
              </a:extLst>
            </p:cNvPr>
            <p:cNvSpPr>
              <a:spLocks noChangeArrowheads="1"/>
            </p:cNvSpPr>
            <p:nvPr/>
          </p:nvSpPr>
          <p:spPr bwMode="auto">
            <a:xfrm>
              <a:off x="6804669" y="4401979"/>
              <a:ext cx="2034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sym typeface="Wingdings" pitchFamily="2" charset="2"/>
                </a:rPr>
                <a:t>LOWER CONTROL LIMIT (LCL)</a:t>
              </a:r>
              <a:endParaRPr lang="en-US" altLang="en-US" sz="1000">
                <a:solidFill>
                  <a:srgbClr val="000000"/>
                </a:solidFill>
                <a:cs typeface="Arial" panose="020B0604020202020204" pitchFamily="34" charset="0"/>
              </a:endParaRPr>
            </a:p>
          </p:txBody>
        </p:sp>
        <p:sp>
          <p:nvSpPr>
            <p:cNvPr id="39951" name="Rectangle 168">
              <a:extLst>
                <a:ext uri="{FF2B5EF4-FFF2-40B4-BE49-F238E27FC236}">
                  <a16:creationId xmlns:a16="http://schemas.microsoft.com/office/drawing/2014/main" id="{16D2D666-7333-2F40-9720-58B7BDE3D718}"/>
                </a:ext>
              </a:extLst>
            </p:cNvPr>
            <p:cNvSpPr>
              <a:spLocks noChangeArrowheads="1"/>
            </p:cNvSpPr>
            <p:nvPr/>
          </p:nvSpPr>
          <p:spPr bwMode="auto">
            <a:xfrm>
              <a:off x="6807875" y="1506379"/>
              <a:ext cx="20281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sym typeface="Wingdings" pitchFamily="2" charset="2"/>
                </a:rPr>
                <a:t>UPPER CONTROL LIMIT (UCL)</a:t>
              </a:r>
              <a:endParaRPr lang="en-US" altLang="en-US" sz="1000">
                <a:solidFill>
                  <a:srgbClr val="000000"/>
                </a:solidFill>
                <a:cs typeface="Arial" panose="020B0604020202020204" pitchFamily="34" charset="0"/>
              </a:endParaRPr>
            </a:p>
          </p:txBody>
        </p:sp>
      </p:grpSp>
      <p:sp>
        <p:nvSpPr>
          <p:cNvPr id="171" name="Rectangle 2">
            <a:extLst>
              <a:ext uri="{FF2B5EF4-FFF2-40B4-BE49-F238E27FC236}">
                <a16:creationId xmlns:a16="http://schemas.microsoft.com/office/drawing/2014/main" id="{875C0683-0F7D-8C47-9028-A402379D14FD}"/>
              </a:ext>
            </a:extLst>
          </p:cNvPr>
          <p:cNvSpPr txBox="1">
            <a:spLocks noChangeArrowheads="1"/>
          </p:cNvSpPr>
          <p:nvPr/>
        </p:nvSpPr>
        <p:spPr bwMode="auto">
          <a:xfrm>
            <a:off x="200662" y="108837"/>
            <a:ext cx="885951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r>
              <a:rPr lang="en-US" sz="4400" dirty="0">
                <a:solidFill>
                  <a:srgbClr val="000000"/>
                </a:solidFill>
                <a:latin typeface="+mj-lt"/>
                <a:cs typeface="Arial" pitchFamily="34" charset="0"/>
              </a:rPr>
              <a:t>Understanding Control Charts </a:t>
            </a:r>
          </a:p>
        </p:txBody>
      </p:sp>
      <p:sp>
        <p:nvSpPr>
          <p:cNvPr id="11" name="TextBox 10">
            <a:extLst>
              <a:ext uri="{FF2B5EF4-FFF2-40B4-BE49-F238E27FC236}">
                <a16:creationId xmlns:a16="http://schemas.microsoft.com/office/drawing/2014/main" id="{FC843AFB-B281-2FFD-BFC6-4FF02EE81EEE}"/>
              </a:ext>
            </a:extLst>
          </p:cNvPr>
          <p:cNvSpPr txBox="1"/>
          <p:nvPr/>
        </p:nvSpPr>
        <p:spPr>
          <a:xfrm>
            <a:off x="10296646" y="5536703"/>
            <a:ext cx="1895354" cy="1320746"/>
          </a:xfrm>
          <a:prstGeom prst="rect">
            <a:avLst/>
          </a:prstGeom>
          <a:noFill/>
        </p:spPr>
        <p:txBody>
          <a:bodyPr wrap="square" rtlCol="0">
            <a:spAutoFit/>
          </a:bodyPr>
          <a:lstStyle/>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Slide Courtesy of:</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Matthew </a:t>
            </a:r>
            <a:r>
              <a:rPr lang="en-US" altLang="en-US" sz="1000" dirty="0" err="1">
                <a:solidFill>
                  <a:srgbClr val="000000"/>
                </a:solidFill>
                <a:latin typeface="+mj-lt"/>
                <a:ea typeface="ＭＳ Ｐゴシック" panose="020B0600070205080204" pitchFamily="34" charset="-128"/>
                <a:cs typeface="Arial" panose="020B0604020202020204" pitchFamily="34" charset="0"/>
              </a:rPr>
              <a:t>Niedner</a:t>
            </a:r>
            <a:r>
              <a:rPr lang="en-US" altLang="en-US" sz="1000" dirty="0">
                <a:solidFill>
                  <a:srgbClr val="000000"/>
                </a:solidFill>
                <a:latin typeface="+mj-lt"/>
                <a:ea typeface="ＭＳ Ｐゴシック" panose="020B0600070205080204" pitchFamily="34" charset="-128"/>
                <a:cs typeface="Arial" panose="020B0604020202020204" pitchFamily="34" charset="0"/>
              </a:rPr>
              <a:t>, MD</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Director of quality &amp; Safety, PICU</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Assistant Professor of Pediatrics</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CS Mott Children</a:t>
            </a:r>
            <a:r>
              <a:rPr lang="ja-JP" altLang="en-US" sz="1000">
                <a:solidFill>
                  <a:srgbClr val="000000"/>
                </a:solidFill>
                <a:latin typeface="+mj-lt"/>
                <a:ea typeface="ＭＳ Ｐゴシック" panose="020B0600070205080204" pitchFamily="34" charset="-128"/>
                <a:cs typeface="Arial" panose="020B0604020202020204" pitchFamily="34" charset="0"/>
              </a:rPr>
              <a:t>’</a:t>
            </a:r>
            <a:r>
              <a:rPr lang="en-US" altLang="ja-JP" sz="1000" dirty="0">
                <a:solidFill>
                  <a:srgbClr val="000000"/>
                </a:solidFill>
                <a:latin typeface="+mj-lt"/>
                <a:ea typeface="ＭＳ Ｐゴシック" panose="020B0600070205080204" pitchFamily="34" charset="-128"/>
                <a:cs typeface="Arial" panose="020B0604020202020204" pitchFamily="34" charset="0"/>
              </a:rPr>
              <a:t>s Hospital</a:t>
            </a:r>
            <a:br>
              <a:rPr lang="en-US" altLang="ja-JP" sz="1000" dirty="0">
                <a:solidFill>
                  <a:srgbClr val="000000"/>
                </a:solidFill>
                <a:latin typeface="+mj-lt"/>
                <a:ea typeface="ＭＳ Ｐゴシック" panose="020B0600070205080204" pitchFamily="34" charset="-128"/>
                <a:cs typeface="Arial" panose="020B0604020202020204" pitchFamily="34" charset="0"/>
              </a:rPr>
            </a:br>
            <a:r>
              <a:rPr lang="en-US" altLang="ja-JP" sz="1000" dirty="0">
                <a:solidFill>
                  <a:srgbClr val="000000"/>
                </a:solidFill>
                <a:latin typeface="+mj-lt"/>
                <a:ea typeface="ＭＳ Ｐゴシック" panose="020B0600070205080204" pitchFamily="34" charset="-128"/>
                <a:cs typeface="Arial" panose="020B0604020202020204" pitchFamily="34" charset="0"/>
              </a:rPr>
              <a:t>University of Michigan</a:t>
            </a:r>
            <a:endParaRPr lang="en-US" altLang="en-US" sz="1000" dirty="0">
              <a:solidFill>
                <a:srgbClr val="000000"/>
              </a:solidFill>
              <a:latin typeface="+mj-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11540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nodeType="withEffect">
                                  <p:stCondLst>
                                    <p:cond delay="0"/>
                                  </p:stCondLst>
                                  <p:childTnLst>
                                    <p:set>
                                      <p:cBhvr>
                                        <p:cTn id="20" dur="1" fill="hold">
                                          <p:stCondLst>
                                            <p:cond delay="0"/>
                                          </p:stCondLst>
                                        </p:cTn>
                                        <p:tgtEl>
                                          <p:spTgt spid="11274"/>
                                        </p:tgtEl>
                                        <p:attrNameLst>
                                          <p:attrName>style.visibility</p:attrName>
                                        </p:attrNameLst>
                                      </p:cBhvr>
                                      <p:to>
                                        <p:strVal val="visible"/>
                                      </p:to>
                                    </p:set>
                                    <p:animEffect transition="in" filter="fade">
                                      <p:cBhvr>
                                        <p:cTn id="21" dur="500"/>
                                        <p:tgtEl>
                                          <p:spTgt spid="11274"/>
                                        </p:tgtEl>
                                      </p:cBhvr>
                                    </p:animEffect>
                                  </p:childTnLst>
                                </p:cTn>
                              </p:par>
                              <p:par>
                                <p:cTn id="22" presetID="10" presetClass="entr" presetSubtype="0"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nodeType="afterGroup">
                            <p:stCondLst>
                              <p:cond delay="500"/>
                            </p:stCondLst>
                            <p:childTnLst>
                              <p:par>
                                <p:cTn id="29" presetID="2" presetClass="exit" presetSubtype="2" fill="hold" nodeType="afterEffect">
                                  <p:stCondLst>
                                    <p:cond delay="0"/>
                                  </p:stCondLst>
                                  <p:childTnLst>
                                    <p:anim calcmode="lin" valueType="num">
                                      <p:cBhvr additive="base">
                                        <p:cTn id="30" dur="2000"/>
                                        <p:tgtEl>
                                          <p:spTgt spid="27"/>
                                        </p:tgtEl>
                                        <p:attrNameLst>
                                          <p:attrName>ppt_x</p:attrName>
                                        </p:attrNameLst>
                                      </p:cBhvr>
                                      <p:tavLst>
                                        <p:tav tm="0">
                                          <p:val>
                                            <p:strVal val="ppt_x"/>
                                          </p:val>
                                        </p:tav>
                                        <p:tav tm="100000">
                                          <p:val>
                                            <p:strVal val="1+ppt_w/2"/>
                                          </p:val>
                                        </p:tav>
                                      </p:tavLst>
                                    </p:anim>
                                    <p:anim calcmode="lin" valueType="num">
                                      <p:cBhvr additive="base">
                                        <p:cTn id="31" dur="2000"/>
                                        <p:tgtEl>
                                          <p:spTgt spid="27"/>
                                        </p:tgtEl>
                                        <p:attrNameLst>
                                          <p:attrName>ppt_y</p:attrName>
                                        </p:attrNameLst>
                                      </p:cBhvr>
                                      <p:tavLst>
                                        <p:tav tm="0">
                                          <p:val>
                                            <p:strVal val="ppt_y"/>
                                          </p:val>
                                        </p:tav>
                                        <p:tav tm="100000">
                                          <p:val>
                                            <p:strVal val="ppt_y"/>
                                          </p:val>
                                        </p:tav>
                                      </p:tavLst>
                                    </p:anim>
                                    <p:set>
                                      <p:cBhvr>
                                        <p:cTn id="32" dur="1" fill="hold">
                                          <p:stCondLst>
                                            <p:cond delay="19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27"/>
                                        </p:tgtEl>
                                      </p:cBhvr>
                                    </p:animEffect>
                                    <p:set>
                                      <p:cBhvr>
                                        <p:cTn id="35" dur="1" fill="hold">
                                          <p:stCondLst>
                                            <p:cond delay="999"/>
                                          </p:stCondLst>
                                        </p:cTn>
                                        <p:tgtEl>
                                          <p:spTgt spid="27"/>
                                        </p:tgtEl>
                                        <p:attrNameLst>
                                          <p:attrName>style.visibility</p:attrName>
                                        </p:attrNameLst>
                                      </p:cBhvr>
                                      <p:to>
                                        <p:strVal val="hidden"/>
                                      </p:to>
                                    </p:set>
                                  </p:childTnLst>
                                </p:cTn>
                              </p:par>
                              <p:par>
                                <p:cTn id="36" presetID="22" presetClass="entr" presetSubtype="8"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01A50B1-EBF4-6B48-AC51-00BE37832641}"/>
              </a:ext>
            </a:extLst>
          </p:cNvPr>
          <p:cNvGrpSpPr>
            <a:grpSpLocks/>
          </p:cNvGrpSpPr>
          <p:nvPr/>
        </p:nvGrpSpPr>
        <p:grpSpPr bwMode="auto">
          <a:xfrm rot="5400000">
            <a:off x="4550658" y="-211797"/>
            <a:ext cx="2646362" cy="7924800"/>
            <a:chOff x="763052" y="1073547"/>
            <a:chExt cx="2646363" cy="3368279"/>
          </a:xfrm>
        </p:grpSpPr>
        <p:sp>
          <p:nvSpPr>
            <p:cNvPr id="23643" name="Line 110">
              <a:extLst>
                <a:ext uri="{FF2B5EF4-FFF2-40B4-BE49-F238E27FC236}">
                  <a16:creationId xmlns:a16="http://schemas.microsoft.com/office/drawing/2014/main" id="{36909A59-FA03-D245-A2D0-4C83C9C821C4}"/>
                </a:ext>
              </a:extLst>
            </p:cNvPr>
            <p:cNvSpPr>
              <a:spLocks noChangeShapeType="1"/>
            </p:cNvSpPr>
            <p:nvPr/>
          </p:nvSpPr>
          <p:spPr bwMode="auto">
            <a:xfrm>
              <a:off x="2096552" y="1074221"/>
              <a:ext cx="0" cy="335411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4" name="Line 138">
              <a:extLst>
                <a:ext uri="{FF2B5EF4-FFF2-40B4-BE49-F238E27FC236}">
                  <a16:creationId xmlns:a16="http://schemas.microsoft.com/office/drawing/2014/main" id="{FDA9FB12-8062-4045-BC9A-B2BEE2F558D4}"/>
                </a:ext>
              </a:extLst>
            </p:cNvPr>
            <p:cNvSpPr>
              <a:spLocks noChangeShapeType="1"/>
            </p:cNvSpPr>
            <p:nvPr/>
          </p:nvSpPr>
          <p:spPr bwMode="auto">
            <a:xfrm>
              <a:off x="2541052"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5" name="Line 139">
              <a:extLst>
                <a:ext uri="{FF2B5EF4-FFF2-40B4-BE49-F238E27FC236}">
                  <a16:creationId xmlns:a16="http://schemas.microsoft.com/office/drawing/2014/main" id="{026C1183-CD41-8C44-8B41-4B8ADC2F6041}"/>
                </a:ext>
              </a:extLst>
            </p:cNvPr>
            <p:cNvSpPr>
              <a:spLocks noChangeShapeType="1"/>
            </p:cNvSpPr>
            <p:nvPr/>
          </p:nvSpPr>
          <p:spPr bwMode="auto">
            <a:xfrm>
              <a:off x="2985552"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6" name="Line 140">
              <a:extLst>
                <a:ext uri="{FF2B5EF4-FFF2-40B4-BE49-F238E27FC236}">
                  <a16:creationId xmlns:a16="http://schemas.microsoft.com/office/drawing/2014/main" id="{5B07FC86-D6BC-9A48-9981-3264322F0877}"/>
                </a:ext>
              </a:extLst>
            </p:cNvPr>
            <p:cNvSpPr>
              <a:spLocks noChangeShapeType="1"/>
            </p:cNvSpPr>
            <p:nvPr/>
          </p:nvSpPr>
          <p:spPr bwMode="auto">
            <a:xfrm>
              <a:off x="3409414"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7" name="Line 141">
              <a:extLst>
                <a:ext uri="{FF2B5EF4-FFF2-40B4-BE49-F238E27FC236}">
                  <a16:creationId xmlns:a16="http://schemas.microsoft.com/office/drawing/2014/main" id="{C2E0E992-11FB-364D-AB8A-DFDDC97B9447}"/>
                </a:ext>
              </a:extLst>
            </p:cNvPr>
            <p:cNvSpPr>
              <a:spLocks noChangeShapeType="1"/>
            </p:cNvSpPr>
            <p:nvPr/>
          </p:nvSpPr>
          <p:spPr bwMode="auto">
            <a:xfrm>
              <a:off x="1663164" y="1073547"/>
              <a:ext cx="0" cy="3368279"/>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8" name="Line 142">
              <a:extLst>
                <a:ext uri="{FF2B5EF4-FFF2-40B4-BE49-F238E27FC236}">
                  <a16:creationId xmlns:a16="http://schemas.microsoft.com/office/drawing/2014/main" id="{932465ED-97E5-AE4F-AF3C-86C92582C1F2}"/>
                </a:ext>
              </a:extLst>
            </p:cNvPr>
            <p:cNvSpPr>
              <a:spLocks noChangeShapeType="1"/>
            </p:cNvSpPr>
            <p:nvPr/>
          </p:nvSpPr>
          <p:spPr bwMode="auto">
            <a:xfrm>
              <a:off x="1218664"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649" name="Line 143">
              <a:extLst>
                <a:ext uri="{FF2B5EF4-FFF2-40B4-BE49-F238E27FC236}">
                  <a16:creationId xmlns:a16="http://schemas.microsoft.com/office/drawing/2014/main" id="{A7D6EFBF-B1DE-4341-85FC-4E9C936E9E9A}"/>
                </a:ext>
              </a:extLst>
            </p:cNvPr>
            <p:cNvSpPr>
              <a:spLocks noChangeShapeType="1"/>
            </p:cNvSpPr>
            <p:nvPr/>
          </p:nvSpPr>
          <p:spPr bwMode="auto">
            <a:xfrm>
              <a:off x="763051" y="1073547"/>
              <a:ext cx="0" cy="335883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99" name="Rectangle 98">
            <a:extLst>
              <a:ext uri="{FF2B5EF4-FFF2-40B4-BE49-F238E27FC236}">
                <a16:creationId xmlns:a16="http://schemas.microsoft.com/office/drawing/2014/main" id="{ECBA9D81-14C1-DD40-BF0A-27788DB24A50}"/>
              </a:ext>
            </a:extLst>
          </p:cNvPr>
          <p:cNvSpPr>
            <a:spLocks noChangeArrowheads="1"/>
          </p:cNvSpPr>
          <p:nvPr/>
        </p:nvSpPr>
        <p:spPr bwMode="auto">
          <a:xfrm>
            <a:off x="1454239" y="1914660"/>
            <a:ext cx="457200" cy="37766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cxnSp>
        <p:nvCxnSpPr>
          <p:cNvPr id="98" name="Straight Connector 97">
            <a:extLst>
              <a:ext uri="{FF2B5EF4-FFF2-40B4-BE49-F238E27FC236}">
                <a16:creationId xmlns:a16="http://schemas.microsoft.com/office/drawing/2014/main" id="{299C51E5-C44B-E647-B84C-7B22CE5D7D21}"/>
              </a:ext>
            </a:extLst>
          </p:cNvPr>
          <p:cNvCxnSpPr>
            <a:cxnSpLocks noChangeShapeType="1"/>
          </p:cNvCxnSpPr>
          <p:nvPr/>
        </p:nvCxnSpPr>
        <p:spPr bwMode="auto">
          <a:xfrm>
            <a:off x="1911439" y="1309822"/>
            <a:ext cx="0" cy="4381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1274" name="Group 100">
            <a:extLst>
              <a:ext uri="{FF2B5EF4-FFF2-40B4-BE49-F238E27FC236}">
                <a16:creationId xmlns:a16="http://schemas.microsoft.com/office/drawing/2014/main" id="{F42808E7-320D-3B4F-BF24-42A670D305A5}"/>
              </a:ext>
            </a:extLst>
          </p:cNvPr>
          <p:cNvGrpSpPr>
            <a:grpSpLocks/>
          </p:cNvGrpSpPr>
          <p:nvPr/>
        </p:nvGrpSpPr>
        <p:grpSpPr bwMode="auto">
          <a:xfrm rot="5400000">
            <a:off x="213608" y="3612491"/>
            <a:ext cx="2951163" cy="317500"/>
            <a:chOff x="808830" y="3460353"/>
            <a:chExt cx="2951163" cy="317499"/>
          </a:xfrm>
        </p:grpSpPr>
        <p:sp>
          <p:nvSpPr>
            <p:cNvPr id="23636" name="Rectangle 127">
              <a:extLst>
                <a:ext uri="{FF2B5EF4-FFF2-40B4-BE49-F238E27FC236}">
                  <a16:creationId xmlns:a16="http://schemas.microsoft.com/office/drawing/2014/main" id="{5002F258-E6B2-1143-996D-9808E8A42C5C}"/>
                </a:ext>
              </a:extLst>
            </p:cNvPr>
            <p:cNvSpPr>
              <a:spLocks noChangeArrowheads="1"/>
            </p:cNvSpPr>
            <p:nvPr/>
          </p:nvSpPr>
          <p:spPr bwMode="auto">
            <a:xfrm rot="-5400000">
              <a:off x="1685924"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+1</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37" name="Rectangle 128">
              <a:extLst>
                <a:ext uri="{FF2B5EF4-FFF2-40B4-BE49-F238E27FC236}">
                  <a16:creationId xmlns:a16="http://schemas.microsoft.com/office/drawing/2014/main" id="{307E7349-423B-534E-B383-412D8D1D6E66}"/>
                </a:ext>
              </a:extLst>
            </p:cNvPr>
            <p:cNvSpPr>
              <a:spLocks noChangeArrowheads="1"/>
            </p:cNvSpPr>
            <p:nvPr/>
          </p:nvSpPr>
          <p:spPr bwMode="auto">
            <a:xfrm rot="-5400000">
              <a:off x="796130"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+3</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38" name="Rectangle 132">
              <a:extLst>
                <a:ext uri="{FF2B5EF4-FFF2-40B4-BE49-F238E27FC236}">
                  <a16:creationId xmlns:a16="http://schemas.microsoft.com/office/drawing/2014/main" id="{45B19F07-5DEB-6949-95D9-B935C94EEF46}"/>
                </a:ext>
              </a:extLst>
            </p:cNvPr>
            <p:cNvSpPr>
              <a:spLocks noChangeArrowheads="1"/>
            </p:cNvSpPr>
            <p:nvPr/>
          </p:nvSpPr>
          <p:spPr bwMode="auto">
            <a:xfrm rot="-5400000">
              <a:off x="1256505"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+2</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39" name="Rectangle 134">
              <a:extLst>
                <a:ext uri="{FF2B5EF4-FFF2-40B4-BE49-F238E27FC236}">
                  <a16:creationId xmlns:a16="http://schemas.microsoft.com/office/drawing/2014/main" id="{A4795729-D8EB-9A4E-AB38-CDE416CD019F}"/>
                </a:ext>
              </a:extLst>
            </p:cNvPr>
            <p:cNvSpPr>
              <a:spLocks noChangeArrowheads="1"/>
            </p:cNvSpPr>
            <p:nvPr/>
          </p:nvSpPr>
          <p:spPr bwMode="auto">
            <a:xfrm rot="-5400000">
              <a:off x="3463924"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-3</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40" name="Rectangle 135">
              <a:extLst>
                <a:ext uri="{FF2B5EF4-FFF2-40B4-BE49-F238E27FC236}">
                  <a16:creationId xmlns:a16="http://schemas.microsoft.com/office/drawing/2014/main" id="{C72B44E5-0DEC-504B-B88B-F400D0A3D50A}"/>
                </a:ext>
              </a:extLst>
            </p:cNvPr>
            <p:cNvSpPr>
              <a:spLocks noChangeArrowheads="1"/>
            </p:cNvSpPr>
            <p:nvPr/>
          </p:nvSpPr>
          <p:spPr bwMode="auto">
            <a:xfrm rot="-5400000">
              <a:off x="3027361" y="3483370"/>
              <a:ext cx="309561"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-2</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41" name="Rectangle 136">
              <a:extLst>
                <a:ext uri="{FF2B5EF4-FFF2-40B4-BE49-F238E27FC236}">
                  <a16:creationId xmlns:a16="http://schemas.microsoft.com/office/drawing/2014/main" id="{36257D69-6451-4144-B565-83B0FE5BDF09}"/>
                </a:ext>
              </a:extLst>
            </p:cNvPr>
            <p:cNvSpPr>
              <a:spLocks noChangeArrowheads="1"/>
            </p:cNvSpPr>
            <p:nvPr/>
          </p:nvSpPr>
          <p:spPr bwMode="auto">
            <a:xfrm rot="-5400000">
              <a:off x="2590798" y="3473846"/>
              <a:ext cx="30956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rPr>
                <a:t>-1</a:t>
              </a:r>
              <a:r>
                <a:rPr lang="el-GR" altLang="en-US" sz="1000">
                  <a:solidFill>
                    <a:srgbClr val="000000"/>
                  </a:solidFill>
                  <a:cs typeface="Arial" panose="020B0604020202020204" pitchFamily="34" charset="0"/>
                </a:rPr>
                <a:t>σ</a:t>
              </a:r>
              <a:endParaRPr lang="en-US" altLang="en-US" sz="1000">
                <a:solidFill>
                  <a:srgbClr val="000000"/>
                </a:solidFill>
                <a:cs typeface="Arial" panose="020B0604020202020204" pitchFamily="34" charset="0"/>
              </a:endParaRPr>
            </a:p>
          </p:txBody>
        </p:sp>
        <p:sp>
          <p:nvSpPr>
            <p:cNvPr id="23642" name="Rectangle 136">
              <a:extLst>
                <a:ext uri="{FF2B5EF4-FFF2-40B4-BE49-F238E27FC236}">
                  <a16:creationId xmlns:a16="http://schemas.microsoft.com/office/drawing/2014/main" id="{B38D72F2-B9C1-8A44-BED8-C399CC1605F4}"/>
                </a:ext>
              </a:extLst>
            </p:cNvPr>
            <p:cNvSpPr>
              <a:spLocks noChangeArrowheads="1"/>
            </p:cNvSpPr>
            <p:nvPr/>
          </p:nvSpPr>
          <p:spPr bwMode="auto">
            <a:xfrm rot="-5400000">
              <a:off x="2129630" y="3474639"/>
              <a:ext cx="309562"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6" tIns="45718" rIns="91436" bIns="45718" anchor="ctr"/>
            <a:lstStyle/>
            <a:p>
              <a:pPr algn="ctr">
                <a:defRPr/>
              </a:pPr>
              <a:r>
                <a:rPr lang="en-US" sz="1000">
                  <a:solidFill>
                    <a:srgbClr val="000000"/>
                  </a:solidFill>
                  <a:latin typeface="Arial" charset="0"/>
                  <a:ea typeface="ＭＳ Ｐゴシック" charset="0"/>
                  <a:cs typeface="Arial" charset="0"/>
                </a:rPr>
                <a:t>MEAN</a:t>
              </a:r>
            </a:p>
          </p:txBody>
        </p:sp>
      </p:grpSp>
      <p:sp>
        <p:nvSpPr>
          <p:cNvPr id="40965" name="Rectangle 2">
            <a:extLst>
              <a:ext uri="{FF2B5EF4-FFF2-40B4-BE49-F238E27FC236}">
                <a16:creationId xmlns:a16="http://schemas.microsoft.com/office/drawing/2014/main" id="{634B7C8E-04E6-9742-94CB-5C7D06889B6E}"/>
              </a:ext>
            </a:extLst>
          </p:cNvPr>
          <p:cNvSpPr>
            <a:spLocks noChangeArrowheads="1"/>
          </p:cNvSpPr>
          <p:nvPr/>
        </p:nvSpPr>
        <p:spPr bwMode="auto">
          <a:xfrm>
            <a:off x="1943189" y="5986597"/>
            <a:ext cx="789145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solidFill>
                  <a:srgbClr val="000000"/>
                </a:solidFill>
                <a:cs typeface="Arial" panose="020B0604020202020204" pitchFamily="34" charset="0"/>
                <a:sym typeface="Wingdings" pitchFamily="2" charset="2"/>
              </a:rPr>
              <a:t>                      </a:t>
            </a:r>
            <a:r>
              <a:rPr lang="en-US" altLang="en-US" sz="1200" b="1" dirty="0">
                <a:solidFill>
                  <a:srgbClr val="000000"/>
                </a:solidFill>
                <a:cs typeface="Arial" panose="020B0604020202020204" pitchFamily="34" charset="0"/>
              </a:rPr>
              <a:t>TIME                          </a:t>
            </a:r>
            <a:r>
              <a:rPr lang="en-US" altLang="en-US" sz="1200" b="1" dirty="0">
                <a:solidFill>
                  <a:srgbClr val="000000"/>
                </a:solidFill>
                <a:cs typeface="Arial" panose="020B0604020202020204" pitchFamily="34" charset="0"/>
                <a:sym typeface="Wingdings" pitchFamily="2" charset="2"/>
              </a:rPr>
              <a:t></a:t>
            </a:r>
            <a:endParaRPr lang="en-US" altLang="en-US" sz="1200" b="1" dirty="0">
              <a:solidFill>
                <a:srgbClr val="000000"/>
              </a:solidFill>
              <a:cs typeface="Arial" panose="020B0604020202020204" pitchFamily="34" charset="0"/>
            </a:endParaRPr>
          </a:p>
        </p:txBody>
      </p:sp>
      <p:sp>
        <p:nvSpPr>
          <p:cNvPr id="40966" name="Rectangle 167">
            <a:extLst>
              <a:ext uri="{FF2B5EF4-FFF2-40B4-BE49-F238E27FC236}">
                <a16:creationId xmlns:a16="http://schemas.microsoft.com/office/drawing/2014/main" id="{56DF987C-192E-214A-94A0-EEAD5594F1CA}"/>
              </a:ext>
            </a:extLst>
          </p:cNvPr>
          <p:cNvSpPr>
            <a:spLocks noChangeArrowheads="1"/>
          </p:cNvSpPr>
          <p:nvPr/>
        </p:nvSpPr>
        <p:spPr bwMode="auto">
          <a:xfrm>
            <a:off x="1987639" y="5097597"/>
            <a:ext cx="1677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sym typeface="Wingdings" pitchFamily="2" charset="2"/>
              </a:rPr>
              <a:t>LOWER CONTROL LIMIT</a:t>
            </a:r>
            <a:endParaRPr lang="en-US" altLang="en-US" sz="1000">
              <a:solidFill>
                <a:srgbClr val="000000"/>
              </a:solidFill>
              <a:cs typeface="Arial" panose="020B0604020202020204" pitchFamily="34" charset="0"/>
            </a:endParaRPr>
          </a:p>
        </p:txBody>
      </p:sp>
      <p:sp>
        <p:nvSpPr>
          <p:cNvPr id="40967" name="Rectangle 168">
            <a:extLst>
              <a:ext uri="{FF2B5EF4-FFF2-40B4-BE49-F238E27FC236}">
                <a16:creationId xmlns:a16="http://schemas.microsoft.com/office/drawing/2014/main" id="{340B188D-96A8-4340-B776-CA1BABF5C124}"/>
              </a:ext>
            </a:extLst>
          </p:cNvPr>
          <p:cNvSpPr>
            <a:spLocks noChangeArrowheads="1"/>
          </p:cNvSpPr>
          <p:nvPr/>
        </p:nvSpPr>
        <p:spPr bwMode="auto">
          <a:xfrm>
            <a:off x="1987640" y="2201997"/>
            <a:ext cx="169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rgbClr val="000000"/>
                </a:solidFill>
                <a:cs typeface="Arial" panose="020B0604020202020204" pitchFamily="34" charset="0"/>
                <a:sym typeface="Wingdings" pitchFamily="2" charset="2"/>
              </a:rPr>
              <a:t>UPPER CONTROL LIMIT</a:t>
            </a:r>
            <a:endParaRPr lang="en-US" altLang="en-US" sz="1000">
              <a:solidFill>
                <a:srgbClr val="000000"/>
              </a:solidFill>
              <a:cs typeface="Arial" panose="020B0604020202020204" pitchFamily="34" charset="0"/>
            </a:endParaRPr>
          </a:p>
        </p:txBody>
      </p:sp>
      <p:sp>
        <p:nvSpPr>
          <p:cNvPr id="40968" name="Rectangle 2">
            <a:extLst>
              <a:ext uri="{FF2B5EF4-FFF2-40B4-BE49-F238E27FC236}">
                <a16:creationId xmlns:a16="http://schemas.microsoft.com/office/drawing/2014/main" id="{CAE62846-DC3F-FB47-B7C3-DE7536B52CB0}"/>
              </a:ext>
            </a:extLst>
          </p:cNvPr>
          <p:cNvSpPr txBox="1">
            <a:spLocks noChangeArrowheads="1"/>
          </p:cNvSpPr>
          <p:nvPr/>
        </p:nvSpPr>
        <p:spPr bwMode="auto">
          <a:xfrm>
            <a:off x="133441" y="47759"/>
            <a:ext cx="80105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4400" dirty="0">
                <a:solidFill>
                  <a:srgbClr val="000000"/>
                </a:solidFill>
                <a:latin typeface="+mj-lt"/>
                <a:cs typeface="Arial" panose="020B0604020202020204" pitchFamily="34" charset="0"/>
              </a:rPr>
              <a:t>Types of Variation in SPC</a:t>
            </a:r>
          </a:p>
        </p:txBody>
      </p:sp>
      <p:grpSp>
        <p:nvGrpSpPr>
          <p:cNvPr id="25" name="Group 24">
            <a:extLst>
              <a:ext uri="{FF2B5EF4-FFF2-40B4-BE49-F238E27FC236}">
                <a16:creationId xmlns:a16="http://schemas.microsoft.com/office/drawing/2014/main" id="{5443FBC7-B14B-9F45-95D1-C9993F63B313}"/>
              </a:ext>
            </a:extLst>
          </p:cNvPr>
          <p:cNvGrpSpPr>
            <a:grpSpLocks/>
          </p:cNvGrpSpPr>
          <p:nvPr/>
        </p:nvGrpSpPr>
        <p:grpSpPr bwMode="auto">
          <a:xfrm>
            <a:off x="1911439" y="1376497"/>
            <a:ext cx="2057400" cy="3433762"/>
            <a:chOff x="838200" y="681037"/>
            <a:chExt cx="2057402" cy="3433763"/>
          </a:xfrm>
        </p:grpSpPr>
        <p:grpSp>
          <p:nvGrpSpPr>
            <p:cNvPr id="41020" name="Group 19">
              <a:extLst>
                <a:ext uri="{FF2B5EF4-FFF2-40B4-BE49-F238E27FC236}">
                  <a16:creationId xmlns:a16="http://schemas.microsoft.com/office/drawing/2014/main" id="{7562A2C1-CD26-C547-AC55-D05E29DD5934}"/>
                </a:ext>
              </a:extLst>
            </p:cNvPr>
            <p:cNvGrpSpPr>
              <a:grpSpLocks/>
            </p:cNvGrpSpPr>
            <p:nvPr/>
          </p:nvGrpSpPr>
          <p:grpSpPr bwMode="auto">
            <a:xfrm>
              <a:off x="914400" y="2057400"/>
              <a:ext cx="1600200" cy="2057400"/>
              <a:chOff x="914400" y="2057400"/>
              <a:chExt cx="1600200" cy="2057400"/>
            </a:xfrm>
          </p:grpSpPr>
          <p:sp>
            <p:nvSpPr>
              <p:cNvPr id="41022" name="Oval 27">
                <a:extLst>
                  <a:ext uri="{FF2B5EF4-FFF2-40B4-BE49-F238E27FC236}">
                    <a16:creationId xmlns:a16="http://schemas.microsoft.com/office/drawing/2014/main" id="{F75B5ACF-F8FD-3F46-B06F-B46E59924080}"/>
                  </a:ext>
                </a:extLst>
              </p:cNvPr>
              <p:cNvSpPr>
                <a:spLocks noChangeArrowheads="1"/>
              </p:cNvSpPr>
              <p:nvPr/>
            </p:nvSpPr>
            <p:spPr bwMode="auto">
              <a:xfrm rot="5400000">
                <a:off x="1066800" y="4038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3" name="Oval 28">
                <a:extLst>
                  <a:ext uri="{FF2B5EF4-FFF2-40B4-BE49-F238E27FC236}">
                    <a16:creationId xmlns:a16="http://schemas.microsoft.com/office/drawing/2014/main" id="{DA9BBD0D-6634-4146-A289-CC951757187F}"/>
                  </a:ext>
                </a:extLst>
              </p:cNvPr>
              <p:cNvSpPr>
                <a:spLocks noChangeArrowheads="1"/>
              </p:cNvSpPr>
              <p:nvPr/>
            </p:nvSpPr>
            <p:spPr bwMode="auto">
              <a:xfrm rot="5400000">
                <a:off x="1752600" y="2057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4" name="Oval 29">
                <a:extLst>
                  <a:ext uri="{FF2B5EF4-FFF2-40B4-BE49-F238E27FC236}">
                    <a16:creationId xmlns:a16="http://schemas.microsoft.com/office/drawing/2014/main" id="{EBFB8216-35EF-8F4B-9713-DE150FBD6DD3}"/>
                  </a:ext>
                </a:extLst>
              </p:cNvPr>
              <p:cNvSpPr>
                <a:spLocks noChangeArrowheads="1"/>
              </p:cNvSpPr>
              <p:nvPr/>
            </p:nvSpPr>
            <p:spPr bwMode="auto">
              <a:xfrm rot="5400000">
                <a:off x="19812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5" name="Oval 30">
                <a:extLst>
                  <a:ext uri="{FF2B5EF4-FFF2-40B4-BE49-F238E27FC236}">
                    <a16:creationId xmlns:a16="http://schemas.microsoft.com/office/drawing/2014/main" id="{082297F2-A5A7-9B4D-ABF4-E7EAB4485972}"/>
                  </a:ext>
                </a:extLst>
              </p:cNvPr>
              <p:cNvSpPr>
                <a:spLocks noChangeArrowheads="1"/>
              </p:cNvSpPr>
              <p:nvPr/>
            </p:nvSpPr>
            <p:spPr bwMode="auto">
              <a:xfrm rot="5400000">
                <a:off x="2057400" y="3810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6" name="Oval 31">
                <a:extLst>
                  <a:ext uri="{FF2B5EF4-FFF2-40B4-BE49-F238E27FC236}">
                    <a16:creationId xmlns:a16="http://schemas.microsoft.com/office/drawing/2014/main" id="{3B88A451-062E-A144-8AFD-1E9C2658E8C2}"/>
                  </a:ext>
                </a:extLst>
              </p:cNvPr>
              <p:cNvSpPr>
                <a:spLocks noChangeArrowheads="1"/>
              </p:cNvSpPr>
              <p:nvPr/>
            </p:nvSpPr>
            <p:spPr bwMode="auto">
              <a:xfrm rot="5400000">
                <a:off x="1295400" y="3657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7" name="Oval 35">
                <a:extLst>
                  <a:ext uri="{FF2B5EF4-FFF2-40B4-BE49-F238E27FC236}">
                    <a16:creationId xmlns:a16="http://schemas.microsoft.com/office/drawing/2014/main" id="{06CFAB41-93ED-AC49-BBFF-82E218835453}"/>
                  </a:ext>
                </a:extLst>
              </p:cNvPr>
              <p:cNvSpPr>
                <a:spLocks noChangeArrowheads="1"/>
              </p:cNvSpPr>
              <p:nvPr/>
            </p:nvSpPr>
            <p:spPr bwMode="auto">
              <a:xfrm rot="5400000">
                <a:off x="990599" y="2286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8" name="Oval 36">
                <a:extLst>
                  <a:ext uri="{FF2B5EF4-FFF2-40B4-BE49-F238E27FC236}">
                    <a16:creationId xmlns:a16="http://schemas.microsoft.com/office/drawing/2014/main" id="{E30E4AD8-5500-FB40-B9E1-944C006C3980}"/>
                  </a:ext>
                </a:extLst>
              </p:cNvPr>
              <p:cNvSpPr>
                <a:spLocks noChangeArrowheads="1"/>
              </p:cNvSpPr>
              <p:nvPr/>
            </p:nvSpPr>
            <p:spPr bwMode="auto">
              <a:xfrm rot="5400000">
                <a:off x="19050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29" name="Oval 38">
                <a:extLst>
                  <a:ext uri="{FF2B5EF4-FFF2-40B4-BE49-F238E27FC236}">
                    <a16:creationId xmlns:a16="http://schemas.microsoft.com/office/drawing/2014/main" id="{17963F64-D01D-1D49-9C29-04F337768D68}"/>
                  </a:ext>
                </a:extLst>
              </p:cNvPr>
              <p:cNvSpPr>
                <a:spLocks noChangeArrowheads="1"/>
              </p:cNvSpPr>
              <p:nvPr/>
            </p:nvSpPr>
            <p:spPr bwMode="auto">
              <a:xfrm rot="5400000">
                <a:off x="24384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0" name="Oval 41">
                <a:extLst>
                  <a:ext uri="{FF2B5EF4-FFF2-40B4-BE49-F238E27FC236}">
                    <a16:creationId xmlns:a16="http://schemas.microsoft.com/office/drawing/2014/main" id="{895007BF-CCBA-644B-A47B-4695A798037B}"/>
                  </a:ext>
                </a:extLst>
              </p:cNvPr>
              <p:cNvSpPr>
                <a:spLocks noChangeArrowheads="1"/>
              </p:cNvSpPr>
              <p:nvPr/>
            </p:nvSpPr>
            <p:spPr bwMode="auto">
              <a:xfrm rot="5400000">
                <a:off x="16002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1" name="Oval 42">
                <a:extLst>
                  <a:ext uri="{FF2B5EF4-FFF2-40B4-BE49-F238E27FC236}">
                    <a16:creationId xmlns:a16="http://schemas.microsoft.com/office/drawing/2014/main" id="{6488A5DF-D588-7B4E-B4FA-1B8E10B2E3E1}"/>
                  </a:ext>
                </a:extLst>
              </p:cNvPr>
              <p:cNvSpPr>
                <a:spLocks noChangeArrowheads="1"/>
              </p:cNvSpPr>
              <p:nvPr/>
            </p:nvSpPr>
            <p:spPr bwMode="auto">
              <a:xfrm rot="5400000">
                <a:off x="1142999"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2" name="Oval 44">
                <a:extLst>
                  <a:ext uri="{FF2B5EF4-FFF2-40B4-BE49-F238E27FC236}">
                    <a16:creationId xmlns:a16="http://schemas.microsoft.com/office/drawing/2014/main" id="{9FDAB102-14A2-2E41-A242-05E54B18894E}"/>
                  </a:ext>
                </a:extLst>
              </p:cNvPr>
              <p:cNvSpPr>
                <a:spLocks noChangeArrowheads="1"/>
              </p:cNvSpPr>
              <p:nvPr/>
            </p:nvSpPr>
            <p:spPr bwMode="auto">
              <a:xfrm rot="5400000">
                <a:off x="23622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3" name="Oval 45">
                <a:extLst>
                  <a:ext uri="{FF2B5EF4-FFF2-40B4-BE49-F238E27FC236}">
                    <a16:creationId xmlns:a16="http://schemas.microsoft.com/office/drawing/2014/main" id="{B4A821A8-E704-1945-BF88-46FF45E84DFA}"/>
                  </a:ext>
                </a:extLst>
              </p:cNvPr>
              <p:cNvSpPr>
                <a:spLocks noChangeArrowheads="1"/>
              </p:cNvSpPr>
              <p:nvPr/>
            </p:nvSpPr>
            <p:spPr bwMode="auto">
              <a:xfrm rot="5400000">
                <a:off x="21336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4" name="Oval 48">
                <a:extLst>
                  <a:ext uri="{FF2B5EF4-FFF2-40B4-BE49-F238E27FC236}">
                    <a16:creationId xmlns:a16="http://schemas.microsoft.com/office/drawing/2014/main" id="{21EF5F80-D0E0-8247-9D4B-12B18A6458F1}"/>
                  </a:ext>
                </a:extLst>
              </p:cNvPr>
              <p:cNvSpPr>
                <a:spLocks noChangeArrowheads="1"/>
              </p:cNvSpPr>
              <p:nvPr/>
            </p:nvSpPr>
            <p:spPr bwMode="auto">
              <a:xfrm rot="5400000">
                <a:off x="14478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5" name="Oval 53">
                <a:extLst>
                  <a:ext uri="{FF2B5EF4-FFF2-40B4-BE49-F238E27FC236}">
                    <a16:creationId xmlns:a16="http://schemas.microsoft.com/office/drawing/2014/main" id="{F0ABCE2E-8CE8-2343-A8F5-7FEACF507E21}"/>
                  </a:ext>
                </a:extLst>
              </p:cNvPr>
              <p:cNvSpPr>
                <a:spLocks noChangeArrowheads="1"/>
              </p:cNvSpPr>
              <p:nvPr/>
            </p:nvSpPr>
            <p:spPr bwMode="auto">
              <a:xfrm rot="5400000">
                <a:off x="18288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6" name="Oval 54">
                <a:extLst>
                  <a:ext uri="{FF2B5EF4-FFF2-40B4-BE49-F238E27FC236}">
                    <a16:creationId xmlns:a16="http://schemas.microsoft.com/office/drawing/2014/main" id="{A84E9279-25E2-D14B-BD39-0F32801EB9A6}"/>
                  </a:ext>
                </a:extLst>
              </p:cNvPr>
              <p:cNvSpPr>
                <a:spLocks noChangeArrowheads="1"/>
              </p:cNvSpPr>
              <p:nvPr/>
            </p:nvSpPr>
            <p:spPr bwMode="auto">
              <a:xfrm rot="5400000">
                <a:off x="16764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7" name="Oval 65">
                <a:extLst>
                  <a:ext uri="{FF2B5EF4-FFF2-40B4-BE49-F238E27FC236}">
                    <a16:creationId xmlns:a16="http://schemas.microsoft.com/office/drawing/2014/main" id="{094A4A89-EB30-274D-ABB3-6D88C1B9F80D}"/>
                  </a:ext>
                </a:extLst>
              </p:cNvPr>
              <p:cNvSpPr>
                <a:spLocks noChangeArrowheads="1"/>
              </p:cNvSpPr>
              <p:nvPr/>
            </p:nvSpPr>
            <p:spPr bwMode="auto">
              <a:xfrm rot="5400000">
                <a:off x="9144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8" name="Oval 67">
                <a:extLst>
                  <a:ext uri="{FF2B5EF4-FFF2-40B4-BE49-F238E27FC236}">
                    <a16:creationId xmlns:a16="http://schemas.microsoft.com/office/drawing/2014/main" id="{81AB213B-B398-8A47-956E-ABF10AA18393}"/>
                  </a:ext>
                </a:extLst>
              </p:cNvPr>
              <p:cNvSpPr>
                <a:spLocks noChangeArrowheads="1"/>
              </p:cNvSpPr>
              <p:nvPr/>
            </p:nvSpPr>
            <p:spPr bwMode="auto">
              <a:xfrm rot="5400000">
                <a:off x="22098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39" name="Oval 68">
                <a:extLst>
                  <a:ext uri="{FF2B5EF4-FFF2-40B4-BE49-F238E27FC236}">
                    <a16:creationId xmlns:a16="http://schemas.microsoft.com/office/drawing/2014/main" id="{00927614-FD71-C542-9BA6-25B0E9689E2C}"/>
                  </a:ext>
                </a:extLst>
              </p:cNvPr>
              <p:cNvSpPr>
                <a:spLocks noChangeArrowheads="1"/>
              </p:cNvSpPr>
              <p:nvPr/>
            </p:nvSpPr>
            <p:spPr bwMode="auto">
              <a:xfrm rot="5400000">
                <a:off x="13716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40" name="Oval 69">
                <a:extLst>
                  <a:ext uri="{FF2B5EF4-FFF2-40B4-BE49-F238E27FC236}">
                    <a16:creationId xmlns:a16="http://schemas.microsoft.com/office/drawing/2014/main" id="{96EC8091-B080-C24E-B29C-6117658CB3D5}"/>
                  </a:ext>
                </a:extLst>
              </p:cNvPr>
              <p:cNvSpPr>
                <a:spLocks noChangeArrowheads="1"/>
              </p:cNvSpPr>
              <p:nvPr/>
            </p:nvSpPr>
            <p:spPr bwMode="auto">
              <a:xfrm rot="5400000">
                <a:off x="1524000" y="28956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41" name="Oval 78">
                <a:extLst>
                  <a:ext uri="{FF2B5EF4-FFF2-40B4-BE49-F238E27FC236}">
                    <a16:creationId xmlns:a16="http://schemas.microsoft.com/office/drawing/2014/main" id="{22FA199B-5517-1B45-86AB-4EE82182C401}"/>
                  </a:ext>
                </a:extLst>
              </p:cNvPr>
              <p:cNvSpPr>
                <a:spLocks noChangeArrowheads="1"/>
              </p:cNvSpPr>
              <p:nvPr/>
            </p:nvSpPr>
            <p:spPr bwMode="auto">
              <a:xfrm rot="5400000">
                <a:off x="12192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42" name="Oval 80">
                <a:extLst>
                  <a:ext uri="{FF2B5EF4-FFF2-40B4-BE49-F238E27FC236}">
                    <a16:creationId xmlns:a16="http://schemas.microsoft.com/office/drawing/2014/main" id="{D338681E-82E7-F54D-83B8-BADFEE30F8D4}"/>
                  </a:ext>
                </a:extLst>
              </p:cNvPr>
              <p:cNvSpPr>
                <a:spLocks noChangeArrowheads="1"/>
              </p:cNvSpPr>
              <p:nvPr/>
            </p:nvSpPr>
            <p:spPr bwMode="auto">
              <a:xfrm rot="5400000">
                <a:off x="22860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grpSp>
        <p:sp>
          <p:nvSpPr>
            <p:cNvPr id="41021" name="Rectangle 2">
              <a:extLst>
                <a:ext uri="{FF2B5EF4-FFF2-40B4-BE49-F238E27FC236}">
                  <a16:creationId xmlns:a16="http://schemas.microsoft.com/office/drawing/2014/main" id="{E4575378-0762-EB45-A03F-9F59A7528ADE}"/>
                </a:ext>
              </a:extLst>
            </p:cNvPr>
            <p:cNvSpPr txBox="1">
              <a:spLocks noChangeArrowheads="1"/>
            </p:cNvSpPr>
            <p:nvPr/>
          </p:nvSpPr>
          <p:spPr bwMode="auto">
            <a:xfrm>
              <a:off x="838200" y="681037"/>
              <a:ext cx="20574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600" b="1">
                  <a:solidFill>
                    <a:srgbClr val="000000"/>
                  </a:solidFill>
                  <a:cs typeface="Arial" panose="020B0604020202020204" pitchFamily="34" charset="0"/>
                </a:rPr>
                <a:t>Common Cause</a:t>
              </a:r>
              <a:br>
                <a:rPr lang="en-US" altLang="en-US" sz="1600" b="1">
                  <a:solidFill>
                    <a:srgbClr val="000000"/>
                  </a:solidFill>
                  <a:cs typeface="Arial" panose="020B0604020202020204" pitchFamily="34" charset="0"/>
                </a:rPr>
              </a:br>
              <a:r>
                <a:rPr lang="en-US" altLang="en-US" sz="1600">
                  <a:solidFill>
                    <a:srgbClr val="000000"/>
                  </a:solidFill>
                  <a:cs typeface="Arial" panose="020B0604020202020204" pitchFamily="34" charset="0"/>
                </a:rPr>
                <a:t>“noise”</a:t>
              </a:r>
            </a:p>
          </p:txBody>
        </p:sp>
      </p:grpSp>
      <p:sp>
        <p:nvSpPr>
          <p:cNvPr id="173" name="Rectangle 2">
            <a:extLst>
              <a:ext uri="{FF2B5EF4-FFF2-40B4-BE49-F238E27FC236}">
                <a16:creationId xmlns:a16="http://schemas.microsoft.com/office/drawing/2014/main" id="{914834F8-5174-EF4C-9935-777068092A04}"/>
              </a:ext>
            </a:extLst>
          </p:cNvPr>
          <p:cNvSpPr txBox="1">
            <a:spLocks noChangeArrowheads="1"/>
          </p:cNvSpPr>
          <p:nvPr/>
        </p:nvSpPr>
        <p:spPr bwMode="auto">
          <a:xfrm>
            <a:off x="5416639" y="1381260"/>
            <a:ext cx="293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600" b="1" dirty="0">
                <a:solidFill>
                  <a:srgbClr val="000000"/>
                </a:solidFill>
                <a:cs typeface="Arial" panose="020B0604020202020204" pitchFamily="34" charset="0"/>
              </a:rPr>
              <a:t>Special Cause</a:t>
            </a:r>
            <a:br>
              <a:rPr lang="en-US" altLang="en-US" sz="1600" b="1" dirty="0">
                <a:solidFill>
                  <a:srgbClr val="000000"/>
                </a:solidFill>
                <a:cs typeface="Arial" panose="020B0604020202020204" pitchFamily="34" charset="0"/>
              </a:rPr>
            </a:br>
            <a:r>
              <a:rPr lang="en-US" altLang="en-US" sz="1600" dirty="0">
                <a:solidFill>
                  <a:srgbClr val="000000"/>
                </a:solidFill>
                <a:cs typeface="Arial" panose="020B0604020202020204" pitchFamily="34" charset="0"/>
              </a:rPr>
              <a:t>“signal”</a:t>
            </a:r>
            <a:br>
              <a:rPr lang="en-US" altLang="en-US" sz="1600" dirty="0">
                <a:solidFill>
                  <a:srgbClr val="000000"/>
                </a:solidFill>
                <a:cs typeface="Arial" panose="020B0604020202020204" pitchFamily="34" charset="0"/>
              </a:rPr>
            </a:br>
            <a:r>
              <a:rPr lang="en-US" altLang="en-US" sz="1400" dirty="0">
                <a:solidFill>
                  <a:srgbClr val="000000"/>
                </a:solidFill>
                <a:cs typeface="Arial" panose="020B0604020202020204" pitchFamily="34" charset="0"/>
              </a:rPr>
              <a:t>(two commonly used rules)</a:t>
            </a:r>
          </a:p>
        </p:txBody>
      </p:sp>
      <p:grpSp>
        <p:nvGrpSpPr>
          <p:cNvPr id="40971" name="Group 6">
            <a:extLst>
              <a:ext uri="{FF2B5EF4-FFF2-40B4-BE49-F238E27FC236}">
                <a16:creationId xmlns:a16="http://schemas.microsoft.com/office/drawing/2014/main" id="{647C1C6E-54B9-BD49-B0D3-6CFB807BB09E}"/>
              </a:ext>
            </a:extLst>
          </p:cNvPr>
          <p:cNvGrpSpPr>
            <a:grpSpLocks/>
          </p:cNvGrpSpPr>
          <p:nvPr/>
        </p:nvGrpSpPr>
        <p:grpSpPr bwMode="auto">
          <a:xfrm>
            <a:off x="3741827" y="1381260"/>
            <a:ext cx="227012" cy="4310063"/>
            <a:chOff x="2543883" y="685802"/>
            <a:chExt cx="70730" cy="4310061"/>
          </a:xfrm>
        </p:grpSpPr>
        <p:sp>
          <p:nvSpPr>
            <p:cNvPr id="41018" name="Rectangle 173">
              <a:extLst>
                <a:ext uri="{FF2B5EF4-FFF2-40B4-BE49-F238E27FC236}">
                  <a16:creationId xmlns:a16="http://schemas.microsoft.com/office/drawing/2014/main" id="{246D3551-8D63-864C-AE1E-AD5279F3AC4C}"/>
                </a:ext>
              </a:extLst>
            </p:cNvPr>
            <p:cNvSpPr>
              <a:spLocks noChangeArrowheads="1"/>
            </p:cNvSpPr>
            <p:nvPr/>
          </p:nvSpPr>
          <p:spPr bwMode="auto">
            <a:xfrm>
              <a:off x="2543883" y="1219200"/>
              <a:ext cx="70730" cy="37766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cxnSp>
          <p:nvCxnSpPr>
            <p:cNvPr id="41019" name="Straight Connector 169">
              <a:extLst>
                <a:ext uri="{FF2B5EF4-FFF2-40B4-BE49-F238E27FC236}">
                  <a16:creationId xmlns:a16="http://schemas.microsoft.com/office/drawing/2014/main" id="{BAA74198-7FCE-5741-9F9E-1FC5F68BE22E}"/>
                </a:ext>
              </a:extLst>
            </p:cNvPr>
            <p:cNvCxnSpPr>
              <a:cxnSpLocks noChangeShapeType="1"/>
            </p:cNvCxnSpPr>
            <p:nvPr/>
          </p:nvCxnSpPr>
          <p:spPr bwMode="auto">
            <a:xfrm>
              <a:off x="2614613" y="685802"/>
              <a:ext cx="0" cy="43100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cxnSp>
        <p:nvCxnSpPr>
          <p:cNvPr id="40972" name="Straight Connector 184">
            <a:extLst>
              <a:ext uri="{FF2B5EF4-FFF2-40B4-BE49-F238E27FC236}">
                <a16:creationId xmlns:a16="http://schemas.microsoft.com/office/drawing/2014/main" id="{84728187-8063-6A4E-8C9F-49CB7CF3A847}"/>
              </a:ext>
            </a:extLst>
          </p:cNvPr>
          <p:cNvCxnSpPr>
            <a:cxnSpLocks noChangeShapeType="1"/>
          </p:cNvCxnSpPr>
          <p:nvPr/>
        </p:nvCxnSpPr>
        <p:spPr bwMode="auto">
          <a:xfrm>
            <a:off x="9836239" y="1381260"/>
            <a:ext cx="0" cy="43100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21" name="Group 20">
            <a:extLst>
              <a:ext uri="{FF2B5EF4-FFF2-40B4-BE49-F238E27FC236}">
                <a16:creationId xmlns:a16="http://schemas.microsoft.com/office/drawing/2014/main" id="{2D3FDAA7-A850-2247-9501-41EBFE8D3657}"/>
              </a:ext>
            </a:extLst>
          </p:cNvPr>
          <p:cNvGrpSpPr>
            <a:grpSpLocks/>
          </p:cNvGrpSpPr>
          <p:nvPr/>
        </p:nvGrpSpPr>
        <p:grpSpPr bwMode="auto">
          <a:xfrm>
            <a:off x="4220363" y="2295660"/>
            <a:ext cx="2282815" cy="3626643"/>
            <a:chOff x="2831924" y="1600200"/>
            <a:chExt cx="1447798" cy="3626495"/>
          </a:xfrm>
        </p:grpSpPr>
        <p:sp>
          <p:nvSpPr>
            <p:cNvPr id="41011" name="Oval 37">
              <a:extLst>
                <a:ext uri="{FF2B5EF4-FFF2-40B4-BE49-F238E27FC236}">
                  <a16:creationId xmlns:a16="http://schemas.microsoft.com/office/drawing/2014/main" id="{60249159-F5A3-F544-B358-9C1C4AED0553}"/>
                </a:ext>
              </a:extLst>
            </p:cNvPr>
            <p:cNvSpPr>
              <a:spLocks noChangeArrowheads="1"/>
            </p:cNvSpPr>
            <p:nvPr/>
          </p:nvSpPr>
          <p:spPr bwMode="auto">
            <a:xfrm rot="5400000">
              <a:off x="3733800" y="2438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2" name="Oval 81">
              <a:extLst>
                <a:ext uri="{FF2B5EF4-FFF2-40B4-BE49-F238E27FC236}">
                  <a16:creationId xmlns:a16="http://schemas.microsoft.com/office/drawing/2014/main" id="{3DA8FDFD-C102-244D-86C7-12437F9D7CDE}"/>
                </a:ext>
              </a:extLst>
            </p:cNvPr>
            <p:cNvSpPr>
              <a:spLocks noChangeArrowheads="1"/>
            </p:cNvSpPr>
            <p:nvPr/>
          </p:nvSpPr>
          <p:spPr bwMode="auto">
            <a:xfrm rot="5400000">
              <a:off x="3886200" y="16002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3" name="Oval 32">
              <a:extLst>
                <a:ext uri="{FF2B5EF4-FFF2-40B4-BE49-F238E27FC236}">
                  <a16:creationId xmlns:a16="http://schemas.microsoft.com/office/drawing/2014/main" id="{4F2A800C-011C-664B-8C43-82595C37D844}"/>
                </a:ext>
              </a:extLst>
            </p:cNvPr>
            <p:cNvSpPr>
              <a:spLocks noChangeArrowheads="1"/>
            </p:cNvSpPr>
            <p:nvPr/>
          </p:nvSpPr>
          <p:spPr bwMode="auto">
            <a:xfrm rot="5400000">
              <a:off x="3200400" y="38100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4" name="Oval 37">
              <a:extLst>
                <a:ext uri="{FF2B5EF4-FFF2-40B4-BE49-F238E27FC236}">
                  <a16:creationId xmlns:a16="http://schemas.microsoft.com/office/drawing/2014/main" id="{7B5C7467-3526-234F-B743-C7DF14BA5F38}"/>
                </a:ext>
              </a:extLst>
            </p:cNvPr>
            <p:cNvSpPr>
              <a:spLocks noChangeArrowheads="1"/>
            </p:cNvSpPr>
            <p:nvPr/>
          </p:nvSpPr>
          <p:spPr bwMode="auto">
            <a:xfrm rot="5400000">
              <a:off x="3352800" y="2209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5" name="Oval 57">
              <a:extLst>
                <a:ext uri="{FF2B5EF4-FFF2-40B4-BE49-F238E27FC236}">
                  <a16:creationId xmlns:a16="http://schemas.microsoft.com/office/drawing/2014/main" id="{25944334-F7E1-9244-96B7-6EDD990B66DF}"/>
                </a:ext>
              </a:extLst>
            </p:cNvPr>
            <p:cNvSpPr>
              <a:spLocks noChangeArrowheads="1"/>
            </p:cNvSpPr>
            <p:nvPr/>
          </p:nvSpPr>
          <p:spPr bwMode="auto">
            <a:xfrm rot="5400000">
              <a:off x="30480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6" name="Oval 60">
              <a:extLst>
                <a:ext uri="{FF2B5EF4-FFF2-40B4-BE49-F238E27FC236}">
                  <a16:creationId xmlns:a16="http://schemas.microsoft.com/office/drawing/2014/main" id="{5E90234A-5322-8D4E-908E-F850A00E7A1F}"/>
                </a:ext>
              </a:extLst>
            </p:cNvPr>
            <p:cNvSpPr>
              <a:spLocks noChangeArrowheads="1"/>
            </p:cNvSpPr>
            <p:nvPr/>
          </p:nvSpPr>
          <p:spPr bwMode="auto">
            <a:xfrm rot="5400000">
              <a:off x="3581400" y="32004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1017" name="Rectangle 194">
              <a:extLst>
                <a:ext uri="{FF2B5EF4-FFF2-40B4-BE49-F238E27FC236}">
                  <a16:creationId xmlns:a16="http://schemas.microsoft.com/office/drawing/2014/main" id="{0B08AA6B-A4D6-8541-96F6-E40CD8721B1D}"/>
                </a:ext>
              </a:extLst>
            </p:cNvPr>
            <p:cNvSpPr>
              <a:spLocks noChangeArrowheads="1"/>
            </p:cNvSpPr>
            <p:nvPr/>
          </p:nvSpPr>
          <p:spPr bwMode="auto">
            <a:xfrm>
              <a:off x="2831924" y="4518699"/>
              <a:ext cx="1447798" cy="7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dirty="0">
                  <a:solidFill>
                    <a:srgbClr val="000000"/>
                  </a:solidFill>
                  <a:sym typeface="Wingdings" pitchFamily="2" charset="2"/>
                </a:rPr>
                <a:t>Any Point(s) </a:t>
              </a:r>
              <a:br>
                <a:rPr lang="en-US" altLang="en-US" sz="1000" b="1" dirty="0">
                  <a:solidFill>
                    <a:srgbClr val="000000"/>
                  </a:solidFill>
                  <a:sym typeface="Wingdings" pitchFamily="2" charset="2"/>
                </a:rPr>
              </a:br>
              <a:r>
                <a:rPr lang="en-US" altLang="en-US" sz="1000" b="1" dirty="0">
                  <a:solidFill>
                    <a:srgbClr val="000000"/>
                  </a:solidFill>
                  <a:sym typeface="Wingdings" pitchFamily="2" charset="2"/>
                </a:rPr>
                <a:t>Beyond </a:t>
              </a:r>
              <a:br>
                <a:rPr lang="en-US" altLang="en-US" sz="1000" b="1" dirty="0">
                  <a:solidFill>
                    <a:srgbClr val="000000"/>
                  </a:solidFill>
                  <a:sym typeface="Wingdings" pitchFamily="2" charset="2"/>
                </a:rPr>
              </a:br>
              <a:r>
                <a:rPr lang="en-US" altLang="en-US" sz="1000" b="1" dirty="0">
                  <a:solidFill>
                    <a:srgbClr val="000000"/>
                  </a:solidFill>
                  <a:sym typeface="Wingdings" pitchFamily="2" charset="2"/>
                </a:rPr>
                <a:t>Control Limits (3</a:t>
              </a:r>
              <a:r>
                <a:rPr lang="el-GR" altLang="en-US" sz="1000" b="1" dirty="0">
                  <a:solidFill>
                    <a:srgbClr val="000000"/>
                  </a:solidFill>
                  <a:sym typeface="Wingdings" pitchFamily="2" charset="2"/>
                </a:rPr>
                <a:t>σ</a:t>
              </a:r>
              <a:r>
                <a:rPr lang="en-US" altLang="en-US" sz="1000" b="1" dirty="0">
                  <a:solidFill>
                    <a:srgbClr val="000000"/>
                  </a:solidFill>
                  <a:sym typeface="Wingdings" pitchFamily="2" charset="2"/>
                </a:rPr>
                <a:t>)</a:t>
              </a:r>
            </a:p>
            <a:p>
              <a:pPr algn="ctr" eaLnBrk="1" hangingPunct="1"/>
              <a:r>
                <a:rPr lang="ja-JP" altLang="en-US" sz="900" b="1" dirty="0">
                  <a:solidFill>
                    <a:srgbClr val="7F7F7F"/>
                  </a:solidFill>
                  <a:sym typeface="Wingdings" pitchFamily="2" charset="2"/>
                </a:rPr>
                <a:t>“</a:t>
              </a:r>
              <a:r>
                <a:rPr lang="en-US" altLang="ja-JP" sz="900" b="1" dirty="0">
                  <a:solidFill>
                    <a:srgbClr val="7F7F7F"/>
                  </a:solidFill>
                  <a:sym typeface="Wingdings" pitchFamily="2" charset="2"/>
                </a:rPr>
                <a:t>Large Effect Size</a:t>
              </a:r>
              <a:r>
                <a:rPr lang="ja-JP" altLang="en-US" sz="900" b="1" dirty="0">
                  <a:solidFill>
                    <a:srgbClr val="7F7F7F"/>
                  </a:solidFill>
                  <a:sym typeface="Wingdings" pitchFamily="2" charset="2"/>
                </a:rPr>
                <a:t>”</a:t>
              </a:r>
              <a:endParaRPr lang="en-US" altLang="en-US" sz="900" b="1" dirty="0">
                <a:solidFill>
                  <a:srgbClr val="7F7F7F"/>
                </a:solidFill>
              </a:endParaRPr>
            </a:p>
          </p:txBody>
        </p:sp>
      </p:grpSp>
      <p:grpSp>
        <p:nvGrpSpPr>
          <p:cNvPr id="24" name="Group 23">
            <a:extLst>
              <a:ext uri="{FF2B5EF4-FFF2-40B4-BE49-F238E27FC236}">
                <a16:creationId xmlns:a16="http://schemas.microsoft.com/office/drawing/2014/main" id="{66A47845-84AB-C04B-B379-A60080B73085}"/>
              </a:ext>
            </a:extLst>
          </p:cNvPr>
          <p:cNvGrpSpPr>
            <a:grpSpLocks/>
          </p:cNvGrpSpPr>
          <p:nvPr/>
        </p:nvGrpSpPr>
        <p:grpSpPr bwMode="auto">
          <a:xfrm>
            <a:off x="6712041" y="2295659"/>
            <a:ext cx="3124198" cy="3649653"/>
            <a:chOff x="6934200" y="1600200"/>
            <a:chExt cx="1828796" cy="3649998"/>
          </a:xfrm>
        </p:grpSpPr>
        <p:cxnSp>
          <p:nvCxnSpPr>
            <p:cNvPr id="40978" name="Straight Connector 178">
              <a:extLst>
                <a:ext uri="{FF2B5EF4-FFF2-40B4-BE49-F238E27FC236}">
                  <a16:creationId xmlns:a16="http://schemas.microsoft.com/office/drawing/2014/main" id="{564B2B47-23F0-C746-B311-DC8CC063FF7D}"/>
                </a:ext>
              </a:extLst>
            </p:cNvPr>
            <p:cNvCxnSpPr>
              <a:cxnSpLocks noChangeShapeType="1"/>
            </p:cNvCxnSpPr>
            <p:nvPr/>
          </p:nvCxnSpPr>
          <p:spPr bwMode="auto">
            <a:xfrm>
              <a:off x="6934200" y="1600200"/>
              <a:ext cx="0" cy="28956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0979" name="Rectangle 197">
              <a:extLst>
                <a:ext uri="{FF2B5EF4-FFF2-40B4-BE49-F238E27FC236}">
                  <a16:creationId xmlns:a16="http://schemas.microsoft.com/office/drawing/2014/main" id="{55F87F39-A0AF-C040-9C6F-02763E2D3F69}"/>
                </a:ext>
              </a:extLst>
            </p:cNvPr>
            <p:cNvSpPr>
              <a:spLocks noChangeArrowheads="1"/>
            </p:cNvSpPr>
            <p:nvPr/>
          </p:nvSpPr>
          <p:spPr bwMode="auto">
            <a:xfrm>
              <a:off x="6934200" y="4496074"/>
              <a:ext cx="1828796" cy="75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solidFill>
                    <a:srgbClr val="FF0000"/>
                  </a:solidFill>
                  <a:sym typeface="Wingdings" pitchFamily="2" charset="2"/>
                </a:rPr>
                <a:t>SHIFT</a:t>
              </a:r>
            </a:p>
            <a:p>
              <a:pPr algn="ctr" eaLnBrk="1" hangingPunct="1"/>
              <a:r>
                <a:rPr lang="en-US" altLang="en-US" sz="1000" b="1" dirty="0">
                  <a:solidFill>
                    <a:srgbClr val="000000"/>
                  </a:solidFill>
                  <a:sym typeface="Wingdings" pitchFamily="2" charset="2"/>
                </a:rPr>
                <a:t>8 Consecutive Points </a:t>
              </a:r>
              <a:br>
                <a:rPr lang="en-US" altLang="en-US" sz="1000" b="1" dirty="0">
                  <a:solidFill>
                    <a:srgbClr val="000000"/>
                  </a:solidFill>
                  <a:sym typeface="Wingdings" pitchFamily="2" charset="2"/>
                </a:rPr>
              </a:br>
              <a:r>
                <a:rPr lang="en-US" altLang="en-US" sz="1000" b="1" dirty="0">
                  <a:solidFill>
                    <a:srgbClr val="000000"/>
                  </a:solidFill>
                  <a:sym typeface="Wingdings" pitchFamily="2" charset="2"/>
                </a:rPr>
                <a:t>on Same Side of Mean Line</a:t>
              </a:r>
            </a:p>
            <a:p>
              <a:pPr algn="ctr" eaLnBrk="1" hangingPunct="1"/>
              <a:r>
                <a:rPr lang="ja-JP" altLang="en-US" sz="900" b="1" dirty="0">
                  <a:solidFill>
                    <a:srgbClr val="7F7F7F"/>
                  </a:solidFill>
                  <a:sym typeface="Wingdings" pitchFamily="2" charset="2"/>
                </a:rPr>
                <a:t>“</a:t>
              </a:r>
              <a:r>
                <a:rPr lang="en-US" altLang="ja-JP" sz="900" b="1" dirty="0">
                  <a:solidFill>
                    <a:srgbClr val="7F7F7F"/>
                  </a:solidFill>
                  <a:sym typeface="Wingdings" pitchFamily="2" charset="2"/>
                </a:rPr>
                <a:t>Small but sustained signal</a:t>
              </a:r>
              <a:r>
                <a:rPr lang="ja-JP" altLang="en-US" sz="900" b="1" dirty="0">
                  <a:solidFill>
                    <a:srgbClr val="7F7F7F"/>
                  </a:solidFill>
                  <a:sym typeface="Wingdings" pitchFamily="2" charset="2"/>
                </a:rPr>
                <a:t>”</a:t>
              </a:r>
              <a:endParaRPr lang="en-US" altLang="en-US" sz="900" b="1" dirty="0">
                <a:solidFill>
                  <a:srgbClr val="7F7F7F"/>
                </a:solidFill>
              </a:endParaRPr>
            </a:p>
          </p:txBody>
        </p:sp>
        <p:sp>
          <p:nvSpPr>
            <p:cNvPr id="40980" name="Oval 39">
              <a:extLst>
                <a:ext uri="{FF2B5EF4-FFF2-40B4-BE49-F238E27FC236}">
                  <a16:creationId xmlns:a16="http://schemas.microsoft.com/office/drawing/2014/main" id="{8F5E4B3D-DC4E-6E45-B01B-B4046079E731}"/>
                </a:ext>
              </a:extLst>
            </p:cNvPr>
            <p:cNvSpPr>
              <a:spLocks noChangeArrowheads="1"/>
            </p:cNvSpPr>
            <p:nvPr/>
          </p:nvSpPr>
          <p:spPr bwMode="auto">
            <a:xfrm rot="5400000">
              <a:off x="7010400" y="33528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1" name="Oval 51">
              <a:extLst>
                <a:ext uri="{FF2B5EF4-FFF2-40B4-BE49-F238E27FC236}">
                  <a16:creationId xmlns:a16="http://schemas.microsoft.com/office/drawing/2014/main" id="{DF6E0B34-ADBA-0544-9C3A-CF778186927C}"/>
                </a:ext>
              </a:extLst>
            </p:cNvPr>
            <p:cNvSpPr>
              <a:spLocks noChangeArrowheads="1"/>
            </p:cNvSpPr>
            <p:nvPr/>
          </p:nvSpPr>
          <p:spPr bwMode="auto">
            <a:xfrm rot="5400000">
              <a:off x="7162800" y="2743200"/>
              <a:ext cx="76200" cy="76200"/>
            </a:xfrm>
            <a:prstGeom prst="ellipse">
              <a:avLst/>
            </a:prstGeom>
            <a:solidFill>
              <a:schemeClr val="tx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2" name="Oval 81">
              <a:extLst>
                <a:ext uri="{FF2B5EF4-FFF2-40B4-BE49-F238E27FC236}">
                  <a16:creationId xmlns:a16="http://schemas.microsoft.com/office/drawing/2014/main" id="{AF4EECF3-9CF3-0E41-B585-80CFCB62991B}"/>
                </a:ext>
              </a:extLst>
            </p:cNvPr>
            <p:cNvSpPr>
              <a:spLocks noChangeArrowheads="1"/>
            </p:cNvSpPr>
            <p:nvPr/>
          </p:nvSpPr>
          <p:spPr bwMode="auto">
            <a:xfrm rot="5400000">
              <a:off x="7620000" y="32004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3" name="Oval 81">
              <a:extLst>
                <a:ext uri="{FF2B5EF4-FFF2-40B4-BE49-F238E27FC236}">
                  <a16:creationId xmlns:a16="http://schemas.microsoft.com/office/drawing/2014/main" id="{C62352B5-47A8-F34D-8176-47BD84BD9DAA}"/>
                </a:ext>
              </a:extLst>
            </p:cNvPr>
            <p:cNvSpPr>
              <a:spLocks noChangeArrowheads="1"/>
            </p:cNvSpPr>
            <p:nvPr/>
          </p:nvSpPr>
          <p:spPr bwMode="auto">
            <a:xfrm rot="5400000">
              <a:off x="7924800" y="33528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4" name="Oval 81">
              <a:extLst>
                <a:ext uri="{FF2B5EF4-FFF2-40B4-BE49-F238E27FC236}">
                  <a16:creationId xmlns:a16="http://schemas.microsoft.com/office/drawing/2014/main" id="{73D15CB7-ED04-424F-AB1C-9233063E7E33}"/>
                </a:ext>
              </a:extLst>
            </p:cNvPr>
            <p:cNvSpPr>
              <a:spLocks noChangeArrowheads="1"/>
            </p:cNvSpPr>
            <p:nvPr/>
          </p:nvSpPr>
          <p:spPr bwMode="auto">
            <a:xfrm rot="5400000">
              <a:off x="7315200" y="31242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5" name="Oval 81">
              <a:extLst>
                <a:ext uri="{FF2B5EF4-FFF2-40B4-BE49-F238E27FC236}">
                  <a16:creationId xmlns:a16="http://schemas.microsoft.com/office/drawing/2014/main" id="{66506775-5266-7A4E-B8B5-C71652A85F7C}"/>
                </a:ext>
              </a:extLst>
            </p:cNvPr>
            <p:cNvSpPr>
              <a:spLocks noChangeArrowheads="1"/>
            </p:cNvSpPr>
            <p:nvPr/>
          </p:nvSpPr>
          <p:spPr bwMode="auto">
            <a:xfrm rot="5400000">
              <a:off x="7467600" y="33528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6" name="Oval 81">
              <a:extLst>
                <a:ext uri="{FF2B5EF4-FFF2-40B4-BE49-F238E27FC236}">
                  <a16:creationId xmlns:a16="http://schemas.microsoft.com/office/drawing/2014/main" id="{287A4E15-4CCD-B848-B6FF-8A138509CA88}"/>
                </a:ext>
              </a:extLst>
            </p:cNvPr>
            <p:cNvSpPr>
              <a:spLocks noChangeArrowheads="1"/>
            </p:cNvSpPr>
            <p:nvPr/>
          </p:nvSpPr>
          <p:spPr bwMode="auto">
            <a:xfrm rot="5400000">
              <a:off x="7772400" y="35814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7" name="Oval 81">
              <a:extLst>
                <a:ext uri="{FF2B5EF4-FFF2-40B4-BE49-F238E27FC236}">
                  <a16:creationId xmlns:a16="http://schemas.microsoft.com/office/drawing/2014/main" id="{5F9017EF-915A-764F-8DB0-020658DB0C75}"/>
                </a:ext>
              </a:extLst>
            </p:cNvPr>
            <p:cNvSpPr>
              <a:spLocks noChangeArrowheads="1"/>
            </p:cNvSpPr>
            <p:nvPr/>
          </p:nvSpPr>
          <p:spPr bwMode="auto">
            <a:xfrm rot="5400000">
              <a:off x="8229600" y="32004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8" name="Oval 81">
              <a:extLst>
                <a:ext uri="{FF2B5EF4-FFF2-40B4-BE49-F238E27FC236}">
                  <a16:creationId xmlns:a16="http://schemas.microsoft.com/office/drawing/2014/main" id="{262ED62E-6BFA-8E4C-A4F7-C818A8A9E195}"/>
                </a:ext>
              </a:extLst>
            </p:cNvPr>
            <p:cNvSpPr>
              <a:spLocks noChangeArrowheads="1"/>
            </p:cNvSpPr>
            <p:nvPr/>
          </p:nvSpPr>
          <p:spPr bwMode="auto">
            <a:xfrm rot="5400000">
              <a:off x="8534400" y="32004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89" name="Oval 81">
              <a:extLst>
                <a:ext uri="{FF2B5EF4-FFF2-40B4-BE49-F238E27FC236}">
                  <a16:creationId xmlns:a16="http://schemas.microsoft.com/office/drawing/2014/main" id="{2F34CBE3-7504-2744-9CE7-FF4EC49A5BF6}"/>
                </a:ext>
              </a:extLst>
            </p:cNvPr>
            <p:cNvSpPr>
              <a:spLocks noChangeArrowheads="1"/>
            </p:cNvSpPr>
            <p:nvPr/>
          </p:nvSpPr>
          <p:spPr bwMode="auto">
            <a:xfrm rot="5400000">
              <a:off x="8077200" y="35814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40990" name="Oval 81">
              <a:extLst>
                <a:ext uri="{FF2B5EF4-FFF2-40B4-BE49-F238E27FC236}">
                  <a16:creationId xmlns:a16="http://schemas.microsoft.com/office/drawing/2014/main" id="{B01FADB1-84F3-8246-B44D-2C53EA2374A6}"/>
                </a:ext>
              </a:extLst>
            </p:cNvPr>
            <p:cNvSpPr>
              <a:spLocks noChangeArrowheads="1"/>
            </p:cNvSpPr>
            <p:nvPr/>
          </p:nvSpPr>
          <p:spPr bwMode="auto">
            <a:xfrm rot="5400000">
              <a:off x="8382000" y="3352800"/>
              <a:ext cx="76200" cy="76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grpSp>
      <p:sp>
        <p:nvSpPr>
          <p:cNvPr id="4" name="Down Arrow 3">
            <a:extLst>
              <a:ext uri="{FF2B5EF4-FFF2-40B4-BE49-F238E27FC236}">
                <a16:creationId xmlns:a16="http://schemas.microsoft.com/office/drawing/2014/main" id="{17CC508F-808C-6B8D-45CB-455578A0BAB2}"/>
              </a:ext>
            </a:extLst>
          </p:cNvPr>
          <p:cNvSpPr/>
          <p:nvPr/>
        </p:nvSpPr>
        <p:spPr>
          <a:xfrm rot="16200000">
            <a:off x="5342025" y="2076910"/>
            <a:ext cx="240296" cy="52863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A58201-35D5-E4D5-17E3-C0E7DB6D1A05}"/>
              </a:ext>
            </a:extLst>
          </p:cNvPr>
          <p:cNvSpPr txBox="1"/>
          <p:nvPr/>
        </p:nvSpPr>
        <p:spPr>
          <a:xfrm>
            <a:off x="10336360" y="5537254"/>
            <a:ext cx="1895354" cy="1320746"/>
          </a:xfrm>
          <a:prstGeom prst="rect">
            <a:avLst/>
          </a:prstGeom>
          <a:noFill/>
        </p:spPr>
        <p:txBody>
          <a:bodyPr wrap="square" rtlCol="0">
            <a:spAutoFit/>
          </a:bodyPr>
          <a:lstStyle/>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Slide Courtesy of:</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Matthew </a:t>
            </a:r>
            <a:r>
              <a:rPr lang="en-US" altLang="en-US" sz="1000" dirty="0" err="1">
                <a:solidFill>
                  <a:srgbClr val="000000"/>
                </a:solidFill>
                <a:latin typeface="+mj-lt"/>
                <a:ea typeface="ＭＳ Ｐゴシック" panose="020B0600070205080204" pitchFamily="34" charset="-128"/>
                <a:cs typeface="Arial" panose="020B0604020202020204" pitchFamily="34" charset="0"/>
              </a:rPr>
              <a:t>Niedner</a:t>
            </a:r>
            <a:r>
              <a:rPr lang="en-US" altLang="en-US" sz="1000" dirty="0">
                <a:solidFill>
                  <a:srgbClr val="000000"/>
                </a:solidFill>
                <a:latin typeface="+mj-lt"/>
                <a:ea typeface="ＭＳ Ｐゴシック" panose="020B0600070205080204" pitchFamily="34" charset="-128"/>
                <a:cs typeface="Arial" panose="020B0604020202020204" pitchFamily="34" charset="0"/>
              </a:rPr>
              <a:t>, MD</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Director of quality &amp; Safety, PICU</a:t>
            </a:r>
          </a:p>
          <a:p>
            <a:pPr eaLnBrk="1" hangingPunct="1">
              <a:lnSpc>
                <a:spcPct val="135000"/>
              </a:lnSpc>
            </a:pPr>
            <a:r>
              <a:rPr lang="en-US" altLang="en-US" sz="1000" dirty="0">
                <a:solidFill>
                  <a:srgbClr val="000000"/>
                </a:solidFill>
                <a:latin typeface="+mj-lt"/>
                <a:ea typeface="ＭＳ Ｐゴシック" panose="020B0600070205080204" pitchFamily="34" charset="-128"/>
                <a:cs typeface="Arial" panose="020B0604020202020204" pitchFamily="34" charset="0"/>
              </a:rPr>
              <a:t>Assistant Professor of Pediatrics</a:t>
            </a:r>
            <a:br>
              <a:rPr lang="en-US" altLang="en-US" sz="1000" dirty="0">
                <a:solidFill>
                  <a:srgbClr val="000000"/>
                </a:solidFill>
                <a:latin typeface="+mj-lt"/>
                <a:ea typeface="ＭＳ Ｐゴシック" panose="020B0600070205080204" pitchFamily="34" charset="-128"/>
                <a:cs typeface="Arial" panose="020B0604020202020204" pitchFamily="34" charset="0"/>
              </a:rPr>
            </a:br>
            <a:r>
              <a:rPr lang="en-US" altLang="en-US" sz="1000" dirty="0">
                <a:solidFill>
                  <a:srgbClr val="000000"/>
                </a:solidFill>
                <a:latin typeface="+mj-lt"/>
                <a:ea typeface="ＭＳ Ｐゴシック" panose="020B0600070205080204" pitchFamily="34" charset="-128"/>
                <a:cs typeface="Arial" panose="020B0604020202020204" pitchFamily="34" charset="0"/>
              </a:rPr>
              <a:t>CS Mott Children</a:t>
            </a:r>
            <a:r>
              <a:rPr lang="ja-JP" altLang="en-US" sz="1000">
                <a:solidFill>
                  <a:srgbClr val="000000"/>
                </a:solidFill>
                <a:latin typeface="+mj-lt"/>
                <a:ea typeface="ＭＳ Ｐゴシック" panose="020B0600070205080204" pitchFamily="34" charset="-128"/>
                <a:cs typeface="Arial" panose="020B0604020202020204" pitchFamily="34" charset="0"/>
              </a:rPr>
              <a:t>’</a:t>
            </a:r>
            <a:r>
              <a:rPr lang="en-US" altLang="ja-JP" sz="1000" dirty="0">
                <a:solidFill>
                  <a:srgbClr val="000000"/>
                </a:solidFill>
                <a:latin typeface="+mj-lt"/>
                <a:ea typeface="ＭＳ Ｐゴシック" panose="020B0600070205080204" pitchFamily="34" charset="-128"/>
                <a:cs typeface="Arial" panose="020B0604020202020204" pitchFamily="34" charset="0"/>
              </a:rPr>
              <a:t>s Hospital</a:t>
            </a:r>
            <a:br>
              <a:rPr lang="en-US" altLang="ja-JP" sz="1000" dirty="0">
                <a:solidFill>
                  <a:srgbClr val="000000"/>
                </a:solidFill>
                <a:latin typeface="+mj-lt"/>
                <a:ea typeface="ＭＳ Ｐゴシック" panose="020B0600070205080204" pitchFamily="34" charset="-128"/>
                <a:cs typeface="Arial" panose="020B0604020202020204" pitchFamily="34" charset="0"/>
              </a:rPr>
            </a:br>
            <a:r>
              <a:rPr lang="en-US" altLang="ja-JP" sz="1000" dirty="0">
                <a:solidFill>
                  <a:srgbClr val="000000"/>
                </a:solidFill>
                <a:latin typeface="+mj-lt"/>
                <a:ea typeface="ＭＳ Ｐゴシック" panose="020B0600070205080204" pitchFamily="34" charset="-128"/>
                <a:cs typeface="Arial" panose="020B0604020202020204" pitchFamily="34" charset="0"/>
              </a:rPr>
              <a:t>University of Michigan</a:t>
            </a:r>
            <a:endParaRPr lang="en-US" altLang="en-US" sz="1000" dirty="0">
              <a:solidFill>
                <a:srgbClr val="000000"/>
              </a:solidFill>
              <a:latin typeface="+mj-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71908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par>
                                <p:cTn id="11" presetID="10" presetClass="entr" presetSubtype="0" fill="hold"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fade">
                                      <p:cBhvr>
                                        <p:cTn id="13" dur="500"/>
                                        <p:tgtEl>
                                          <p:spTgt spid="11274"/>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500"/>
                                        <p:tgtEl>
                                          <p:spTgt spid="173"/>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QS Presentation Template_2020" id="{5067A802-16B3-F244-9A8F-F7EADE30CB7B}" vid="{20C744A4-99E9-4C42-B35F-D409149509C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4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Props1.xml><?xml version="1.0" encoding="utf-8"?>
<ds:datastoreItem xmlns:ds="http://schemas.openxmlformats.org/officeDocument/2006/customXml" ds:itemID="{C6442EA1-D524-4BCE-AA99-044616771F53}">
  <ds:schemaRefs>
    <ds:schemaRef ds:uri="http://schemas.microsoft.com/sharepoint/v3/contenttype/forms"/>
  </ds:schemaRefs>
</ds:datastoreItem>
</file>

<file path=customXml/itemProps2.xml><?xml version="1.0" encoding="utf-8"?>
<ds:datastoreItem xmlns:ds="http://schemas.openxmlformats.org/officeDocument/2006/customXml" ds:itemID="{6FC86A7C-8FDB-41D2-B30C-A4FA0CA31D28}"/>
</file>

<file path=customXml/itemProps3.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79791</TotalTime>
  <Words>3389</Words>
  <Application>Microsoft Macintosh PowerPoint</Application>
  <PresentationFormat>Widescreen</PresentationFormat>
  <Paragraphs>338</Paragraphs>
  <Slides>19</Slides>
  <Notes>19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Yu Gothic</vt:lpstr>
      <vt:lpstr>Yu Gothic UI Light</vt:lpstr>
      <vt:lpstr>Yu Gothic UI Semibold</vt:lpstr>
      <vt:lpstr>Yu Gothic UI Semilight</vt:lpstr>
      <vt:lpstr>Arial</vt:lpstr>
      <vt:lpstr>Calibri</vt:lpstr>
      <vt:lpstr>Calibri Light</vt:lpstr>
      <vt:lpstr>National 2</vt:lpstr>
      <vt:lpstr>Times New Roman</vt:lpstr>
      <vt:lpstr>1_Theme1</vt:lpstr>
      <vt:lpstr>Office Theme</vt:lpstr>
      <vt:lpstr>3_Office Theme</vt:lpstr>
      <vt:lpstr>4_Office Theme</vt:lpstr>
      <vt:lpstr>PowerPoint Presentation</vt:lpstr>
      <vt:lpstr>PowerPoint Presentation</vt:lpstr>
      <vt:lpstr>PowerPoint Presentation</vt:lpstr>
      <vt:lpstr>PowerPoint Presentation</vt:lpstr>
      <vt:lpstr>Run Chart (time plot + median) </vt:lpstr>
      <vt:lpstr>PowerPoint Presentation</vt:lpstr>
      <vt:lpstr>PowerPoint Presentation</vt:lpstr>
      <vt:lpstr>PowerPoint Presentation</vt:lpstr>
      <vt:lpstr>PowerPoint Presentation</vt:lpstr>
      <vt:lpstr>SPCC Interpretation: The “Big 3” Analysis</vt:lpstr>
      <vt:lpstr>Don’t Forget to Annotate Your SPC Chart</vt:lpstr>
      <vt:lpstr>PowerPoint Presentation</vt:lpstr>
      <vt:lpstr>Big 3 Exercise: Interpretation</vt:lpstr>
      <vt:lpstr>Big 3 Exercise: Interpretation</vt:lpstr>
      <vt:lpstr>Big 3 Exercise: Interpretation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Alice Kennedy</cp:lastModifiedBy>
  <cp:revision>175</cp:revision>
  <dcterms:created xsi:type="dcterms:W3CDTF">2020-06-10T19:39:18Z</dcterms:created>
  <dcterms:modified xsi:type="dcterms:W3CDTF">2023-12-20T15:10:47Z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